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 id="269" r:id="rId15"/>
    <p:sldId id="270" r:id="rId16"/>
    <p:sldId id="274" r:id="rId17"/>
    <p:sldId id="271"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3364257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52013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324465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3409410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6140168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2476552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985721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4872761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5588478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26881283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8931D6-EE27-4C3A-B506-B2A3CCE53046}" type="datetimeFigureOut">
              <a:rPr lang="zh-CN" altLang="en-US" smtClean="0"/>
              <a:t>2017/9/4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44119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931D6-EE27-4C3A-B506-B2A3CCE53046}" type="datetimeFigureOut">
              <a:rPr lang="zh-CN" altLang="en-US" smtClean="0"/>
              <a:t>2017/9/4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A8238-AAD8-4B0B-B044-D08234A3427E}" type="slidenum">
              <a:rPr lang="zh-CN" altLang="en-US" smtClean="0"/>
              <a:t>‹#›</a:t>
            </a:fld>
            <a:endParaRPr lang="zh-CN" altLang="en-US"/>
          </a:p>
        </p:txBody>
      </p:sp>
    </p:spTree>
    <p:extLst>
      <p:ext uri="{BB962C8B-B14F-4D97-AF65-F5344CB8AC3E}">
        <p14:creationId xmlns:p14="http://schemas.microsoft.com/office/powerpoint/2010/main" val="151054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Helvetica" panose="020B0604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anose="020B0604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anose="020B0604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latin typeface="Helvetica" panose="020B0604020202030204" pitchFamily="34" charset="0"/>
              </a:rPr>
              <a:t>Comparative Advantage in Practice</a:t>
            </a:r>
            <a:endParaRPr lang="zh-CN" altLang="en-US" dirty="0">
              <a:latin typeface="Helvetica" panose="020B0604020202030204" pitchFamily="34" charset="0"/>
            </a:endParaRPr>
          </a:p>
        </p:txBody>
      </p:sp>
      <p:sp>
        <p:nvSpPr>
          <p:cNvPr id="3" name="副标题 2"/>
          <p:cNvSpPr>
            <a:spLocks noGrp="1"/>
          </p:cNvSpPr>
          <p:nvPr>
            <p:ph type="subTitle" idx="1"/>
          </p:nvPr>
        </p:nvSpPr>
        <p:spPr/>
        <p:txBody>
          <a:bodyPr/>
          <a:lstStyle/>
          <a:p>
            <a:r>
              <a:rPr lang="en-US" altLang="zh-CN" dirty="0">
                <a:latin typeface="Helvetica" panose="020B0604020202030204" pitchFamily="34" charset="0"/>
              </a:rPr>
              <a:t>The Case of Babe Ruth</a:t>
            </a:r>
            <a:endParaRPr lang="zh-CN" altLang="en-US" dirty="0">
              <a:latin typeface="Helvetica" panose="020B0604020202030204" pitchFamily="34" charset="0"/>
            </a:endParaRPr>
          </a:p>
        </p:txBody>
      </p:sp>
    </p:spTree>
    <p:extLst>
      <p:ext uri="{BB962C8B-B14F-4D97-AF65-F5344CB8AC3E}">
        <p14:creationId xmlns:p14="http://schemas.microsoft.com/office/powerpoint/2010/main" val="1722191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Play starts with a batter standing at home plate, holding a bat.</a:t>
            </a:r>
            <a:endParaRPr lang="en-US" altLang="zh-CN" baseline="30000" dirty="0"/>
          </a:p>
          <a:p>
            <a:r>
              <a:rPr lang="en-US" altLang="zh-CN" dirty="0"/>
              <a:t>The batter waits for the pitcher to throw a pitch (the ball) toward home plate, and attempts to hit the ball</a:t>
            </a:r>
            <a:r>
              <a:rPr lang="en-US" altLang="zh-CN" baseline="30000" dirty="0"/>
              <a:t> </a:t>
            </a:r>
            <a:r>
              <a:rPr lang="en-US" altLang="zh-CN" dirty="0"/>
              <a:t>with the bat.</a:t>
            </a:r>
            <a:endParaRPr lang="en-US" altLang="zh-CN" baseline="30000" dirty="0"/>
          </a:p>
          <a:p>
            <a:r>
              <a:rPr lang="en-US" altLang="zh-CN" dirty="0"/>
              <a:t> The catcher catches pitches that the batter does not hit—as a result of either electing not to swing or failing to connect—and returns them to the pitcher. </a:t>
            </a:r>
          </a:p>
          <a:p>
            <a:r>
              <a:rPr lang="en-US" altLang="zh-CN" dirty="0"/>
              <a:t>A batter who hits the ball into the field of play must drop the bat and begin running toward first base, at which point the player is referred to as a </a:t>
            </a:r>
            <a:r>
              <a:rPr lang="en-US" altLang="zh-CN" i="1" dirty="0"/>
              <a:t>runner</a:t>
            </a:r>
            <a:r>
              <a:rPr lang="en-US" altLang="zh-CN" dirty="0"/>
              <a:t> (or, until the play is over, a </a:t>
            </a:r>
            <a:r>
              <a:rPr lang="en-US" altLang="zh-CN" i="1" dirty="0"/>
              <a:t>batter-runner</a:t>
            </a:r>
            <a:r>
              <a:rPr lang="en-US" altLang="zh-CN" dirty="0"/>
              <a:t>). </a:t>
            </a:r>
          </a:p>
        </p:txBody>
      </p:sp>
    </p:spTree>
    <p:extLst>
      <p:ext uri="{BB962C8B-B14F-4D97-AF65-F5344CB8AC3E}">
        <p14:creationId xmlns:p14="http://schemas.microsoft.com/office/powerpoint/2010/main" val="3254655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batter-runner who reaches first base without being put out (see below) is said to be </a:t>
            </a:r>
            <a:r>
              <a:rPr lang="en-US" altLang="zh-CN" i="1" dirty="0"/>
              <a:t>safe</a:t>
            </a:r>
            <a:r>
              <a:rPr lang="en-US" altLang="zh-CN" dirty="0"/>
              <a:t> and is now on base. </a:t>
            </a:r>
          </a:p>
          <a:p>
            <a:r>
              <a:rPr lang="en-US" altLang="zh-CN" dirty="0"/>
              <a:t>A batter-runner may choose to remain at first base or attempt to advance to second base or even beyond—however far the player believes can be reached safely. </a:t>
            </a:r>
          </a:p>
          <a:p>
            <a:r>
              <a:rPr lang="en-US" altLang="zh-CN" dirty="0"/>
              <a:t>A player who reaches base despite proper play by the fielders has recorded a hit.</a:t>
            </a:r>
          </a:p>
          <a:p>
            <a:r>
              <a:rPr lang="en-US" altLang="zh-CN" dirty="0"/>
              <a:t>If the ball is hit in the air within the foul lines over the entire outfield (and outfield fence, if there is one), it is a home run: the batter and any runners on base may all freely circle the bases, each scoring a run. </a:t>
            </a:r>
          </a:p>
          <a:p>
            <a:r>
              <a:rPr lang="en-US" altLang="zh-CN" dirty="0"/>
              <a:t>This is the most desirable result for the batter. </a:t>
            </a:r>
            <a:endParaRPr lang="zh-CN" altLang="en-US" dirty="0"/>
          </a:p>
        </p:txBody>
      </p:sp>
    </p:spTree>
    <p:extLst>
      <p:ext uri="{BB962C8B-B14F-4D97-AF65-F5344CB8AC3E}">
        <p14:creationId xmlns:p14="http://schemas.microsoft.com/office/powerpoint/2010/main" val="583202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Any runners already on base may attempt to advance on batted balls that land, or contact the ground, in fair territory, before or after the ball lands. A runner on first base </a:t>
            </a:r>
            <a:r>
              <a:rPr lang="en-US" altLang="zh-CN" i="1" dirty="0"/>
              <a:t>must</a:t>
            </a:r>
            <a:r>
              <a:rPr lang="en-US" altLang="zh-CN" dirty="0"/>
              <a:t> attempt to advance if a ball lands in play. </a:t>
            </a:r>
          </a:p>
          <a:p>
            <a:r>
              <a:rPr lang="en-US" altLang="zh-CN" dirty="0"/>
              <a:t>If a ball hit into play rolls foul before passing through the infield, it becomes dead and any runners must return to the base they were at when the play began. </a:t>
            </a:r>
          </a:p>
          <a:p>
            <a:r>
              <a:rPr lang="en-US" altLang="zh-CN" dirty="0"/>
              <a:t>If the ball is hit in the air and caught before it lands, the batter has flied out. </a:t>
            </a:r>
          </a:p>
          <a:p>
            <a:r>
              <a:rPr lang="en-US" altLang="zh-CN" dirty="0"/>
              <a:t>Runners may also attempt to advance to the next base while the pitcher is in the process of delivering the ball to home plate—a successful effort is a stolen base.</a:t>
            </a:r>
          </a:p>
        </p:txBody>
      </p:sp>
    </p:spTree>
    <p:extLst>
      <p:ext uri="{BB962C8B-B14F-4D97-AF65-F5344CB8AC3E}">
        <p14:creationId xmlns:p14="http://schemas.microsoft.com/office/powerpoint/2010/main" val="2572950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A pitch that is not hit into the field of play is called either a strike or a ball. </a:t>
            </a:r>
          </a:p>
          <a:p>
            <a:r>
              <a:rPr lang="en-US" altLang="zh-CN" dirty="0"/>
              <a:t>A batter against whom three strikes are recorded strikes out. </a:t>
            </a:r>
          </a:p>
          <a:p>
            <a:r>
              <a:rPr lang="en-US" altLang="zh-CN" dirty="0"/>
              <a:t>A batter against whom four balls are recorded is awarded a base on balls or walk, a free advance to first base. </a:t>
            </a:r>
          </a:p>
          <a:p>
            <a:r>
              <a:rPr lang="en-US" altLang="zh-CN" dirty="0"/>
              <a:t>Crucial to determining balls and strikes is the umpire's judgment as to whether a pitch has passed through the strike zone.</a:t>
            </a:r>
          </a:p>
        </p:txBody>
      </p:sp>
    </p:spTree>
    <p:extLst>
      <p:ext uri="{BB962C8B-B14F-4D97-AF65-F5344CB8AC3E}">
        <p14:creationId xmlns:p14="http://schemas.microsoft.com/office/powerpoint/2010/main" val="219485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A strike is called when one of the following happens:</a:t>
            </a:r>
          </a:p>
          <a:p>
            <a:pPr lvl="1"/>
            <a:r>
              <a:rPr lang="en-US" altLang="zh-CN" dirty="0"/>
              <a:t>The batter lets a well-pitched ball (one within the strike zone) go through to the catcher.</a:t>
            </a:r>
          </a:p>
          <a:p>
            <a:pPr lvl="1"/>
            <a:r>
              <a:rPr lang="en-US" altLang="zh-CN" dirty="0"/>
              <a:t>The batter swings at any ball (even one outside the strike zone) and misses, or foul tips it directly into the catcher's hands.</a:t>
            </a:r>
          </a:p>
          <a:p>
            <a:pPr lvl="1"/>
            <a:r>
              <a:rPr lang="en-US" altLang="zh-CN" dirty="0"/>
              <a:t>The batter hits a foul ball—one that either initially lands in foul territory or initially lands within the diamond but moves into foul territory before passing first or third base.</a:t>
            </a:r>
          </a:p>
          <a:p>
            <a:r>
              <a:rPr lang="en-US" altLang="zh-CN" dirty="0"/>
              <a:t>A ball is called when the pitcher throws a pitch that is outside the strike zone, provided the batter has not swung at it.</a:t>
            </a:r>
          </a:p>
        </p:txBody>
      </p:sp>
    </p:spTree>
    <p:extLst>
      <p:ext uri="{BB962C8B-B14F-4D97-AF65-F5344CB8AC3E}">
        <p14:creationId xmlns:p14="http://schemas.microsoft.com/office/powerpoint/2010/main" val="2352785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While the team at bat is trying to score runs, the team in the field is attempting to record outs. Among the various ways a member of the batting team may be put out, five are most common:</a:t>
            </a:r>
          </a:p>
          <a:p>
            <a:pPr lvl="1"/>
            <a:r>
              <a:rPr lang="en-US" altLang="zh-CN" dirty="0"/>
              <a:t>The strikeout: recorded against a batter who makes three strikes before putting the ball into play or being awarded a free advance to first base</a:t>
            </a:r>
          </a:p>
          <a:p>
            <a:pPr lvl="1"/>
            <a:r>
              <a:rPr lang="en-US" altLang="zh-CN" dirty="0"/>
              <a:t>The </a:t>
            </a:r>
            <a:r>
              <a:rPr lang="en-US" altLang="zh-CN" dirty="0" err="1"/>
              <a:t>flyout</a:t>
            </a:r>
            <a:r>
              <a:rPr lang="en-US" altLang="zh-CN" dirty="0"/>
              <a:t>: recorded against a batter who hits a ball in the air that is caught by a fielder, whether in fair territory or foul territory, before it lands, whether or not the batter has run</a:t>
            </a:r>
            <a:r>
              <a:rPr lang="en-US" altLang="zh-CN" dirty="0" smtClean="0"/>
              <a:t>.</a:t>
            </a:r>
            <a:endParaRPr lang="en-US" altLang="zh-CN" dirty="0"/>
          </a:p>
        </p:txBody>
      </p:sp>
    </p:spTree>
    <p:extLst>
      <p:ext uri="{BB962C8B-B14F-4D97-AF65-F5344CB8AC3E}">
        <p14:creationId xmlns:p14="http://schemas.microsoft.com/office/powerpoint/2010/main" val="1870650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While the team at bat is trying to score runs, the team in the field is attempting to record outs. Among the various ways a member of the batting team may be put out, five are most common:</a:t>
            </a:r>
          </a:p>
          <a:p>
            <a:pPr lvl="1"/>
            <a:r>
              <a:rPr lang="en-US" altLang="zh-CN" dirty="0" smtClean="0"/>
              <a:t>The</a:t>
            </a:r>
            <a:r>
              <a:rPr lang="en-US" altLang="zh-CN" dirty="0"/>
              <a:t> ground out: recorded against a who hits a ball that lands in fair territory which, before the batter-runner can reach first base, is retrieved by a fielder who touches first base while holding the ball or relays it to another fielder who touches first base while holding the ball.</a:t>
            </a:r>
          </a:p>
          <a:p>
            <a:pPr lvl="1"/>
            <a:r>
              <a:rPr lang="en-US" altLang="zh-CN" dirty="0"/>
              <a:t>The force out: recorded against a runner who is required to attempt to advance but fails to reach the next base before a fielder touches the base while holding the ball. The ground out is technically a special case of the force out.</a:t>
            </a:r>
          </a:p>
          <a:p>
            <a:pPr lvl="1"/>
            <a:r>
              <a:rPr lang="en-US" altLang="zh-CN" dirty="0"/>
              <a:t>The tag out: recorded against a runner who is touched by a fielder with the ball or a glove holding the ball, while the runner is not touching a base.</a:t>
            </a:r>
          </a:p>
        </p:txBody>
      </p:sp>
    </p:spTree>
    <p:extLst>
      <p:ext uri="{BB962C8B-B14F-4D97-AF65-F5344CB8AC3E}">
        <p14:creationId xmlns:p14="http://schemas.microsoft.com/office/powerpoint/2010/main" val="1388190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It is possible to record two outs in the course of the same play—a double play. Even three—a triple play—is possible, though this is very rare. </a:t>
            </a:r>
          </a:p>
          <a:p>
            <a:r>
              <a:rPr lang="en-US" altLang="zh-CN" dirty="0"/>
              <a:t>Players put out or retired must leave the field, returning to their team's dugout or bench. </a:t>
            </a:r>
          </a:p>
          <a:p>
            <a:r>
              <a:rPr lang="en-US" altLang="zh-CN" dirty="0"/>
              <a:t>A runner may be stranded on base when a third out is recorded against another player on the team. </a:t>
            </a:r>
          </a:p>
          <a:p>
            <a:r>
              <a:rPr lang="en-US" altLang="zh-CN" dirty="0"/>
              <a:t>Stranded runners do not benefit the team in its next turn at bat—every half-inning begins with the bases empty of runners.</a:t>
            </a:r>
          </a:p>
        </p:txBody>
      </p:sp>
    </p:spTree>
    <p:extLst>
      <p:ext uri="{BB962C8B-B14F-4D97-AF65-F5344CB8AC3E}">
        <p14:creationId xmlns:p14="http://schemas.microsoft.com/office/powerpoint/2010/main" val="687193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Once a player has completed a plate appearance, that player may not bat again until the eight other members of the player's team have all taken their turn at bat. </a:t>
            </a:r>
          </a:p>
          <a:p>
            <a:r>
              <a:rPr lang="en-US" altLang="zh-CN" dirty="0"/>
              <a:t>The batting order is set before the game begins, and may not be altered except for substitutions. </a:t>
            </a:r>
          </a:p>
          <a:p>
            <a:r>
              <a:rPr lang="en-US" altLang="zh-CN" dirty="0"/>
              <a:t>Once a player has been removed for a substitute, that player may not reenter the game. </a:t>
            </a:r>
          </a:p>
        </p:txBody>
      </p:sp>
    </p:spTree>
    <p:extLst>
      <p:ext uri="{BB962C8B-B14F-4D97-AF65-F5344CB8AC3E}">
        <p14:creationId xmlns:p14="http://schemas.microsoft.com/office/powerpoint/2010/main" val="1286392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Babe Ruth</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George Herman Ruth Jr. (February 6, 1895 – August 16, 1948), better known as Babe Ruth, was an American professional baseball player whose career in Major League Baseball (MLB) spanned 22 seasons, from 1914 through 1935.</a:t>
            </a:r>
          </a:p>
          <a:p>
            <a:r>
              <a:rPr lang="en-US" altLang="zh-CN" dirty="0"/>
              <a:t>Nicknamed "The Bambino" and "The Sultan of Swat", he began his MLB career as a stellar left-handed pitcher for the Boston Red Sox, but achieved his greatest fame as a slugging outfielder for the New York Yankees. </a:t>
            </a:r>
          </a:p>
          <a:p>
            <a:r>
              <a:rPr lang="en-US" altLang="zh-CN" dirty="0"/>
              <a:t>Ruth established many MLB batting (and some pitching) records.</a:t>
            </a:r>
          </a:p>
          <a:p>
            <a:r>
              <a:rPr lang="en-US" altLang="zh-CN" dirty="0"/>
              <a:t>Ruth is regarded as one of the greatest sports heroes in American culture and is considered by many to be the greatest baseball player of all time. </a:t>
            </a:r>
          </a:p>
          <a:p>
            <a:r>
              <a:rPr lang="en-US" altLang="zh-CN" dirty="0"/>
              <a:t>In 1936, Ruth was elected into the Baseball Hall of Fame as one of its "first five" inaugural members.</a:t>
            </a:r>
          </a:p>
        </p:txBody>
      </p:sp>
    </p:spTree>
    <p:extLst>
      <p:ext uri="{BB962C8B-B14F-4D97-AF65-F5344CB8AC3E}">
        <p14:creationId xmlns:p14="http://schemas.microsoft.com/office/powerpoint/2010/main" val="1373167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Helvetica" panose="020B0604020202030204" pitchFamily="34" charset="0"/>
              </a:rPr>
              <a:t>Baseball</a:t>
            </a:r>
            <a:endParaRPr lang="zh-CN" altLang="en-US" dirty="0">
              <a:latin typeface="Helvetica" panose="020B0604020202030204" pitchFamily="34" charset="0"/>
            </a:endParaRPr>
          </a:p>
        </p:txBody>
      </p:sp>
      <p:sp>
        <p:nvSpPr>
          <p:cNvPr id="3" name="内容占位符 2"/>
          <p:cNvSpPr>
            <a:spLocks noGrp="1"/>
          </p:cNvSpPr>
          <p:nvPr>
            <p:ph idx="1"/>
          </p:nvPr>
        </p:nvSpPr>
        <p:spPr/>
        <p:txBody>
          <a:bodyPr>
            <a:normAutofit/>
          </a:bodyPr>
          <a:lstStyle/>
          <a:p>
            <a:r>
              <a:rPr lang="en-US" altLang="zh-CN" dirty="0">
                <a:latin typeface="Helvetica" panose="020B0604020202030204" pitchFamily="34" charset="0"/>
              </a:rPr>
              <a:t>Baseball is a bat-and-ball game played between two teams of nine players each, who take turns batting and fielding.</a:t>
            </a:r>
          </a:p>
          <a:p>
            <a:r>
              <a:rPr lang="en-US" altLang="zh-CN" dirty="0">
                <a:latin typeface="Helvetica" panose="020B0604020202030204" pitchFamily="34" charset="0"/>
              </a:rPr>
              <a:t>The batting team attempts to score runs by hitting a ball that is thrown by the pitcher with a bat swung by the batter, then running counter-clockwise around a series of four bases: first, second, third, and home plate. </a:t>
            </a:r>
          </a:p>
          <a:p>
            <a:r>
              <a:rPr lang="en-US" altLang="zh-CN" dirty="0">
                <a:latin typeface="Helvetica" panose="020B0604020202030204" pitchFamily="34" charset="0"/>
              </a:rPr>
              <a:t>A run is scored when a player advances around the bases and returns to home plate.</a:t>
            </a:r>
          </a:p>
          <a:p>
            <a:endParaRPr lang="en-US" altLang="zh-CN" dirty="0">
              <a:latin typeface="Helvetica" panose="020B0604020202030204" pitchFamily="34" charset="0"/>
            </a:endParaRPr>
          </a:p>
          <a:p>
            <a:endParaRPr lang="en-US" altLang="zh-CN" dirty="0">
              <a:latin typeface="Helvetica" panose="020B0604020202030204" pitchFamily="34" charset="0"/>
            </a:endParaRPr>
          </a:p>
        </p:txBody>
      </p:sp>
    </p:spTree>
    <p:extLst>
      <p:ext uri="{BB962C8B-B14F-4D97-AF65-F5344CB8AC3E}">
        <p14:creationId xmlns:p14="http://schemas.microsoft.com/office/powerpoint/2010/main" val="1074013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Players on the batting team take turns hitting against the pitcher of the fielding team, which tries to prevent runs by getting hitters out in any of several ways. </a:t>
            </a:r>
          </a:p>
          <a:p>
            <a:r>
              <a:rPr lang="en-US" altLang="zh-CN" dirty="0"/>
              <a:t>A player on the batting team who reaches a base safely can later attempt to advance to subsequent bases during teammates' turns batting, such as on a hit or by other means. </a:t>
            </a:r>
          </a:p>
          <a:p>
            <a:r>
              <a:rPr lang="en-US" altLang="zh-CN" dirty="0"/>
              <a:t>The teams switch between batting and fielding whenever the fielding team records three outs. </a:t>
            </a:r>
          </a:p>
          <a:p>
            <a:endParaRPr lang="zh-CN" altLang="en-US" dirty="0"/>
          </a:p>
        </p:txBody>
      </p:sp>
    </p:spTree>
    <p:extLst>
      <p:ext uri="{BB962C8B-B14F-4D97-AF65-F5344CB8AC3E}">
        <p14:creationId xmlns:p14="http://schemas.microsoft.com/office/powerpoint/2010/main" val="59559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lstStyle/>
          <a:p>
            <a:r>
              <a:rPr lang="en-US" altLang="zh-CN" dirty="0"/>
              <a:t>One turn batting for both teams, beginning with the visiting team, constitutes an inning. </a:t>
            </a:r>
          </a:p>
          <a:p>
            <a:r>
              <a:rPr lang="en-US" altLang="zh-CN" dirty="0"/>
              <a:t>A game is composed of nine innings, and the team with the greater number of runs at the end of the game wins. </a:t>
            </a:r>
          </a:p>
          <a:p>
            <a:r>
              <a:rPr lang="en-US" altLang="zh-CN" dirty="0"/>
              <a:t>Baseball has no game clock, although almost all games end in the ninth inning.</a:t>
            </a:r>
            <a:endParaRPr lang="zh-CN" altLang="en-US" dirty="0"/>
          </a:p>
          <a:p>
            <a:endParaRPr lang="zh-CN" altLang="en-US" dirty="0"/>
          </a:p>
        </p:txBody>
      </p:sp>
    </p:spTree>
    <p:extLst>
      <p:ext uri="{BB962C8B-B14F-4D97-AF65-F5344CB8AC3E}">
        <p14:creationId xmlns:p14="http://schemas.microsoft.com/office/powerpoint/2010/main" val="1610997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The team in the field attempts both to prevent runs from scoring and to record outs, which remove opposing players from offensive action until their turn in their team's batting order comes up again. </a:t>
            </a:r>
          </a:p>
          <a:p>
            <a:r>
              <a:rPr lang="en-US" altLang="zh-CN" dirty="0"/>
              <a:t>When three outs are recorded, the teams switch roles for the next half-inning. </a:t>
            </a:r>
          </a:p>
          <a:p>
            <a:r>
              <a:rPr lang="en-US" altLang="zh-CN" dirty="0"/>
              <a:t>If the score of the game is tied after nine innings, extra innings are played to resolve the contest. </a:t>
            </a:r>
            <a:endParaRPr lang="zh-CN" altLang="en-US" dirty="0"/>
          </a:p>
        </p:txBody>
      </p:sp>
    </p:spTree>
    <p:extLst>
      <p:ext uri="{BB962C8B-B14F-4D97-AF65-F5344CB8AC3E}">
        <p14:creationId xmlns:p14="http://schemas.microsoft.com/office/powerpoint/2010/main" val="706975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739" y="1363806"/>
            <a:ext cx="6975497" cy="5365767"/>
          </a:xfrm>
        </p:spPr>
      </p:pic>
    </p:spTree>
    <p:extLst>
      <p:ext uri="{BB962C8B-B14F-4D97-AF65-F5344CB8AC3E}">
        <p14:creationId xmlns:p14="http://schemas.microsoft.com/office/powerpoint/2010/main" val="414688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There are three basic tools of baseball: the ball, the bat, and the glove or mitt:</a:t>
            </a:r>
          </a:p>
          <a:p>
            <a:r>
              <a:rPr lang="en-US" altLang="zh-CN" dirty="0"/>
              <a:t>Protective helmets are also standard equipment for all batters.</a:t>
            </a:r>
          </a:p>
          <a:p>
            <a:r>
              <a:rPr lang="en-US" altLang="zh-CN" dirty="0"/>
              <a:t>At the beginning of each half-inning, the nine players on the fielding team arrange themselves around the field. </a:t>
            </a:r>
          </a:p>
          <a:p>
            <a:endParaRPr lang="en-US" altLang="zh-CN" dirty="0"/>
          </a:p>
        </p:txBody>
      </p:sp>
    </p:spTree>
    <p:extLst>
      <p:ext uri="{BB962C8B-B14F-4D97-AF65-F5344CB8AC3E}">
        <p14:creationId xmlns:p14="http://schemas.microsoft.com/office/powerpoint/2010/main" val="2504454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4528" y="1317626"/>
            <a:ext cx="5989544" cy="5437402"/>
          </a:xfrm>
        </p:spPr>
      </p:pic>
    </p:spTree>
    <p:extLst>
      <p:ext uri="{BB962C8B-B14F-4D97-AF65-F5344CB8AC3E}">
        <p14:creationId xmlns:p14="http://schemas.microsoft.com/office/powerpoint/2010/main" val="464517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Baseball</a:t>
            </a:r>
            <a:endParaRPr lang="zh-CN" altLang="en-US" dirty="0"/>
          </a:p>
        </p:txBody>
      </p:sp>
      <p:sp>
        <p:nvSpPr>
          <p:cNvPr id="3" name="内容占位符 2"/>
          <p:cNvSpPr>
            <a:spLocks noGrp="1"/>
          </p:cNvSpPr>
          <p:nvPr>
            <p:ph idx="1"/>
          </p:nvPr>
        </p:nvSpPr>
        <p:spPr/>
        <p:txBody>
          <a:bodyPr>
            <a:normAutofit/>
          </a:bodyPr>
          <a:lstStyle/>
          <a:p>
            <a:r>
              <a:rPr lang="en-US" altLang="zh-CN" dirty="0"/>
              <a:t>A neutral umpire sets up behind the catcher. </a:t>
            </a:r>
          </a:p>
          <a:p>
            <a:r>
              <a:rPr lang="en-US" altLang="zh-CN" dirty="0"/>
              <a:t>Other umpires will be distributed around the field as well, though the number will vary depending on the level of play, amateur or children's games may only have an umpire behind the plate, while as many as six umpires can be used for important Major League Baseball games.</a:t>
            </a:r>
            <a:endParaRPr lang="zh-CN" altLang="en-US" dirty="0"/>
          </a:p>
        </p:txBody>
      </p:sp>
    </p:spTree>
    <p:extLst>
      <p:ext uri="{BB962C8B-B14F-4D97-AF65-F5344CB8AC3E}">
        <p14:creationId xmlns:p14="http://schemas.microsoft.com/office/powerpoint/2010/main" val="964400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默认">
      <a:majorFont>
        <a:latin typeface="Helvetica"/>
        <a:ea typeface="微软雅黑"/>
        <a:cs typeface=""/>
      </a:majorFont>
      <a:minorFont>
        <a:latin typeface="Helvetic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825</Words>
  <Application>Microsoft Office PowerPoint</Application>
  <PresentationFormat>宽屏</PresentationFormat>
  <Paragraphs>78</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微软雅黑</vt:lpstr>
      <vt:lpstr>Arial</vt:lpstr>
      <vt:lpstr>Helvetica</vt:lpstr>
      <vt:lpstr>Office 主题​​</vt:lpstr>
      <vt:lpstr>Comparative Advantage in Practice</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Baseball</vt:lpstr>
      <vt:lpstr>Babe Ruth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Advantage in Practice</dc:title>
  <dc:creator>Jing Fang</dc:creator>
  <cp:lastModifiedBy>Jing Fang</cp:lastModifiedBy>
  <cp:revision>11</cp:revision>
  <dcterms:created xsi:type="dcterms:W3CDTF">2016-09-05T12:49:36Z</dcterms:created>
  <dcterms:modified xsi:type="dcterms:W3CDTF">2017-09-04T01:55:42Z</dcterms:modified>
</cp:coreProperties>
</file>