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5" r:id="rId4"/>
  </p:sldMasterIdLst>
  <p:sldIdLst>
    <p:sldId id="256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FF7"/>
    <a:srgbClr val="D0D1D9"/>
    <a:srgbClr val="F6F9FF"/>
    <a:srgbClr val="19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34" autoAdjust="0"/>
  </p:normalViewPr>
  <p:slideViewPr>
    <p:cSldViewPr snapToGrid="0">
      <p:cViewPr varScale="1">
        <p:scale>
          <a:sx n="112" d="100"/>
          <a:sy n="112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-1" y="4450188"/>
            <a:ext cx="12192000" cy="240781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noProof="0" smtClean="0"/>
              <a:t>9/14/2021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3584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9/14/2021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AA314B25-B4AF-394E-BBDA-7E6BAD315F39}"/>
              </a:ext>
            </a:extLst>
          </p:cNvPr>
          <p:cNvSpPr/>
          <p:nvPr userDrawn="1"/>
        </p:nvSpPr>
        <p:spPr>
          <a:xfrm>
            <a:off x="3351057" y="0"/>
            <a:ext cx="8840943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37575EF-0D14-6140-A91B-260C9C9DFE4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82544261-8049-494B-A93D-BDFF1BB847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4886854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9214786D-83EE-814C-A5E4-D0EC7D29D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75829" y="633875"/>
            <a:ext cx="5981171" cy="5590250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>
                <a:solidFill>
                  <a:schemeClr val="tx1"/>
                </a:solidFill>
              </a:defRPr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079185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9/14/2021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2E148DD3-DD87-154B-80B4-2421965D3C83}"/>
              </a:ext>
            </a:extLst>
          </p:cNvPr>
          <p:cNvSpPr/>
          <p:nvPr userDrawn="1"/>
        </p:nvSpPr>
        <p:spPr>
          <a:xfrm>
            <a:off x="1" y="17145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42E4732-0E8F-7B46-BD08-0F2EE0DA8786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6E73F81A-7260-5C4F-A7FF-CA2CC731BC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870" y="942871"/>
            <a:ext cx="571181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4CD13CD4-3E4F-2E41-ACF4-2446257D2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43870" y="1973589"/>
            <a:ext cx="5711810" cy="3941540"/>
          </a:xfrm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D8E69886-8907-DB47-87C2-0621AF156D9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05170" y="621039"/>
            <a:ext cx="4589130" cy="5603086"/>
          </a:xfrm>
          <a:solidFill>
            <a:srgbClr val="EDEFF7"/>
          </a:solidFill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26310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9C88DF2D-0421-A94C-82C1-867E1E5E4907}"/>
              </a:ext>
            </a:extLst>
          </p:cNvPr>
          <p:cNvSpPr/>
          <p:nvPr userDrawn="1"/>
        </p:nvSpPr>
        <p:spPr>
          <a:xfrm>
            <a:off x="10993582" y="0"/>
            <a:ext cx="1198418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334D05A3-7A20-9447-8D39-F2980D85413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634999" y="3927894"/>
            <a:ext cx="10922000" cy="2326856"/>
          </a:xfrm>
          <a:prstGeom prst="rect">
            <a:avLst/>
          </a:prstGeom>
          <a:solidFill>
            <a:srgbClr val="F6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35001" y="603250"/>
            <a:ext cx="10921998" cy="3294019"/>
          </a:xfrm>
          <a:solidFill>
            <a:schemeClr val="bg1"/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298078"/>
            <a:ext cx="10113645" cy="743682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213716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noProof="0" smtClean="0"/>
              <a:t>9/14/2021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46387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4217870" y="0"/>
            <a:ext cx="3599236" cy="6857999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noProof="0" smtClean="0"/>
              <a:t>9/14/2021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7075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202A34A5-A029-A246-82C6-D288185EB396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3" name="Rectangle">
            <a:extLst>
              <a:ext uri="{FF2B5EF4-FFF2-40B4-BE49-F238E27FC236}">
                <a16:creationId xmlns:a16="http://schemas.microsoft.com/office/drawing/2014/main" id="{2773E1D8-C87F-EE46-8284-575DCA498E8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noProof="0" smtClean="0"/>
              <a:t>9/14/2021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C429A40D-770E-C144-A5B5-6A4442C09C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240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">
            <a:extLst>
              <a:ext uri="{FF2B5EF4-FFF2-40B4-BE49-F238E27FC236}">
                <a16:creationId xmlns:a16="http://schemas.microsoft.com/office/drawing/2014/main" id="{64248D99-2B30-464D-B9B7-4E5C3A1F3FB2}"/>
              </a:ext>
            </a:extLst>
          </p:cNvPr>
          <p:cNvSpPr/>
          <p:nvPr userDrawn="1"/>
        </p:nvSpPr>
        <p:spPr>
          <a:xfrm flipH="1">
            <a:off x="0" y="0"/>
            <a:ext cx="6096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6" name="Rectangle">
            <a:extLst>
              <a:ext uri="{FF2B5EF4-FFF2-40B4-BE49-F238E27FC236}">
                <a16:creationId xmlns:a16="http://schemas.microsoft.com/office/drawing/2014/main" id="{3FAFF55B-FDE6-394B-A39B-22627D8FB6E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noProof="0" smtClean="0"/>
              <a:t>9/14/2021</a:t>
            </a:fld>
            <a:endParaRPr lang="en-US" noProof="0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99E345E4-E77C-484E-9FBB-E4EC71F085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23224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83ACCAC0-2C8A-CE43-8C55-22BB53C73920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noProof="0" smtClean="0"/>
              <a:t>9/14/2021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D4076461-FF7A-8843-B7F9-D041F3FB22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20399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35FB147F-5DC4-B24C-B8CB-D3DA74290381}"/>
              </a:ext>
            </a:extLst>
          </p:cNvPr>
          <p:cNvSpPr/>
          <p:nvPr userDrawn="1"/>
        </p:nvSpPr>
        <p:spPr>
          <a:xfrm>
            <a:off x="1" y="34290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noProof="0" smtClean="0"/>
              <a:t>9/14/2021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B9308E97-4F89-394E-856A-5B4EFCB2E7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7279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A50BECA0-8817-964B-AEDB-A45669684C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59186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EF399F4D-B67A-4C4B-BCF3-36FE110603F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21093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08305C84-E25F-EC49-8F2B-4C0181FD3ABF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97279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A57A1FCE-E6BF-3747-9D43-42DBA6656EC0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666773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5B4B74C8-96E7-684F-91B9-8CE56CD10F1E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236267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5" name="Title Placeholder 1">
            <a:extLst>
              <a:ext uri="{FF2B5EF4-FFF2-40B4-BE49-F238E27FC236}">
                <a16:creationId xmlns:a16="http://schemas.microsoft.com/office/drawing/2014/main" id="{D522564E-B348-544F-A8E5-CFCAFA48B5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18890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9/14/2021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2297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9/14/2021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05BFC727-5650-B049-AA2A-2511C08FB35B}"/>
              </a:ext>
            </a:extLst>
          </p:cNvPr>
          <p:cNvSpPr/>
          <p:nvPr userDrawn="1"/>
        </p:nvSpPr>
        <p:spPr>
          <a:xfrm flipH="1">
            <a:off x="0" y="0"/>
            <a:ext cx="1195754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E700C598-C823-744D-BE16-5114B7625057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21BED569-C9C5-8F4D-A42A-ED4914579D6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24550" y="633875"/>
            <a:ext cx="5632450" cy="5591175"/>
          </a:xfrm>
          <a:solidFill>
            <a:schemeClr val="tx2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ACB6E588-2EB7-9A41-A93A-7757596EF9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95754" y="942870"/>
            <a:ext cx="4157296" cy="1292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6C0FE70-F6BB-3D40-AD3C-E704CABE4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95754" y="2281657"/>
            <a:ext cx="4157296" cy="3633471"/>
          </a:xfrm>
        </p:spPr>
        <p:txBody>
          <a:bodyPr>
            <a:normAutofit/>
          </a:bodyPr>
          <a:lstStyle>
            <a:lvl1pPr marL="0" indent="0">
              <a:buClr>
                <a:schemeClr val="tx1"/>
              </a:buClr>
              <a:buNone/>
              <a:defRPr sz="1600">
                <a:solidFill>
                  <a:schemeClr val="tx1"/>
                </a:solidFill>
              </a:defRPr>
            </a:lvl1pPr>
            <a:lvl2pPr marL="201168" indent="0">
              <a:buClr>
                <a:schemeClr val="tx1"/>
              </a:buClr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2pPr>
            <a:lvl3pPr marL="38404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3pPr>
            <a:lvl4pPr marL="56692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4pPr>
            <a:lvl5pPr marL="74980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701714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9/14/2021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0AB10FFC-D586-994D-8D3D-F4042255CB72}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C7B0C08A-E831-D242-B2CE-2DEB004F982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5C2191-88F7-4148-96FD-E129F707E038}"/>
              </a:ext>
            </a:extLst>
          </p:cNvPr>
          <p:cNvCxnSpPr/>
          <p:nvPr userDrawn="1"/>
        </p:nvCxnSpPr>
        <p:spPr>
          <a:xfrm>
            <a:off x="6818393" y="999565"/>
            <a:ext cx="0" cy="48588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61FB2196-E251-5A40-86F7-6092CEBFA1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5460992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800"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C2FACD1B-0D9C-A547-98A0-D66C341D3D7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540794" y="831286"/>
            <a:ext cx="4016206" cy="5195425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/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/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/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/>
            </a:lvl5pPr>
          </a:lstStyle>
          <a:p>
            <a:pPr lvl="0"/>
            <a:r>
              <a:rPr lang="en-US" noProof="0"/>
              <a:t>Quote Goes Here</a:t>
            </a:r>
          </a:p>
        </p:txBody>
      </p:sp>
    </p:spTree>
    <p:extLst>
      <p:ext uri="{BB962C8B-B14F-4D97-AF65-F5344CB8AC3E}">
        <p14:creationId xmlns:p14="http://schemas.microsoft.com/office/powerpoint/2010/main" val="4184935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1552108B-1F90-0044-A7D4-0956E919F29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noProof="0" smtClean="0"/>
              <a:t>9/14/2021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4360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93" r:id="rId2"/>
    <p:sldLayoutId id="2147483675" r:id="rId3"/>
    <p:sldLayoutId id="2147483684" r:id="rId4"/>
    <p:sldLayoutId id="2147483678" r:id="rId5"/>
    <p:sldLayoutId id="2147483688" r:id="rId6"/>
    <p:sldLayoutId id="2147483679" r:id="rId7"/>
    <p:sldLayoutId id="2147483692" r:id="rId8"/>
    <p:sldLayoutId id="2147483691" r:id="rId9"/>
    <p:sldLayoutId id="2147483690" r:id="rId10"/>
    <p:sldLayoutId id="2147483689" r:id="rId11"/>
    <p:sldLayoutId id="2147483683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435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Intro and Research Questions</a:t>
            </a:r>
          </a:p>
          <a:p>
            <a:r>
              <a:rPr lang="en-US" dirty="0" smtClean="0"/>
              <a:t>2. Individual data using </a:t>
            </a:r>
            <a:r>
              <a:rPr lang="en-US" dirty="0" err="1" smtClean="0"/>
              <a:t>Kaggle</a:t>
            </a:r>
            <a:endParaRPr lang="en-US" dirty="0" smtClean="0"/>
          </a:p>
          <a:p>
            <a:r>
              <a:rPr lang="en-US" dirty="0" smtClean="0"/>
              <a:t>3. State-wide data using BRFSS</a:t>
            </a:r>
          </a:p>
          <a:p>
            <a:pPr lvl="1"/>
            <a:r>
              <a:rPr lang="en-US" dirty="0" smtClean="0"/>
              <a:t>What is BRFSS</a:t>
            </a:r>
          </a:p>
          <a:p>
            <a:pPr lvl="1"/>
            <a:r>
              <a:rPr lang="en-US" dirty="0" smtClean="0"/>
              <a:t>Main Findings</a:t>
            </a:r>
          </a:p>
          <a:p>
            <a:r>
              <a:rPr lang="en-US" dirty="0" smtClean="0"/>
              <a:t>4. Geographic analysis using </a:t>
            </a:r>
            <a:r>
              <a:rPr lang="en-US" dirty="0" err="1" smtClean="0"/>
              <a:t>gmaps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876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weak to no correlation between % unemployment and % self-reporting poor mental health or a diagnosis of depression at the state level using aggregated data</a:t>
            </a:r>
          </a:p>
          <a:p>
            <a:r>
              <a:rPr lang="en-US" dirty="0" smtClean="0"/>
              <a:t>3 charts</a:t>
            </a:r>
          </a:p>
          <a:p>
            <a:pPr lvl="1"/>
            <a:r>
              <a:rPr lang="en-US" dirty="0" smtClean="0"/>
              <a:t>no correlation between the two MI variables: 14+ days and depression </a:t>
            </a:r>
            <a:r>
              <a:rPr lang="en-US" dirty="0" err="1" smtClean="0"/>
              <a:t>diag</a:t>
            </a:r>
            <a:endParaRPr lang="en-US" dirty="0" smtClean="0"/>
          </a:p>
          <a:p>
            <a:pPr lvl="1"/>
            <a:r>
              <a:rPr lang="en-US" dirty="0" smtClean="0"/>
              <a:t>no correlation between % Unemployment and either MI variable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findings from state level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90386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MONO">
      <a:dk1>
        <a:srgbClr val="000000"/>
      </a:dk1>
      <a:lt1>
        <a:srgbClr val="ECEEF7"/>
      </a:lt1>
      <a:dk2>
        <a:srgbClr val="000000"/>
      </a:dk2>
      <a:lt2>
        <a:srgbClr val="F5F8FF"/>
      </a:lt2>
      <a:accent1>
        <a:srgbClr val="ECEEF7"/>
      </a:accent1>
      <a:accent2>
        <a:srgbClr val="F5F8FF"/>
      </a:accent2>
      <a:accent3>
        <a:srgbClr val="A1A2A9"/>
      </a:accent3>
      <a:accent4>
        <a:srgbClr val="141514"/>
      </a:accent4>
      <a:accent5>
        <a:srgbClr val="000000"/>
      </a:accent5>
      <a:accent6>
        <a:srgbClr val="96969C"/>
      </a:accent6>
      <a:hlink>
        <a:srgbClr val="5F6063"/>
      </a:hlink>
      <a:folHlink>
        <a:srgbClr val="919191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_Light_Sales Pitch_02_Win32_AS_v3" id="{A204E388-A84B-4CC6-98FC-54ED9900B3CD}" vid="{1AF041A9-EA2C-4539-9272-70AF2168FE9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4FAF7B5-E40C-46BE-9C83-DA251FCAE61E}">
  <ds:schemaRefs>
    <ds:schemaRef ds:uri="http://purl.org/dc/dcmitype/"/>
    <ds:schemaRef ds:uri="http://schemas.microsoft.com/office/infopath/2007/PartnerControls"/>
    <ds:schemaRef ds:uri="16c05727-aa75-4e4a-9b5f-8a80a1165891"/>
    <ds:schemaRef ds:uri="http://schemas.openxmlformats.org/package/2006/metadata/core-properties"/>
    <ds:schemaRef ds:uri="http://schemas.microsoft.com/office/2006/documentManagement/types"/>
    <ds:schemaRef ds:uri="71af3243-3dd4-4a8d-8c0d-dd76da1f02a5"/>
    <ds:schemaRef ds:uri="http://schemas.microsoft.com/office/2006/metadata/properties"/>
    <ds:schemaRef ds:uri="http://www.w3.org/XML/1998/namespace"/>
    <ds:schemaRef ds:uri="http://purl.org/dc/terms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5029FA76-0C86-4BF1-99F1-A3115FBFFAB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0A43D08-F4F9-4D95-9CB2-7DE3744160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Minimalist sales pitch</Template>
  <TotalTime>0</TotalTime>
  <Words>86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Century Gothic</vt:lpstr>
      <vt:lpstr>Helvetica Neue Medium</vt:lpstr>
      <vt:lpstr>RetrospectVTI</vt:lpstr>
      <vt:lpstr>PowerPoint Presentation</vt:lpstr>
      <vt:lpstr>Outline</vt:lpstr>
      <vt:lpstr>Main findings from state level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2021-09-14T23:23:34Z</dcterms:created>
  <dcterms:modified xsi:type="dcterms:W3CDTF">2021-09-14T23:28:34Z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