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7"/>
  </p:notes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2CBBD-6A64-41BC-90D6-698663D8062E}" type="doc">
      <dgm:prSet loTypeId="urn:microsoft.com/office/officeart/2005/8/layout/cycle1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4A25E-F95B-4337-80E0-5EF100D3E056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BDFC09-4D14-4537-B900-0E171E78F011}" type="parTrans" cxnId="{3E23DFFB-9B41-44F2-B5CA-1391FF53EB5B}">
      <dgm:prSet/>
      <dgm:spPr/>
      <dgm:t>
        <a:bodyPr/>
        <a:lstStyle/>
        <a:p>
          <a:endParaRPr lang="en-US"/>
        </a:p>
      </dgm:t>
    </dgm:pt>
    <dgm:pt modelId="{8CCDE618-BB92-4DC4-803B-C7AAB9D28F25}" type="sibTrans" cxnId="{3E23DFFB-9B41-44F2-B5CA-1391FF53EB5B}">
      <dgm:prSet/>
      <dgm:spPr/>
      <dgm:t>
        <a:bodyPr/>
        <a:lstStyle/>
        <a:p>
          <a:endParaRPr lang="en-US" sz="2400"/>
        </a:p>
      </dgm:t>
    </dgm:pt>
    <dgm:pt modelId="{7C3276A6-2382-40C4-9BA4-CBE8733F1A4D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5C472-A7A4-41F8-99F7-BCF004EBE8C2}" type="parTrans" cxnId="{9C46FCD4-6745-480F-8D85-3AF951FD6040}">
      <dgm:prSet/>
      <dgm:spPr/>
      <dgm:t>
        <a:bodyPr/>
        <a:lstStyle/>
        <a:p>
          <a:endParaRPr lang="en-US"/>
        </a:p>
      </dgm:t>
    </dgm:pt>
    <dgm:pt modelId="{E6ACEB1C-33B6-4EA7-9740-559D04C19F8A}" type="sibTrans" cxnId="{9C46FCD4-6745-480F-8D85-3AF951FD6040}">
      <dgm:prSet/>
      <dgm:spPr/>
      <dgm:t>
        <a:bodyPr/>
        <a:lstStyle/>
        <a:p>
          <a:endParaRPr lang="en-US"/>
        </a:p>
      </dgm:t>
    </dgm:pt>
    <dgm:pt modelId="{E9F45950-754A-4801-BC05-AF412EED09F1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A8E83-3989-4993-8117-9EEEF4AF3550}" type="parTrans" cxnId="{B086718F-24FD-4DE6-9C7B-D62BF02A2695}">
      <dgm:prSet/>
      <dgm:spPr/>
      <dgm:t>
        <a:bodyPr/>
        <a:lstStyle/>
        <a:p>
          <a:endParaRPr lang="en-US"/>
        </a:p>
      </dgm:t>
    </dgm:pt>
    <dgm:pt modelId="{3520DB36-3E73-4E40-93D9-3E0F2E94FB04}" type="sibTrans" cxnId="{B086718F-24FD-4DE6-9C7B-D62BF02A2695}">
      <dgm:prSet/>
      <dgm:spPr/>
      <dgm:t>
        <a:bodyPr/>
        <a:lstStyle/>
        <a:p>
          <a:endParaRPr lang="en-US"/>
        </a:p>
      </dgm:t>
    </dgm:pt>
    <dgm:pt modelId="{A9E0E4A8-D191-4E38-95F8-7423DB8D801A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C581A1-A1AD-467C-A288-85D92C8CF531}" type="parTrans" cxnId="{480D4917-63F5-41B4-839C-20EEBE17B7ED}">
      <dgm:prSet/>
      <dgm:spPr/>
      <dgm:t>
        <a:bodyPr/>
        <a:lstStyle/>
        <a:p>
          <a:endParaRPr lang="en-US"/>
        </a:p>
      </dgm:t>
    </dgm:pt>
    <dgm:pt modelId="{62EE23A0-CC72-42D6-84F6-0E292FED3C6D}" type="sibTrans" cxnId="{480D4917-63F5-41B4-839C-20EEBE17B7ED}">
      <dgm:prSet/>
      <dgm:spPr/>
      <dgm:t>
        <a:bodyPr/>
        <a:lstStyle/>
        <a:p>
          <a:endParaRPr lang="en-US"/>
        </a:p>
      </dgm:t>
    </dgm:pt>
    <dgm:pt modelId="{D7954394-3201-4B32-AFEC-9AF5D03BB555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73625-0FBB-42B4-891B-83F4D4B5A568}" type="parTrans" cxnId="{52CEF127-A12D-4D19-AA21-0316106E7921}">
      <dgm:prSet/>
      <dgm:spPr/>
      <dgm:t>
        <a:bodyPr/>
        <a:lstStyle/>
        <a:p>
          <a:endParaRPr lang="en-US"/>
        </a:p>
      </dgm:t>
    </dgm:pt>
    <dgm:pt modelId="{B1E72209-6C81-4D87-B320-6100A21F9FC4}" type="sibTrans" cxnId="{52CEF127-A12D-4D19-AA21-0316106E79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8B4D5-4D8C-4653-98E6-890A44D8921F}" type="pres">
      <dgm:prSet presAssocID="{E692CBBD-6A64-41BC-90D6-698663D8062E}" presName="cycle" presStyleCnt="0">
        <dgm:presLayoutVars>
          <dgm:dir/>
          <dgm:resizeHandles val="exact"/>
        </dgm:presLayoutVars>
      </dgm:prSet>
      <dgm:spPr/>
    </dgm:pt>
    <dgm:pt modelId="{82A510AF-C8D6-4485-BA39-D9F72DC5FEA3}" type="pres">
      <dgm:prSet presAssocID="{69E4A25E-F95B-4337-80E0-5EF100D3E056}" presName="dummy" presStyleCnt="0"/>
      <dgm:spPr/>
    </dgm:pt>
    <dgm:pt modelId="{2333E1CA-435A-4CE2-B589-38BA2F1204F4}" type="pres">
      <dgm:prSet presAssocID="{69E4A25E-F95B-4337-80E0-5EF100D3E056}" presName="node" presStyleLbl="revTx" presStyleIdx="0" presStyleCnt="5">
        <dgm:presLayoutVars>
          <dgm:bulletEnabled val="1"/>
        </dgm:presLayoutVars>
      </dgm:prSet>
      <dgm:spPr/>
    </dgm:pt>
    <dgm:pt modelId="{588FAB03-9982-40BA-8038-E23529257094}" type="pres">
      <dgm:prSet presAssocID="{8CCDE618-BB92-4DC4-803B-C7AAB9D28F25}" presName="sibTrans" presStyleLbl="node1" presStyleIdx="0" presStyleCnt="5"/>
      <dgm:spPr/>
    </dgm:pt>
    <dgm:pt modelId="{DFFC6596-A7D7-408C-925F-EA3045B74FC5}" type="pres">
      <dgm:prSet presAssocID="{7C3276A6-2382-40C4-9BA4-CBE8733F1A4D}" presName="dummy" presStyleCnt="0"/>
      <dgm:spPr/>
    </dgm:pt>
    <dgm:pt modelId="{F6C32704-7BA1-47E1-8D1E-80F650593DCC}" type="pres">
      <dgm:prSet presAssocID="{7C3276A6-2382-40C4-9BA4-CBE8733F1A4D}" presName="node" presStyleLbl="revTx" presStyleIdx="1" presStyleCnt="5" custScaleX="152016">
        <dgm:presLayoutVars>
          <dgm:bulletEnabled val="1"/>
        </dgm:presLayoutVars>
      </dgm:prSet>
      <dgm:spPr/>
    </dgm:pt>
    <dgm:pt modelId="{AAD8481C-290B-48E3-BA78-6662703126BD}" type="pres">
      <dgm:prSet presAssocID="{E6ACEB1C-33B6-4EA7-9740-559D04C19F8A}" presName="sibTrans" presStyleLbl="node1" presStyleIdx="1" presStyleCnt="5"/>
      <dgm:spPr/>
    </dgm:pt>
    <dgm:pt modelId="{BAD986B7-432B-4270-80BB-C07054CB9863}" type="pres">
      <dgm:prSet presAssocID="{E9F45950-754A-4801-BC05-AF412EED09F1}" presName="dummy" presStyleCnt="0"/>
      <dgm:spPr/>
    </dgm:pt>
    <dgm:pt modelId="{5052428D-74DD-406E-91B6-1E9ED586CF75}" type="pres">
      <dgm:prSet presAssocID="{E9F45950-754A-4801-BC05-AF412EED09F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45B59-6CB0-4C69-8ACD-99E23D2ADC21}" type="pres">
      <dgm:prSet presAssocID="{3520DB36-3E73-4E40-93D9-3E0F2E94FB04}" presName="sibTrans" presStyleLbl="node1" presStyleIdx="2" presStyleCnt="5"/>
      <dgm:spPr/>
    </dgm:pt>
    <dgm:pt modelId="{53F0AC98-6257-4687-96BC-22F555DE6C31}" type="pres">
      <dgm:prSet presAssocID="{A9E0E4A8-D191-4E38-95F8-7423DB8D801A}" presName="dummy" presStyleCnt="0"/>
      <dgm:spPr/>
    </dgm:pt>
    <dgm:pt modelId="{9E53A5D2-62C8-4B80-974A-4DA99F31F277}" type="pres">
      <dgm:prSet presAssocID="{A9E0E4A8-D191-4E38-95F8-7423DB8D801A}" presName="node" presStyleLbl="revTx" presStyleIdx="3" presStyleCnt="5" custScaleX="177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970-415A-424E-85D6-5E279655BBF7}" type="pres">
      <dgm:prSet presAssocID="{62EE23A0-CC72-42D6-84F6-0E292FED3C6D}" presName="sibTrans" presStyleLbl="node1" presStyleIdx="3" presStyleCnt="5"/>
      <dgm:spPr/>
    </dgm:pt>
    <dgm:pt modelId="{43945035-83DE-48B7-915C-4A849C74365A}" type="pres">
      <dgm:prSet presAssocID="{D7954394-3201-4B32-AFEC-9AF5D03BB555}" presName="dummy" presStyleCnt="0"/>
      <dgm:spPr/>
    </dgm:pt>
    <dgm:pt modelId="{A8620A39-2B80-4980-B2E3-4661B469B69A}" type="pres">
      <dgm:prSet presAssocID="{D7954394-3201-4B32-AFEC-9AF5D03BB555}" presName="node" presStyleLbl="revTx" presStyleIdx="4" presStyleCnt="5">
        <dgm:presLayoutVars>
          <dgm:bulletEnabled val="1"/>
        </dgm:presLayoutVars>
      </dgm:prSet>
      <dgm:spPr/>
    </dgm:pt>
    <dgm:pt modelId="{38B6899E-80D7-4B88-86BD-842065AEAB40}" type="pres">
      <dgm:prSet presAssocID="{B1E72209-6C81-4D87-B320-6100A21F9FC4}" presName="sibTrans" presStyleLbl="node1" presStyleIdx="4" presStyleCnt="5"/>
      <dgm:spPr/>
    </dgm:pt>
  </dgm:ptLst>
  <dgm:cxnLst>
    <dgm:cxn modelId="{A52F1DCB-F35A-4399-84BE-D13C72066242}" type="presOf" srcId="{B1E72209-6C81-4D87-B320-6100A21F9FC4}" destId="{38B6899E-80D7-4B88-86BD-842065AEAB40}" srcOrd="0" destOrd="0" presId="urn:microsoft.com/office/officeart/2005/8/layout/cycle1"/>
    <dgm:cxn modelId="{3E23DFFB-9B41-44F2-B5CA-1391FF53EB5B}" srcId="{E692CBBD-6A64-41BC-90D6-698663D8062E}" destId="{69E4A25E-F95B-4337-80E0-5EF100D3E056}" srcOrd="0" destOrd="0" parTransId="{FFBDFC09-4D14-4537-B900-0E171E78F011}" sibTransId="{8CCDE618-BB92-4DC4-803B-C7AAB9D28F25}"/>
    <dgm:cxn modelId="{D41E917A-5722-45BD-BD27-40CCE15FC332}" type="presOf" srcId="{E9F45950-754A-4801-BC05-AF412EED09F1}" destId="{5052428D-74DD-406E-91B6-1E9ED586CF75}" srcOrd="0" destOrd="0" presId="urn:microsoft.com/office/officeart/2005/8/layout/cycle1"/>
    <dgm:cxn modelId="{D85640C6-20A5-49E1-A667-C48FC74045EA}" type="presOf" srcId="{A9E0E4A8-D191-4E38-95F8-7423DB8D801A}" destId="{9E53A5D2-62C8-4B80-974A-4DA99F31F277}" srcOrd="0" destOrd="0" presId="urn:microsoft.com/office/officeart/2005/8/layout/cycle1"/>
    <dgm:cxn modelId="{E0E79E83-A8AE-45BD-9B69-E288998415B5}" type="presOf" srcId="{D7954394-3201-4B32-AFEC-9AF5D03BB555}" destId="{A8620A39-2B80-4980-B2E3-4661B469B69A}" srcOrd="0" destOrd="0" presId="urn:microsoft.com/office/officeart/2005/8/layout/cycle1"/>
    <dgm:cxn modelId="{4BFE2F2F-2EE9-45F1-81ED-0F526BBA4EDF}" type="presOf" srcId="{62EE23A0-CC72-42D6-84F6-0E292FED3C6D}" destId="{34F37970-415A-424E-85D6-5E279655BBF7}" srcOrd="0" destOrd="0" presId="urn:microsoft.com/office/officeart/2005/8/layout/cycle1"/>
    <dgm:cxn modelId="{52CEF127-A12D-4D19-AA21-0316106E7921}" srcId="{E692CBBD-6A64-41BC-90D6-698663D8062E}" destId="{D7954394-3201-4B32-AFEC-9AF5D03BB555}" srcOrd="4" destOrd="0" parTransId="{DFB73625-0FBB-42B4-891B-83F4D4B5A568}" sibTransId="{B1E72209-6C81-4D87-B320-6100A21F9FC4}"/>
    <dgm:cxn modelId="{9C46FCD4-6745-480F-8D85-3AF951FD6040}" srcId="{E692CBBD-6A64-41BC-90D6-698663D8062E}" destId="{7C3276A6-2382-40C4-9BA4-CBE8733F1A4D}" srcOrd="1" destOrd="0" parTransId="{0AE5C472-A7A4-41F8-99F7-BCF004EBE8C2}" sibTransId="{E6ACEB1C-33B6-4EA7-9740-559D04C19F8A}"/>
    <dgm:cxn modelId="{B086718F-24FD-4DE6-9C7B-D62BF02A2695}" srcId="{E692CBBD-6A64-41BC-90D6-698663D8062E}" destId="{E9F45950-754A-4801-BC05-AF412EED09F1}" srcOrd="2" destOrd="0" parTransId="{005A8E83-3989-4993-8117-9EEEF4AF3550}" sibTransId="{3520DB36-3E73-4E40-93D9-3E0F2E94FB04}"/>
    <dgm:cxn modelId="{739ACA8E-38EB-447F-AA81-75F5374062E4}" type="presOf" srcId="{3520DB36-3E73-4E40-93D9-3E0F2E94FB04}" destId="{B8145B59-6CB0-4C69-8ACD-99E23D2ADC21}" srcOrd="0" destOrd="0" presId="urn:microsoft.com/office/officeart/2005/8/layout/cycle1"/>
    <dgm:cxn modelId="{1000DA7F-BB26-4C75-B0E1-074C976E8E5D}" type="presOf" srcId="{E692CBBD-6A64-41BC-90D6-698663D8062E}" destId="{DB38B4D5-4D8C-4653-98E6-890A44D8921F}" srcOrd="0" destOrd="0" presId="urn:microsoft.com/office/officeart/2005/8/layout/cycle1"/>
    <dgm:cxn modelId="{06A303D6-3654-42C5-B498-ADB181BBAA3B}" type="presOf" srcId="{7C3276A6-2382-40C4-9BA4-CBE8733F1A4D}" destId="{F6C32704-7BA1-47E1-8D1E-80F650593DCC}" srcOrd="0" destOrd="0" presId="urn:microsoft.com/office/officeart/2005/8/layout/cycle1"/>
    <dgm:cxn modelId="{9901D70D-9EB5-469D-AA8C-6B1A6AE64896}" type="presOf" srcId="{E6ACEB1C-33B6-4EA7-9740-559D04C19F8A}" destId="{AAD8481C-290B-48E3-BA78-6662703126BD}" srcOrd="0" destOrd="0" presId="urn:microsoft.com/office/officeart/2005/8/layout/cycle1"/>
    <dgm:cxn modelId="{480D4917-63F5-41B4-839C-20EEBE17B7ED}" srcId="{E692CBBD-6A64-41BC-90D6-698663D8062E}" destId="{A9E0E4A8-D191-4E38-95F8-7423DB8D801A}" srcOrd="3" destOrd="0" parTransId="{68C581A1-A1AD-467C-A288-85D92C8CF531}" sibTransId="{62EE23A0-CC72-42D6-84F6-0E292FED3C6D}"/>
    <dgm:cxn modelId="{AD28D895-2130-4973-B540-1862AC5B7137}" type="presOf" srcId="{69E4A25E-F95B-4337-80E0-5EF100D3E056}" destId="{2333E1CA-435A-4CE2-B589-38BA2F1204F4}" srcOrd="0" destOrd="0" presId="urn:microsoft.com/office/officeart/2005/8/layout/cycle1"/>
    <dgm:cxn modelId="{F722C1CB-6A13-40B7-8DD7-5AC2C05570A6}" type="presOf" srcId="{8CCDE618-BB92-4DC4-803B-C7AAB9D28F25}" destId="{588FAB03-9982-40BA-8038-E23529257094}" srcOrd="0" destOrd="0" presId="urn:microsoft.com/office/officeart/2005/8/layout/cycle1"/>
    <dgm:cxn modelId="{079F5D7E-239A-48F2-BB0D-C33BAE4B4038}" type="presParOf" srcId="{DB38B4D5-4D8C-4653-98E6-890A44D8921F}" destId="{82A510AF-C8D6-4485-BA39-D9F72DC5FEA3}" srcOrd="0" destOrd="0" presId="urn:microsoft.com/office/officeart/2005/8/layout/cycle1"/>
    <dgm:cxn modelId="{F7E8E7FA-FAB1-4B0C-A10E-DA3C88E662B7}" type="presParOf" srcId="{DB38B4D5-4D8C-4653-98E6-890A44D8921F}" destId="{2333E1CA-435A-4CE2-B589-38BA2F1204F4}" srcOrd="1" destOrd="0" presId="urn:microsoft.com/office/officeart/2005/8/layout/cycle1"/>
    <dgm:cxn modelId="{3633E598-A70B-4D1C-843B-A948EBA01C9D}" type="presParOf" srcId="{DB38B4D5-4D8C-4653-98E6-890A44D8921F}" destId="{588FAB03-9982-40BA-8038-E23529257094}" srcOrd="2" destOrd="0" presId="urn:microsoft.com/office/officeart/2005/8/layout/cycle1"/>
    <dgm:cxn modelId="{83810CE9-F415-4F40-95B8-558ADD9E5772}" type="presParOf" srcId="{DB38B4D5-4D8C-4653-98E6-890A44D8921F}" destId="{DFFC6596-A7D7-408C-925F-EA3045B74FC5}" srcOrd="3" destOrd="0" presId="urn:microsoft.com/office/officeart/2005/8/layout/cycle1"/>
    <dgm:cxn modelId="{1DDCC301-922D-4D95-935F-1E17DAF0EB01}" type="presParOf" srcId="{DB38B4D5-4D8C-4653-98E6-890A44D8921F}" destId="{F6C32704-7BA1-47E1-8D1E-80F650593DCC}" srcOrd="4" destOrd="0" presId="urn:microsoft.com/office/officeart/2005/8/layout/cycle1"/>
    <dgm:cxn modelId="{6C30DF77-3B2D-49F5-B2B0-33D87890D3C0}" type="presParOf" srcId="{DB38B4D5-4D8C-4653-98E6-890A44D8921F}" destId="{AAD8481C-290B-48E3-BA78-6662703126BD}" srcOrd="5" destOrd="0" presId="urn:microsoft.com/office/officeart/2005/8/layout/cycle1"/>
    <dgm:cxn modelId="{0F98A301-FD56-41A3-A3F9-C0AB4D275D4B}" type="presParOf" srcId="{DB38B4D5-4D8C-4653-98E6-890A44D8921F}" destId="{BAD986B7-432B-4270-80BB-C07054CB9863}" srcOrd="6" destOrd="0" presId="urn:microsoft.com/office/officeart/2005/8/layout/cycle1"/>
    <dgm:cxn modelId="{0D052D7B-329A-40C9-88BF-AEA5BDB3AA32}" type="presParOf" srcId="{DB38B4D5-4D8C-4653-98E6-890A44D8921F}" destId="{5052428D-74DD-406E-91B6-1E9ED586CF75}" srcOrd="7" destOrd="0" presId="urn:microsoft.com/office/officeart/2005/8/layout/cycle1"/>
    <dgm:cxn modelId="{8D4784A2-28BA-4F75-ACAC-D9A7C62BC1DC}" type="presParOf" srcId="{DB38B4D5-4D8C-4653-98E6-890A44D8921F}" destId="{B8145B59-6CB0-4C69-8ACD-99E23D2ADC21}" srcOrd="8" destOrd="0" presId="urn:microsoft.com/office/officeart/2005/8/layout/cycle1"/>
    <dgm:cxn modelId="{B21D4C98-7B9F-4B88-A642-28E889B187F8}" type="presParOf" srcId="{DB38B4D5-4D8C-4653-98E6-890A44D8921F}" destId="{53F0AC98-6257-4687-96BC-22F555DE6C31}" srcOrd="9" destOrd="0" presId="urn:microsoft.com/office/officeart/2005/8/layout/cycle1"/>
    <dgm:cxn modelId="{050FBE28-4BE0-4063-9BF4-F251DA39489A}" type="presParOf" srcId="{DB38B4D5-4D8C-4653-98E6-890A44D8921F}" destId="{9E53A5D2-62C8-4B80-974A-4DA99F31F277}" srcOrd="10" destOrd="0" presId="urn:microsoft.com/office/officeart/2005/8/layout/cycle1"/>
    <dgm:cxn modelId="{7841A3BA-EABC-4624-968E-CB1F4B226547}" type="presParOf" srcId="{DB38B4D5-4D8C-4653-98E6-890A44D8921F}" destId="{34F37970-415A-424E-85D6-5E279655BBF7}" srcOrd="11" destOrd="0" presId="urn:microsoft.com/office/officeart/2005/8/layout/cycle1"/>
    <dgm:cxn modelId="{A3119B64-2DB0-441F-A9F6-F6A7EB68AAE9}" type="presParOf" srcId="{DB38B4D5-4D8C-4653-98E6-890A44D8921F}" destId="{43945035-83DE-48B7-915C-4A849C74365A}" srcOrd="12" destOrd="0" presId="urn:microsoft.com/office/officeart/2005/8/layout/cycle1"/>
    <dgm:cxn modelId="{4AAB9EE2-4EBE-4269-B2DC-8660C51DF112}" type="presParOf" srcId="{DB38B4D5-4D8C-4653-98E6-890A44D8921F}" destId="{A8620A39-2B80-4980-B2E3-4661B469B69A}" srcOrd="13" destOrd="0" presId="urn:microsoft.com/office/officeart/2005/8/layout/cycle1"/>
    <dgm:cxn modelId="{2B92429F-9D98-42A0-8F51-73514C192AFE}" type="presParOf" srcId="{DB38B4D5-4D8C-4653-98E6-890A44D8921F}" destId="{38B6899E-80D7-4B88-86BD-842065AEAB4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3E1CA-435A-4CE2-B589-38BA2F1204F4}">
      <dsp:nvSpPr>
        <dsp:cNvPr id="0" name=""/>
        <dsp:cNvSpPr/>
      </dsp:nvSpPr>
      <dsp:spPr>
        <a:xfrm>
          <a:off x="4158435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8435" y="20393"/>
        <a:ext cx="699530" cy="699530"/>
      </dsp:txXfrm>
    </dsp:sp>
    <dsp:sp modelId="{588FAB03-9982-40BA-8038-E23529257094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21293554"/>
            <a:gd name="adj4" fmla="val 1976596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32704-7BA1-47E1-8D1E-80F650593DCC}">
      <dsp:nvSpPr>
        <dsp:cNvPr id="0" name=""/>
        <dsp:cNvSpPr/>
      </dsp:nvSpPr>
      <dsp:spPr>
        <a:xfrm>
          <a:off x="4399374" y="1321862"/>
          <a:ext cx="1063398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9374" y="1321862"/>
        <a:ext cx="1063398" cy="699530"/>
      </dsp:txXfrm>
    </dsp:sp>
    <dsp:sp modelId="{AAD8481C-290B-48E3-BA78-6662703126BD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4015022"/>
            <a:gd name="adj4" fmla="val 225313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2428D-74DD-406E-91B6-1E9ED586CF75}">
      <dsp:nvSpPr>
        <dsp:cNvPr id="0" name=""/>
        <dsp:cNvSpPr/>
      </dsp:nvSpPr>
      <dsp:spPr>
        <a:xfrm>
          <a:off x="3474212" y="2126214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4212" y="2126214"/>
        <a:ext cx="699530" cy="699530"/>
      </dsp:txXfrm>
    </dsp:sp>
    <dsp:sp modelId="{B8145B59-6CB0-4C69-8ACD-99E23D2ADC21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8211028"/>
            <a:gd name="adj4" fmla="val 6449142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3A5D2-62C8-4B80-974A-4DA99F31F277}">
      <dsp:nvSpPr>
        <dsp:cNvPr id="0" name=""/>
        <dsp:cNvSpPr/>
      </dsp:nvSpPr>
      <dsp:spPr>
        <a:xfrm>
          <a:off x="2097325" y="1321862"/>
          <a:ext cx="1239113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7325" y="1321862"/>
        <a:ext cx="1239113" cy="699530"/>
      </dsp:txXfrm>
    </dsp:sp>
    <dsp:sp modelId="{34F37970-415A-424E-85D6-5E279655BBF7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2298198"/>
            <a:gd name="adj4" fmla="val 107706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20A39-2B80-4980-B2E3-4661B469B69A}">
      <dsp:nvSpPr>
        <dsp:cNvPr id="0" name=""/>
        <dsp:cNvSpPr/>
      </dsp:nvSpPr>
      <dsp:spPr>
        <a:xfrm>
          <a:off x="2789990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9990" y="20393"/>
        <a:ext cx="699530" cy="699530"/>
      </dsp:txXfrm>
    </dsp:sp>
    <dsp:sp modelId="{38B6899E-80D7-4B88-86BD-842065AEAB40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6866009"/>
            <a:gd name="adj4" fmla="val 1519815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D8E69-1E5C-4075-A2AB-1D2B8D4679A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36FD-63E9-4B21-B460-CBDD71FD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Mental Health America compiled state-level data about mental illness and access to care at from multiple nationwide surveys (including NSDUH and BRFSS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Likely explanation:</a:t>
            </a:r>
            <a:r>
              <a:rPr lang="en-US" baseline="0" dirty="0" smtClean="0"/>
              <a:t> </a:t>
            </a:r>
            <a:r>
              <a:rPr lang="en-US" dirty="0" smtClean="0"/>
              <a:t>Too hard to parse other important contributors</a:t>
            </a:r>
            <a:r>
              <a:rPr lang="en-US" baseline="0" dirty="0" smtClean="0"/>
              <a:t> to unemployment using aggregated state level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/>
              <a:t>Mental Illness And Unemployment In The United States</a:t>
            </a:r>
            <a:endParaRPr lang="en-US" sz="5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Hannah Hill, Nicholas </a:t>
            </a:r>
            <a:r>
              <a:rPr lang="en-US" dirty="0" err="1" smtClean="0"/>
              <a:t>Noark</a:t>
            </a:r>
            <a:r>
              <a:rPr lang="en-US" dirty="0" smtClean="0"/>
              <a:t>, Cecilia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unemployment rate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18480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Guam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47.0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Puerto Rico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District of Columbia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Rhode Island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Connecticut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Texas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46.0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California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9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rates of poor mental health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75783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Arkansas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Alabama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Kentucky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Ohio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Michigan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Tennessee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Oklahoma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&lt;Need map and access to mental health care analysis&gt;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 and Research Questions</a:t>
            </a:r>
          </a:p>
          <a:p>
            <a:r>
              <a:rPr lang="en-US" dirty="0" smtClean="0"/>
              <a:t>2. Individual data using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3. State-wide data using BRFSS</a:t>
            </a:r>
          </a:p>
          <a:p>
            <a:r>
              <a:rPr lang="en-US" dirty="0" smtClean="0"/>
              <a:t>4</a:t>
            </a:r>
            <a:r>
              <a:rPr lang="en-US" dirty="0" smtClean="0"/>
              <a:t>. Geographic analysis using </a:t>
            </a:r>
            <a:r>
              <a:rPr lang="en-US" dirty="0" smtClean="0"/>
              <a:t>MHA data and </a:t>
            </a:r>
            <a:r>
              <a:rPr lang="en-US" dirty="0" err="1" smtClean="0"/>
              <a:t>gmaps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29224"/>
              </p:ext>
            </p:extLst>
          </p:nvPr>
        </p:nvGraphicFramePr>
        <p:xfrm>
          <a:off x="5600597" y="2427005"/>
          <a:ext cx="7560099" cy="282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895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Previous studies suggest a cyclic relationship between poor mental health and unemployment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597" y="5842463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NAMI, </a:t>
            </a:r>
            <a:r>
              <a:rPr lang="en-US" sz="1400" i="1" dirty="0" smtClean="0"/>
              <a:t>Road to Recovery: Employment and Mental Illness</a:t>
            </a:r>
            <a:r>
              <a:rPr lang="en-US" sz="1400" dirty="0" smtClean="0"/>
              <a:t>, July 2014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80" y="2008647"/>
            <a:ext cx="6149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Several studies in the 1990’s uncovered a significant bi-directional relationship between employment and mental health </a:t>
            </a:r>
            <a:r>
              <a:rPr lang="en-US" sz="1600" dirty="0"/>
              <a:t>(IWH August 2009 Report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has a negative effect on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Those suffering from poor mental health are more likely to become unemployed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affects many areas of life which are tied to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Standard of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Security of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Self-esteem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Social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Access to healthcare</a:t>
            </a:r>
          </a:p>
        </p:txBody>
      </p:sp>
    </p:spTree>
    <p:extLst>
      <p:ext uri="{BB962C8B-B14F-4D97-AF65-F5344CB8AC3E}">
        <p14:creationId xmlns:p14="http://schemas.microsoft.com/office/powerpoint/2010/main" val="427511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evidence for a relationship between unemployment and mental health in more recent data?</a:t>
            </a:r>
          </a:p>
          <a:p>
            <a:r>
              <a:rPr lang="en-US" dirty="0" smtClean="0"/>
              <a:t>Do factors like age, income, education correlate with mental illness and/or unemployment status?</a:t>
            </a:r>
          </a:p>
          <a:p>
            <a:r>
              <a:rPr lang="en-US" dirty="0" smtClean="0"/>
              <a:t>What regions of the US are most affected by mental illness and unemployment?</a:t>
            </a:r>
          </a:p>
          <a:p>
            <a:r>
              <a:rPr lang="en-US" dirty="0" smtClean="0"/>
              <a:t>What is the status of access to mental health care in the regions most affected?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datasets on mental health and employment status:</a:t>
            </a:r>
          </a:p>
          <a:p>
            <a:r>
              <a:rPr lang="en-US" dirty="0" smtClean="0"/>
              <a:t>1. Unemployment and mental illness survey from kaggle.com</a:t>
            </a:r>
          </a:p>
          <a:p>
            <a:pPr lvl="1"/>
            <a:r>
              <a:rPr lang="en-US" dirty="0" smtClean="0"/>
              <a:t>paid research survey sponsored by NAMI of 334 individuals</a:t>
            </a:r>
          </a:p>
          <a:p>
            <a:r>
              <a:rPr lang="en-US" dirty="0" smtClean="0"/>
              <a:t>2. BRFSS 2019 data from cdc.gov</a:t>
            </a:r>
          </a:p>
          <a:p>
            <a:pPr lvl="1"/>
            <a:r>
              <a:rPr lang="en-US" dirty="0" smtClean="0"/>
              <a:t>aggregated state-level data on various behavioral and demographic factors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Additionally, we found data on access to mental health care at a state level:</a:t>
            </a:r>
          </a:p>
          <a:p>
            <a:r>
              <a:rPr lang="en-US" dirty="0" smtClean="0"/>
              <a:t>1. Mental Health America 2020 Report from mhnational.org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74518"/>
              </p:ext>
            </p:extLst>
          </p:nvPr>
        </p:nvGraphicFramePr>
        <p:xfrm>
          <a:off x="1097280" y="2260600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18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Individuals with diagnosed mental illness (MI)</a:t>
            </a:r>
            <a:br>
              <a:rPr lang="en-US" dirty="0" smtClean="0"/>
            </a:br>
            <a:r>
              <a:rPr lang="en-US" dirty="0" smtClean="0"/>
              <a:t>more likely to be unemployed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4057319"/>
            <a:ext cx="3441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Fisher’s exact p-value = 0.019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1243"/>
              </p:ext>
            </p:extLst>
          </p:nvPr>
        </p:nvGraphicFramePr>
        <p:xfrm>
          <a:off x="6126480" y="2260600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34883"/>
              </p:ext>
            </p:extLst>
          </p:nvPr>
        </p:nvGraphicFramePr>
        <p:xfrm>
          <a:off x="6126480" y="3685725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0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12" y="2023533"/>
            <a:ext cx="4318768" cy="37607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936729"/>
          </a:xfrm>
        </p:spPr>
        <p:txBody>
          <a:bodyPr>
            <a:normAutofit/>
          </a:bodyPr>
          <a:lstStyle/>
          <a:p>
            <a:r>
              <a:rPr lang="en-US" dirty="0" smtClean="0"/>
              <a:t>Unemployed individuals more likely to suffer from one or more mental health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8133" y="2218267"/>
            <a:ext cx="3084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 Health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Obsessive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Mood swings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33079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2" y="2133600"/>
            <a:ext cx="5299436" cy="35692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States: discrepancy between percent reporting poor mental health and those with a diagnosis of depression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5702886"/>
            <a:ext cx="1233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No correlation between Mental Illness and Unemployment at the state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3468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0.061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4107"/>
            <a:ext cx="4850793" cy="337777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16" y="2144901"/>
            <a:ext cx="4850793" cy="3326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7334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81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purl.org/dc/terms/"/>
    <ds:schemaRef ds:uri="16c05727-aa75-4e4a-9b5f-8a80a1165891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581</Words>
  <Application>Microsoft Office PowerPoint</Application>
  <PresentationFormat>Widescreen</PresentationFormat>
  <Paragraphs>172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Helvetica Neue Medium</vt:lpstr>
      <vt:lpstr>RetrospectVTI</vt:lpstr>
      <vt:lpstr>Mental Illness And Unemployment In The United States</vt:lpstr>
      <vt:lpstr>Outline</vt:lpstr>
      <vt:lpstr>Previous studies suggest a cyclic relationship between poor mental health and unemployment</vt:lpstr>
      <vt:lpstr>Research Questions</vt:lpstr>
      <vt:lpstr>Methodology and Data Collection</vt:lpstr>
      <vt:lpstr>Individuals with diagnosed mental illness (MI) more likely to be unemployed</vt:lpstr>
      <vt:lpstr>Unemployed individuals more likely to suffer from one or more mental health conditions</vt:lpstr>
      <vt:lpstr>States: discrepancy between percent reporting poor mental health and those with a diagnosis of depression</vt:lpstr>
      <vt:lpstr>No correlation between Mental Illness and Unemployment at the state level</vt:lpstr>
      <vt:lpstr>States with the highest unemployment rate</vt:lpstr>
      <vt:lpstr>States with the highest rates of poor mental health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2021-09-14T23:23:34Z</dcterms:created>
  <dcterms:modified xsi:type="dcterms:W3CDTF">2021-09-16T21:42:46Z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