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notesMasterIdLst>
    <p:notesMasterId r:id="rId21"/>
  </p:notesMasterIdLst>
  <p:sldIdLst>
    <p:sldId id="256" r:id="rId5"/>
    <p:sldId id="257" r:id="rId6"/>
    <p:sldId id="259" r:id="rId7"/>
    <p:sldId id="260" r:id="rId8"/>
    <p:sldId id="261" r:id="rId9"/>
    <p:sldId id="264" r:id="rId10"/>
    <p:sldId id="262" r:id="rId11"/>
    <p:sldId id="273" r:id="rId12"/>
    <p:sldId id="272" r:id="rId13"/>
    <p:sldId id="263" r:id="rId14"/>
    <p:sldId id="265" r:id="rId15"/>
    <p:sldId id="266" r:id="rId16"/>
    <p:sldId id="267" r:id="rId17"/>
    <p:sldId id="271" r:id="rId18"/>
    <p:sldId id="269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34" autoAdjust="0"/>
  </p:normalViewPr>
  <p:slideViewPr>
    <p:cSldViewPr snapToGrid="0">
      <p:cViewPr>
        <p:scale>
          <a:sx n="124" d="100"/>
          <a:sy n="124" d="100"/>
        </p:scale>
        <p:origin x="90" y="-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92CBBD-6A64-41BC-90D6-698663D8062E}" type="doc">
      <dgm:prSet loTypeId="urn:microsoft.com/office/officeart/2005/8/layout/cycle1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E4A25E-F95B-4337-80E0-5EF100D3E056}">
      <dgm:prSet phldrT="[Text]" custT="1"/>
      <dgm:spPr/>
      <dgm:t>
        <a:bodyPr/>
        <a:lstStyle/>
        <a:p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Mental Distress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BDFC09-4D14-4537-B900-0E171E78F011}" type="parTrans" cxnId="{3E23DFFB-9B41-44F2-B5CA-1391FF53EB5B}">
      <dgm:prSet/>
      <dgm:spPr/>
      <dgm:t>
        <a:bodyPr/>
        <a:lstStyle/>
        <a:p>
          <a:endParaRPr lang="en-US"/>
        </a:p>
      </dgm:t>
    </dgm:pt>
    <dgm:pt modelId="{8CCDE618-BB92-4DC4-803B-C7AAB9D28F25}" type="sibTrans" cxnId="{3E23DFFB-9B41-44F2-B5CA-1391FF53EB5B}">
      <dgm:prSet/>
      <dgm:spPr/>
      <dgm:t>
        <a:bodyPr/>
        <a:lstStyle/>
        <a:p>
          <a:endParaRPr lang="en-US" sz="2400"/>
        </a:p>
      </dgm:t>
    </dgm:pt>
    <dgm:pt modelId="{7C3276A6-2382-40C4-9BA4-CBE8733F1A4D}">
      <dgm:prSet phldrT="[Text]" custT="1"/>
      <dgm:spPr/>
      <dgm:t>
        <a:bodyPr/>
        <a:lstStyle/>
        <a:p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Unemployment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E5C472-A7A4-41F8-99F7-BCF004EBE8C2}" type="parTrans" cxnId="{9C46FCD4-6745-480F-8D85-3AF951FD6040}">
      <dgm:prSet/>
      <dgm:spPr/>
      <dgm:t>
        <a:bodyPr/>
        <a:lstStyle/>
        <a:p>
          <a:endParaRPr lang="en-US"/>
        </a:p>
      </dgm:t>
    </dgm:pt>
    <dgm:pt modelId="{E6ACEB1C-33B6-4EA7-9740-559D04C19F8A}" type="sibTrans" cxnId="{9C46FCD4-6745-480F-8D85-3AF951FD6040}">
      <dgm:prSet/>
      <dgm:spPr/>
      <dgm:t>
        <a:bodyPr/>
        <a:lstStyle/>
        <a:p>
          <a:endParaRPr lang="en-US"/>
        </a:p>
      </dgm:t>
    </dgm:pt>
    <dgm:pt modelId="{E9F45950-754A-4801-BC05-AF412EED09F1}">
      <dgm:prSet phldrT="[Text]" custT="1"/>
      <dgm:spPr/>
      <dgm:t>
        <a:bodyPr/>
        <a:lstStyle/>
        <a:p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Loss of Benefits &amp; Health Coverage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5A8E83-3989-4993-8117-9EEEF4AF3550}" type="parTrans" cxnId="{B086718F-24FD-4DE6-9C7B-D62BF02A2695}">
      <dgm:prSet/>
      <dgm:spPr/>
      <dgm:t>
        <a:bodyPr/>
        <a:lstStyle/>
        <a:p>
          <a:endParaRPr lang="en-US"/>
        </a:p>
      </dgm:t>
    </dgm:pt>
    <dgm:pt modelId="{3520DB36-3E73-4E40-93D9-3E0F2E94FB04}" type="sibTrans" cxnId="{B086718F-24FD-4DE6-9C7B-D62BF02A2695}">
      <dgm:prSet/>
      <dgm:spPr/>
      <dgm:t>
        <a:bodyPr/>
        <a:lstStyle/>
        <a:p>
          <a:endParaRPr lang="en-US"/>
        </a:p>
      </dgm:t>
    </dgm:pt>
    <dgm:pt modelId="{A9E0E4A8-D191-4E38-95F8-7423DB8D801A}">
      <dgm:prSet phldrT="[Text]" custT="1"/>
      <dgm:spPr/>
      <dgm:t>
        <a:bodyPr/>
        <a:lstStyle/>
        <a:p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Loss of Access to Treatment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C581A1-A1AD-467C-A288-85D92C8CF531}" type="parTrans" cxnId="{480D4917-63F5-41B4-839C-20EEBE17B7ED}">
      <dgm:prSet/>
      <dgm:spPr/>
      <dgm:t>
        <a:bodyPr/>
        <a:lstStyle/>
        <a:p>
          <a:endParaRPr lang="en-US"/>
        </a:p>
      </dgm:t>
    </dgm:pt>
    <dgm:pt modelId="{62EE23A0-CC72-42D6-84F6-0E292FED3C6D}" type="sibTrans" cxnId="{480D4917-63F5-41B4-839C-20EEBE17B7ED}">
      <dgm:prSet/>
      <dgm:spPr/>
      <dgm:t>
        <a:bodyPr/>
        <a:lstStyle/>
        <a:p>
          <a:endParaRPr lang="en-US"/>
        </a:p>
      </dgm:t>
    </dgm:pt>
    <dgm:pt modelId="{D7954394-3201-4B32-AFEC-9AF5D03BB555}">
      <dgm:prSet phldrT="[Text]" custT="1"/>
      <dgm:spPr/>
      <dgm:t>
        <a:bodyPr/>
        <a:lstStyle/>
        <a:p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Return to Work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B73625-0FBB-42B4-891B-83F4D4B5A568}" type="parTrans" cxnId="{52CEF127-A12D-4D19-AA21-0316106E7921}">
      <dgm:prSet/>
      <dgm:spPr/>
      <dgm:t>
        <a:bodyPr/>
        <a:lstStyle/>
        <a:p>
          <a:endParaRPr lang="en-US"/>
        </a:p>
      </dgm:t>
    </dgm:pt>
    <dgm:pt modelId="{B1E72209-6C81-4D87-B320-6100A21F9FC4}" type="sibTrans" cxnId="{52CEF127-A12D-4D19-AA21-0316106E792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38B4D5-4D8C-4653-98E6-890A44D8921F}" type="pres">
      <dgm:prSet presAssocID="{E692CBBD-6A64-41BC-90D6-698663D8062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A510AF-C8D6-4485-BA39-D9F72DC5FEA3}" type="pres">
      <dgm:prSet presAssocID="{69E4A25E-F95B-4337-80E0-5EF100D3E056}" presName="dummy" presStyleCnt="0"/>
      <dgm:spPr/>
    </dgm:pt>
    <dgm:pt modelId="{2333E1CA-435A-4CE2-B589-38BA2F1204F4}" type="pres">
      <dgm:prSet presAssocID="{69E4A25E-F95B-4337-80E0-5EF100D3E056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8FAB03-9982-40BA-8038-E23529257094}" type="pres">
      <dgm:prSet presAssocID="{8CCDE618-BB92-4DC4-803B-C7AAB9D28F25}" presName="sibTrans" presStyleLbl="node1" presStyleIdx="0" presStyleCnt="5"/>
      <dgm:spPr/>
      <dgm:t>
        <a:bodyPr/>
        <a:lstStyle/>
        <a:p>
          <a:endParaRPr lang="en-US"/>
        </a:p>
      </dgm:t>
    </dgm:pt>
    <dgm:pt modelId="{DFFC6596-A7D7-408C-925F-EA3045B74FC5}" type="pres">
      <dgm:prSet presAssocID="{7C3276A6-2382-40C4-9BA4-CBE8733F1A4D}" presName="dummy" presStyleCnt="0"/>
      <dgm:spPr/>
    </dgm:pt>
    <dgm:pt modelId="{F6C32704-7BA1-47E1-8D1E-80F650593DCC}" type="pres">
      <dgm:prSet presAssocID="{7C3276A6-2382-40C4-9BA4-CBE8733F1A4D}" presName="node" presStyleLbl="revTx" presStyleIdx="1" presStyleCnt="5" custScaleX="1520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8481C-290B-48E3-BA78-6662703126BD}" type="pres">
      <dgm:prSet presAssocID="{E6ACEB1C-33B6-4EA7-9740-559D04C19F8A}" presName="sibTrans" presStyleLbl="node1" presStyleIdx="1" presStyleCnt="5"/>
      <dgm:spPr/>
      <dgm:t>
        <a:bodyPr/>
        <a:lstStyle/>
        <a:p>
          <a:endParaRPr lang="en-US"/>
        </a:p>
      </dgm:t>
    </dgm:pt>
    <dgm:pt modelId="{BAD986B7-432B-4270-80BB-C07054CB9863}" type="pres">
      <dgm:prSet presAssocID="{E9F45950-754A-4801-BC05-AF412EED09F1}" presName="dummy" presStyleCnt="0"/>
      <dgm:spPr/>
    </dgm:pt>
    <dgm:pt modelId="{5052428D-74DD-406E-91B6-1E9ED586CF75}" type="pres">
      <dgm:prSet presAssocID="{E9F45950-754A-4801-BC05-AF412EED09F1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145B59-6CB0-4C69-8ACD-99E23D2ADC21}" type="pres">
      <dgm:prSet presAssocID="{3520DB36-3E73-4E40-93D9-3E0F2E94FB04}" presName="sibTrans" presStyleLbl="node1" presStyleIdx="2" presStyleCnt="5"/>
      <dgm:spPr/>
      <dgm:t>
        <a:bodyPr/>
        <a:lstStyle/>
        <a:p>
          <a:endParaRPr lang="en-US"/>
        </a:p>
      </dgm:t>
    </dgm:pt>
    <dgm:pt modelId="{53F0AC98-6257-4687-96BC-22F555DE6C31}" type="pres">
      <dgm:prSet presAssocID="{A9E0E4A8-D191-4E38-95F8-7423DB8D801A}" presName="dummy" presStyleCnt="0"/>
      <dgm:spPr/>
    </dgm:pt>
    <dgm:pt modelId="{9E53A5D2-62C8-4B80-974A-4DA99F31F277}" type="pres">
      <dgm:prSet presAssocID="{A9E0E4A8-D191-4E38-95F8-7423DB8D801A}" presName="node" presStyleLbl="revTx" presStyleIdx="3" presStyleCnt="5" custScaleX="1771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F37970-415A-424E-85D6-5E279655BBF7}" type="pres">
      <dgm:prSet presAssocID="{62EE23A0-CC72-42D6-84F6-0E292FED3C6D}" presName="sibTrans" presStyleLbl="node1" presStyleIdx="3" presStyleCnt="5"/>
      <dgm:spPr/>
      <dgm:t>
        <a:bodyPr/>
        <a:lstStyle/>
        <a:p>
          <a:endParaRPr lang="en-US"/>
        </a:p>
      </dgm:t>
    </dgm:pt>
    <dgm:pt modelId="{43945035-83DE-48B7-915C-4A849C74365A}" type="pres">
      <dgm:prSet presAssocID="{D7954394-3201-4B32-AFEC-9AF5D03BB555}" presName="dummy" presStyleCnt="0"/>
      <dgm:spPr/>
    </dgm:pt>
    <dgm:pt modelId="{A8620A39-2B80-4980-B2E3-4661B469B69A}" type="pres">
      <dgm:prSet presAssocID="{D7954394-3201-4B32-AFEC-9AF5D03BB555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B6899E-80D7-4B88-86BD-842065AEAB40}" type="pres">
      <dgm:prSet presAssocID="{B1E72209-6C81-4D87-B320-6100A21F9FC4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A52F1DCB-F35A-4399-84BE-D13C72066242}" type="presOf" srcId="{B1E72209-6C81-4D87-B320-6100A21F9FC4}" destId="{38B6899E-80D7-4B88-86BD-842065AEAB40}" srcOrd="0" destOrd="0" presId="urn:microsoft.com/office/officeart/2005/8/layout/cycle1"/>
    <dgm:cxn modelId="{3E23DFFB-9B41-44F2-B5CA-1391FF53EB5B}" srcId="{E692CBBD-6A64-41BC-90D6-698663D8062E}" destId="{69E4A25E-F95B-4337-80E0-5EF100D3E056}" srcOrd="0" destOrd="0" parTransId="{FFBDFC09-4D14-4537-B900-0E171E78F011}" sibTransId="{8CCDE618-BB92-4DC4-803B-C7AAB9D28F25}"/>
    <dgm:cxn modelId="{D41E917A-5722-45BD-BD27-40CCE15FC332}" type="presOf" srcId="{E9F45950-754A-4801-BC05-AF412EED09F1}" destId="{5052428D-74DD-406E-91B6-1E9ED586CF75}" srcOrd="0" destOrd="0" presId="urn:microsoft.com/office/officeart/2005/8/layout/cycle1"/>
    <dgm:cxn modelId="{D85640C6-20A5-49E1-A667-C48FC74045EA}" type="presOf" srcId="{A9E0E4A8-D191-4E38-95F8-7423DB8D801A}" destId="{9E53A5D2-62C8-4B80-974A-4DA99F31F277}" srcOrd="0" destOrd="0" presId="urn:microsoft.com/office/officeart/2005/8/layout/cycle1"/>
    <dgm:cxn modelId="{E0E79E83-A8AE-45BD-9B69-E288998415B5}" type="presOf" srcId="{D7954394-3201-4B32-AFEC-9AF5D03BB555}" destId="{A8620A39-2B80-4980-B2E3-4661B469B69A}" srcOrd="0" destOrd="0" presId="urn:microsoft.com/office/officeart/2005/8/layout/cycle1"/>
    <dgm:cxn modelId="{4BFE2F2F-2EE9-45F1-81ED-0F526BBA4EDF}" type="presOf" srcId="{62EE23A0-CC72-42D6-84F6-0E292FED3C6D}" destId="{34F37970-415A-424E-85D6-5E279655BBF7}" srcOrd="0" destOrd="0" presId="urn:microsoft.com/office/officeart/2005/8/layout/cycle1"/>
    <dgm:cxn modelId="{52CEF127-A12D-4D19-AA21-0316106E7921}" srcId="{E692CBBD-6A64-41BC-90D6-698663D8062E}" destId="{D7954394-3201-4B32-AFEC-9AF5D03BB555}" srcOrd="4" destOrd="0" parTransId="{DFB73625-0FBB-42B4-891B-83F4D4B5A568}" sibTransId="{B1E72209-6C81-4D87-B320-6100A21F9FC4}"/>
    <dgm:cxn modelId="{9C46FCD4-6745-480F-8D85-3AF951FD6040}" srcId="{E692CBBD-6A64-41BC-90D6-698663D8062E}" destId="{7C3276A6-2382-40C4-9BA4-CBE8733F1A4D}" srcOrd="1" destOrd="0" parTransId="{0AE5C472-A7A4-41F8-99F7-BCF004EBE8C2}" sibTransId="{E6ACEB1C-33B6-4EA7-9740-559D04C19F8A}"/>
    <dgm:cxn modelId="{B086718F-24FD-4DE6-9C7B-D62BF02A2695}" srcId="{E692CBBD-6A64-41BC-90D6-698663D8062E}" destId="{E9F45950-754A-4801-BC05-AF412EED09F1}" srcOrd="2" destOrd="0" parTransId="{005A8E83-3989-4993-8117-9EEEF4AF3550}" sibTransId="{3520DB36-3E73-4E40-93D9-3E0F2E94FB04}"/>
    <dgm:cxn modelId="{739ACA8E-38EB-447F-AA81-75F5374062E4}" type="presOf" srcId="{3520DB36-3E73-4E40-93D9-3E0F2E94FB04}" destId="{B8145B59-6CB0-4C69-8ACD-99E23D2ADC21}" srcOrd="0" destOrd="0" presId="urn:microsoft.com/office/officeart/2005/8/layout/cycle1"/>
    <dgm:cxn modelId="{1000DA7F-BB26-4C75-B0E1-074C976E8E5D}" type="presOf" srcId="{E692CBBD-6A64-41BC-90D6-698663D8062E}" destId="{DB38B4D5-4D8C-4653-98E6-890A44D8921F}" srcOrd="0" destOrd="0" presId="urn:microsoft.com/office/officeart/2005/8/layout/cycle1"/>
    <dgm:cxn modelId="{06A303D6-3654-42C5-B498-ADB181BBAA3B}" type="presOf" srcId="{7C3276A6-2382-40C4-9BA4-CBE8733F1A4D}" destId="{F6C32704-7BA1-47E1-8D1E-80F650593DCC}" srcOrd="0" destOrd="0" presId="urn:microsoft.com/office/officeart/2005/8/layout/cycle1"/>
    <dgm:cxn modelId="{9901D70D-9EB5-469D-AA8C-6B1A6AE64896}" type="presOf" srcId="{E6ACEB1C-33B6-4EA7-9740-559D04C19F8A}" destId="{AAD8481C-290B-48E3-BA78-6662703126BD}" srcOrd="0" destOrd="0" presId="urn:microsoft.com/office/officeart/2005/8/layout/cycle1"/>
    <dgm:cxn modelId="{480D4917-63F5-41B4-839C-20EEBE17B7ED}" srcId="{E692CBBD-6A64-41BC-90D6-698663D8062E}" destId="{A9E0E4A8-D191-4E38-95F8-7423DB8D801A}" srcOrd="3" destOrd="0" parTransId="{68C581A1-A1AD-467C-A288-85D92C8CF531}" sibTransId="{62EE23A0-CC72-42D6-84F6-0E292FED3C6D}"/>
    <dgm:cxn modelId="{AD28D895-2130-4973-B540-1862AC5B7137}" type="presOf" srcId="{69E4A25E-F95B-4337-80E0-5EF100D3E056}" destId="{2333E1CA-435A-4CE2-B589-38BA2F1204F4}" srcOrd="0" destOrd="0" presId="urn:microsoft.com/office/officeart/2005/8/layout/cycle1"/>
    <dgm:cxn modelId="{F722C1CB-6A13-40B7-8DD7-5AC2C05570A6}" type="presOf" srcId="{8CCDE618-BB92-4DC4-803B-C7AAB9D28F25}" destId="{588FAB03-9982-40BA-8038-E23529257094}" srcOrd="0" destOrd="0" presId="urn:microsoft.com/office/officeart/2005/8/layout/cycle1"/>
    <dgm:cxn modelId="{079F5D7E-239A-48F2-BB0D-C33BAE4B4038}" type="presParOf" srcId="{DB38B4D5-4D8C-4653-98E6-890A44D8921F}" destId="{82A510AF-C8D6-4485-BA39-D9F72DC5FEA3}" srcOrd="0" destOrd="0" presId="urn:microsoft.com/office/officeart/2005/8/layout/cycle1"/>
    <dgm:cxn modelId="{F7E8E7FA-FAB1-4B0C-A10E-DA3C88E662B7}" type="presParOf" srcId="{DB38B4D5-4D8C-4653-98E6-890A44D8921F}" destId="{2333E1CA-435A-4CE2-B589-38BA2F1204F4}" srcOrd="1" destOrd="0" presId="urn:microsoft.com/office/officeart/2005/8/layout/cycle1"/>
    <dgm:cxn modelId="{3633E598-A70B-4D1C-843B-A948EBA01C9D}" type="presParOf" srcId="{DB38B4D5-4D8C-4653-98E6-890A44D8921F}" destId="{588FAB03-9982-40BA-8038-E23529257094}" srcOrd="2" destOrd="0" presId="urn:microsoft.com/office/officeart/2005/8/layout/cycle1"/>
    <dgm:cxn modelId="{83810CE9-F415-4F40-95B8-558ADD9E5772}" type="presParOf" srcId="{DB38B4D5-4D8C-4653-98E6-890A44D8921F}" destId="{DFFC6596-A7D7-408C-925F-EA3045B74FC5}" srcOrd="3" destOrd="0" presId="urn:microsoft.com/office/officeart/2005/8/layout/cycle1"/>
    <dgm:cxn modelId="{1DDCC301-922D-4D95-935F-1E17DAF0EB01}" type="presParOf" srcId="{DB38B4D5-4D8C-4653-98E6-890A44D8921F}" destId="{F6C32704-7BA1-47E1-8D1E-80F650593DCC}" srcOrd="4" destOrd="0" presId="urn:microsoft.com/office/officeart/2005/8/layout/cycle1"/>
    <dgm:cxn modelId="{6C30DF77-3B2D-49F5-B2B0-33D87890D3C0}" type="presParOf" srcId="{DB38B4D5-4D8C-4653-98E6-890A44D8921F}" destId="{AAD8481C-290B-48E3-BA78-6662703126BD}" srcOrd="5" destOrd="0" presId="urn:microsoft.com/office/officeart/2005/8/layout/cycle1"/>
    <dgm:cxn modelId="{0F98A301-FD56-41A3-A3F9-C0AB4D275D4B}" type="presParOf" srcId="{DB38B4D5-4D8C-4653-98E6-890A44D8921F}" destId="{BAD986B7-432B-4270-80BB-C07054CB9863}" srcOrd="6" destOrd="0" presId="urn:microsoft.com/office/officeart/2005/8/layout/cycle1"/>
    <dgm:cxn modelId="{0D052D7B-329A-40C9-88BF-AEA5BDB3AA32}" type="presParOf" srcId="{DB38B4D5-4D8C-4653-98E6-890A44D8921F}" destId="{5052428D-74DD-406E-91B6-1E9ED586CF75}" srcOrd="7" destOrd="0" presId="urn:microsoft.com/office/officeart/2005/8/layout/cycle1"/>
    <dgm:cxn modelId="{8D4784A2-28BA-4F75-ACAC-D9A7C62BC1DC}" type="presParOf" srcId="{DB38B4D5-4D8C-4653-98E6-890A44D8921F}" destId="{B8145B59-6CB0-4C69-8ACD-99E23D2ADC21}" srcOrd="8" destOrd="0" presId="urn:microsoft.com/office/officeart/2005/8/layout/cycle1"/>
    <dgm:cxn modelId="{B21D4C98-7B9F-4B88-A642-28E889B187F8}" type="presParOf" srcId="{DB38B4D5-4D8C-4653-98E6-890A44D8921F}" destId="{53F0AC98-6257-4687-96BC-22F555DE6C31}" srcOrd="9" destOrd="0" presId="urn:microsoft.com/office/officeart/2005/8/layout/cycle1"/>
    <dgm:cxn modelId="{050FBE28-4BE0-4063-9BF4-F251DA39489A}" type="presParOf" srcId="{DB38B4D5-4D8C-4653-98E6-890A44D8921F}" destId="{9E53A5D2-62C8-4B80-974A-4DA99F31F277}" srcOrd="10" destOrd="0" presId="urn:microsoft.com/office/officeart/2005/8/layout/cycle1"/>
    <dgm:cxn modelId="{7841A3BA-EABC-4624-968E-CB1F4B226547}" type="presParOf" srcId="{DB38B4D5-4D8C-4653-98E6-890A44D8921F}" destId="{34F37970-415A-424E-85D6-5E279655BBF7}" srcOrd="11" destOrd="0" presId="urn:microsoft.com/office/officeart/2005/8/layout/cycle1"/>
    <dgm:cxn modelId="{A3119B64-2DB0-441F-A9F6-F6A7EB68AAE9}" type="presParOf" srcId="{DB38B4D5-4D8C-4653-98E6-890A44D8921F}" destId="{43945035-83DE-48B7-915C-4A849C74365A}" srcOrd="12" destOrd="0" presId="urn:microsoft.com/office/officeart/2005/8/layout/cycle1"/>
    <dgm:cxn modelId="{4AAB9EE2-4EBE-4269-B2DC-8660C51DF112}" type="presParOf" srcId="{DB38B4D5-4D8C-4653-98E6-890A44D8921F}" destId="{A8620A39-2B80-4980-B2E3-4661B469B69A}" srcOrd="13" destOrd="0" presId="urn:microsoft.com/office/officeart/2005/8/layout/cycle1"/>
    <dgm:cxn modelId="{2B92429F-9D98-42A0-8F51-73514C192AFE}" type="presParOf" srcId="{DB38B4D5-4D8C-4653-98E6-890A44D8921F}" destId="{38B6899E-80D7-4B88-86BD-842065AEAB40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33E1CA-435A-4CE2-B589-38BA2F1204F4}">
      <dsp:nvSpPr>
        <dsp:cNvPr id="0" name=""/>
        <dsp:cNvSpPr/>
      </dsp:nvSpPr>
      <dsp:spPr>
        <a:xfrm>
          <a:off x="4158435" y="20393"/>
          <a:ext cx="699530" cy="699530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Mental Distress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58435" y="20393"/>
        <a:ext cx="699530" cy="699530"/>
      </dsp:txXfrm>
    </dsp:sp>
    <dsp:sp modelId="{588FAB03-9982-40BA-8038-E23529257094}">
      <dsp:nvSpPr>
        <dsp:cNvPr id="0" name=""/>
        <dsp:cNvSpPr/>
      </dsp:nvSpPr>
      <dsp:spPr>
        <a:xfrm>
          <a:off x="2512132" y="65"/>
          <a:ext cx="2623690" cy="2623690"/>
        </a:xfrm>
        <a:prstGeom prst="circularArrow">
          <a:avLst>
            <a:gd name="adj1" fmla="val 5199"/>
            <a:gd name="adj2" fmla="val 335836"/>
            <a:gd name="adj3" fmla="val 21293554"/>
            <a:gd name="adj4" fmla="val 19765965"/>
            <a:gd name="adj5" fmla="val 606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C32704-7BA1-47E1-8D1E-80F650593DCC}">
      <dsp:nvSpPr>
        <dsp:cNvPr id="0" name=""/>
        <dsp:cNvSpPr/>
      </dsp:nvSpPr>
      <dsp:spPr>
        <a:xfrm>
          <a:off x="4399374" y="1321862"/>
          <a:ext cx="1063398" cy="699530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Unemployment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99374" y="1321862"/>
        <a:ext cx="1063398" cy="699530"/>
      </dsp:txXfrm>
    </dsp:sp>
    <dsp:sp modelId="{AAD8481C-290B-48E3-BA78-6662703126BD}">
      <dsp:nvSpPr>
        <dsp:cNvPr id="0" name=""/>
        <dsp:cNvSpPr/>
      </dsp:nvSpPr>
      <dsp:spPr>
        <a:xfrm>
          <a:off x="2512132" y="65"/>
          <a:ext cx="2623690" cy="2623690"/>
        </a:xfrm>
        <a:prstGeom prst="circularArrow">
          <a:avLst>
            <a:gd name="adj1" fmla="val 5199"/>
            <a:gd name="adj2" fmla="val 335836"/>
            <a:gd name="adj3" fmla="val 4015022"/>
            <a:gd name="adj4" fmla="val 2253135"/>
            <a:gd name="adj5" fmla="val 606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52428D-74DD-406E-91B6-1E9ED586CF75}">
      <dsp:nvSpPr>
        <dsp:cNvPr id="0" name=""/>
        <dsp:cNvSpPr/>
      </dsp:nvSpPr>
      <dsp:spPr>
        <a:xfrm>
          <a:off x="3474212" y="2126214"/>
          <a:ext cx="699530" cy="699530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Loss of Benefits &amp; Health Coverage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74212" y="2126214"/>
        <a:ext cx="699530" cy="699530"/>
      </dsp:txXfrm>
    </dsp:sp>
    <dsp:sp modelId="{B8145B59-6CB0-4C69-8ACD-99E23D2ADC21}">
      <dsp:nvSpPr>
        <dsp:cNvPr id="0" name=""/>
        <dsp:cNvSpPr/>
      </dsp:nvSpPr>
      <dsp:spPr>
        <a:xfrm>
          <a:off x="2512132" y="65"/>
          <a:ext cx="2623690" cy="2623690"/>
        </a:xfrm>
        <a:prstGeom prst="circularArrow">
          <a:avLst>
            <a:gd name="adj1" fmla="val 5199"/>
            <a:gd name="adj2" fmla="val 335836"/>
            <a:gd name="adj3" fmla="val 8211028"/>
            <a:gd name="adj4" fmla="val 6449142"/>
            <a:gd name="adj5" fmla="val 606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53A5D2-62C8-4B80-974A-4DA99F31F277}">
      <dsp:nvSpPr>
        <dsp:cNvPr id="0" name=""/>
        <dsp:cNvSpPr/>
      </dsp:nvSpPr>
      <dsp:spPr>
        <a:xfrm>
          <a:off x="2097325" y="1321862"/>
          <a:ext cx="1239113" cy="699530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Loss of Access to Treatment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97325" y="1321862"/>
        <a:ext cx="1239113" cy="699530"/>
      </dsp:txXfrm>
    </dsp:sp>
    <dsp:sp modelId="{34F37970-415A-424E-85D6-5E279655BBF7}">
      <dsp:nvSpPr>
        <dsp:cNvPr id="0" name=""/>
        <dsp:cNvSpPr/>
      </dsp:nvSpPr>
      <dsp:spPr>
        <a:xfrm>
          <a:off x="2512132" y="65"/>
          <a:ext cx="2623690" cy="2623690"/>
        </a:xfrm>
        <a:prstGeom prst="circularArrow">
          <a:avLst>
            <a:gd name="adj1" fmla="val 5199"/>
            <a:gd name="adj2" fmla="val 335836"/>
            <a:gd name="adj3" fmla="val 12298198"/>
            <a:gd name="adj4" fmla="val 10770609"/>
            <a:gd name="adj5" fmla="val 606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620A39-2B80-4980-B2E3-4661B469B69A}">
      <dsp:nvSpPr>
        <dsp:cNvPr id="0" name=""/>
        <dsp:cNvSpPr/>
      </dsp:nvSpPr>
      <dsp:spPr>
        <a:xfrm>
          <a:off x="2789990" y="20393"/>
          <a:ext cx="699530" cy="699530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Return to Work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89990" y="20393"/>
        <a:ext cx="699530" cy="699530"/>
      </dsp:txXfrm>
    </dsp:sp>
    <dsp:sp modelId="{38B6899E-80D7-4B88-86BD-842065AEAB40}">
      <dsp:nvSpPr>
        <dsp:cNvPr id="0" name=""/>
        <dsp:cNvSpPr/>
      </dsp:nvSpPr>
      <dsp:spPr>
        <a:xfrm>
          <a:off x="2512132" y="65"/>
          <a:ext cx="2623690" cy="2623690"/>
        </a:xfrm>
        <a:prstGeom prst="circularArrow">
          <a:avLst>
            <a:gd name="adj1" fmla="val 5199"/>
            <a:gd name="adj2" fmla="val 335836"/>
            <a:gd name="adj3" fmla="val 16866009"/>
            <a:gd name="adj4" fmla="val 15198154"/>
            <a:gd name="adj5" fmla="val 606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D8E69-1E5C-4075-A2AB-1D2B8D4679A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B36FD-63E9-4B21-B460-CBDD71FD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63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Mental Health America compiled state-level data about mental illness and access to care at from multiple nationwide surveys (including NSDUH and BRFSS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B36FD-63E9-4B21-B460-CBDD71FD96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7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Likely explanation:</a:t>
            </a:r>
            <a:r>
              <a:rPr lang="en-US" baseline="0" dirty="0" smtClean="0"/>
              <a:t> </a:t>
            </a:r>
            <a:r>
              <a:rPr lang="en-US" dirty="0" smtClean="0"/>
              <a:t>Too hard to parse other important contributors</a:t>
            </a:r>
            <a:r>
              <a:rPr lang="en-US" baseline="0" dirty="0" smtClean="0"/>
              <a:t> to unemployment using aggregated state level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B36FD-63E9-4B21-B460-CBDD71FD96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28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9/18/2021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9/18/2021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9/18/2021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9/18/2021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9/18/2021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9/18/2021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9/18/2021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9/18/2021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9/18/2021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9/18/2021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9/18/2021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9/18/2021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9/18/2021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 smtClean="0"/>
              <a:t>Mental Illness And Unemployment In The United States</a:t>
            </a:r>
            <a:endParaRPr lang="en-US" sz="54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Hannah Hill, Nicholas </a:t>
            </a:r>
            <a:r>
              <a:rPr lang="en-US" dirty="0" err="1" smtClean="0"/>
              <a:t>Noark</a:t>
            </a:r>
            <a:r>
              <a:rPr lang="en-US" dirty="0" smtClean="0"/>
              <a:t>, Cecilia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35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762" y="2133600"/>
            <a:ext cx="5299436" cy="356928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919796"/>
          </a:xfrm>
        </p:spPr>
        <p:txBody>
          <a:bodyPr>
            <a:noAutofit/>
          </a:bodyPr>
          <a:lstStyle/>
          <a:p>
            <a:r>
              <a:rPr lang="en-US" dirty="0" smtClean="0"/>
              <a:t>States: discrepancy between percent reporting poor mental health and those with a diagnosis of depression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38801" y="5702886"/>
            <a:ext cx="12330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= 0.088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69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919796"/>
          </a:xfrm>
        </p:spPr>
        <p:txBody>
          <a:bodyPr>
            <a:noAutofit/>
          </a:bodyPr>
          <a:lstStyle/>
          <a:p>
            <a:r>
              <a:rPr lang="en-US" dirty="0" smtClean="0"/>
              <a:t>No correlation between Mental Illness and Unemployment at the state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83468" y="5518659"/>
            <a:ext cx="11897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= 0.061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97334" y="5518659"/>
            <a:ext cx="11897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= 0.002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37" y="2112287"/>
            <a:ext cx="4850793" cy="33777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191675"/>
            <a:ext cx="4850793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81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919796"/>
          </a:xfrm>
        </p:spPr>
        <p:txBody>
          <a:bodyPr>
            <a:noAutofit/>
          </a:bodyPr>
          <a:lstStyle/>
          <a:p>
            <a:r>
              <a:rPr lang="en-US" dirty="0" smtClean="0"/>
              <a:t>States with the highest unemployment rate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18480"/>
              </p:ext>
            </p:extLst>
          </p:nvPr>
        </p:nvGraphicFramePr>
        <p:xfrm>
          <a:off x="1709411" y="2199472"/>
          <a:ext cx="8834137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905">
                  <a:extLst>
                    <a:ext uri="{9D8B030D-6E8A-4147-A177-3AD203B41FA5}">
                      <a16:colId xmlns:a16="http://schemas.microsoft.com/office/drawing/2014/main" val="673725664"/>
                    </a:ext>
                  </a:extLst>
                </a:gridCol>
                <a:gridCol w="1741805">
                  <a:extLst>
                    <a:ext uri="{9D8B030D-6E8A-4147-A177-3AD203B41FA5}">
                      <a16:colId xmlns:a16="http://schemas.microsoft.com/office/drawing/2014/main" val="2559838206"/>
                    </a:ext>
                  </a:extLst>
                </a:gridCol>
                <a:gridCol w="2291080">
                  <a:extLst>
                    <a:ext uri="{9D8B030D-6E8A-4147-A177-3AD203B41FA5}">
                      <a16:colId xmlns:a16="http://schemas.microsoft.com/office/drawing/2014/main" val="1282085836"/>
                    </a:ext>
                  </a:extLst>
                </a:gridCol>
                <a:gridCol w="2640347">
                  <a:extLst>
                    <a:ext uri="{9D8B030D-6E8A-4147-A177-3AD203B41FA5}">
                      <a16:colId xmlns:a16="http://schemas.microsoft.com/office/drawing/2014/main" val="4196394251"/>
                    </a:ext>
                  </a:extLst>
                </a:gridCol>
              </a:tblGrid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% Unemployed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% Reporting Poor MH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% Diagnosed Depressed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527331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Guam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12.0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13.4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47.0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128738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Puerto Rico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7.9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11.8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53.6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033967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District of Columbia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7.9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11.5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53.6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748772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Louisiana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7.3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18.5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53.1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108705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New York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6.4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11.8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50.5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460641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Rhode Island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6.3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13.9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52.5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17854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Mississippi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5.9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17.3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50.0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43219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Connecticut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5.9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11.3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51.5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07103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Texas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5.8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12.2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46.0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586985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California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5.7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11.9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49.8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89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998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919796"/>
          </a:xfrm>
        </p:spPr>
        <p:txBody>
          <a:bodyPr>
            <a:noAutofit/>
          </a:bodyPr>
          <a:lstStyle/>
          <a:p>
            <a:r>
              <a:rPr lang="en-US" dirty="0" smtClean="0"/>
              <a:t>States with the highest rates of poor mental health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4675783"/>
              </p:ext>
            </p:extLst>
          </p:nvPr>
        </p:nvGraphicFramePr>
        <p:xfrm>
          <a:off x="1709411" y="2199472"/>
          <a:ext cx="8834137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905">
                  <a:extLst>
                    <a:ext uri="{9D8B030D-6E8A-4147-A177-3AD203B41FA5}">
                      <a16:colId xmlns:a16="http://schemas.microsoft.com/office/drawing/2014/main" val="673725664"/>
                    </a:ext>
                  </a:extLst>
                </a:gridCol>
                <a:gridCol w="1741805">
                  <a:extLst>
                    <a:ext uri="{9D8B030D-6E8A-4147-A177-3AD203B41FA5}">
                      <a16:colId xmlns:a16="http://schemas.microsoft.com/office/drawing/2014/main" val="2559838206"/>
                    </a:ext>
                  </a:extLst>
                </a:gridCol>
                <a:gridCol w="2291080">
                  <a:extLst>
                    <a:ext uri="{9D8B030D-6E8A-4147-A177-3AD203B41FA5}">
                      <a16:colId xmlns:a16="http://schemas.microsoft.com/office/drawing/2014/main" val="1282085836"/>
                    </a:ext>
                  </a:extLst>
                </a:gridCol>
                <a:gridCol w="2640347">
                  <a:extLst>
                    <a:ext uri="{9D8B030D-6E8A-4147-A177-3AD203B41FA5}">
                      <a16:colId xmlns:a16="http://schemas.microsoft.com/office/drawing/2014/main" val="4196394251"/>
                    </a:ext>
                  </a:extLst>
                </a:gridCol>
              </a:tblGrid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% Unemployed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% Reporting Poor MH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% Diagnosed Depressed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527331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West Virginia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5.0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20.6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55.5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128738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Louisiana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7.3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18.5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53.1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033967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Arkansas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5.0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17.8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52.6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748772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Alabama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5.2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17.5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52.7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108705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Mississippi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5.9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17.3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49.6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460641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Kentucky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3.7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17.2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54.9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17854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Ohio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4.7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16.3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52.9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43219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Michigan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5.3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16.2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53.3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07103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Tennessee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5.6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15.8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51.9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586985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Oklahoma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4.4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15.6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51.2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89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46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71" y="2490500"/>
            <a:ext cx="5029200" cy="28390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8689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Geographically, high rates of unemployment correlate with clustered areas of poor mental health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80" y="2490500"/>
            <a:ext cx="5029200" cy="28390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98177" y="2121168"/>
            <a:ext cx="355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Percent Unemployed by State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78880" y="2108736"/>
            <a:ext cx="5073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Percent Report Poor Mental Health by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87" y="2240436"/>
            <a:ext cx="4850793" cy="332698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942870"/>
            <a:ext cx="10058400" cy="10383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At the state level, not a strong correlation between poor mental health and access to mental health care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11447" y="2240436"/>
            <a:ext cx="4944233" cy="35315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1247" y="2055770"/>
            <a:ext cx="404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 to Care Ranking MHA 2020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92849" y="5956697"/>
            <a:ext cx="5421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https://mhanational.org/issues/2020/mental-health-america-access-care-data#one</a:t>
            </a:r>
          </a:p>
        </p:txBody>
      </p:sp>
    </p:spTree>
    <p:extLst>
      <p:ext uri="{BB962C8B-B14F-4D97-AF65-F5344CB8AC3E}">
        <p14:creationId xmlns:p14="http://schemas.microsoft.com/office/powerpoint/2010/main" val="1446036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Individuals with diagnosed mental illness (</a:t>
            </a:r>
            <a:r>
              <a:rPr lang="en-US" dirty="0" smtClean="0"/>
              <a:t>MI) more </a:t>
            </a:r>
            <a:r>
              <a:rPr lang="en-US" dirty="0"/>
              <a:t>likely to be </a:t>
            </a:r>
            <a:r>
              <a:rPr lang="en-US" dirty="0" smtClean="0"/>
              <a:t>unemployed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Unemployed individuals more likely to suffer from one or more mental health </a:t>
            </a:r>
            <a:r>
              <a:rPr lang="en-US" dirty="0" smtClean="0"/>
              <a:t>conditions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More young individuals </a:t>
            </a:r>
            <a:r>
              <a:rPr lang="en-US" dirty="0" smtClean="0"/>
              <a:t>(18-29) identify </a:t>
            </a:r>
            <a:r>
              <a:rPr lang="en-US" dirty="0"/>
              <a:t>as having a mental </a:t>
            </a:r>
            <a:r>
              <a:rPr lang="en-US" dirty="0" smtClean="0"/>
              <a:t>illness than older individuals (60+).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However, these groups have similar rates of unemployment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Appears to be </a:t>
            </a:r>
            <a:r>
              <a:rPr lang="en-US" dirty="0"/>
              <a:t>correlation between Mental Illness and Unemployment at the state </a:t>
            </a:r>
            <a:r>
              <a:rPr lang="en-US" dirty="0" smtClean="0"/>
              <a:t>level.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However, geographically</a:t>
            </a:r>
            <a:r>
              <a:rPr lang="en-US" dirty="0"/>
              <a:t>, high rates of unemployment correlate with clustered areas of poor mental </a:t>
            </a:r>
            <a:r>
              <a:rPr lang="en-US" dirty="0" smtClean="0"/>
              <a:t>health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At the state level, not a strong correlation between poor mental health and access to mental health care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8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1. </a:t>
            </a:r>
            <a:r>
              <a:rPr lang="en-US" dirty="0" smtClean="0"/>
              <a:t>Background and Research Questions</a:t>
            </a:r>
            <a:endParaRPr lang="en-US" dirty="0" smtClean="0"/>
          </a:p>
          <a:p>
            <a:r>
              <a:rPr lang="en-US" dirty="0" smtClean="0"/>
              <a:t>2. Individual </a:t>
            </a:r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Mental illness and unemployment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ovariates (education, income, age, gender)</a:t>
            </a:r>
          </a:p>
          <a:p>
            <a:r>
              <a:rPr lang="en-US" dirty="0" smtClean="0"/>
              <a:t>3</a:t>
            </a:r>
            <a:r>
              <a:rPr lang="en-US" dirty="0" smtClean="0"/>
              <a:t>. State-wide </a:t>
            </a:r>
            <a:r>
              <a:rPr lang="en-US" dirty="0" smtClean="0"/>
              <a:t>data analysis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elf-reported poor mental health and unemployment</a:t>
            </a:r>
            <a:endParaRPr lang="en-US" dirty="0" smtClean="0"/>
          </a:p>
          <a:p>
            <a:r>
              <a:rPr lang="en-US" dirty="0" smtClean="0"/>
              <a:t>4</a:t>
            </a:r>
            <a:r>
              <a:rPr lang="en-US" dirty="0" smtClean="0"/>
              <a:t>. Geographic </a:t>
            </a:r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Poor mental health</a:t>
            </a:r>
          </a:p>
          <a:p>
            <a:pPr lvl="1"/>
            <a:r>
              <a:rPr lang="en-US" dirty="0" smtClean="0"/>
              <a:t>Unemployment</a:t>
            </a:r>
          </a:p>
          <a:p>
            <a:pPr lvl="1"/>
            <a:r>
              <a:rPr lang="en-US" dirty="0" smtClean="0"/>
              <a:t>Access to mental health care</a:t>
            </a:r>
          </a:p>
          <a:p>
            <a:r>
              <a:rPr lang="en-US" dirty="0" smtClean="0"/>
              <a:t>5. Findings Summary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7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729224"/>
              </p:ext>
            </p:extLst>
          </p:nvPr>
        </p:nvGraphicFramePr>
        <p:xfrm>
          <a:off x="5600597" y="2427005"/>
          <a:ext cx="7560099" cy="2826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942870"/>
            <a:ext cx="10058400" cy="89536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Previous studies suggest a cyclic relationship between poor mental health and unemployment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00597" y="5842463"/>
            <a:ext cx="5984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NAMI, </a:t>
            </a:r>
            <a:r>
              <a:rPr lang="en-US" sz="1400" i="1" dirty="0" smtClean="0"/>
              <a:t>Road to Recovery: Employment and Mental Illness</a:t>
            </a:r>
            <a:r>
              <a:rPr lang="en-US" sz="1400" dirty="0" smtClean="0"/>
              <a:t>, July 2014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97280" y="2008647"/>
            <a:ext cx="61495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Several studies in the 1990’s uncovered a significant bi-directional relationship between employment and mental health </a:t>
            </a:r>
            <a:r>
              <a:rPr lang="en-US" sz="1600" dirty="0"/>
              <a:t>(IWH August 2009 Report</a:t>
            </a:r>
            <a:r>
              <a:rPr lang="en-US" sz="16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Unemployment has a negative effect on mental health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Those suffering from poor mental health are more likely to become unemployed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Unemployment affects many areas of life which are tied to mental health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Standard of living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Security of income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Self-esteem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Social life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Access to healthcare</a:t>
            </a:r>
          </a:p>
        </p:txBody>
      </p:sp>
    </p:spTree>
    <p:extLst>
      <p:ext uri="{BB962C8B-B14F-4D97-AF65-F5344CB8AC3E}">
        <p14:creationId xmlns:p14="http://schemas.microsoft.com/office/powerpoint/2010/main" val="4275116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evidence for a relationship between unemployment and mental health in more recent data?</a:t>
            </a:r>
          </a:p>
          <a:p>
            <a:r>
              <a:rPr lang="en-US" dirty="0" smtClean="0"/>
              <a:t>Do factors like age, income, education correlate with mental illness and/or unemployment status?</a:t>
            </a:r>
          </a:p>
          <a:p>
            <a:r>
              <a:rPr lang="en-US" dirty="0" smtClean="0"/>
              <a:t>What regions of the US are most affected by mental illness and unemployment?</a:t>
            </a:r>
          </a:p>
          <a:p>
            <a:r>
              <a:rPr lang="en-US" dirty="0" smtClean="0"/>
              <a:t>What is the status of access to mental health care in the regions most affected?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737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two datasets on mental health and employment status:</a:t>
            </a:r>
          </a:p>
          <a:p>
            <a:r>
              <a:rPr lang="en-US" dirty="0" smtClean="0"/>
              <a:t>1. Unemployment and mental illness survey from kaggle.com</a:t>
            </a:r>
          </a:p>
          <a:p>
            <a:pPr lvl="1"/>
            <a:r>
              <a:rPr lang="en-US" dirty="0" smtClean="0"/>
              <a:t>paid research survey sponsored by NAMI of 334 individuals</a:t>
            </a:r>
          </a:p>
          <a:p>
            <a:r>
              <a:rPr lang="en-US" dirty="0" smtClean="0"/>
              <a:t>2. BRFSS 2019 data from cdc.gov</a:t>
            </a:r>
          </a:p>
          <a:p>
            <a:pPr lvl="1"/>
            <a:r>
              <a:rPr lang="en-US" dirty="0" smtClean="0"/>
              <a:t>aggregated state-level data on various behavioral and demographic factors</a:t>
            </a:r>
          </a:p>
          <a:p>
            <a:pPr lvl="1"/>
            <a:r>
              <a:rPr lang="en-US" dirty="0" smtClean="0"/>
              <a:t>NOTE: New Jersey is excluded for not meeting minimum data requirements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Additionally, we found data on access to mental health care at a state level:</a:t>
            </a:r>
          </a:p>
          <a:p>
            <a:r>
              <a:rPr lang="en-US" dirty="0" smtClean="0"/>
              <a:t>1. Mental Health America 2020 Report from mhnational.org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and Data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12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474518"/>
              </p:ext>
            </p:extLst>
          </p:nvPr>
        </p:nvGraphicFramePr>
        <p:xfrm>
          <a:off x="1097280" y="2260600"/>
          <a:ext cx="45041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305">
                  <a:extLst>
                    <a:ext uri="{9D8B030D-6E8A-4147-A177-3AD203B41FA5}">
                      <a16:colId xmlns:a16="http://schemas.microsoft.com/office/drawing/2014/main" val="4057277645"/>
                    </a:ext>
                  </a:extLst>
                </a:gridCol>
                <a:gridCol w="895668">
                  <a:extLst>
                    <a:ext uri="{9D8B030D-6E8A-4147-A177-3AD203B41FA5}">
                      <a16:colId xmlns:a16="http://schemas.microsoft.com/office/drawing/2014/main" val="3700732752"/>
                    </a:ext>
                  </a:extLst>
                </a:gridCol>
                <a:gridCol w="1930127">
                  <a:extLst>
                    <a:ext uri="{9D8B030D-6E8A-4147-A177-3AD203B41FA5}">
                      <a16:colId xmlns:a16="http://schemas.microsoft.com/office/drawing/2014/main" val="3451909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MI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Diagnosed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MI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01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79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Unemployed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65403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8181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Individuals with diagnosed mental illness (MI)</a:t>
            </a:r>
            <a:br>
              <a:rPr lang="en-US" dirty="0" smtClean="0"/>
            </a:br>
            <a:r>
              <a:rPr lang="en-US" dirty="0" smtClean="0"/>
              <a:t>more likely to be unemployed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1" y="4057319"/>
            <a:ext cx="34419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Fisher’s exact p-value = 0.019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26480" y="2506134"/>
            <a:ext cx="4792133" cy="2607733"/>
            <a:chOff x="965200" y="-2760133"/>
            <a:chExt cx="4792133" cy="2607733"/>
          </a:xfrm>
        </p:grpSpPr>
        <p:sp>
          <p:nvSpPr>
            <p:cNvPr id="8" name="Rectangle 7"/>
            <p:cNvSpPr/>
            <p:nvPr/>
          </p:nvSpPr>
          <p:spPr>
            <a:xfrm>
              <a:off x="965200" y="-2760133"/>
              <a:ext cx="4792133" cy="2607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93" t="17499" r="11359" b="14438"/>
            <a:stretch/>
          </p:blipFill>
          <p:spPr>
            <a:xfrm>
              <a:off x="1156463" y="-2658533"/>
              <a:ext cx="4385734" cy="248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102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712" y="2023533"/>
            <a:ext cx="4318768" cy="376078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942870"/>
            <a:ext cx="10058400" cy="936729"/>
          </a:xfrm>
        </p:spPr>
        <p:txBody>
          <a:bodyPr>
            <a:normAutofit/>
          </a:bodyPr>
          <a:lstStyle/>
          <a:p>
            <a:r>
              <a:rPr lang="en-US" dirty="0" smtClean="0"/>
              <a:t>Unemployed individuals more likely to suffer from one or more mental health conditions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78133" y="2218267"/>
            <a:ext cx="30844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Mental Health Conditions: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Lack of concentration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Anxiety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Obsessive thinking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Mood swings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Panic attacks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Compulsive behavior</a:t>
            </a:r>
          </a:p>
        </p:txBody>
      </p:sp>
    </p:spTree>
    <p:extLst>
      <p:ext uri="{BB962C8B-B14F-4D97-AF65-F5344CB8AC3E}">
        <p14:creationId xmlns:p14="http://schemas.microsoft.com/office/powerpoint/2010/main" val="330791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55" y="3825973"/>
            <a:ext cx="3090041" cy="2286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Individual Education level is </a:t>
            </a:r>
            <a:r>
              <a:rPr lang="en-US" dirty="0" smtClean="0"/>
              <a:t>correlated </a:t>
            </a:r>
            <a:r>
              <a:rPr lang="en-US" dirty="0" smtClean="0"/>
              <a:t>with unemployment risk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886" y="2444290"/>
            <a:ext cx="3397461" cy="3291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73" y="1611936"/>
            <a:ext cx="3027406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54" y="2444290"/>
            <a:ext cx="3549870" cy="3200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192686" y="1552291"/>
            <a:ext cx="1429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only 2 people are in this category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0433579" y="2198622"/>
            <a:ext cx="363894" cy="7685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467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42" y="3935558"/>
            <a:ext cx="3042744" cy="2286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young individuals identify as having a mental illness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310" y="2510683"/>
            <a:ext cx="3450271" cy="3291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649558"/>
            <a:ext cx="3027406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205" y="2510683"/>
            <a:ext cx="3549869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63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FAF7B5-E40C-46BE-9C83-DA251FCAE61E}">
  <ds:schemaRefs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metadata/properties"/>
    <ds:schemaRef ds:uri="16c05727-aa75-4e4a-9b5f-8a80a1165891"/>
    <ds:schemaRef ds:uri="71af3243-3dd4-4a8d-8c0d-dd76da1f02a5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761</Words>
  <Application>Microsoft Office PowerPoint</Application>
  <PresentationFormat>Widescreen</PresentationFormat>
  <Paragraphs>180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Helvetica Neue Medium</vt:lpstr>
      <vt:lpstr>RetrospectVTI</vt:lpstr>
      <vt:lpstr>Mental Illness And Unemployment In The United States</vt:lpstr>
      <vt:lpstr>Outline</vt:lpstr>
      <vt:lpstr>Previous studies suggest a cyclic relationship between poor mental health and unemployment</vt:lpstr>
      <vt:lpstr>Research Questions</vt:lpstr>
      <vt:lpstr>Methodology and Data Collection</vt:lpstr>
      <vt:lpstr>Individuals with diagnosed mental illness (MI) more likely to be unemployed</vt:lpstr>
      <vt:lpstr>Unemployed individuals more likely to suffer from one or more mental health conditions</vt:lpstr>
      <vt:lpstr>Individual Education level is correlated with unemployment risk</vt:lpstr>
      <vt:lpstr>More young individuals identify as having a mental illness</vt:lpstr>
      <vt:lpstr>States: discrepancy between percent reporting poor mental health and those with a diagnosis of depression</vt:lpstr>
      <vt:lpstr>No correlation between Mental Illness and Unemployment at the state level</vt:lpstr>
      <vt:lpstr>States with the highest unemployment rate</vt:lpstr>
      <vt:lpstr>States with the highest rates of poor mental health</vt:lpstr>
      <vt:lpstr>Geographically, high rates of unemployment correlate with clustered areas of poor mental health</vt:lpstr>
      <vt:lpstr>At the state level, not a strong correlation between poor mental health and access to mental health care</vt:lpstr>
      <vt:lpstr>Findings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2021-09-14T23:23:34Z</dcterms:created>
  <dcterms:modified xsi:type="dcterms:W3CDTF">2021-09-18T16:11:56Z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