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3" r:id="rId2"/>
    <p:sldId id="270" r:id="rId3"/>
    <p:sldId id="275" r:id="rId4"/>
    <p:sldId id="274" r:id="rId5"/>
    <p:sldId id="276" r:id="rId6"/>
    <p:sldId id="277" r:id="rId7"/>
    <p:sldId id="278" r:id="rId8"/>
    <p:sldId id="279" r:id="rId9"/>
    <p:sldId id="283" r:id="rId10"/>
    <p:sldId id="280" r:id="rId11"/>
    <p:sldId id="282" r:id="rId12"/>
    <p:sldId id="281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9261C-26CF-43FF-900F-E3ACAA614E5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62FC9-91E1-42C2-BDEB-9FFDB6BC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81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48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8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CEAC8-7359-4C0E-9522-E41DE0A89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92590-5E6F-40B3-92E3-AE8BD182A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0C1ED-7FE3-4332-99BB-B212FBD3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11AA3-1A28-4D85-AC7E-BF037780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11455-20B5-4AAB-9803-D26ED260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3B47-8E72-4E04-8EB3-D8FD5ED9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EE9E6-1340-4FD3-BD4E-887BCCDF2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86E1-5D36-4333-8330-0BD9A911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B5407-39F1-4A41-B3F4-2418C8CE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D430F-C260-4F9C-9903-D0E0ECAE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8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8CD52-070D-432F-B82E-08F3A94D3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F6428-40C3-46DE-8EE9-BB94876C4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0B726-D61D-45A1-AD86-5F2BF2C5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166A4-3E36-45E4-8CB9-DDECB29B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1AB91-1ACC-4917-8BC0-38EAB2B8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09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">
          <a:xfrm>
            <a:off x="0" y="3162651"/>
            <a:ext cx="12192000" cy="3709608"/>
          </a:xfrm>
          <a:prstGeom prst="rect">
            <a:avLst/>
          </a:prstGeom>
          <a:solidFill>
            <a:srgbClr val="D600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88430" y="3549698"/>
            <a:ext cx="11087801" cy="724065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6400" b="1" spc="0" baseline="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Presentation Title Slide </a:t>
            </a:r>
            <a:br>
              <a:rPr lang="en-US" dirty="0"/>
            </a:br>
            <a:r>
              <a:rPr lang="en-US" dirty="0"/>
              <a:t>Two Line Max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21986" y="5846065"/>
            <a:ext cx="11087801" cy="60943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>
              <a:buNone/>
              <a:defRPr sz="1867" kern="500" spc="320" baseline="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DEPARTMENT OR SUBTITLE     |    XX/XX/XX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233" y="3111225"/>
            <a:ext cx="12192000" cy="0"/>
          </a:xfrm>
          <a:prstGeom prst="line">
            <a:avLst/>
          </a:prstGeom>
          <a:ln w="6350">
            <a:solidFill>
              <a:srgbClr val="D600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gardel2\Desktop\Brand Approval Reference\Rensselaer Logo Layered Files\RF0010-01 Rensselaer Large Logo\CMYK\PNGs\RF0010-01 Rensselaer Large Logo-with Tagline CMYK-TwoColo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7567" y="778934"/>
            <a:ext cx="4887503" cy="118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043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black">
          <a:xfrm>
            <a:off x="-1" y="6150797"/>
            <a:ext cx="12192001" cy="728699"/>
          </a:xfrm>
          <a:prstGeom prst="rect">
            <a:avLst/>
          </a:prstGeom>
          <a:solidFill>
            <a:srgbClr val="DB0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Date Placeholder 3"/>
          <p:cNvSpPr txBox="1">
            <a:spLocks/>
          </p:cNvSpPr>
          <p:nvPr userDrawn="1"/>
        </p:nvSpPr>
        <p:spPr bwMode="white">
          <a:xfrm>
            <a:off x="9008533" y="6514563"/>
            <a:ext cx="2844800" cy="12423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85F50-E92A-124C-A47C-C057CB22E344}" type="datetime1">
              <a:rPr lang="en-US" sz="933" smtClean="0">
                <a:solidFill>
                  <a:srgbClr val="FFFFFF"/>
                </a:solidFill>
              </a:rPr>
              <a:pPr/>
              <a:t>4/22/2020</a:t>
            </a:fld>
            <a:endParaRPr lang="en-US" sz="933" dirty="0">
              <a:solidFill>
                <a:srgbClr val="FFFFFF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 bwMode="white">
          <a:xfrm>
            <a:off x="4165600" y="6514562"/>
            <a:ext cx="3860800" cy="721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33" dirty="0">
                <a:solidFill>
                  <a:schemeClr val="bg1"/>
                </a:solidFill>
              </a:rPr>
              <a:t>{ INSERT TITLE HERE ]</a:t>
            </a: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 bwMode="white">
          <a:xfrm>
            <a:off x="9008533" y="6294650"/>
            <a:ext cx="2844800" cy="1242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1E97CA-584F-0B4A-A607-67E463C0B8E0}" type="slidenum">
              <a:rPr lang="en-US" sz="1200" smtClean="0">
                <a:solidFill>
                  <a:srgbClr val="FFFFFF"/>
                </a:solidFill>
              </a:rPr>
              <a:pPr algn="r"/>
              <a:t>‹#›</a:t>
            </a:fld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99222" y="270147"/>
            <a:ext cx="11099527" cy="525717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2400"/>
              </a:spcAft>
              <a:buFontTx/>
              <a:buNone/>
              <a:defRPr sz="2400" b="0" spc="133" baseline="0">
                <a:solidFill>
                  <a:srgbClr val="9EA2A2"/>
                </a:solidFill>
              </a:defRPr>
            </a:lvl1pPr>
            <a:lvl2pPr marL="226478" indent="-226478">
              <a:spcBef>
                <a:spcPts val="2667"/>
              </a:spcBef>
              <a:buClr>
                <a:srgbClr val="DB091C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 marL="531271" indent="-228594">
              <a:spcBef>
                <a:spcPts val="800"/>
              </a:spcBef>
              <a:buClr>
                <a:srgbClr val="DB091C"/>
              </a:buClr>
              <a:buFont typeface="Arial" panose="020B0604020202020204" pitchFamily="34" charset="0"/>
              <a:buChar char="−"/>
              <a:defRPr sz="1867" baseline="0">
                <a:solidFill>
                  <a:schemeClr val="tx1"/>
                </a:solidFill>
              </a:defRPr>
            </a:lvl3pPr>
            <a:lvl4pPr>
              <a:defRPr>
                <a:solidFill>
                  <a:srgbClr val="424242"/>
                </a:solidFill>
              </a:defRPr>
            </a:lvl4pPr>
            <a:lvl5pPr>
              <a:defRPr>
                <a:solidFill>
                  <a:srgbClr val="424242"/>
                </a:solidFill>
              </a:defRPr>
            </a:lvl5pPr>
          </a:lstStyle>
          <a:p>
            <a:pPr lvl="0"/>
            <a:r>
              <a:rPr lang="en-US" dirty="0"/>
              <a:t>LEVEL 1 – ARIAL 18 PT – LIGHT GRAY (158/162/162)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795863"/>
            <a:ext cx="12192000" cy="0"/>
          </a:xfrm>
          <a:prstGeom prst="line">
            <a:avLst/>
          </a:prstGeom>
          <a:ln w="6350">
            <a:solidFill>
              <a:srgbClr val="D600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3" descr="C:\Users\gardel2\Desktop\Brand Approval Reference\Rensselaer Logo Layered Files\RF0010-01 Rensselaer Large Logo\RGB\PNGs\RF0010-01 Rensselaer Large Logo RGB-Whi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9" y="6294158"/>
            <a:ext cx="2134121" cy="39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299222" y="1051972"/>
            <a:ext cx="8343900" cy="2438400"/>
          </a:xfrm>
          <a:prstGeom prst="rect">
            <a:avLst/>
          </a:prstGeom>
        </p:spPr>
        <p:txBody>
          <a:bodyPr/>
          <a:lstStyle>
            <a:lvl2pPr marL="300559" marR="0" indent="-300559" algn="l" defTabSz="609585" rtl="0" eaLnBrk="1" fontAlgn="auto" latinLnBrk="0" hangingPunct="1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D6001C"/>
              </a:buClr>
              <a:buSzTx/>
              <a:buFont typeface="Wingdings" panose="05000000000000000000" pitchFamily="2" charset="2"/>
              <a:buChar char="§"/>
              <a:tabLst/>
              <a:defRPr/>
            </a:lvl2pPr>
            <a:lvl3pPr marL="615935" marR="0" indent="-315376" algn="l" defTabSz="60958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6001C"/>
              </a:buClr>
              <a:buSzTx/>
              <a:buFont typeface="Arial" panose="020B0604020202020204" pitchFamily="34" charset="0"/>
              <a:buChar char="−"/>
              <a:tabLst/>
              <a:defRPr/>
            </a:lvl3pPr>
          </a:lstStyle>
          <a:p>
            <a:pPr marL="300559" marR="0" lvl="1" indent="-300559" algn="l" defTabSz="609585" rtl="0" eaLnBrk="1" fontAlgn="auto" latinLnBrk="0" hangingPunct="1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D6001C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 – Arial 18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Black</a:t>
            </a:r>
          </a:p>
          <a:p>
            <a:pPr marL="615935" marR="0" lvl="2" indent="-315376" algn="l" defTabSz="60958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6001C"/>
              </a:buClr>
              <a:buSzTx/>
              <a:buFont typeface="Arial" panose="020B0604020202020204" pitchFamily="34" charset="0"/>
              <a:buChar char="−"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 – Arial 14 </a:t>
            </a:r>
            <a:r>
              <a:rPr kumimoji="0" lang="en-US" sz="1867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</a:t>
            </a: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Black</a:t>
            </a:r>
          </a:p>
        </p:txBody>
      </p:sp>
    </p:spTree>
    <p:extLst>
      <p:ext uri="{BB962C8B-B14F-4D97-AF65-F5344CB8AC3E}">
        <p14:creationId xmlns:p14="http://schemas.microsoft.com/office/powerpoint/2010/main" val="209516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4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65C0-AF1A-42E0-AD98-B0C9FE0B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C3EBF-CE11-44CC-AEBC-B6649F4A2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E016-6CB1-4022-8BFD-3301A330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FC6A9-3E71-45F7-BBD6-623D77B5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ACB78-E8E0-4A96-B0C0-1F66BDE9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6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F37C-13FF-4A71-A7BB-6B223CBF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F7094-DEA5-45A5-A2A6-FA107D361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FEEE3-DA11-4BD3-9C05-41415E981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3DCBE-CDE7-46C9-98F7-3EF23084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CA2F6-9939-471E-ADC4-2926DF28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0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96CF-5AD1-4AB3-BCA5-CA9CE0D1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530A0-80DE-4FDC-9477-E7414ACE9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CF728-AA6D-462C-8ACC-3FB6AF797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1AE32-A974-4C56-AE08-486BBC6B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608AE-BF29-465B-82B3-3CA29904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C15AA-778D-42A2-BD7C-B2574863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2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368B-D259-499D-80D5-BF51D565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0868E-FB6D-48F2-8C2F-C2C518FE8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89466-ED34-4AAD-9B94-706BF833B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3B613E-E1F0-46B1-9682-D629047EC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849A7-FD26-4666-B4BD-36BF2E33A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F081F-18C4-4F1D-AFC4-0D613B3D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5B967B-637A-4B50-BF99-5F319A71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508B4B-22E8-4017-95EF-8A78047D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8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8163-3AF9-4EAC-B199-A6015962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8B974-0AD1-47B0-B2B3-069260A8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A2629-107C-40A1-97EE-B74F791F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0E65C-8332-4BFF-8A2B-8C01BDCB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7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B0E45-ABC6-4D56-9984-7FAA0D37D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A0416-B926-47A5-AF42-78BB6894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C0BEC-B26E-474A-80DF-041A71D5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9CA0-CF98-4ABE-A000-A4EF5F60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E8A60-66A4-4B1C-AFDD-8A72D848C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E9658-1110-4ECD-B591-7E4316FB3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DAE12-D277-4434-8C01-9FD6AEAF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C4578-AE4F-4E72-8F9D-FAE25116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2C2D0-BAC0-44F3-A801-BCE2B357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2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7274-47B2-4AD4-96C6-D7774B46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3A07F-B644-4D71-817A-F8712FAF4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D6ABD-A872-4841-AC85-5A922CDC3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743D9-D293-4BBC-B3B1-B47AFC27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D499F-5A58-400A-8B95-8A73B25BB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912C9-C80B-4F71-B968-A29CA87A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A5952-9318-4340-AAC5-BBF41373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1D7FA-C8F9-419C-A4AA-A7E5A871E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5DC6-FA51-40B9-AFC6-1A516C286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612DF-F287-4640-9272-EE52B15B4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3C423-3BFB-4C0C-BC81-DDA95B856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7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6000" dirty="0"/>
              <a:t>O</a:t>
            </a:r>
            <a:r>
              <a:rPr lang="en-US" altLang="zh-CN" sz="6000" dirty="0"/>
              <a:t>ptimal Control Theory</a:t>
            </a:r>
            <a:br>
              <a:rPr lang="en-US" altLang="zh-CN" dirty="0"/>
            </a:br>
            <a:r>
              <a:rPr lang="en-US" altLang="zh-CN" sz="2700" dirty="0"/>
              <a:t>Parallel Parking with Collision Avoidance for Four-wheeled Vehicles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DEPARTMENT OR ENGINEERING    |    04/22/2020</a:t>
            </a:r>
          </a:p>
        </p:txBody>
      </p:sp>
    </p:spTree>
    <p:extLst>
      <p:ext uri="{BB962C8B-B14F-4D97-AF65-F5344CB8AC3E}">
        <p14:creationId xmlns:p14="http://schemas.microsoft.com/office/powerpoint/2010/main" val="3074254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Collision Avoidance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DB5D-FBDC-4B81-B099-76F8F0C123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2"/>
            <a:ext cx="10673578" cy="498622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Model &amp; Focus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DB5D-FBDC-4B81-B099-76F8F0C123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1" y="1051972"/>
            <a:ext cx="11315835" cy="4986221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Undesired behavior of a vehicle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DE782B-153A-4F69-A916-9909E92250C2}"/>
                  </a:ext>
                </a:extLst>
              </p:cNvPr>
              <p:cNvSpPr txBox="1"/>
              <p:nvPr/>
            </p:nvSpPr>
            <p:spPr>
              <a:xfrm>
                <a:off x="6808878" y="1924752"/>
                <a:ext cx="480617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Visualization of a vehicle and surrounding: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𝑔𝑒𝑜𝑚𝑒𝑡𝑟𝑖𝑐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𝑐𝑒𝑛𝑡𝑒𝑟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𝑐𝑜𝑟𝑛𝑒𝑟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𝑜𝑏𝑠𝑡𝑎𝑐𝑙𝑒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DE782B-153A-4F69-A916-9909E9225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878" y="1924752"/>
                <a:ext cx="4806179" cy="1015663"/>
              </a:xfrm>
              <a:prstGeom prst="rect">
                <a:avLst/>
              </a:prstGeom>
              <a:blipFill>
                <a:blip r:embed="rId2"/>
                <a:stretch>
                  <a:fillRect l="-1396" t="-3614" b="-7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5FE65406-3CB5-40D0-9BEF-C6F6673F9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2" y="1595181"/>
            <a:ext cx="6563641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15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C3EBA3-6AF3-45B0-90A7-A1FFF24225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7CB59-96D7-4DD7-B8D6-CC87B8BF76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64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CE844A-2193-4DDD-BF71-931954EF91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0830E-669F-42E2-86FB-99AA9BBC18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1"/>
            <a:ext cx="8343900" cy="4379999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Optimized motion towards a desired position</a:t>
            </a:r>
          </a:p>
          <a:p>
            <a:pPr lvl="1"/>
            <a:r>
              <a:rPr lang="en-US" sz="2800" dirty="0"/>
              <a:t>Simplified simulation of parallel parking process</a:t>
            </a:r>
          </a:p>
          <a:p>
            <a:pPr lvl="1"/>
            <a:r>
              <a:rPr lang="en-US" sz="2800" dirty="0"/>
              <a:t>Optimization variables can be much more complex in real cases</a:t>
            </a:r>
          </a:p>
          <a:p>
            <a:pPr lvl="1"/>
            <a:r>
              <a:rPr lang="en-US" sz="2800" dirty="0"/>
              <a:t>Complex feedback system for a real automobiles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18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99222" y="1065223"/>
            <a:ext cx="9577668" cy="488639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2pPr marL="225425" marR="0" indent="-225425" algn="l" defTabSz="4572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D6001C"/>
              </a:buClr>
              <a:buSzTx/>
              <a:buFont typeface="Wingdings" panose="05000000000000000000" pitchFamily="2" charset="2"/>
              <a:buChar char="§"/>
              <a:tabLst/>
              <a:defRPr/>
            </a:lvl2pPr>
            <a:lvl3pPr marL="461963" marR="0" indent="-2365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6001C"/>
              </a:buClr>
              <a:buSzTx/>
              <a:buFont typeface="Arial" panose="020B0604020202020204" pitchFamily="34" charset="0"/>
              <a:buChar char="−"/>
              <a:tabLst/>
              <a:defRPr/>
            </a:lvl3pPr>
          </a:lstStyle>
          <a:p>
            <a:pPr lvl="1"/>
            <a:r>
              <a:rPr lang="en-US" sz="3000" dirty="0"/>
              <a:t>Introduction</a:t>
            </a:r>
          </a:p>
          <a:p>
            <a:pPr lvl="1"/>
            <a:r>
              <a:rPr lang="en-US" sz="3000" dirty="0"/>
              <a:t>Technical Background</a:t>
            </a:r>
          </a:p>
          <a:p>
            <a:pPr lvl="1"/>
            <a:r>
              <a:rPr lang="en-US" sz="3000" dirty="0"/>
              <a:t>Optimization Problem</a:t>
            </a:r>
          </a:p>
          <a:p>
            <a:pPr lvl="2"/>
            <a:r>
              <a:rPr lang="en-US" sz="3000" dirty="0"/>
              <a:t>Model &amp; Focus</a:t>
            </a:r>
          </a:p>
          <a:p>
            <a:pPr lvl="2"/>
            <a:r>
              <a:rPr lang="en-US" sz="3000" dirty="0"/>
              <a:t>Dynamics</a:t>
            </a:r>
          </a:p>
          <a:p>
            <a:pPr lvl="2"/>
            <a:r>
              <a:rPr lang="en-US" sz="3000" dirty="0"/>
              <a:t>Approach</a:t>
            </a:r>
          </a:p>
          <a:p>
            <a:pPr lvl="1"/>
            <a:r>
              <a:rPr lang="en-US" sz="3000" dirty="0"/>
              <a:t>Collision Avoidance</a:t>
            </a:r>
          </a:p>
          <a:p>
            <a:pPr lvl="1"/>
            <a:r>
              <a:rPr lang="en-US" sz="3000" dirty="0"/>
              <a:t>Results</a:t>
            </a:r>
          </a:p>
          <a:p>
            <a:pPr lvl="1"/>
            <a:r>
              <a:rPr lang="en-US" sz="3000" dirty="0"/>
              <a:t>Conclusions</a:t>
            </a:r>
          </a:p>
          <a:p>
            <a:pPr marL="0" lvl="1" indent="0">
              <a:buNone/>
            </a:pP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1176483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99222" y="1065223"/>
            <a:ext cx="9577668" cy="4886398"/>
          </a:xfrm>
          <a:prstGeom prst="rect">
            <a:avLst/>
          </a:prstGeom>
        </p:spPr>
        <p:txBody>
          <a:bodyPr>
            <a:normAutofit/>
          </a:bodyPr>
          <a:lstStyle>
            <a:lvl2pPr marL="225425" marR="0" indent="-225425" algn="l" defTabSz="4572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D6001C"/>
              </a:buClr>
              <a:buSzTx/>
              <a:buFont typeface="Wingdings" panose="05000000000000000000" pitchFamily="2" charset="2"/>
              <a:buChar char="§"/>
              <a:tabLst/>
              <a:defRPr/>
            </a:lvl2pPr>
            <a:lvl3pPr marL="461963" marR="0" indent="-2365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6001C"/>
              </a:buClr>
              <a:buSzTx/>
              <a:buFont typeface="Arial" panose="020B0604020202020204" pitchFamily="34" charset="0"/>
              <a:buChar char="−"/>
              <a:tabLst/>
              <a:defRPr/>
            </a:lvl3pPr>
          </a:lstStyle>
          <a:p>
            <a:pPr lvl="1"/>
            <a:r>
              <a:rPr lang="en-US" sz="2800" dirty="0"/>
              <a:t>Vehicular Automation</a:t>
            </a:r>
          </a:p>
          <a:p>
            <a:pPr lvl="2"/>
            <a:r>
              <a:rPr lang="en-US" sz="2800" dirty="0"/>
              <a:t>Usage of Mechatronics, AI, and Multi-agent system</a:t>
            </a:r>
          </a:p>
          <a:p>
            <a:pPr lvl="1"/>
            <a:r>
              <a:rPr lang="en-US" sz="2800" dirty="0"/>
              <a:t>Application</a:t>
            </a:r>
          </a:p>
          <a:p>
            <a:pPr lvl="2"/>
            <a:r>
              <a:rPr lang="en-US" sz="2800" dirty="0"/>
              <a:t>Autopilot</a:t>
            </a:r>
          </a:p>
          <a:p>
            <a:pPr lvl="2"/>
            <a:r>
              <a:rPr lang="en-US" sz="2800" dirty="0"/>
              <a:t>Navigation</a:t>
            </a:r>
          </a:p>
          <a:p>
            <a:pPr lvl="2"/>
            <a:r>
              <a:rPr lang="en-US" sz="2800" dirty="0"/>
              <a:t>Automatic drive</a:t>
            </a:r>
          </a:p>
          <a:p>
            <a:pPr lvl="2"/>
            <a:endParaRPr lang="en-US" sz="2800" dirty="0"/>
          </a:p>
          <a:p>
            <a:pPr marL="0" lvl="1" indent="0">
              <a:buNone/>
            </a:pPr>
            <a:endParaRPr lang="en-US" sz="4000" dirty="0"/>
          </a:p>
          <a:p>
            <a:pPr marL="0" lvl="1" indent="0">
              <a:buNone/>
            </a:pP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186562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Technical 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DB5D-FBDC-4B81-B099-76F8F0C123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2"/>
            <a:ext cx="10673578" cy="4986221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Existing technologies for the parallel parking is limited. </a:t>
            </a:r>
          </a:p>
          <a:p>
            <a:pPr lvl="2"/>
            <a:r>
              <a:rPr lang="en-US" sz="2800" dirty="0"/>
              <a:t>Codes and programs are mostly simple simulation. </a:t>
            </a:r>
          </a:p>
          <a:p>
            <a:pPr lvl="2"/>
            <a:r>
              <a:rPr lang="en-US" sz="2800" dirty="0"/>
              <a:t>The main body of the vehicle collides into walls and objects.</a:t>
            </a:r>
          </a:p>
          <a:p>
            <a:pPr lvl="1"/>
            <a:r>
              <a:rPr lang="en-US" sz="2800" dirty="0"/>
              <a:t>Parallel parking is not an optimal problem.</a:t>
            </a:r>
          </a:p>
          <a:p>
            <a:pPr lvl="2"/>
            <a:r>
              <a:rPr lang="en-US" sz="2800" dirty="0"/>
              <a:t>Limited involvement in optimizing cost.</a:t>
            </a:r>
          </a:p>
          <a:p>
            <a:pPr lvl="2"/>
            <a:r>
              <a:rPr lang="en-US" sz="2800" dirty="0"/>
              <a:t>More involvement in trajectory planning.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03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Model &amp; Focus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DB5D-FBDC-4B81-B099-76F8F0C123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2"/>
            <a:ext cx="10673578" cy="4986221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Parallel parking</a:t>
            </a:r>
          </a:p>
          <a:p>
            <a:pPr lvl="2"/>
            <a:r>
              <a:rPr lang="en-US" sz="2800" dirty="0"/>
              <a:t>Common and universal behavior of vehicles </a:t>
            </a:r>
          </a:p>
          <a:p>
            <a:pPr lvl="2"/>
            <a:r>
              <a:rPr lang="en-US" sz="2800" dirty="0"/>
              <a:t>Part of the self-piloting of vehicles</a:t>
            </a:r>
          </a:p>
          <a:p>
            <a:pPr lvl="1"/>
            <a:r>
              <a:rPr lang="en-US" sz="2800" dirty="0"/>
              <a:t>Four-wheeled Automobile Simulation</a:t>
            </a:r>
          </a:p>
          <a:p>
            <a:pPr lvl="2"/>
            <a:r>
              <a:rPr lang="en-US" sz="2800" dirty="0"/>
              <a:t>Represented and simulated as a rectangle</a:t>
            </a:r>
          </a:p>
          <a:p>
            <a:pPr lvl="2"/>
            <a:r>
              <a:rPr lang="en-US" sz="2800" dirty="0"/>
              <a:t>Vertices represent four wheels respectively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7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Model &amp; Focus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DB5D-FBDC-4B81-B099-76F8F0C123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2"/>
            <a:ext cx="10673578" cy="4986221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Representation of a parking slot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34B4FC8-34CB-431E-81A9-B1510F048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" r="130"/>
          <a:stretch/>
        </p:blipFill>
        <p:spPr>
          <a:xfrm>
            <a:off x="223022" y="1716283"/>
            <a:ext cx="7021286" cy="29257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DE782B-153A-4F69-A916-9909E92250C2}"/>
                  </a:ext>
                </a:extLst>
              </p:cNvPr>
              <p:cNvSpPr txBox="1"/>
              <p:nvPr/>
            </p:nvSpPr>
            <p:spPr>
              <a:xfrm>
                <a:off x="6808879" y="1913866"/>
                <a:ext cx="407824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Parameters that visualize a slot in a cartesian frame: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𝑠𝑙𝑜𝑡</m:t>
                    </m:r>
                  </m:oMath>
                </a14:m>
                <a:endParaRPr lang="en-US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𝑠𝑤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𝑠𝑙𝑜𝑡</m:t>
                    </m:r>
                  </m:oMath>
                </a14:m>
                <a:endParaRPr lang="en-US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𝑤𝑖𝑑𝑡h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𝑟𝑜𝑎𝑑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Behavior of vehicle: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Vehicle is moving in x direction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Perform parallel parking at the slot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DE782B-153A-4F69-A916-9909E9225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879" y="1913866"/>
                <a:ext cx="4078241" cy="2862322"/>
              </a:xfrm>
              <a:prstGeom prst="rect">
                <a:avLst/>
              </a:prstGeom>
              <a:blipFill>
                <a:blip r:embed="rId3"/>
                <a:stretch>
                  <a:fillRect l="-1644" t="-1279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85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Model &amp; Focus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DB5D-FBDC-4B81-B099-76F8F0C123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2"/>
            <a:ext cx="10673578" cy="4986221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Representation of a vehicle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DE782B-153A-4F69-A916-9909E92250C2}"/>
                  </a:ext>
                </a:extLst>
              </p:cNvPr>
              <p:cNvSpPr txBox="1"/>
              <p:nvPr/>
            </p:nvSpPr>
            <p:spPr>
              <a:xfrm>
                <a:off x="6808879" y="1924752"/>
                <a:ext cx="407824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Visualization of a vehicle: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𝑐𝑎𝑟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𝑤h𝑒𝑒𝑙𝑠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𝑐𝑎𝑟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DE782B-153A-4F69-A916-9909E9225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879" y="1924752"/>
                <a:ext cx="4078241" cy="1015663"/>
              </a:xfrm>
              <a:prstGeom prst="rect">
                <a:avLst/>
              </a:prstGeom>
              <a:blipFill>
                <a:blip r:embed="rId2"/>
                <a:stretch>
                  <a:fillRect l="-1644" t="-3614" r="-3288" b="-7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small, table, air, bed&#10;&#10;Description automatically generated">
            <a:extLst>
              <a:ext uri="{FF2B5EF4-FFF2-40B4-BE49-F238E27FC236}">
                <a16:creationId xmlns:a16="http://schemas.microsoft.com/office/drawing/2014/main" id="{3A1C9D0D-CC9F-48AB-8FF8-2B3D823A3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12" y="1585655"/>
            <a:ext cx="6573167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2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Dynamics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800" dirty="0"/>
                  <a:t>Cost-to-go function</a:t>
                </a:r>
              </a:p>
              <a:p>
                <a:pPr lvl="2"/>
                <a:r>
                  <a:rPr lang="en-US" sz="2800" dirty="0"/>
                  <a:t>Defined as quadratic function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,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800" dirty="0"/>
              </a:p>
              <a:p>
                <a:pPr lvl="2"/>
                <a:r>
                  <a:rPr lang="en-US" sz="2800" dirty="0"/>
                  <a:t>Moving toward desired position (slot) center 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𝑥𝑑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𝑦𝑑</m:t>
                    </m:r>
                  </m:oMath>
                </a14:m>
                <a:endParaRPr lang="en-US" sz="2800" dirty="0"/>
              </a:p>
              <a:p>
                <a:pPr lvl="2"/>
                <a:r>
                  <a:rPr lang="en-US" sz="2800" dirty="0"/>
                  <a:t>Weight 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800" dirty="0"/>
                  <a:t> is high to highlight “parallel”</a:t>
                </a:r>
              </a:p>
              <a:p>
                <a:pPr lvl="1"/>
                <a:r>
                  <a:rPr lang="en-US" sz="2800" dirty="0"/>
                  <a:t>Four-wheeled Automobile Simulation</a:t>
                </a:r>
              </a:p>
              <a:p>
                <a:pPr lvl="2"/>
                <a:r>
                  <a:rPr lang="en-US" sz="2800" dirty="0"/>
                  <a:t>Calculating net position given current position and inputs</a:t>
                </a:r>
              </a:p>
              <a:p>
                <a:pPr lvl="2"/>
                <a:r>
                  <a:rPr lang="en-US" sz="2800" dirty="0"/>
                  <a:t>Update state and co-state dynamics</a:t>
                </a:r>
              </a:p>
              <a:p>
                <a:pPr lvl="2"/>
                <a:r>
                  <a:rPr lang="en-US" sz="2800" dirty="0"/>
                  <a:t>Update input variables by gradient descent method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  <a:blipFill>
                <a:blip r:embed="rId2"/>
                <a:stretch>
                  <a:fillRect l="-971"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19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4D028-889A-4E0D-A2B3-729F25C4A9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A7129-A532-474F-A5EC-150189A30A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2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</TotalTime>
  <Words>331</Words>
  <Application>Microsoft Office PowerPoint</Application>
  <PresentationFormat>Widescreen</PresentationFormat>
  <Paragraphs>73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Office Theme</vt:lpstr>
      <vt:lpstr>Optimal Control Theory Parallel Parking with Collision Avoidance for Four-wheeled Vehicles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Control Theory Final Project</dc:title>
  <dc:creator>Fu, Yidong</dc:creator>
  <cp:lastModifiedBy>Fu, Yidong</cp:lastModifiedBy>
  <cp:revision>18</cp:revision>
  <dcterms:created xsi:type="dcterms:W3CDTF">2020-04-21T22:24:18Z</dcterms:created>
  <dcterms:modified xsi:type="dcterms:W3CDTF">2020-04-22T19:58:27Z</dcterms:modified>
</cp:coreProperties>
</file>