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70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96" r:id="rId11"/>
    <p:sldId id="280" r:id="rId12"/>
    <p:sldId id="298" r:id="rId13"/>
    <p:sldId id="297" r:id="rId14"/>
    <p:sldId id="299" r:id="rId15"/>
    <p:sldId id="281" r:id="rId16"/>
    <p:sldId id="300" r:id="rId17"/>
    <p:sldId id="301" r:id="rId18"/>
    <p:sldId id="295" r:id="rId19"/>
    <p:sldId id="294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261C-26CF-43FF-900F-E3ACAA614E5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2FC9-91E1-42C2-BDEB-9FFDB6BC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AC8-7359-4C0E-9522-E41DE0A8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2590-5E6F-40B3-92E3-AE8BD182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C1ED-7FE3-4332-99BB-B212FBD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1AA3-1A28-4D85-AC7E-BF03778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1455-20B5-4AAB-9803-D26ED26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B47-8E72-4E04-8EB3-D8FD5ED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9E6-1340-4FD3-BD4E-887BCCDF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86E1-5D36-4333-8330-0BD9A91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5407-39F1-4A41-B3F4-2418C8C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30F-C260-4F9C-9903-D0E0ECA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CD52-070D-432F-B82E-08F3A94D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6428-40C3-46DE-8EE9-BB94876C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726-D61D-45A1-AD86-5F2BF2C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66A4-3E36-45E4-8CB9-DDECB29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B91-1ACC-4917-8BC0-38EAB2B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08533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z="933" smtClean="0">
                <a:solidFill>
                  <a:srgbClr val="FFFFFF"/>
                </a:solidFill>
              </a:rPr>
              <a:pPr/>
              <a:t>4/22/2020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Parallel Parking with Collision Avoidance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20951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2" y="0"/>
            <a:ext cx="12192001" cy="68580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61" y="2600942"/>
            <a:ext cx="6824073" cy="16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65C0-AF1A-42E0-AD98-B0C9FE0B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EBF-CE11-44CC-AEBC-B6649F4A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016-6CB1-4022-8BFD-3301A33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6A9-3E71-45F7-BBD6-623D77B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CB78-E8E0-4A96-B0C0-1F66BDE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37C-13FF-4A71-A7BB-6B223CB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7094-DEA5-45A5-A2A6-FA107D36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EEE3-DA11-4BD3-9C05-41415E98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CBE-CDE7-46C9-98F7-3EF2308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2F6-9939-471E-ADC4-2926DF2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6CF-5AD1-4AB3-BCA5-CA9CE0D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0A0-80DE-4FDC-9477-E7414ACE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F728-AA6D-462C-8ACC-3FB6AF79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E32-A974-4C56-AE08-486BBC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08AE-BF29-465B-82B3-3CA2990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15AA-778D-42A2-BD7C-B257486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68B-D259-499D-80D5-BF51D56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68E-FB6D-48F2-8C2F-C2C518F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9466-ED34-4AAD-9B94-706BF833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613E-E1F0-46B1-9682-D629047E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49A7-FD26-4666-B4BD-36BF2E33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F081F-18C4-4F1D-AFC4-0D613B3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B967B-637A-4B50-BF99-5F319A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8B4B-22E8-4017-95EF-8A78047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163-3AF9-4EAC-B199-A601596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B974-0AD1-47B0-B2B3-069260A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2629-107C-40A1-97EE-B74F791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E65C-8332-4BFF-8A2B-8C01BDC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0E45-ABC6-4D56-9984-7FAA0D37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0416-B926-47A5-AF42-78BB68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0BEC-B26E-474A-80DF-041A71D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CA0-CF98-4ABE-A000-A4EF5F6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8A60-66A4-4B1C-AFDD-8A72D84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9658-1110-4ECD-B591-7E4316FB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AE12-D277-4434-8C01-9FD6AEA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578-AE4F-4E72-8F9D-FAE2511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C2D0-BAC0-44F3-A801-BCE2B35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274-47B2-4AD4-96C6-D7774B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A07F-B644-4D71-817A-F8712FAF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6ABD-A872-4841-AC85-5A922CD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3D9-D293-4BBC-B3B1-B47AFC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99F-5A58-400A-8B95-8A73B25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2C9-C80B-4F71-B968-A29CA8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A5952-9318-4340-AAC5-BBF4137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D7FA-C8F9-419C-A4AA-A7E5A871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DC6-FA51-40B9-AFC6-1A516C28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2DF-F287-4640-9272-EE52B15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C423-3BFB-4C0C-BC81-DDA95B85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O</a:t>
            </a:r>
            <a:r>
              <a:rPr lang="en-US" altLang="zh-CN" sz="6000" dirty="0"/>
              <a:t>ptimal Control Theory</a:t>
            </a:r>
            <a:br>
              <a:rPr lang="en-US" altLang="zh-CN" dirty="0"/>
            </a:br>
            <a:r>
              <a:rPr lang="en-US" altLang="zh-CN" sz="2700" dirty="0"/>
              <a:t>Parallel Parking with Collision Avoidance for Four-wheeled Vehicles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Honglu He, </a:t>
            </a:r>
            <a:r>
              <a:rPr lang="en-US" altLang="zh-CN" dirty="0" err="1"/>
              <a:t>Yidong</a:t>
            </a:r>
            <a:r>
              <a:rPr lang="en-US" altLang="zh-CN" dirty="0"/>
              <a:t> Fu	</a:t>
            </a:r>
            <a:r>
              <a:rPr lang="en-US" dirty="0"/>
              <a:t>|    04/22/2020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9828546" cy="2438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Or we can minimize the steps to get to the destination.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=1.1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9828546" cy="2438400"/>
              </a:xfrm>
              <a:blipFill>
                <a:blip r:embed="rId2"/>
                <a:stretch>
                  <a:fillRect l="-1117" t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 descr="一張含有 時鐘 的圖片&#10;&#10;自動產生的描述">
            <a:extLst>
              <a:ext uri="{FF2B5EF4-FFF2-40B4-BE49-F238E27FC236}">
                <a16:creationId xmlns:a16="http://schemas.microsoft.com/office/drawing/2014/main" id="{171464D4-F264-4A7F-B012-5B1A60E6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91" y="2692750"/>
            <a:ext cx="4508807" cy="33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r>
              <a:rPr lang="en-US" dirty="0"/>
              <a:t>From the result without “obstacles”, we can see the potential collision is at the bottom boundary and upper right corner.</a:t>
            </a:r>
          </a:p>
          <a:p>
            <a:r>
              <a:rPr lang="en-US" dirty="0"/>
              <a:t>For the red line, we simply detect if the edge point of the vehicle falls below the line</a:t>
            </a:r>
          </a:p>
        </p:txBody>
      </p:sp>
      <p:pic>
        <p:nvPicPr>
          <p:cNvPr id="5" name="圖片 4" descr="一張含有 廚房, 白色 的圖片&#10;&#10;自動產生的描述">
            <a:extLst>
              <a:ext uri="{FF2B5EF4-FFF2-40B4-BE49-F238E27FC236}">
                <a16:creationId xmlns:a16="http://schemas.microsoft.com/office/drawing/2014/main" id="{28983250-5719-4469-B2F7-22FA3F64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5584" r="6854" b="4466"/>
          <a:stretch/>
        </p:blipFill>
        <p:spPr>
          <a:xfrm>
            <a:off x="3949787" y="2355368"/>
            <a:ext cx="4666593" cy="36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the red corner, taken the fact that the vehicle is a convex object, when it doesn’t collide: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𝐴𝐸𝐵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𝐷𝐸𝐴</m:t>
                        </m:r>
                      </m:e>
                    </m:d>
                  </m:oMath>
                </a14:m>
                <a:r>
                  <a:rPr lang="en-US" dirty="0"/>
                  <a:t>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000" dirty="0"/>
                  <a:t>Visualization of a vehicle and surrounding: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𝑔𝑒𝑜𝑚𝑒𝑡𝑟𝑖𝑐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𝑜𝑏𝑠𝑡𝑎𝑐𝑙𝑒</m:t>
                    </m:r>
                  </m:oMath>
                </a14:m>
                <a:endParaRPr lang="en-US" sz="2000" dirty="0"/>
              </a:p>
              <a:p>
                <a:pPr marL="300559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102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B3A3-DD5D-4D95-BCF3-D1A54ED9C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4625" r="22550"/>
          <a:stretch/>
        </p:blipFill>
        <p:spPr bwMode="auto">
          <a:xfrm>
            <a:off x="8027801" y="2257622"/>
            <a:ext cx="4164199" cy="361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262422-ABF7-46A3-A019-7044D84C93C5}"/>
              </a:ext>
            </a:extLst>
          </p:cNvPr>
          <p:cNvSpPr/>
          <p:nvPr/>
        </p:nvSpPr>
        <p:spPr>
          <a:xfrm>
            <a:off x="8726527" y="5806028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3: Collision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9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first idea is to push the vehicle toward the normal direction of the collision configuration. </a:t>
                </a:r>
              </a:p>
              <a:p>
                <a:r>
                  <a:rPr lang="en-US" dirty="0"/>
                  <a:t>Taking the step before collision as starting point, and the desired final location is 10 units away  in the normal direction, this is again a Two Point Boundary Value problem: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current step, with 3 more steps to push the vehicle further from the collision point in direction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1028" t="-2078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2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same idea applies to the bottom boundary, given 3 steps to adjust the vehicle upward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These two avoidance function is added within the gradient descent function of the main optimization function.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1028" t="-2078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94E44-C72E-4FAF-B6FA-EAF8D5C5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09" y="838448"/>
            <a:ext cx="7062930" cy="52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Trajectory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second idea we came up with is to generate a path first, and then loop to fix the collision part until collision free. </a:t>
                </a:r>
              </a:p>
              <a:p>
                <a:endParaRPr lang="en-US" dirty="0"/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Path Generated</a:t>
                </a: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!collision:</a:t>
                </a:r>
              </a:p>
              <a:p>
                <a:pPr lvl="2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Check collision point</a:t>
                </a:r>
              </a:p>
              <a:p>
                <a:pPr lvl="2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Given 3 steps around the collision point, push the vehicle away</a:t>
                </a:r>
              </a:p>
              <a:p>
                <a:pPr lvl="2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Minimize the following trajectory toward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102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92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E113E8-25E6-4928-8C4B-CB314175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0737746" cy="5092155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Smaller slot – if a solution is possible</a:t>
            </a:r>
          </a:p>
          <a:p>
            <a:pPr lvl="1"/>
            <a:r>
              <a:rPr lang="en-US" sz="2600" dirty="0"/>
              <a:t>Research on reverse parking</a:t>
            </a:r>
          </a:p>
          <a:p>
            <a:pPr lvl="2"/>
            <a:r>
              <a:rPr lang="en-US" sz="2600" dirty="0"/>
              <a:t>Different physical models and dynamics</a:t>
            </a:r>
          </a:p>
          <a:p>
            <a:pPr lvl="1"/>
            <a:r>
              <a:rPr lang="en-US" sz="2600" dirty="0"/>
              <a:t>Take more complex system into consideration</a:t>
            </a:r>
          </a:p>
          <a:p>
            <a:pPr lvl="2"/>
            <a:r>
              <a:rPr lang="en-US" sz="2600" dirty="0"/>
              <a:t>Parking slot located at ramps</a:t>
            </a:r>
          </a:p>
          <a:p>
            <a:pPr lvl="1"/>
            <a:r>
              <a:rPr lang="en-US" sz="2600" dirty="0"/>
              <a:t>Optimization variables can be much more complex in real cases</a:t>
            </a:r>
          </a:p>
          <a:p>
            <a:pPr lvl="1"/>
            <a:r>
              <a:rPr lang="en-US" sz="2600" dirty="0"/>
              <a:t>Complex feedback system for a real automobiles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7719BC-2E57-4382-AC4E-6FF87CE16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9130C-6952-4E4F-A305-78BDB72F4F55}"/>
              </a:ext>
            </a:extLst>
          </p:cNvPr>
          <p:cNvSpPr/>
          <p:nvPr/>
        </p:nvSpPr>
        <p:spPr>
          <a:xfrm>
            <a:off x="299222" y="975047"/>
            <a:ext cx="1189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[1]	“Example: Parallel Parking,” </a:t>
            </a:r>
            <a:r>
              <a:rPr lang="en-US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ICLOCS2: A MATLAB Toolbox for Optimization Based Control - Example: Parallel 	Parking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. [Online]. Available: http://www.ee.ic.ac.uk/ICLOCS/ExampleParallelParking.html. [Accessed: 22-Apr-	2020].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4"/>
            <a:ext cx="9577668" cy="514307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3000" dirty="0"/>
              <a:t>Introduction</a:t>
            </a:r>
          </a:p>
          <a:p>
            <a:pPr lvl="1"/>
            <a:r>
              <a:rPr lang="en-US" sz="3000" dirty="0"/>
              <a:t>Technical Background</a:t>
            </a:r>
          </a:p>
          <a:p>
            <a:pPr lvl="1"/>
            <a:r>
              <a:rPr lang="en-US" sz="3000" dirty="0"/>
              <a:t>Optimization Problem</a:t>
            </a:r>
          </a:p>
          <a:p>
            <a:pPr lvl="2"/>
            <a:r>
              <a:rPr lang="en-US" sz="3000" dirty="0"/>
              <a:t>Model &amp; Focus</a:t>
            </a:r>
          </a:p>
          <a:p>
            <a:pPr lvl="2"/>
            <a:r>
              <a:rPr lang="en-US" sz="3000" dirty="0"/>
              <a:t>Dynamics</a:t>
            </a:r>
          </a:p>
          <a:p>
            <a:pPr lvl="2"/>
            <a:r>
              <a:rPr lang="en-US" sz="3000" dirty="0"/>
              <a:t>Approach</a:t>
            </a:r>
          </a:p>
          <a:p>
            <a:pPr lvl="1"/>
            <a:r>
              <a:rPr lang="en-US" sz="3000" dirty="0"/>
              <a:t>Collision Avoidance</a:t>
            </a:r>
          </a:p>
          <a:p>
            <a:pPr lvl="1"/>
            <a:r>
              <a:rPr lang="en-US" sz="3000" dirty="0"/>
              <a:t>Results</a:t>
            </a:r>
          </a:p>
          <a:p>
            <a:pPr lvl="1"/>
            <a:r>
              <a:rPr lang="en-US" sz="3000" dirty="0"/>
              <a:t>Conclusions</a:t>
            </a:r>
          </a:p>
          <a:p>
            <a:pPr lvl="1"/>
            <a:r>
              <a:rPr lang="en-US" sz="3000" dirty="0"/>
              <a:t>Future Improvements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600" dirty="0"/>
              <a:t>Vehicular Automation</a:t>
            </a:r>
          </a:p>
          <a:p>
            <a:pPr lvl="2"/>
            <a:r>
              <a:rPr lang="en-US" sz="2600" dirty="0"/>
              <a:t>Usage of Mechatronics, AI, and Multi-agent system</a:t>
            </a:r>
          </a:p>
          <a:p>
            <a:pPr lvl="1"/>
            <a:r>
              <a:rPr lang="en-US" sz="2600" dirty="0"/>
              <a:t>Application</a:t>
            </a:r>
          </a:p>
          <a:p>
            <a:pPr lvl="2"/>
            <a:r>
              <a:rPr lang="en-US" sz="2600" dirty="0"/>
              <a:t>Autopilot</a:t>
            </a:r>
          </a:p>
          <a:p>
            <a:pPr lvl="2"/>
            <a:r>
              <a:rPr lang="en-US" sz="2600" dirty="0"/>
              <a:t>Navigation</a:t>
            </a:r>
          </a:p>
          <a:p>
            <a:pPr lvl="2"/>
            <a:r>
              <a:rPr lang="en-US" sz="2600" dirty="0"/>
              <a:t>Automatic drive</a:t>
            </a:r>
          </a:p>
          <a:p>
            <a:pPr lvl="2"/>
            <a:endParaRPr lang="en-US" sz="2800" dirty="0"/>
          </a:p>
          <a:p>
            <a:pPr marL="0" lvl="1" indent="0">
              <a:buNone/>
            </a:pPr>
            <a:endParaRPr lang="en-US" sz="4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86562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Existing technologies for the parallel parking is limited. </a:t>
            </a:r>
          </a:p>
          <a:p>
            <a:pPr lvl="2"/>
            <a:r>
              <a:rPr lang="en-US" sz="2600" dirty="0"/>
              <a:t>Codes and programs are mostly simple simulation. </a:t>
            </a:r>
          </a:p>
          <a:p>
            <a:pPr lvl="2"/>
            <a:r>
              <a:rPr lang="en-US" sz="2600" dirty="0"/>
              <a:t>The main body of the vehicle collides into walls and objects.</a:t>
            </a:r>
          </a:p>
          <a:p>
            <a:pPr lvl="1"/>
            <a:r>
              <a:rPr lang="en-US" sz="2600" dirty="0"/>
              <a:t>Parallel parking is not an optimal problem.</a:t>
            </a:r>
          </a:p>
          <a:p>
            <a:pPr lvl="2"/>
            <a:r>
              <a:rPr lang="en-US" sz="2600" dirty="0"/>
              <a:t>Limited involvement in optimizing cost.</a:t>
            </a:r>
          </a:p>
          <a:p>
            <a:pPr lvl="2"/>
            <a:r>
              <a:rPr lang="en-US" sz="2600" dirty="0"/>
              <a:t>More involvement in trajectory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Parallel parking</a:t>
            </a:r>
          </a:p>
          <a:p>
            <a:pPr lvl="2"/>
            <a:r>
              <a:rPr lang="en-US" sz="2600" dirty="0"/>
              <a:t>Common and universal behavior of vehicles </a:t>
            </a:r>
          </a:p>
          <a:p>
            <a:pPr lvl="2"/>
            <a:r>
              <a:rPr lang="en-US" sz="2600" dirty="0"/>
              <a:t>Part of the self-piloting of vehicles</a:t>
            </a:r>
          </a:p>
          <a:p>
            <a:pPr lvl="1"/>
            <a:r>
              <a:rPr lang="en-US" sz="2600" dirty="0"/>
              <a:t>Four-wheeled Automobile Simulation</a:t>
            </a:r>
          </a:p>
          <a:p>
            <a:pPr lvl="2"/>
            <a:r>
              <a:rPr lang="en-US" sz="2600" dirty="0"/>
              <a:t>Represented and simulated as a rectangle</a:t>
            </a:r>
          </a:p>
          <a:p>
            <a:pPr lvl="2"/>
            <a:r>
              <a:rPr lang="en-US" sz="2600" dirty="0"/>
              <a:t>Vertices represent four wheels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parking slot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B4FC8-34CB-431E-81A9-B1510F04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r="130"/>
          <a:stretch/>
        </p:blipFill>
        <p:spPr>
          <a:xfrm>
            <a:off x="223022" y="1716283"/>
            <a:ext cx="7021286" cy="292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Parameters that visualize a slot in a cartesian frame: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𝑟𝑜𝑎𝑑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Behavior of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Vehicle is moving in x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 parallel parking at the slot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blipFill>
                <a:blip r:embed="rId3"/>
                <a:stretch>
                  <a:fillRect l="-164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0ED58DD-7651-4E03-9C9A-874B61158A45}"/>
              </a:ext>
            </a:extLst>
          </p:cNvPr>
          <p:cNvSpPr/>
          <p:nvPr/>
        </p:nvSpPr>
        <p:spPr>
          <a:xfrm>
            <a:off x="2124891" y="4406856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1: Parking Lot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vehicle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24752"/>
                <a:ext cx="40782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𝑤h𝑒𝑒𝑙𝑠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24752"/>
                <a:ext cx="4078241" cy="1015663"/>
              </a:xfrm>
              <a:prstGeom prst="rect">
                <a:avLst/>
              </a:prstGeom>
              <a:blipFill>
                <a:blip r:embed="rId2"/>
                <a:stretch>
                  <a:fillRect l="-1644" t="-3614" r="-3288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small, table, air, bed&#10;&#10;Description automatically generated">
            <a:extLst>
              <a:ext uri="{FF2B5EF4-FFF2-40B4-BE49-F238E27FC236}">
                <a16:creationId xmlns:a16="http://schemas.microsoft.com/office/drawing/2014/main" id="{3A1C9D0D-CC9F-48AB-8FF8-2B3D823A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585655"/>
            <a:ext cx="6573167" cy="36866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26A05E-EFC8-49EF-800B-1502ED6492ED}"/>
              </a:ext>
            </a:extLst>
          </p:cNvPr>
          <p:cNvSpPr/>
          <p:nvPr/>
        </p:nvSpPr>
        <p:spPr>
          <a:xfrm>
            <a:off x="1939169" y="5028058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2: Vehicle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Nonholonomic system</a:t>
                </a:r>
              </a:p>
              <a:p>
                <a:pPr lvl="2"/>
                <a:r>
                  <a:rPr lang="en-US" sz="2600" dirty="0"/>
                  <a:t>3 degrees of freedom (DOF) overall</a:t>
                </a:r>
                <a:endParaRPr lang="en-US" dirty="0"/>
              </a:p>
              <a:p>
                <a:pPr lvl="2"/>
                <a:r>
                  <a:rPr lang="en-US" sz="2600" dirty="0"/>
                  <a:t>2 instant DOF (not able to slide sideway)</a:t>
                </a:r>
              </a:p>
              <a:p>
                <a:pPr lvl="2"/>
                <a:r>
                  <a:rPr lang="en-US" sz="2600" dirty="0"/>
                  <a:t>Modeled by 4 variables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Four-wheeled Automobile Simulation</a:t>
                </a:r>
              </a:p>
              <a:p>
                <a:pPr lvl="2"/>
                <a:r>
                  <a:rPr lang="en-US" sz="2600" dirty="0"/>
                  <a:t>Calculating net position given current position and inputs</a:t>
                </a:r>
              </a:p>
              <a:p>
                <a:pPr lvl="2"/>
                <a:r>
                  <a:rPr lang="en-US" sz="2600" dirty="0"/>
                  <a:t>Update state and co-state dynamics</a:t>
                </a:r>
              </a:p>
              <a:p>
                <a:pPr lvl="2"/>
                <a:r>
                  <a:rPr lang="en-US" sz="2600" dirty="0"/>
                  <a:t>Update input variables by gradient descent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9828546" cy="2438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Without any obstacle, the problem could be modeled as two point boundary value problem.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w=50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9828546" cy="2438400"/>
              </a:xfrm>
              <a:blipFill>
                <a:blip r:embed="rId2"/>
                <a:stretch>
                  <a:fillRect l="-1117" t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C5D9DF3-89F8-4E54-B8AF-3BA178BD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27" y="2623209"/>
            <a:ext cx="4662258" cy="34966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1AA7D5-3D63-4908-98EB-41CA82760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14" y="2623209"/>
            <a:ext cx="4662259" cy="34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686</Words>
  <Application>Microsoft Office PowerPoint</Application>
  <PresentationFormat>寬螢幕</PresentationFormat>
  <Paragraphs>111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Optimal Control Theory Parallel Parking with Collision Avoidance for Four-wheeled Vehicles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Theory Final Project</dc:title>
  <dc:creator>Fu, Yidong</dc:creator>
  <cp:lastModifiedBy>Honglu He</cp:lastModifiedBy>
  <cp:revision>36</cp:revision>
  <dcterms:created xsi:type="dcterms:W3CDTF">2020-04-21T22:24:18Z</dcterms:created>
  <dcterms:modified xsi:type="dcterms:W3CDTF">2020-04-22T23:19:39Z</dcterms:modified>
</cp:coreProperties>
</file>