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303" r:id="rId10"/>
    <p:sldId id="283" r:id="rId11"/>
    <p:sldId id="296" r:id="rId12"/>
    <p:sldId id="280" r:id="rId13"/>
    <p:sldId id="298" r:id="rId14"/>
    <p:sldId id="297" r:id="rId15"/>
    <p:sldId id="299" r:id="rId16"/>
    <p:sldId id="281" r:id="rId17"/>
    <p:sldId id="300" r:id="rId18"/>
    <p:sldId id="302" r:id="rId19"/>
    <p:sldId id="295" r:id="rId20"/>
    <p:sldId id="29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Parallel Parking with Collision Avoidance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2" y="0"/>
            <a:ext cx="12192001" cy="68580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61" y="2600942"/>
            <a:ext cx="6824073" cy="16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Honglu He, </a:t>
            </a:r>
            <a:r>
              <a:rPr lang="en-US" altLang="zh-CN" dirty="0" err="1"/>
              <a:t>Yidong</a:t>
            </a:r>
            <a:r>
              <a:rPr lang="en-US" altLang="zh-CN" dirty="0"/>
              <a:t> Fu	</a:t>
            </a:r>
            <a:r>
              <a:rPr lang="en-US" dirty="0"/>
              <a:t>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Without any obstacle, the problem could be modeled as a Two Point Boundary Value Problem.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w=50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  <a:blipFill>
                <a:blip r:embed="rId2"/>
                <a:stretch>
                  <a:fillRect l="-81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C5D9DF3-89F8-4E54-B8AF-3BA178BD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b="5169"/>
          <a:stretch/>
        </p:blipFill>
        <p:spPr>
          <a:xfrm>
            <a:off x="299222" y="2812569"/>
            <a:ext cx="4272778" cy="28377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1AA7D5-3D63-4908-98EB-41CA82760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" b="5169"/>
          <a:stretch/>
        </p:blipFill>
        <p:spPr>
          <a:xfrm>
            <a:off x="5678924" y="2812569"/>
            <a:ext cx="4272779" cy="2881937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25307B01-F105-4602-A01F-A8B60413C42F}"/>
              </a:ext>
            </a:extLst>
          </p:cNvPr>
          <p:cNvSpPr/>
          <p:nvPr/>
        </p:nvSpPr>
        <p:spPr>
          <a:xfrm>
            <a:off x="440569" y="5658362"/>
            <a:ext cx="475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3: Results without collision avoidance</a:t>
            </a:r>
            <a:endParaRPr lang="en-US" dirty="0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77E5E26C-474E-4572-B32D-E5A9B6E9F618}"/>
              </a:ext>
            </a:extLst>
          </p:cNvPr>
          <p:cNvSpPr/>
          <p:nvPr/>
        </p:nvSpPr>
        <p:spPr>
          <a:xfrm>
            <a:off x="5678924" y="5694506"/>
            <a:ext cx="440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4: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Or we can minimize the steps to get to the destination.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600" dirty="0"/>
                  <a:t>=1.1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  <a:blipFill>
                <a:blip r:embed="rId2"/>
                <a:stretch>
                  <a:fillRect l="-78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 descr="一張含有 時鐘 的圖片&#10;&#10;自動產生的描述">
            <a:extLst>
              <a:ext uri="{FF2B5EF4-FFF2-40B4-BE49-F238E27FC236}">
                <a16:creationId xmlns:a16="http://schemas.microsoft.com/office/drawing/2014/main" id="{171464D4-F264-4A7F-B012-5B1A60E6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73" y="2495733"/>
            <a:ext cx="4508807" cy="3381605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37B2F9E-F272-4080-B971-FD6F7EEA53AA}"/>
              </a:ext>
            </a:extLst>
          </p:cNvPr>
          <p:cNvSpPr/>
          <p:nvPr/>
        </p:nvSpPr>
        <p:spPr>
          <a:xfrm>
            <a:off x="1518290" y="5692672"/>
            <a:ext cx="4508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5: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From the result without “obstacles”, we can see the potential collision is at the bottom boundary and upper right corner.</a:t>
            </a:r>
          </a:p>
          <a:p>
            <a:pPr lvl="1"/>
            <a:r>
              <a:rPr lang="en-US" sz="2600" dirty="0"/>
              <a:t>For the red line, we simply detect if the edge point of the vehicle falls below the line</a:t>
            </a:r>
          </a:p>
        </p:txBody>
      </p:sp>
      <p:pic>
        <p:nvPicPr>
          <p:cNvPr id="5" name="圖片 4" descr="一張含有 廚房, 白色 的圖片&#10;&#10;自動產生的描述">
            <a:extLst>
              <a:ext uri="{FF2B5EF4-FFF2-40B4-BE49-F238E27FC236}">
                <a16:creationId xmlns:a16="http://schemas.microsoft.com/office/drawing/2014/main" id="{28983250-5719-4469-B2F7-22FA3F64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5584" r="6854" b="4466"/>
          <a:stretch/>
        </p:blipFill>
        <p:spPr>
          <a:xfrm>
            <a:off x="4023205" y="2640415"/>
            <a:ext cx="4145589" cy="3271654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1B13020F-57B1-431D-9F37-1C9EECB99D04}"/>
              </a:ext>
            </a:extLst>
          </p:cNvPr>
          <p:cNvSpPr/>
          <p:nvPr/>
        </p:nvSpPr>
        <p:spPr>
          <a:xfrm>
            <a:off x="4867929" y="5853527"/>
            <a:ext cx="2967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6: Parking Slot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For the green corner, taken the fact that the vehicle is a convex object, when it doesn’t collide: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𝐴𝐸𝐵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𝐷𝐸𝐴</m:t>
                        </m:r>
                      </m:e>
                    </m:d>
                  </m:oMath>
                </a14:m>
                <a:r>
                  <a:rPr lang="en-US" sz="2400" dirty="0"/>
                  <a:t> &gt;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00559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B3A3-DD5D-4D95-BCF3-D1A54ED9C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4625" r="22550"/>
          <a:stretch/>
        </p:blipFill>
        <p:spPr bwMode="auto">
          <a:xfrm>
            <a:off x="1106884" y="2358158"/>
            <a:ext cx="3976845" cy="34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262422-ABF7-46A3-A019-7044D84C93C5}"/>
              </a:ext>
            </a:extLst>
          </p:cNvPr>
          <p:cNvSpPr/>
          <p:nvPr/>
        </p:nvSpPr>
        <p:spPr>
          <a:xfrm>
            <a:off x="1637214" y="581526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7: Collision Model [1]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/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Visualization of a vehicle and surrounding: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blipFill>
                <a:blip r:embed="rId4"/>
                <a:stretch>
                  <a:fillRect l="-1146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first idea is to push the vehicle toward the normal direction of the collision configuration. </a:t>
                </a:r>
              </a:p>
              <a:p>
                <a:pPr lvl="1"/>
                <a:r>
                  <a:rPr lang="en-US" sz="2600" dirty="0"/>
                  <a:t>Taking the step before collision as starting point, and the desired final location is 10 units away in the normal direction, this is again a Two Point Boundary Value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is current step, with 3 more steps to push the vehicle further from the collision point in direction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  <a:blipFill>
                <a:blip r:embed="rId2"/>
                <a:stretch>
                  <a:fillRect l="-838" t="-1100" r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same idea applies to the bottom boundary, given 3 steps to adjust the vehicle upward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+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These two avoidance function are added within the gradient descent function of the main optimization function.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4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94E44-C72E-4FAF-B6FA-EAF8D5C5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32" y="822572"/>
            <a:ext cx="6950475" cy="52128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893AFF-1CDD-4D1D-8527-783BB12BD25E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8: 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Trajectory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second idea we came up with is to generate a path first, and then loop to fix the collision part until a collision free system is reached. </a:t>
                </a:r>
              </a:p>
              <a:p>
                <a:pPr lvl="1"/>
                <a:r>
                  <a:rPr lang="en-US" dirty="0"/>
                  <a:t>The basic idea can be demonstrated by the following Pseudo code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Path Generated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!collision: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Check collision point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Given 3 steps around the collision point, push the vehicle away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Minimize the following trajectory toward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  <a:blipFill>
                <a:blip r:embed="rId2"/>
                <a:stretch>
                  <a:fillRect l="-81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E113E8-25E6-4928-8C4B-CB314175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16" y="850137"/>
            <a:ext cx="6667500" cy="5000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606F74-35EF-4E1E-8558-77BFA79BEF80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9: 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5092155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Smaller slot – if a solution is possible</a:t>
            </a:r>
          </a:p>
          <a:p>
            <a:pPr lvl="1"/>
            <a:r>
              <a:rPr lang="en-US" sz="2600" dirty="0"/>
              <a:t>Research on reverse parking</a:t>
            </a:r>
          </a:p>
          <a:p>
            <a:pPr lvl="2"/>
            <a:r>
              <a:rPr lang="en-US" sz="2600" dirty="0"/>
              <a:t>Different physical models and dynamics</a:t>
            </a:r>
          </a:p>
          <a:p>
            <a:pPr lvl="1"/>
            <a:r>
              <a:rPr lang="en-US" sz="2600" dirty="0"/>
              <a:t>Take more complex system into consideration</a:t>
            </a:r>
          </a:p>
          <a:p>
            <a:pPr lvl="2"/>
            <a:r>
              <a:rPr lang="en-US" sz="2600" dirty="0"/>
              <a:t>Parking slot located at ramps</a:t>
            </a:r>
          </a:p>
          <a:p>
            <a:pPr lvl="1"/>
            <a:r>
              <a:rPr lang="en-US" sz="2600" dirty="0"/>
              <a:t>Optimization variables can be much more complex in real cases</a:t>
            </a:r>
          </a:p>
          <a:p>
            <a:pPr lvl="1"/>
            <a:r>
              <a:rPr lang="en-US" sz="2600" dirty="0"/>
              <a:t>Complex feedback system for a real automobiles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4"/>
            <a:ext cx="9577668" cy="5143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800" dirty="0"/>
              <a:t>Introduction</a:t>
            </a:r>
          </a:p>
          <a:p>
            <a:pPr lvl="1"/>
            <a:r>
              <a:rPr lang="en-US" sz="2800" dirty="0"/>
              <a:t>Technical Background</a:t>
            </a:r>
          </a:p>
          <a:p>
            <a:pPr lvl="1"/>
            <a:r>
              <a:rPr lang="en-US" sz="2800" dirty="0"/>
              <a:t>Optimization Problem</a:t>
            </a:r>
          </a:p>
          <a:p>
            <a:pPr lvl="2"/>
            <a:r>
              <a:rPr lang="en-US" sz="2800" dirty="0"/>
              <a:t>Model &amp; Focus</a:t>
            </a:r>
          </a:p>
          <a:p>
            <a:pPr lvl="2"/>
            <a:r>
              <a:rPr lang="en-US" sz="2800" dirty="0"/>
              <a:t>Dynamics</a:t>
            </a:r>
          </a:p>
          <a:p>
            <a:pPr lvl="2"/>
            <a:r>
              <a:rPr lang="en-US" sz="2800" dirty="0"/>
              <a:t>Approach</a:t>
            </a:r>
          </a:p>
          <a:p>
            <a:pPr lvl="1"/>
            <a:r>
              <a:rPr lang="en-US" sz="2800" dirty="0"/>
              <a:t>Collision Detection &amp; Avoidance</a:t>
            </a:r>
          </a:p>
          <a:p>
            <a:pPr lvl="1"/>
            <a:r>
              <a:rPr lang="en-US" sz="2800" dirty="0"/>
              <a:t>Results</a:t>
            </a:r>
          </a:p>
          <a:p>
            <a:pPr lvl="1"/>
            <a:r>
              <a:rPr lang="en-US" sz="2800" dirty="0"/>
              <a:t>Future Improvements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7719BC-2E57-4382-AC4E-6FF87CE16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9130C-6952-4E4F-A305-78BDB72F4F55}"/>
              </a:ext>
            </a:extLst>
          </p:cNvPr>
          <p:cNvSpPr/>
          <p:nvPr/>
        </p:nvSpPr>
        <p:spPr>
          <a:xfrm>
            <a:off x="299222" y="975047"/>
            <a:ext cx="1189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[1]	“Example: Parallel Parking,” 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ICLOCS2: A MATLAB Toolbox for Optimization Based Control - Example: Parallel 	Parking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. [Online]. Available: http://www.ee.ic.ac.uk/ICLOCS/ExampleParallelParking.html. [Accessed: 22-Apr-	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600" dirty="0"/>
              <a:t>Vehicular Automation</a:t>
            </a:r>
          </a:p>
          <a:p>
            <a:pPr lvl="2"/>
            <a:r>
              <a:rPr lang="en-US" sz="2600" dirty="0"/>
              <a:t>Usage of Mechatronics, AI, and Multi-agent system</a:t>
            </a:r>
          </a:p>
          <a:p>
            <a:pPr lvl="1"/>
            <a:r>
              <a:rPr lang="en-US" sz="2600" dirty="0"/>
              <a:t>Application</a:t>
            </a:r>
          </a:p>
          <a:p>
            <a:pPr lvl="2"/>
            <a:r>
              <a:rPr lang="en-US" sz="2600" dirty="0"/>
              <a:t>Autopilot</a:t>
            </a:r>
          </a:p>
          <a:p>
            <a:pPr lvl="2"/>
            <a:r>
              <a:rPr lang="en-US" sz="2600" dirty="0"/>
              <a:t>Navigation</a:t>
            </a:r>
          </a:p>
          <a:p>
            <a:pPr lvl="2"/>
            <a:r>
              <a:rPr lang="en-US" sz="26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Existing technologies for the parallel parking is limited</a:t>
            </a:r>
          </a:p>
          <a:p>
            <a:pPr lvl="2"/>
            <a:r>
              <a:rPr lang="en-US" sz="2600" dirty="0"/>
              <a:t>Codes and programs are mostly simple simulation</a:t>
            </a:r>
          </a:p>
          <a:p>
            <a:pPr lvl="2"/>
            <a:r>
              <a:rPr lang="en-US" sz="2600" dirty="0"/>
              <a:t>The main body of the vehicle collides into walls and objects</a:t>
            </a:r>
          </a:p>
          <a:p>
            <a:pPr lvl="1"/>
            <a:r>
              <a:rPr lang="en-US" sz="2600" dirty="0"/>
              <a:t>Parallel parking is not an optimal problem</a:t>
            </a:r>
          </a:p>
          <a:p>
            <a:pPr lvl="2"/>
            <a:r>
              <a:rPr lang="en-US" sz="2600" dirty="0"/>
              <a:t>Limited involvement in optimizing cost</a:t>
            </a:r>
          </a:p>
          <a:p>
            <a:pPr lvl="2"/>
            <a:r>
              <a:rPr lang="en-US" sz="2600" dirty="0"/>
              <a:t>More involvement in trajectory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Parallel parking</a:t>
            </a:r>
          </a:p>
          <a:p>
            <a:pPr lvl="2"/>
            <a:r>
              <a:rPr lang="en-US" sz="2600" dirty="0"/>
              <a:t>Common and universal behavior of vehicles </a:t>
            </a:r>
          </a:p>
          <a:p>
            <a:pPr lvl="2"/>
            <a:r>
              <a:rPr lang="en-US" sz="2600" dirty="0"/>
              <a:t>Part of the self-piloting of vehicles</a:t>
            </a:r>
          </a:p>
          <a:p>
            <a:pPr lvl="1"/>
            <a:r>
              <a:rPr lang="en-US" sz="2600" dirty="0"/>
              <a:t>Four-wheeled Automobile Simulation</a:t>
            </a:r>
          </a:p>
          <a:p>
            <a:pPr lvl="2"/>
            <a:r>
              <a:rPr lang="en-US" sz="2600" dirty="0"/>
              <a:t>Represented and simulated as a rectangle</a:t>
            </a:r>
          </a:p>
          <a:p>
            <a:pPr lvl="2"/>
            <a:r>
              <a:rPr lang="en-US" sz="26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0ED58DD-7651-4E03-9C9A-874B61158A45}"/>
              </a:ext>
            </a:extLst>
          </p:cNvPr>
          <p:cNvSpPr/>
          <p:nvPr/>
        </p:nvSpPr>
        <p:spPr>
          <a:xfrm>
            <a:off x="2124891" y="440685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1: Parking Slot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vehicle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2994" r="-3288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26A05E-EFC8-49EF-800B-1502ED6492ED}"/>
              </a:ext>
            </a:extLst>
          </p:cNvPr>
          <p:cNvSpPr/>
          <p:nvPr/>
        </p:nvSpPr>
        <p:spPr>
          <a:xfrm>
            <a:off x="1939169" y="5028058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2: Vehicle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Nonholonomic system</a:t>
                </a:r>
              </a:p>
              <a:p>
                <a:pPr lvl="2"/>
                <a:r>
                  <a:rPr lang="en-US" sz="2600" dirty="0"/>
                  <a:t>3 degrees of freedom (DOF) overall</a:t>
                </a:r>
                <a:endParaRPr lang="en-US" dirty="0"/>
              </a:p>
              <a:p>
                <a:pPr lvl="2"/>
                <a:r>
                  <a:rPr lang="en-US" sz="2600" dirty="0"/>
                  <a:t>2 instant DOF (not able to slide sideway)</a:t>
                </a:r>
              </a:p>
              <a:p>
                <a:pPr lvl="2"/>
                <a:r>
                  <a:rPr lang="en-US" sz="2600" dirty="0"/>
                  <a:t>Modeled by 4 variables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Four-wheeled Automobile Simulation</a:t>
                </a:r>
              </a:p>
              <a:p>
                <a:pPr lvl="2"/>
                <a:r>
                  <a:rPr lang="en-US" sz="2600" dirty="0"/>
                  <a:t>Calculating next position given current position and inputs</a:t>
                </a:r>
              </a:p>
              <a:p>
                <a:pPr lvl="2"/>
                <a:r>
                  <a:rPr lang="en-US" sz="2600" dirty="0"/>
                  <a:t>Update state and co-state dynamics</a:t>
                </a:r>
              </a:p>
              <a:p>
                <a:pPr lvl="2"/>
                <a:r>
                  <a:rPr lang="en-US" sz="26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Input: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velocity of the vehicle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steering angle of the vehicle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755</Words>
  <Application>Microsoft Office PowerPoint</Application>
  <PresentationFormat>寬螢幕</PresentationFormat>
  <Paragraphs>122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Optimal Control Theory Parallel Parking with Collision Avoidance for Four-wheeled Vehicles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Honglu He</cp:lastModifiedBy>
  <cp:revision>43</cp:revision>
  <dcterms:created xsi:type="dcterms:W3CDTF">2020-04-21T22:24:18Z</dcterms:created>
  <dcterms:modified xsi:type="dcterms:W3CDTF">2020-04-23T00:47:31Z</dcterms:modified>
</cp:coreProperties>
</file>