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3" r:id="rId2"/>
    <p:sldId id="270" r:id="rId3"/>
    <p:sldId id="275" r:id="rId4"/>
    <p:sldId id="274" r:id="rId5"/>
    <p:sldId id="276" r:id="rId6"/>
    <p:sldId id="277" r:id="rId7"/>
    <p:sldId id="278" r:id="rId8"/>
    <p:sldId id="279" r:id="rId9"/>
    <p:sldId id="303" r:id="rId10"/>
    <p:sldId id="283" r:id="rId11"/>
    <p:sldId id="296" r:id="rId12"/>
    <p:sldId id="280" r:id="rId13"/>
    <p:sldId id="298" r:id="rId14"/>
    <p:sldId id="297" r:id="rId15"/>
    <p:sldId id="299" r:id="rId16"/>
    <p:sldId id="281" r:id="rId17"/>
    <p:sldId id="300" r:id="rId18"/>
    <p:sldId id="302" r:id="rId19"/>
    <p:sldId id="295" r:id="rId20"/>
    <p:sldId id="294" r:id="rId21"/>
    <p:sldId id="29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B9261C-26CF-43FF-900F-E3ACAA614E5C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62FC9-91E1-42C2-BDEB-9FFDB6BCF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47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DA8EE-BE46-464A-B9ED-639C808FE5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81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DA8EE-BE46-464A-B9ED-639C808FE5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48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DA8EE-BE46-464A-B9ED-639C808FE5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8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DA8EE-BE46-464A-B9ED-639C808FE5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77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CEAC8-7359-4C0E-9522-E41DE0A89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292590-5E6F-40B3-92E3-AE8BD182A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0C1ED-7FE3-4332-99BB-B212FBD36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11AA3-1A28-4D85-AC7E-BF0377800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11455-20B5-4AAB-9803-D26ED2607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73B47-8E72-4E04-8EB3-D8FD5ED9D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6EE9E6-1340-4FD3-BD4E-887BCCDF2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386E1-5D36-4333-8330-0BD9A9111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B5407-39F1-4A41-B3F4-2418C8CE1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D430F-C260-4F9C-9903-D0E0ECAE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89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28CD52-070D-432F-B82E-08F3A94D34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4F6428-40C3-46DE-8EE9-BB94876C4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0B726-D61D-45A1-AD86-5F2BF2C54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166A4-3E36-45E4-8CB9-DDECB29BE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1AB91-1ACC-4917-8BC0-38EAB2B8C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09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">
          <a:xfrm>
            <a:off x="0" y="3162651"/>
            <a:ext cx="12192000" cy="3709608"/>
          </a:xfrm>
          <a:prstGeom prst="rect">
            <a:avLst/>
          </a:prstGeom>
          <a:solidFill>
            <a:srgbClr val="D600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88430" y="3549698"/>
            <a:ext cx="11087801" cy="724065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sz="6400" b="1" spc="0" baseline="0">
                <a:solidFill>
                  <a:srgbClr val="FFFFFF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Presentation Title Slide </a:t>
            </a:r>
            <a:br>
              <a:rPr lang="en-US" dirty="0"/>
            </a:br>
            <a:r>
              <a:rPr lang="en-US" dirty="0"/>
              <a:t>Two Line Max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321986" y="5846065"/>
            <a:ext cx="11087801" cy="609435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>
              <a:buNone/>
              <a:defRPr sz="1867" kern="500" spc="320" baseline="0">
                <a:solidFill>
                  <a:srgbClr val="FFFFFF"/>
                </a:solidFill>
                <a:effectLst/>
                <a:latin typeface="Arial"/>
                <a:cs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DEPARTMENT OR SUBTITLE     |    XX/XX/XX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233" y="3111225"/>
            <a:ext cx="12192000" cy="0"/>
          </a:xfrm>
          <a:prstGeom prst="line">
            <a:avLst/>
          </a:prstGeom>
          <a:ln w="6350">
            <a:solidFill>
              <a:srgbClr val="D600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gardel2\Desktop\Brand Approval Reference\Rensselaer Logo Layered Files\RF0010-01 Rensselaer Large Logo\CMYK\PNGs\RF0010-01 Rensselaer Large Logo-with Tagline CMYK-TwoColo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27567" y="778934"/>
            <a:ext cx="4887503" cy="118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043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black">
          <a:xfrm>
            <a:off x="-1" y="6150797"/>
            <a:ext cx="12192001" cy="728699"/>
          </a:xfrm>
          <a:prstGeom prst="rect">
            <a:avLst/>
          </a:prstGeom>
          <a:solidFill>
            <a:srgbClr val="DB0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Date Placeholder 3"/>
          <p:cNvSpPr txBox="1">
            <a:spLocks/>
          </p:cNvSpPr>
          <p:nvPr userDrawn="1"/>
        </p:nvSpPr>
        <p:spPr bwMode="white">
          <a:xfrm>
            <a:off x="9008533" y="6514563"/>
            <a:ext cx="2844800" cy="12423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F85F50-E92A-124C-A47C-C057CB22E344}" type="datetime1">
              <a:rPr lang="en-US" sz="933" smtClean="0">
                <a:solidFill>
                  <a:srgbClr val="FFFFFF"/>
                </a:solidFill>
              </a:rPr>
              <a:pPr/>
              <a:t>4/22/2020</a:t>
            </a:fld>
            <a:endParaRPr lang="en-US" sz="933" dirty="0">
              <a:solidFill>
                <a:srgbClr val="FFFFFF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 bwMode="white">
          <a:xfrm>
            <a:off x="4165600" y="6514562"/>
            <a:ext cx="3860800" cy="721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33" dirty="0">
                <a:solidFill>
                  <a:schemeClr val="bg1"/>
                </a:solidFill>
              </a:rPr>
              <a:t>Parallel Parking with Collision Avoidance</a:t>
            </a:r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 bwMode="white">
          <a:xfrm>
            <a:off x="9008533" y="6294650"/>
            <a:ext cx="2844800" cy="1242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01E97CA-584F-0B4A-A607-67E463C0B8E0}" type="slidenum">
              <a:rPr lang="en-US" sz="1200" smtClean="0">
                <a:solidFill>
                  <a:srgbClr val="FFFFFF"/>
                </a:solidFill>
              </a:rPr>
              <a:pPr algn="r"/>
              <a:t>‹#›</a:t>
            </a:fld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99222" y="270147"/>
            <a:ext cx="11099527" cy="525717"/>
          </a:xfrm>
          <a:prstGeom prst="rect">
            <a:avLst/>
          </a:prstGeom>
        </p:spPr>
        <p:txBody>
          <a:bodyPr vert="horz"/>
          <a:lstStyle>
            <a:lvl1pPr marL="0" indent="0">
              <a:spcAft>
                <a:spcPts val="2400"/>
              </a:spcAft>
              <a:buFontTx/>
              <a:buNone/>
              <a:defRPr sz="2400" b="0" spc="133" baseline="0">
                <a:solidFill>
                  <a:srgbClr val="9EA2A2"/>
                </a:solidFill>
              </a:defRPr>
            </a:lvl1pPr>
            <a:lvl2pPr marL="226478" indent="-226478">
              <a:spcBef>
                <a:spcPts val="2667"/>
              </a:spcBef>
              <a:buClr>
                <a:srgbClr val="DB091C"/>
              </a:buClr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</a:defRPr>
            </a:lvl2pPr>
            <a:lvl3pPr marL="531271" indent="-228594">
              <a:spcBef>
                <a:spcPts val="800"/>
              </a:spcBef>
              <a:buClr>
                <a:srgbClr val="DB091C"/>
              </a:buClr>
              <a:buFont typeface="Arial" panose="020B0604020202020204" pitchFamily="34" charset="0"/>
              <a:buChar char="−"/>
              <a:defRPr sz="1867" baseline="0">
                <a:solidFill>
                  <a:schemeClr val="tx1"/>
                </a:solidFill>
              </a:defRPr>
            </a:lvl3pPr>
            <a:lvl4pPr>
              <a:defRPr>
                <a:solidFill>
                  <a:srgbClr val="424242"/>
                </a:solidFill>
              </a:defRPr>
            </a:lvl4pPr>
            <a:lvl5pPr>
              <a:defRPr>
                <a:solidFill>
                  <a:srgbClr val="424242"/>
                </a:solidFill>
              </a:defRPr>
            </a:lvl5pPr>
          </a:lstStyle>
          <a:p>
            <a:pPr lvl="0"/>
            <a:r>
              <a:rPr lang="en-US" dirty="0"/>
              <a:t>LEVEL 1 – ARIAL 18 PT – LIGHT GRAY (158/162/162)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795863"/>
            <a:ext cx="12192000" cy="0"/>
          </a:xfrm>
          <a:prstGeom prst="line">
            <a:avLst/>
          </a:prstGeom>
          <a:ln w="6350">
            <a:solidFill>
              <a:srgbClr val="D600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3" descr="C:\Users\gardel2\Desktop\Brand Approval Reference\Rensselaer Logo Layered Files\RF0010-01 Rensselaer Large Logo\RGB\PNGs\RF0010-01 Rensselaer Large Logo RGB-Whit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9" y="6294158"/>
            <a:ext cx="2134121" cy="39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299222" y="1051972"/>
            <a:ext cx="8343900" cy="2438400"/>
          </a:xfrm>
          <a:prstGeom prst="rect">
            <a:avLst/>
          </a:prstGeom>
        </p:spPr>
        <p:txBody>
          <a:bodyPr/>
          <a:lstStyle>
            <a:lvl2pPr marL="300559" marR="0" indent="-300559" algn="l" defTabSz="609585" rtl="0" eaLnBrk="1" fontAlgn="auto" latinLnBrk="0" hangingPunct="1">
              <a:lnSpc>
                <a:spcPct val="100000"/>
              </a:lnSpc>
              <a:spcBef>
                <a:spcPts val="2667"/>
              </a:spcBef>
              <a:spcAft>
                <a:spcPts val="0"/>
              </a:spcAft>
              <a:buClr>
                <a:srgbClr val="D6001C"/>
              </a:buClr>
              <a:buSzTx/>
              <a:buFont typeface="Wingdings" panose="05000000000000000000" pitchFamily="2" charset="2"/>
              <a:buChar char="§"/>
              <a:tabLst/>
              <a:defRPr/>
            </a:lvl2pPr>
            <a:lvl3pPr marL="615935" marR="0" indent="-315376" algn="l" defTabSz="60958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D6001C"/>
              </a:buClr>
              <a:buSzTx/>
              <a:buFont typeface="Arial" panose="020B0604020202020204" pitchFamily="34" charset="0"/>
              <a:buChar char="−"/>
              <a:tabLst/>
              <a:defRPr/>
            </a:lvl3pPr>
          </a:lstStyle>
          <a:p>
            <a:pPr marL="300559" marR="0" lvl="1" indent="-300559" algn="l" defTabSz="609585" rtl="0" eaLnBrk="1" fontAlgn="auto" latinLnBrk="0" hangingPunct="1">
              <a:lnSpc>
                <a:spcPct val="100000"/>
              </a:lnSpc>
              <a:spcBef>
                <a:spcPts val="2667"/>
              </a:spcBef>
              <a:spcAft>
                <a:spcPts val="0"/>
              </a:spcAft>
              <a:buClr>
                <a:srgbClr val="D6001C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2 – Arial 18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Black</a:t>
            </a:r>
          </a:p>
          <a:p>
            <a:pPr marL="615935" marR="0" lvl="2" indent="-315376" algn="l" defTabSz="60958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D6001C"/>
              </a:buClr>
              <a:buSzTx/>
              <a:buFont typeface="Arial" panose="020B0604020202020204" pitchFamily="34" charset="0"/>
              <a:buChar char="−"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3 – Arial 14 </a:t>
            </a:r>
            <a:r>
              <a:rPr kumimoji="0" lang="en-US" sz="1867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</a:t>
            </a: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Black</a:t>
            </a:r>
          </a:p>
        </p:txBody>
      </p:sp>
    </p:spTree>
    <p:extLst>
      <p:ext uri="{BB962C8B-B14F-4D97-AF65-F5344CB8AC3E}">
        <p14:creationId xmlns:p14="http://schemas.microsoft.com/office/powerpoint/2010/main" val="209516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49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">
          <a:xfrm>
            <a:off x="2" y="0"/>
            <a:ext cx="12192001" cy="6858000"/>
          </a:xfrm>
          <a:prstGeom prst="rect">
            <a:avLst/>
          </a:prstGeom>
          <a:solidFill>
            <a:srgbClr val="D6001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26" name="Picture 2" descr="C:\Users\gardel2\Desktop\Brand Approval Reference\Rensselaer Logo Layered Files\RF0010-01 Rensselaer Large Logo\RGB\PNGs\RF0010-01 Rensselaer Large Logo-with Tagline RGB-Whit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961" y="2600942"/>
            <a:ext cx="6824073" cy="165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82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865C0-AF1A-42E0-AD98-B0C9FE0B1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C3EBF-CE11-44CC-AEBC-B6649F4A2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CE016-6CB1-4022-8BFD-3301A3306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FC6A9-3E71-45F7-BBD6-623D77B5A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ACB78-E8E0-4A96-B0C0-1F66BDE9F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61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DF37C-13FF-4A71-A7BB-6B223CBF0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F7094-DEA5-45A5-A2A6-FA107D361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FEEE3-DA11-4BD3-9C05-41415E981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3DCBE-CDE7-46C9-98F7-3EF230845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CA2F6-9939-471E-ADC4-2926DF288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00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396CF-5AD1-4AB3-BCA5-CA9CE0D1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530A0-80DE-4FDC-9477-E7414ACE9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CF728-AA6D-462C-8ACC-3FB6AF797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1AE32-A974-4C56-AE08-486BBC6B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608AE-BF29-465B-82B3-3CA299045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C15AA-778D-42A2-BD7C-B25748632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29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368B-D259-499D-80D5-BF51D5658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0868E-FB6D-48F2-8C2F-C2C518FE8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89466-ED34-4AAD-9B94-706BF833B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3B613E-E1F0-46B1-9682-D629047EC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5849A7-FD26-4666-B4BD-36BF2E33A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2F081F-18C4-4F1D-AFC4-0D613B3DB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5B967B-637A-4B50-BF99-5F319A717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508B4B-22E8-4017-95EF-8A78047D7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84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D8163-3AF9-4EAC-B199-A60159621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28B974-0AD1-47B0-B2B3-069260A8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3A2629-107C-40A1-97EE-B74F791F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90E65C-8332-4BFF-8A2B-8C01BDCBB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78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B0E45-ABC6-4D56-9984-7FAA0D37D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A0416-B926-47A5-AF42-78BB68948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3C0BEC-B26E-474A-80DF-041A71D5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69CA0-CF98-4ABE-A000-A4EF5F60C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E8A60-66A4-4B1C-AFDD-8A72D848C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BE9658-1110-4ECD-B591-7E4316FB3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DAE12-D277-4434-8C01-9FD6AEAFB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C4578-AE4F-4E72-8F9D-FAE25116F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2C2D0-BAC0-44F3-A801-BCE2B3572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2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7274-47B2-4AD4-96C6-D7774B46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B3A07F-B644-4D71-817A-F8712FAF49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BD6ABD-A872-4841-AC85-5A922CDC3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743D9-D293-4BBC-B3B1-B47AFC27D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D499F-5A58-400A-8B95-8A73B25BB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912C9-C80B-4F71-B968-A29CA87A3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A5952-9318-4340-AAC5-BBF41373A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1D7FA-C8F9-419C-A4AA-A7E5A871E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E5DC6-FA51-40B9-AFC6-1A516C286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612DF-F287-4640-9272-EE52B15B4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3C423-3BFB-4C0C-BC81-DDA95B856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7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sz="6000" dirty="0"/>
              <a:t>O</a:t>
            </a:r>
            <a:r>
              <a:rPr lang="en-US" altLang="zh-CN" sz="6000" dirty="0"/>
              <a:t>ptimal Control Theory</a:t>
            </a:r>
            <a:br>
              <a:rPr lang="en-US" altLang="zh-CN" dirty="0"/>
            </a:br>
            <a:r>
              <a:rPr lang="en-US" altLang="zh-CN" sz="2700" dirty="0"/>
              <a:t>Parallel Parking with Collision Avoidance for Four-wheeled Vehicles</a:t>
            </a:r>
            <a:endParaRPr lang="en-US" sz="2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Honglu He, </a:t>
            </a:r>
            <a:r>
              <a:rPr lang="en-US" altLang="zh-CN" dirty="0" err="1"/>
              <a:t>Yidong</a:t>
            </a:r>
            <a:r>
              <a:rPr lang="en-US" altLang="zh-CN" dirty="0"/>
              <a:t> Fu	</a:t>
            </a:r>
            <a:r>
              <a:rPr lang="en-US" dirty="0"/>
              <a:t>|    04/22/2020</a:t>
            </a:r>
          </a:p>
        </p:txBody>
      </p:sp>
    </p:spTree>
    <p:extLst>
      <p:ext uri="{BB962C8B-B14F-4D97-AF65-F5344CB8AC3E}">
        <p14:creationId xmlns:p14="http://schemas.microsoft.com/office/powerpoint/2010/main" val="3074254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4D028-889A-4E0D-A2B3-729F25C4A9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95A7129-A532-474F-A5EC-150189A30AF7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>
              <a:xfrm>
                <a:off x="299222" y="1051972"/>
                <a:ext cx="11252418" cy="2438400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altLang="zh-CN" sz="2600" dirty="0"/>
                  <a:t>Without any obstacle, the problem could be modeled as a Two Point Boundary Value Problem.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𝑤</m:t>
                    </m:r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600" i="1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, w=50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95A7129-A532-474F-A5EC-150189A30A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xfrm>
                <a:off x="299222" y="1051972"/>
                <a:ext cx="11252418" cy="2438400"/>
              </a:xfrm>
              <a:blipFill>
                <a:blip r:embed="rId2"/>
                <a:stretch>
                  <a:fillRect l="-813" t="-2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5C5D9DF3-89F8-4E54-B8AF-3BA178BD47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6" b="5169"/>
          <a:stretch/>
        </p:blipFill>
        <p:spPr>
          <a:xfrm>
            <a:off x="299222" y="2812569"/>
            <a:ext cx="4272778" cy="283779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A1AA7D5-3D63-4908-98EB-41CA827606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9" b="5169"/>
          <a:stretch/>
        </p:blipFill>
        <p:spPr>
          <a:xfrm>
            <a:off x="5678924" y="2812569"/>
            <a:ext cx="4272779" cy="2881937"/>
          </a:xfrm>
          <a:prstGeom prst="rect">
            <a:avLst/>
          </a:prstGeom>
        </p:spPr>
      </p:pic>
      <p:sp>
        <p:nvSpPr>
          <p:cNvPr id="7" name="矩形 3">
            <a:extLst>
              <a:ext uri="{FF2B5EF4-FFF2-40B4-BE49-F238E27FC236}">
                <a16:creationId xmlns:a16="http://schemas.microsoft.com/office/drawing/2014/main" id="{25307B01-F105-4602-A01F-A8B60413C42F}"/>
              </a:ext>
            </a:extLst>
          </p:cNvPr>
          <p:cNvSpPr/>
          <p:nvPr/>
        </p:nvSpPr>
        <p:spPr>
          <a:xfrm>
            <a:off x="440569" y="5658362"/>
            <a:ext cx="47557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</a:rPr>
              <a:t>Figure 3: Results without collision avoidance</a:t>
            </a:r>
            <a:endParaRPr lang="en-US" dirty="0"/>
          </a:p>
        </p:txBody>
      </p:sp>
      <p:sp>
        <p:nvSpPr>
          <p:cNvPr id="9" name="矩形 3">
            <a:extLst>
              <a:ext uri="{FF2B5EF4-FFF2-40B4-BE49-F238E27FC236}">
                <a16:creationId xmlns:a16="http://schemas.microsoft.com/office/drawing/2014/main" id="{77E5E26C-474E-4572-B32D-E5A9B6E9F618}"/>
              </a:ext>
            </a:extLst>
          </p:cNvPr>
          <p:cNvSpPr/>
          <p:nvPr/>
        </p:nvSpPr>
        <p:spPr>
          <a:xfrm>
            <a:off x="5678924" y="5694506"/>
            <a:ext cx="44047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</a:rPr>
              <a:t>Figure 4: Results without collision avoidance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27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4D028-889A-4E0D-A2B3-729F25C4A9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95A7129-A532-474F-A5EC-150189A30AF7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>
              <a:xfrm>
                <a:off x="299221" y="1051972"/>
                <a:ext cx="11680257" cy="2438400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altLang="zh-CN" sz="2600" dirty="0"/>
                  <a:t>Or we can minimize the steps to get to the destination.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600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sSup>
                      <m:s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600" i="1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6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w</m:t>
                        </m:r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600" i="1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d>
                                  <m:d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600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600" i="1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2600" dirty="0"/>
                  <a:t>=1.1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95A7129-A532-474F-A5EC-150189A30A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xfrm>
                <a:off x="299221" y="1051972"/>
                <a:ext cx="11680257" cy="2438400"/>
              </a:xfrm>
              <a:blipFill>
                <a:blip r:embed="rId2"/>
                <a:stretch>
                  <a:fillRect l="-783" t="-2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 descr="一張含有 時鐘 的圖片&#10;&#10;自動產生的描述">
            <a:extLst>
              <a:ext uri="{FF2B5EF4-FFF2-40B4-BE49-F238E27FC236}">
                <a16:creationId xmlns:a16="http://schemas.microsoft.com/office/drawing/2014/main" id="{171464D4-F264-4A7F-B012-5B1A60E6C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073" y="2495733"/>
            <a:ext cx="4508807" cy="3381605"/>
          </a:xfrm>
          <a:prstGeom prst="rect">
            <a:avLst/>
          </a:prstGeom>
        </p:spPr>
      </p:pic>
      <p:sp>
        <p:nvSpPr>
          <p:cNvPr id="6" name="矩形 3">
            <a:extLst>
              <a:ext uri="{FF2B5EF4-FFF2-40B4-BE49-F238E27FC236}">
                <a16:creationId xmlns:a16="http://schemas.microsoft.com/office/drawing/2014/main" id="{F37B2F9E-F272-4080-B971-FD6F7EEA53AA}"/>
              </a:ext>
            </a:extLst>
          </p:cNvPr>
          <p:cNvSpPr/>
          <p:nvPr/>
        </p:nvSpPr>
        <p:spPr>
          <a:xfrm>
            <a:off x="1518290" y="5692672"/>
            <a:ext cx="4508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</a:rPr>
              <a:t>Figure 5: Results without collision avoidance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4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CFB951-233F-4A20-AE66-EEA65F99CE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Collision Detection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8DB5D-FBDC-4B81-B099-76F8F0C123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9222" y="1051972"/>
            <a:ext cx="10673578" cy="4986221"/>
          </a:xfrm>
        </p:spPr>
        <p:txBody>
          <a:bodyPr>
            <a:normAutofit/>
          </a:bodyPr>
          <a:lstStyle/>
          <a:p>
            <a:pPr lvl="1"/>
            <a:r>
              <a:rPr lang="en-US" sz="2600" dirty="0"/>
              <a:t>From the result without “obstacles”, we can see the potential collision is at the bottom boundary and upper right corner.</a:t>
            </a:r>
          </a:p>
          <a:p>
            <a:pPr lvl="1"/>
            <a:r>
              <a:rPr lang="en-US" sz="2600" dirty="0"/>
              <a:t>For the red line, we simply detect if the edge point of the vehicle falls below the line</a:t>
            </a:r>
          </a:p>
        </p:txBody>
      </p:sp>
      <p:pic>
        <p:nvPicPr>
          <p:cNvPr id="5" name="圖片 4" descr="一張含有 廚房, 白色 的圖片&#10;&#10;自動產生的描述">
            <a:extLst>
              <a:ext uri="{FF2B5EF4-FFF2-40B4-BE49-F238E27FC236}">
                <a16:creationId xmlns:a16="http://schemas.microsoft.com/office/drawing/2014/main" id="{28983250-5719-4469-B2F7-22FA3F64A4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3" t="5584" r="6854" b="4466"/>
          <a:stretch/>
        </p:blipFill>
        <p:spPr>
          <a:xfrm>
            <a:off x="4023205" y="2640415"/>
            <a:ext cx="4145589" cy="3271654"/>
          </a:xfrm>
          <a:prstGeom prst="rect">
            <a:avLst/>
          </a:prstGeom>
        </p:spPr>
      </p:pic>
      <p:sp>
        <p:nvSpPr>
          <p:cNvPr id="6" name="矩形 3">
            <a:extLst>
              <a:ext uri="{FF2B5EF4-FFF2-40B4-BE49-F238E27FC236}">
                <a16:creationId xmlns:a16="http://schemas.microsoft.com/office/drawing/2014/main" id="{1B13020F-57B1-431D-9F37-1C9EECB99D04}"/>
              </a:ext>
            </a:extLst>
          </p:cNvPr>
          <p:cNvSpPr/>
          <p:nvPr/>
        </p:nvSpPr>
        <p:spPr>
          <a:xfrm>
            <a:off x="4867929" y="5853527"/>
            <a:ext cx="29678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</a:rPr>
              <a:t>Figure 6: Parking Slot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18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CFB951-233F-4A20-AE66-EEA65F99CE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Collision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2A8DB5D-FBDC-4B81-B099-76F8F0C123FB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>
              <a:xfrm>
                <a:off x="299222" y="1051972"/>
                <a:ext cx="10673578" cy="4986221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sz="2600" dirty="0"/>
                  <a:t>For the green corner, taken the fact that the vehicle is a convex object, when it doesn’t collide: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𝐴𝑟𝑒𝑎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𝐴𝐸𝐵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𝐴𝑟𝑒𝑎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2400" dirty="0"/>
                  <a:t>+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𝐴𝑟𝑒𝑎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sz="2400" dirty="0"/>
                  <a:t>+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𝐴𝑟𝑒𝑎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𝐷𝐸𝐴</m:t>
                        </m:r>
                      </m:e>
                    </m:d>
                  </m:oMath>
                </a14:m>
                <a:r>
                  <a:rPr lang="en-US" sz="2400" dirty="0"/>
                  <a:t> &gt;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𝐴𝑟𝑒𝑎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𝐴𝐵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𝐶𝐷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300559" lvl="2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2A8DB5D-FBDC-4B81-B099-76F8F0C123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xfrm>
                <a:off x="299222" y="1051972"/>
                <a:ext cx="10673578" cy="4986221"/>
              </a:xfrm>
              <a:blipFill>
                <a:blip r:embed="rId2"/>
                <a:stretch>
                  <a:fillRect l="-857" t="-1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6203B3A3-DD5D-4D95-BCF3-D1A54ED9C8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4" t="4625" r="22550"/>
          <a:stretch/>
        </p:blipFill>
        <p:spPr bwMode="auto">
          <a:xfrm>
            <a:off x="1106884" y="2358158"/>
            <a:ext cx="3976845" cy="344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6262422-ABF7-46A3-A019-7044D84C93C5}"/>
              </a:ext>
            </a:extLst>
          </p:cNvPr>
          <p:cNvSpPr/>
          <p:nvPr/>
        </p:nvSpPr>
        <p:spPr>
          <a:xfrm>
            <a:off x="1637214" y="5815263"/>
            <a:ext cx="2916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</a:rPr>
              <a:t>Figure 7: Collision Model [1]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A698A0-BC9C-4AD2-B201-0E5BADE66397}"/>
                  </a:ext>
                </a:extLst>
              </p:cNvPr>
              <p:cNvSpPr txBox="1"/>
              <p:nvPr/>
            </p:nvSpPr>
            <p:spPr>
              <a:xfrm>
                <a:off x="5268750" y="4891933"/>
                <a:ext cx="425275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Visualization of a vehicle and surrounding: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𝑔𝑒𝑜𝑚𝑒𝑡𝑟𝑖𝑐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𝑐𝑒𝑛𝑡𝑒𝑟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𝑐𝑜𝑟𝑛𝑒𝑟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𝑜𝑏𝑠𝑡𝑎𝑐𝑙𝑒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A698A0-BC9C-4AD2-B201-0E5BADE66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750" y="4891933"/>
                <a:ext cx="4252755" cy="923330"/>
              </a:xfrm>
              <a:prstGeom prst="rect">
                <a:avLst/>
              </a:prstGeom>
              <a:blipFill>
                <a:blip r:embed="rId4"/>
                <a:stretch>
                  <a:fillRect l="-1146" t="-3289"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9398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CFB951-233F-4A20-AE66-EEA65F99CE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Collision Avoidance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2A8DB5D-FBDC-4B81-B099-76F8F0C123FB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>
              <a:xfrm>
                <a:off x="299221" y="1051972"/>
                <a:ext cx="10916859" cy="4986221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sz="2600" dirty="0"/>
                  <a:t>The first idea is to push the vehicle toward the normal direction of the collision configuration. </a:t>
                </a:r>
              </a:p>
              <a:p>
                <a:pPr lvl="1"/>
                <a:r>
                  <a:rPr lang="en-US" sz="2600" dirty="0"/>
                  <a:t>Taking the step before collision as starting point, and the desired final location is 10 units away in the normal direction, this is again a Two Point Boundary Value problem: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6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e>
                            </m:d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6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e>
                            </m:d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600" dirty="0"/>
              </a:p>
              <a:p>
                <a:pPr lvl="1"/>
                <a:r>
                  <a:rPr lang="en-US" sz="2600" dirty="0"/>
                  <a:t>Where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600" dirty="0"/>
                  <a:t> is current step, with 3 more steps to push the vehicle further from the collision point in direction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2A8DB5D-FBDC-4B81-B099-76F8F0C123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xfrm>
                <a:off x="299221" y="1051972"/>
                <a:ext cx="10916859" cy="4986221"/>
              </a:xfrm>
              <a:blipFill>
                <a:blip r:embed="rId2"/>
                <a:stretch>
                  <a:fillRect l="-838" t="-1100" r="-1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7526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CFB951-233F-4A20-AE66-EEA65F99CE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Collision Avoidance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2A8DB5D-FBDC-4B81-B099-76F8F0C123FB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>
              <a:xfrm>
                <a:off x="299222" y="1051972"/>
                <a:ext cx="10673578" cy="4986221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sz="2600" dirty="0"/>
                  <a:t>The same idea applies to the bottom boundary, given 3 steps to adjust the vehicle upward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6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e>
                            </m:d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6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e>
                            </m:d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US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600" dirty="0"/>
                  <a:t>+ </a:t>
                </a:r>
                <a14:m>
                  <m:oMath xmlns:m="http://schemas.openxmlformats.org/officeDocument/2006/math"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′</m:t>
                    </m:r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θ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600" dirty="0"/>
              </a:p>
              <a:p>
                <a:pPr lvl="1"/>
                <a:r>
                  <a:rPr lang="en-US" sz="2600" dirty="0"/>
                  <a:t>These two avoidance function are added within the gradient descent function of the main optimization function.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2A8DB5D-FBDC-4B81-B099-76F8F0C123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xfrm>
                <a:off x="299222" y="1051972"/>
                <a:ext cx="10673578" cy="4986221"/>
              </a:xfrm>
              <a:blipFill>
                <a:blip r:embed="rId2"/>
                <a:stretch>
                  <a:fillRect l="-857" t="-1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5345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C3EBA3-6AF3-45B0-90A7-A1FFF24225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Results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B594E44-C72E-4FAF-B6FA-EAF8D5C51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732" y="822572"/>
            <a:ext cx="6950475" cy="521285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6893AFF-1CDD-4D1D-8527-783BB12BD25E}"/>
              </a:ext>
            </a:extLst>
          </p:cNvPr>
          <p:cNvSpPr/>
          <p:nvPr/>
        </p:nvSpPr>
        <p:spPr>
          <a:xfrm>
            <a:off x="2970223" y="5666096"/>
            <a:ext cx="51643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</a:rPr>
              <a:t>Figure 8: Optimized results with collision avoidance.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564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CFB951-233F-4A20-AE66-EEA65F99CE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Trajectory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2A8DB5D-FBDC-4B81-B099-76F8F0C123FB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>
              <a:xfrm>
                <a:off x="299221" y="1051972"/>
                <a:ext cx="11193695" cy="4986221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sz="2600" dirty="0"/>
                  <a:t>The second idea we came up with is to generate a path first, and then loop to fix the collision part until a collision free system is reached. </a:t>
                </a:r>
              </a:p>
              <a:p>
                <a:pPr lvl="1"/>
                <a:r>
                  <a:rPr lang="en-US" dirty="0"/>
                  <a:t>The basic idea can be demonstrated by the following Pseudo code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Path Generated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While collision:</a:t>
                </a:r>
              </a:p>
              <a:p>
                <a:pPr marL="300559" lvl="2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Check collision point</a:t>
                </a:r>
              </a:p>
              <a:p>
                <a:pPr marL="300559" lvl="2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Given 3 steps around the collision point, push the vehicle away</a:t>
                </a:r>
              </a:p>
              <a:p>
                <a:pPr marL="300559" lvl="2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Minimize the following trajectory toward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2A8DB5D-FBDC-4B81-B099-76F8F0C123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xfrm>
                <a:off x="299221" y="1051972"/>
                <a:ext cx="11193695" cy="4986221"/>
              </a:xfrm>
              <a:blipFill>
                <a:blip r:embed="rId2"/>
                <a:stretch>
                  <a:fillRect l="-817" t="-1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7922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C3EBA3-6AF3-45B0-90A7-A1FFF24225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Results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DE113E8-25E6-4928-8C4B-CB314175A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816" y="850137"/>
            <a:ext cx="6667500" cy="50006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C606F74-35EF-4E1E-8558-77BFA79BEF80}"/>
              </a:ext>
            </a:extLst>
          </p:cNvPr>
          <p:cNvSpPr/>
          <p:nvPr/>
        </p:nvSpPr>
        <p:spPr>
          <a:xfrm>
            <a:off x="2970223" y="5666096"/>
            <a:ext cx="51643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</a:rPr>
              <a:t>Figure 9: Optimized results with collision avoidance.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492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CE844A-2193-4DDD-BF71-931954EF91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Future Improvements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0830E-669F-42E2-86FB-99AA9BBC188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9222" y="1051971"/>
            <a:ext cx="10737746" cy="5092155"/>
          </a:xfrm>
        </p:spPr>
        <p:txBody>
          <a:bodyPr>
            <a:normAutofit/>
          </a:bodyPr>
          <a:lstStyle/>
          <a:p>
            <a:pPr lvl="1"/>
            <a:r>
              <a:rPr lang="en-US" sz="2600" dirty="0"/>
              <a:t>Smaller slot – if a solution is possible</a:t>
            </a:r>
          </a:p>
          <a:p>
            <a:pPr lvl="1"/>
            <a:r>
              <a:rPr lang="en-US" sz="2600" dirty="0"/>
              <a:t>Research on reverse parking</a:t>
            </a:r>
          </a:p>
          <a:p>
            <a:pPr lvl="2"/>
            <a:r>
              <a:rPr lang="en-US" sz="2600" dirty="0"/>
              <a:t>Different physical models and dynamics</a:t>
            </a:r>
          </a:p>
          <a:p>
            <a:pPr lvl="1"/>
            <a:r>
              <a:rPr lang="en-US" sz="2600" dirty="0"/>
              <a:t>Take more complex system into consideration</a:t>
            </a:r>
          </a:p>
          <a:p>
            <a:pPr lvl="2"/>
            <a:r>
              <a:rPr lang="en-US" sz="2600" dirty="0"/>
              <a:t>Parking slot located at ramps</a:t>
            </a:r>
          </a:p>
          <a:p>
            <a:pPr lvl="1"/>
            <a:r>
              <a:rPr lang="en-US" sz="2600" dirty="0"/>
              <a:t>Optimization variables can be much more complex in real cases</a:t>
            </a:r>
          </a:p>
          <a:p>
            <a:pPr lvl="1"/>
            <a:r>
              <a:rPr lang="en-US" sz="2600" dirty="0"/>
              <a:t>Complex feedback system for a real automobiles</a:t>
            </a:r>
          </a:p>
          <a:p>
            <a:pPr marL="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522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299222" y="1065224"/>
            <a:ext cx="9577668" cy="514307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2pPr marL="225425" marR="0" indent="-225425" algn="l" defTabSz="4572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D6001C"/>
              </a:buClr>
              <a:buSzTx/>
              <a:buFont typeface="Wingdings" panose="05000000000000000000" pitchFamily="2" charset="2"/>
              <a:buChar char="§"/>
              <a:tabLst/>
              <a:defRPr/>
            </a:lvl2pPr>
            <a:lvl3pPr marL="461963" marR="0" indent="-2365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6001C"/>
              </a:buClr>
              <a:buSzTx/>
              <a:buFont typeface="Arial" panose="020B0604020202020204" pitchFamily="34" charset="0"/>
              <a:buChar char="−"/>
              <a:tabLst/>
              <a:defRPr/>
            </a:lvl3pPr>
          </a:lstStyle>
          <a:p>
            <a:pPr lvl="1"/>
            <a:r>
              <a:rPr lang="en-US" sz="2800" dirty="0"/>
              <a:t>Introduction</a:t>
            </a:r>
          </a:p>
          <a:p>
            <a:pPr lvl="1"/>
            <a:r>
              <a:rPr lang="en-US" sz="2800" dirty="0"/>
              <a:t>Technical Background</a:t>
            </a:r>
          </a:p>
          <a:p>
            <a:pPr lvl="1"/>
            <a:r>
              <a:rPr lang="en-US" sz="2800" dirty="0"/>
              <a:t>Optimization Problem</a:t>
            </a:r>
          </a:p>
          <a:p>
            <a:pPr lvl="2"/>
            <a:r>
              <a:rPr lang="en-US" sz="2800" dirty="0"/>
              <a:t>Model &amp; Focus</a:t>
            </a:r>
          </a:p>
          <a:p>
            <a:pPr lvl="2"/>
            <a:r>
              <a:rPr lang="en-US" sz="2800" dirty="0"/>
              <a:t>Dynamics</a:t>
            </a:r>
          </a:p>
          <a:p>
            <a:pPr lvl="2"/>
            <a:r>
              <a:rPr lang="en-US" sz="2800" dirty="0"/>
              <a:t>Approach</a:t>
            </a:r>
          </a:p>
          <a:p>
            <a:pPr lvl="1"/>
            <a:r>
              <a:rPr lang="en-US" sz="2800" dirty="0"/>
              <a:t>Collision Detection &amp; Avoidance</a:t>
            </a:r>
          </a:p>
          <a:p>
            <a:pPr lvl="1"/>
            <a:r>
              <a:rPr lang="en-US" sz="2800" dirty="0"/>
              <a:t>Results</a:t>
            </a:r>
          </a:p>
          <a:p>
            <a:pPr lvl="1"/>
            <a:r>
              <a:rPr lang="en-US" sz="2800" dirty="0"/>
              <a:t>Future Improvements</a:t>
            </a:r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marL="0" lvl="1" indent="0">
              <a:buNone/>
            </a:pPr>
            <a:endParaRPr lang="en-US" sz="2667" dirty="0"/>
          </a:p>
        </p:txBody>
      </p:sp>
    </p:spTree>
    <p:extLst>
      <p:ext uri="{BB962C8B-B14F-4D97-AF65-F5344CB8AC3E}">
        <p14:creationId xmlns:p14="http://schemas.microsoft.com/office/powerpoint/2010/main" val="1176483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7719BC-2E57-4382-AC4E-6FF87CE166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Reference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1F9130C-6952-4E4F-A305-78BDB72F4F55}"/>
              </a:ext>
            </a:extLst>
          </p:cNvPr>
          <p:cNvSpPr/>
          <p:nvPr/>
        </p:nvSpPr>
        <p:spPr>
          <a:xfrm>
            <a:off x="299222" y="975047"/>
            <a:ext cx="118927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</a:rPr>
              <a:t>[1]	“Example: Parallel Parking,” </a:t>
            </a:r>
            <a:r>
              <a:rPr lang="en-US" i="1" dirty="0">
                <a:solidFill>
                  <a:srgbClr val="333333"/>
                </a:solidFill>
                <a:latin typeface="Times New Roman" panose="02020603050405020304" pitchFamily="18" charset="0"/>
              </a:rPr>
              <a:t>ICLOCS2: A MATLAB Toolbox for Optimization Based Control - Example: Parallel 	Parking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</a:rPr>
              <a:t>. [Online]. Available: http://www.ee.ic.ac.uk/ICLOCS/ExampleParallelParking.html. [Accessed: 22-Apr-	2020].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401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899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299222" y="1065223"/>
            <a:ext cx="9577668" cy="4886398"/>
          </a:xfrm>
          <a:prstGeom prst="rect">
            <a:avLst/>
          </a:prstGeom>
        </p:spPr>
        <p:txBody>
          <a:bodyPr>
            <a:normAutofit/>
          </a:bodyPr>
          <a:lstStyle>
            <a:lvl2pPr marL="225425" marR="0" indent="-225425" algn="l" defTabSz="4572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D6001C"/>
              </a:buClr>
              <a:buSzTx/>
              <a:buFont typeface="Wingdings" panose="05000000000000000000" pitchFamily="2" charset="2"/>
              <a:buChar char="§"/>
              <a:tabLst/>
              <a:defRPr/>
            </a:lvl2pPr>
            <a:lvl3pPr marL="461963" marR="0" indent="-2365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6001C"/>
              </a:buClr>
              <a:buSzTx/>
              <a:buFont typeface="Arial" panose="020B0604020202020204" pitchFamily="34" charset="0"/>
              <a:buChar char="−"/>
              <a:tabLst/>
              <a:defRPr/>
            </a:lvl3pPr>
          </a:lstStyle>
          <a:p>
            <a:pPr lvl="1"/>
            <a:r>
              <a:rPr lang="en-US" sz="2600" dirty="0"/>
              <a:t>Vehicular Automation</a:t>
            </a:r>
          </a:p>
          <a:p>
            <a:pPr lvl="2"/>
            <a:r>
              <a:rPr lang="en-US" sz="2600" dirty="0"/>
              <a:t>Usage of Mechatronics, AI, and Multi-agent system</a:t>
            </a:r>
          </a:p>
          <a:p>
            <a:pPr lvl="1"/>
            <a:r>
              <a:rPr lang="en-US" sz="2600" dirty="0"/>
              <a:t>Application</a:t>
            </a:r>
          </a:p>
          <a:p>
            <a:pPr lvl="2"/>
            <a:r>
              <a:rPr lang="en-US" sz="2600" dirty="0"/>
              <a:t>Autopilot</a:t>
            </a:r>
          </a:p>
          <a:p>
            <a:pPr lvl="2"/>
            <a:r>
              <a:rPr lang="en-US" sz="2600" dirty="0"/>
              <a:t>Navigation</a:t>
            </a:r>
          </a:p>
          <a:p>
            <a:pPr lvl="2"/>
            <a:r>
              <a:rPr lang="en-US" sz="2600" dirty="0"/>
              <a:t>Automatic drive</a:t>
            </a:r>
          </a:p>
          <a:p>
            <a:pPr lvl="2"/>
            <a:endParaRPr lang="en-US" sz="2800" dirty="0"/>
          </a:p>
          <a:p>
            <a:pPr marL="0" lvl="1" indent="0">
              <a:buNone/>
            </a:pPr>
            <a:endParaRPr lang="en-US" sz="4000" dirty="0"/>
          </a:p>
          <a:p>
            <a:pPr marL="0" lvl="1" indent="0">
              <a:buNone/>
            </a:pPr>
            <a:endParaRPr lang="en-US" sz="2667" dirty="0"/>
          </a:p>
        </p:txBody>
      </p:sp>
    </p:spTree>
    <p:extLst>
      <p:ext uri="{BB962C8B-B14F-4D97-AF65-F5344CB8AC3E}">
        <p14:creationId xmlns:p14="http://schemas.microsoft.com/office/powerpoint/2010/main" val="1865622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CFB951-233F-4A20-AE66-EEA65F99CE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Technical 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8DB5D-FBDC-4B81-B099-76F8F0C123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9222" y="1051972"/>
            <a:ext cx="10673578" cy="4986221"/>
          </a:xfrm>
        </p:spPr>
        <p:txBody>
          <a:bodyPr>
            <a:normAutofit/>
          </a:bodyPr>
          <a:lstStyle/>
          <a:p>
            <a:pPr lvl="1"/>
            <a:r>
              <a:rPr lang="en-US" sz="2600" dirty="0"/>
              <a:t>Existing technologies for the parallel parking is limited</a:t>
            </a:r>
          </a:p>
          <a:p>
            <a:pPr lvl="2"/>
            <a:r>
              <a:rPr lang="en-US" sz="2600" dirty="0"/>
              <a:t>Codes and programs are mostly simple simulation</a:t>
            </a:r>
          </a:p>
          <a:p>
            <a:pPr lvl="2"/>
            <a:r>
              <a:rPr lang="en-US" sz="2600" dirty="0"/>
              <a:t>The main body of the vehicle collides into walls and objects</a:t>
            </a:r>
          </a:p>
          <a:p>
            <a:pPr lvl="1"/>
            <a:r>
              <a:rPr lang="en-US" sz="2600" dirty="0"/>
              <a:t>Parallel parking is not an optimal problem</a:t>
            </a:r>
          </a:p>
          <a:p>
            <a:pPr lvl="2"/>
            <a:r>
              <a:rPr lang="en-US" sz="2600" dirty="0"/>
              <a:t>Limited involvement in optimizing cost</a:t>
            </a:r>
          </a:p>
          <a:p>
            <a:pPr lvl="2"/>
            <a:r>
              <a:rPr lang="en-US" sz="2600" dirty="0"/>
              <a:t>More involvement in trajectory planning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203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CFB951-233F-4A20-AE66-EEA65F99CE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Model &amp; Focus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8DB5D-FBDC-4B81-B099-76F8F0C123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9222" y="1051972"/>
            <a:ext cx="10673578" cy="4986221"/>
          </a:xfrm>
        </p:spPr>
        <p:txBody>
          <a:bodyPr>
            <a:normAutofit/>
          </a:bodyPr>
          <a:lstStyle/>
          <a:p>
            <a:pPr lvl="1"/>
            <a:r>
              <a:rPr lang="en-US" sz="2600" dirty="0"/>
              <a:t>Parallel parking</a:t>
            </a:r>
          </a:p>
          <a:p>
            <a:pPr lvl="2"/>
            <a:r>
              <a:rPr lang="en-US" sz="2600" dirty="0"/>
              <a:t>Common and universal behavior of vehicles </a:t>
            </a:r>
          </a:p>
          <a:p>
            <a:pPr lvl="2"/>
            <a:r>
              <a:rPr lang="en-US" sz="2600" dirty="0"/>
              <a:t>Part of the self-piloting of vehicles</a:t>
            </a:r>
          </a:p>
          <a:p>
            <a:pPr lvl="1"/>
            <a:r>
              <a:rPr lang="en-US" sz="2600" dirty="0"/>
              <a:t>Four-wheeled Automobile Simulation</a:t>
            </a:r>
          </a:p>
          <a:p>
            <a:pPr lvl="2"/>
            <a:r>
              <a:rPr lang="en-US" sz="2600" dirty="0"/>
              <a:t>Represented and simulated as a rectangle</a:t>
            </a:r>
          </a:p>
          <a:p>
            <a:pPr lvl="2"/>
            <a:r>
              <a:rPr lang="en-US" sz="2600" dirty="0"/>
              <a:t>Vertices represent four wheels respectively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577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CFB951-233F-4A20-AE66-EEA65F99CE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Model &amp; Focus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8DB5D-FBDC-4B81-B099-76F8F0C123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9222" y="1051972"/>
            <a:ext cx="10673578" cy="4986221"/>
          </a:xfrm>
        </p:spPr>
        <p:txBody>
          <a:bodyPr>
            <a:normAutofit/>
          </a:bodyPr>
          <a:lstStyle/>
          <a:p>
            <a:pPr lvl="1"/>
            <a:r>
              <a:rPr lang="en-US" sz="2600" dirty="0"/>
              <a:t>Representation of a parking slot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34B4FC8-34CB-431E-81A9-B1510F0481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4" r="130"/>
          <a:stretch/>
        </p:blipFill>
        <p:spPr>
          <a:xfrm>
            <a:off x="223022" y="1716283"/>
            <a:ext cx="7021286" cy="29257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DE782B-153A-4F69-A916-9909E92250C2}"/>
                  </a:ext>
                </a:extLst>
              </p:cNvPr>
              <p:cNvSpPr txBox="1"/>
              <p:nvPr/>
            </p:nvSpPr>
            <p:spPr>
              <a:xfrm>
                <a:off x="6808879" y="1913866"/>
                <a:ext cx="4078241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Parameters that visualize a slot in a cartesian frame: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𝑠𝑙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𝑙𝑒𝑛𝑔𝑡h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𝑠𝑙𝑜𝑡</m:t>
                    </m:r>
                  </m:oMath>
                </a14:m>
                <a:endParaRPr lang="en-US" sz="20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𝑠𝑤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𝑑𝑒𝑝𝑡h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𝑠𝑙𝑜𝑡</m:t>
                    </m:r>
                  </m:oMath>
                </a14:m>
                <a:endParaRPr lang="en-US" sz="20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𝑐𝑙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𝑤𝑖𝑑𝑡h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𝑟𝑜𝑎𝑑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Behavior of vehicle: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Vehicle is moving in x direction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Perform parallel parking at the slot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DE782B-153A-4F69-A916-9909E9225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879" y="1913866"/>
                <a:ext cx="4078241" cy="2862322"/>
              </a:xfrm>
              <a:prstGeom prst="rect">
                <a:avLst/>
              </a:prstGeom>
              <a:blipFill>
                <a:blip r:embed="rId3"/>
                <a:stretch>
                  <a:fillRect l="-1644" t="-1279"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D0ED58DD-7651-4E03-9C9A-874B61158A45}"/>
              </a:ext>
            </a:extLst>
          </p:cNvPr>
          <p:cNvSpPr/>
          <p:nvPr/>
        </p:nvSpPr>
        <p:spPr>
          <a:xfrm>
            <a:off x="2124891" y="4406856"/>
            <a:ext cx="321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</a:rPr>
              <a:t>Figure 1: Parking Slot Model [1]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851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CFB951-233F-4A20-AE66-EEA65F99CE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Model &amp; Focus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8DB5D-FBDC-4B81-B099-76F8F0C123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9222" y="1051972"/>
            <a:ext cx="10673578" cy="4986221"/>
          </a:xfrm>
        </p:spPr>
        <p:txBody>
          <a:bodyPr>
            <a:normAutofit/>
          </a:bodyPr>
          <a:lstStyle/>
          <a:p>
            <a:pPr lvl="1"/>
            <a:r>
              <a:rPr lang="en-US" sz="2600" dirty="0"/>
              <a:t>Representation of a vehicle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DE782B-153A-4F69-A916-9909E92250C2}"/>
                  </a:ext>
                </a:extLst>
              </p:cNvPr>
              <p:cNvSpPr txBox="1"/>
              <p:nvPr/>
            </p:nvSpPr>
            <p:spPr>
              <a:xfrm>
                <a:off x="6808879" y="1585655"/>
                <a:ext cx="407824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Visualization of a vehicle: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𝑎𝑛𝑔𝑙𝑒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𝑏𝑒𝑡𝑤𝑒𝑒𝑛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𝑐𝑎𝑟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0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𝑎𝑛𝑔𝑙𝑒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𝑏𝑒𝑡𝑤𝑒𝑒𝑛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𝑤h𝑒𝑒𝑙𝑠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𝑐𝑎𝑟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DE782B-153A-4F69-A916-9909E9225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879" y="1585655"/>
                <a:ext cx="4078241" cy="1015663"/>
              </a:xfrm>
              <a:prstGeom prst="rect">
                <a:avLst/>
              </a:prstGeom>
              <a:blipFill>
                <a:blip r:embed="rId2"/>
                <a:stretch>
                  <a:fillRect l="-1644" t="-2994" r="-3288" b="-7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picture containing small, table, air, bed&#10;&#10;Description automatically generated">
            <a:extLst>
              <a:ext uri="{FF2B5EF4-FFF2-40B4-BE49-F238E27FC236}">
                <a16:creationId xmlns:a16="http://schemas.microsoft.com/office/drawing/2014/main" id="{3A1C9D0D-CC9F-48AB-8FF8-2B3D823A3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12" y="1585655"/>
            <a:ext cx="6573167" cy="368668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D26A05E-EFC8-49EF-800B-1502ED6492ED}"/>
              </a:ext>
            </a:extLst>
          </p:cNvPr>
          <p:cNvSpPr/>
          <p:nvPr/>
        </p:nvSpPr>
        <p:spPr>
          <a:xfrm>
            <a:off x="1939169" y="5028058"/>
            <a:ext cx="2758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</a:rPr>
              <a:t>Figure 2: Vehicle Model [1]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121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CFB951-233F-4A20-AE66-EEA65F99CE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Dynamics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2A8DB5D-FBDC-4B81-B099-76F8F0C123FB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>
              <a:xfrm>
                <a:off x="299222" y="1051972"/>
                <a:ext cx="10673578" cy="4986221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sz="2600" dirty="0"/>
                  <a:t>Nonholonomic system</a:t>
                </a:r>
              </a:p>
              <a:p>
                <a:pPr lvl="2"/>
                <a:r>
                  <a:rPr lang="en-US" sz="2600" dirty="0"/>
                  <a:t>3 degrees of freedom (DOF) overall</a:t>
                </a:r>
                <a:endParaRPr lang="en-US" dirty="0"/>
              </a:p>
              <a:p>
                <a:pPr lvl="2"/>
                <a:r>
                  <a:rPr lang="en-US" sz="2600" dirty="0"/>
                  <a:t>2 instant DOF (not able to slide sideway)</a:t>
                </a:r>
              </a:p>
              <a:p>
                <a:pPr lvl="2"/>
                <a:r>
                  <a:rPr lang="en-US" sz="2600" dirty="0"/>
                  <a:t>Modeled by 4 variables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600" dirty="0"/>
                  <a:t> and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2600" dirty="0"/>
              </a:p>
              <a:p>
                <a:pPr lvl="1"/>
                <a:r>
                  <a:rPr lang="en-US" sz="2600" dirty="0"/>
                  <a:t>Four-wheeled Automobile Simulation</a:t>
                </a:r>
              </a:p>
              <a:p>
                <a:pPr lvl="2"/>
                <a:r>
                  <a:rPr lang="en-US" sz="2600" dirty="0"/>
                  <a:t>Calculating next position given current position and inputs</a:t>
                </a:r>
              </a:p>
              <a:p>
                <a:pPr lvl="2"/>
                <a:r>
                  <a:rPr lang="en-US" sz="2600" dirty="0"/>
                  <a:t>Update state and co-state dynamics</a:t>
                </a:r>
              </a:p>
              <a:p>
                <a:pPr lvl="2"/>
                <a:r>
                  <a:rPr lang="en-US" sz="2600" dirty="0"/>
                  <a:t>Update input variables by gradient descent method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2A8DB5D-FBDC-4B81-B099-76F8F0C123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xfrm>
                <a:off x="299222" y="1051972"/>
                <a:ext cx="10673578" cy="4986221"/>
              </a:xfrm>
              <a:blipFill>
                <a:blip r:embed="rId2"/>
                <a:stretch>
                  <a:fillRect l="-857" t="-1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198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CFB951-233F-4A20-AE66-EEA65F99CE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Dynamics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2A8DB5D-FBDC-4B81-B099-76F8F0C123FB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>
              <a:xfrm>
                <a:off x="299222" y="1051972"/>
                <a:ext cx="10673578" cy="4986221"/>
              </a:xfrm>
            </p:spPr>
            <p:txBody>
              <a:bodyPr>
                <a:noAutofit/>
              </a:bodyPr>
              <a:lstStyle/>
              <a:p>
                <a:pPr lvl="1"/>
                <a:r>
                  <a:rPr lang="en-US" sz="2600" b="0" dirty="0">
                    <a:latin typeface="Cambria Math" panose="02040503050406030204" pitchFamily="18" charset="0"/>
                  </a:rPr>
                  <a:t>States: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𝑛𝑒𝑥𝑡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func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sz="2600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𝑛𝑒𝑥𝑡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m:rPr>
                        <m:sty m:val="p"/>
                      </m:rPr>
                      <a:rPr lang="en-US" altLang="zh-CN" sz="2600" i="1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z="2600" dirty="0"/>
                  <a:t>),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600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𝑛𝑒𝑥𝑡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600" i="1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600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m:rPr>
                            <m:sty m:val="p"/>
                          </m:rPr>
                          <a:rPr lang="en-US" altLang="zh-CN" sz="2600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den>
                    </m:f>
                    <m:r>
                      <a:rPr lang="en-US" altLang="zh-CN" sz="26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600" dirty="0"/>
              </a:p>
              <a:p>
                <a:pPr lvl="1"/>
                <a:r>
                  <a:rPr lang="en-US" sz="2600"/>
                  <a:t>Control Inputs:</a:t>
                </a:r>
                <a:endParaRPr lang="en-US" sz="260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1=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6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600" b="0" dirty="0">
                    <a:latin typeface="Cambria Math" panose="02040503050406030204" pitchFamily="18" charset="0"/>
                  </a:rPr>
                  <a:t>velocity of the vehicle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2=</m:t>
                    </m:r>
                  </m:oMath>
                </a14:m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600" dirty="0"/>
                  <a:t>, steering angle of the vehicle</a:t>
                </a:r>
              </a:p>
              <a:p>
                <a:pPr lvl="2"/>
                <a:r>
                  <a:rPr lang="en-US" sz="2600" dirty="0"/>
                  <a:t>where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−10&lt;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1&lt;10,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−0.8&lt;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2&lt;0.8</m:t>
                    </m:r>
                  </m:oMath>
                </a14:m>
                <a:r>
                  <a:rPr lang="en-US" sz="2600" dirty="0"/>
                  <a:t> 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2A8DB5D-FBDC-4B81-B099-76F8F0C123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xfrm>
                <a:off x="299222" y="1051972"/>
                <a:ext cx="10673578" cy="4986221"/>
              </a:xfrm>
              <a:blipFill>
                <a:blip r:embed="rId2"/>
                <a:stretch>
                  <a:fillRect l="-857" t="-1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4806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877</TotalTime>
  <Words>873</Words>
  <Application>Microsoft Office PowerPoint</Application>
  <PresentationFormat>Widescreen</PresentationFormat>
  <Paragraphs>124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Office Theme</vt:lpstr>
      <vt:lpstr>Optimal Control Theory Parallel Parking with Collision Avoidance for Four-wheeled Vehicles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Control Theory Final Project</dc:title>
  <dc:creator>Fu, Yidong</dc:creator>
  <cp:lastModifiedBy>Fu, Yidong</cp:lastModifiedBy>
  <cp:revision>46</cp:revision>
  <dcterms:created xsi:type="dcterms:W3CDTF">2020-04-21T22:24:18Z</dcterms:created>
  <dcterms:modified xsi:type="dcterms:W3CDTF">2020-04-23T01:24:58Z</dcterms:modified>
</cp:coreProperties>
</file>