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2"/>
  </p:notesMasterIdLst>
  <p:handoutMasterIdLst>
    <p:handoutMasterId r:id="rId193"/>
  </p:handoutMasterIdLst>
  <p:sldIdLst>
    <p:sldId id="256" r:id="rId2"/>
    <p:sldId id="552" r:id="rId3"/>
    <p:sldId id="261" r:id="rId4"/>
    <p:sldId id="262" r:id="rId5"/>
    <p:sldId id="263" r:id="rId6"/>
    <p:sldId id="264" r:id="rId7"/>
    <p:sldId id="266" r:id="rId8"/>
    <p:sldId id="267" r:id="rId9"/>
    <p:sldId id="270" r:id="rId10"/>
    <p:sldId id="271" r:id="rId11"/>
    <p:sldId id="272" r:id="rId12"/>
    <p:sldId id="530" r:id="rId13"/>
    <p:sldId id="273" r:id="rId14"/>
    <p:sldId id="274" r:id="rId15"/>
    <p:sldId id="275" r:id="rId16"/>
    <p:sldId id="276" r:id="rId17"/>
    <p:sldId id="277" r:id="rId18"/>
    <p:sldId id="531" r:id="rId19"/>
    <p:sldId id="466" r:id="rId20"/>
    <p:sldId id="477" r:id="rId21"/>
    <p:sldId id="478" r:id="rId22"/>
    <p:sldId id="479" r:id="rId23"/>
    <p:sldId id="473" r:id="rId24"/>
    <p:sldId id="474" r:id="rId25"/>
    <p:sldId id="475" r:id="rId26"/>
    <p:sldId id="480" r:id="rId27"/>
    <p:sldId id="532" r:id="rId28"/>
    <p:sldId id="481" r:id="rId29"/>
    <p:sldId id="482" r:id="rId30"/>
    <p:sldId id="553" r:id="rId31"/>
    <p:sldId id="483" r:id="rId32"/>
    <p:sldId id="484" r:id="rId33"/>
    <p:sldId id="485" r:id="rId34"/>
    <p:sldId id="490" r:id="rId35"/>
    <p:sldId id="491" r:id="rId36"/>
    <p:sldId id="486" r:id="rId37"/>
    <p:sldId id="536" r:id="rId38"/>
    <p:sldId id="492" r:id="rId39"/>
    <p:sldId id="493" r:id="rId40"/>
    <p:sldId id="538" r:id="rId41"/>
    <p:sldId id="494" r:id="rId42"/>
    <p:sldId id="487" r:id="rId43"/>
    <p:sldId id="539" r:id="rId44"/>
    <p:sldId id="489" r:id="rId45"/>
    <p:sldId id="540" r:id="rId46"/>
    <p:sldId id="497" r:id="rId47"/>
    <p:sldId id="498" r:id="rId48"/>
    <p:sldId id="541" r:id="rId49"/>
    <p:sldId id="476" r:id="rId50"/>
    <p:sldId id="499" r:id="rId51"/>
    <p:sldId id="500" r:id="rId52"/>
    <p:sldId id="502" r:id="rId53"/>
    <p:sldId id="503" r:id="rId54"/>
    <p:sldId id="501" r:id="rId55"/>
    <p:sldId id="542" r:id="rId56"/>
    <p:sldId id="514" r:id="rId57"/>
    <p:sldId id="515" r:id="rId58"/>
    <p:sldId id="516" r:id="rId59"/>
    <p:sldId id="517" r:id="rId60"/>
    <p:sldId id="518" r:id="rId61"/>
    <p:sldId id="521" r:id="rId62"/>
    <p:sldId id="547" r:id="rId63"/>
    <p:sldId id="522" r:id="rId64"/>
    <p:sldId id="543" r:id="rId65"/>
    <p:sldId id="545" r:id="rId66"/>
    <p:sldId id="546" r:id="rId67"/>
    <p:sldId id="548" r:id="rId68"/>
    <p:sldId id="549" r:id="rId69"/>
    <p:sldId id="525" r:id="rId70"/>
    <p:sldId id="526" r:id="rId71"/>
    <p:sldId id="544" r:id="rId72"/>
    <p:sldId id="505" r:id="rId73"/>
    <p:sldId id="537" r:id="rId74"/>
    <p:sldId id="332" r:id="rId75"/>
    <p:sldId id="550" r:id="rId76"/>
    <p:sldId id="334" r:id="rId77"/>
    <p:sldId id="335" r:id="rId78"/>
    <p:sldId id="337" r:id="rId79"/>
    <p:sldId id="338" r:id="rId80"/>
    <p:sldId id="339" r:id="rId81"/>
    <p:sldId id="340" r:id="rId82"/>
    <p:sldId id="341" r:id="rId83"/>
    <p:sldId id="554" r:id="rId84"/>
    <p:sldId id="342" r:id="rId85"/>
    <p:sldId id="344" r:id="rId86"/>
    <p:sldId id="345" r:id="rId87"/>
    <p:sldId id="346" r:id="rId88"/>
    <p:sldId id="347" r:id="rId89"/>
    <p:sldId id="556" r:id="rId90"/>
    <p:sldId id="557" r:id="rId91"/>
    <p:sldId id="348" r:id="rId92"/>
    <p:sldId id="349" r:id="rId93"/>
    <p:sldId id="350" r:id="rId94"/>
    <p:sldId id="351" r:id="rId95"/>
    <p:sldId id="352" r:id="rId96"/>
    <p:sldId id="353" r:id="rId97"/>
    <p:sldId id="354" r:id="rId98"/>
    <p:sldId id="355" r:id="rId99"/>
    <p:sldId id="356" r:id="rId100"/>
    <p:sldId id="357"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453" r:id="rId115"/>
    <p:sldId id="454" r:id="rId116"/>
    <p:sldId id="455" r:id="rId117"/>
    <p:sldId id="377" r:id="rId118"/>
    <p:sldId id="378" r:id="rId119"/>
    <p:sldId id="379"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27" r:id="rId163"/>
    <p:sldId id="428" r:id="rId164"/>
    <p:sldId id="429" r:id="rId165"/>
    <p:sldId id="430" r:id="rId166"/>
    <p:sldId id="431" r:id="rId167"/>
    <p:sldId id="432"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558" r:id="rId183"/>
    <p:sldId id="559" r:id="rId184"/>
    <p:sldId id="560" r:id="rId185"/>
    <p:sldId id="561" r:id="rId186"/>
    <p:sldId id="447" r:id="rId187"/>
    <p:sldId id="448" r:id="rId188"/>
    <p:sldId id="449" r:id="rId189"/>
    <p:sldId id="450" r:id="rId190"/>
    <p:sldId id="260" r:id="rId1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49724" autoAdjust="0"/>
  </p:normalViewPr>
  <p:slideViewPr>
    <p:cSldViewPr>
      <p:cViewPr varScale="1">
        <p:scale>
          <a:sx n="114" d="100"/>
          <a:sy n="114" d="100"/>
        </p:scale>
        <p:origin x="-1530"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2018/11/21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2018/11/21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7088-CE91-4AC0-B6CC-99EC56E19EC3}" type="slidenum">
              <a:rPr lang="en-US" altLang="zh-CN"/>
              <a:pPr/>
              <a:t>6</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a:ln/>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128</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129</a:t>
            </a:fld>
            <a:endParaRPr lang="zh-CN" altLang="en-US"/>
          </a:p>
        </p:txBody>
      </p:sp>
    </p:spTree>
    <p:extLst>
      <p:ext uri="{BB962C8B-B14F-4D97-AF65-F5344CB8AC3E}">
        <p14:creationId xmlns="" xmlns:p14="http://schemas.microsoft.com/office/powerpoint/2010/main" val="210880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137</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EB416-BE2D-4AA5-B57A-CE5A28DD88FF}" type="slidenum">
              <a:rPr lang="en-US" altLang="zh-CN"/>
              <a:pPr/>
              <a:t>148</a:t>
            </a:fld>
            <a:endParaRPr lang="en-US" altLang="zh-CN"/>
          </a:p>
        </p:txBody>
      </p:sp>
      <p:sp>
        <p:nvSpPr>
          <p:cNvPr id="8079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0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1F4E-F625-41B8-8A6F-5BA747DB23FD}" type="slidenum">
              <a:rPr lang="en-US" altLang="zh-CN"/>
              <a:pPr/>
              <a:t>164</a:t>
            </a:fld>
            <a:endParaRPr lang="en-US" altLang="zh-CN"/>
          </a:p>
        </p:txBody>
      </p:sp>
      <p:sp>
        <p:nvSpPr>
          <p:cNvPr id="828418" name="Rectangle 2"/>
          <p:cNvSpPr>
            <a:spLocks noGrp="1" noRot="1" noChangeAspect="1" noChangeArrowheads="1" noTextEdit="1"/>
          </p:cNvSpPr>
          <p:nvPr>
            <p:ph type="sldImg"/>
          </p:nvPr>
        </p:nvSpPr>
        <p:spPr>
          <a:xfrm>
            <a:off x="1143000" y="685800"/>
            <a:ext cx="4572000" cy="3429000"/>
          </a:xfrm>
          <a:prstGeom prst="rect">
            <a:avLst/>
          </a:prstGeom>
          <a:ln/>
        </p:spPr>
      </p:sp>
      <p:sp>
        <p:nvSpPr>
          <p:cNvPr id="828419" name="Rectangle 3"/>
          <p:cNvSpPr>
            <a:spLocks noGrp="1" noChangeArrowheads="1"/>
          </p:cNvSpPr>
          <p:nvPr>
            <p:ph type="body" idx="1"/>
          </p:nvPr>
        </p:nvSpPr>
        <p:spPr/>
        <p:txBody>
          <a:bodyPr/>
          <a:lstStyle/>
          <a:p>
            <a:r>
              <a:rPr lang="en-US" altLang="zh-CN"/>
              <a:t>No Hibernate Session bound to thread, and configuration does not allow creation of non-transactional one here: </a:t>
            </a:r>
          </a:p>
          <a:p>
            <a:r>
              <a:rPr lang="en-US" altLang="zh-CN"/>
              <a:t>getCurrentSession() : </a:t>
            </a:r>
            <a:r>
              <a:rPr lang="zh-CN" altLang="en-US"/>
              <a:t>得到当前线程绑定的</a:t>
            </a:r>
            <a:r>
              <a:rPr lang="en-US" altLang="zh-CN"/>
              <a:t>session, </a:t>
            </a:r>
            <a:r>
              <a:rPr lang="zh-CN" altLang="en-US"/>
              <a:t>而当前线程绑定的</a:t>
            </a:r>
            <a:r>
              <a:rPr lang="en-US" altLang="zh-CN"/>
              <a:t>session</a:t>
            </a:r>
            <a:r>
              <a:rPr lang="zh-CN" altLang="en-US"/>
              <a:t>是通过当前的事务产生的</a:t>
            </a:r>
            <a:r>
              <a:rPr lang="en-US" altLang="zh-CN"/>
              <a:t>. </a:t>
            </a:r>
          </a:p>
          <a:p>
            <a:r>
              <a:rPr lang="en-US" altLang="zh-CN"/>
              <a:t>                                </a:t>
            </a:r>
            <a:r>
              <a:rPr lang="zh-CN" altLang="en-US"/>
              <a:t>如果没有配置事务，当前线程</a:t>
            </a:r>
            <a:r>
              <a:rPr lang="en-US" altLang="zh-CN"/>
              <a:t>threadlocal</a:t>
            </a:r>
            <a:r>
              <a:rPr lang="zh-CN" altLang="en-US"/>
              <a:t>中就不存在 </a:t>
            </a:r>
            <a:r>
              <a:rPr lang="en-US" altLang="zh-CN"/>
              <a:t>session</a:t>
            </a:r>
            <a:r>
              <a:rPr lang="zh-CN" altLang="en-US"/>
              <a:t>，这样就出现</a:t>
            </a:r>
            <a:r>
              <a:rPr lang="en-US" altLang="zh-CN"/>
              <a:t>no session</a:t>
            </a:r>
            <a:r>
              <a:rPr lang="zh-CN" altLang="en-US"/>
              <a:t>错误。 </a:t>
            </a:r>
            <a:br>
              <a:rPr lang="zh-CN" altLang="en-US"/>
            </a:b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31A11-65FE-41A5-93DC-165D77E83922}" type="slidenum">
              <a:rPr lang="en-US" altLang="zh-CN"/>
              <a:pPr/>
              <a:t>168</a:t>
            </a:fld>
            <a:endParaRPr lang="en-US" altLang="zh-CN"/>
          </a:p>
        </p:txBody>
      </p:sp>
      <p:sp>
        <p:nvSpPr>
          <p:cNvPr id="830466" name="Rectangle 2"/>
          <p:cNvSpPr>
            <a:spLocks noGrp="1" noRot="1" noChangeAspect="1" noChangeArrowheads="1" noTextEdit="1"/>
          </p:cNvSpPr>
          <p:nvPr>
            <p:ph type="sldImg"/>
          </p:nvPr>
        </p:nvSpPr>
        <p:spPr>
          <a:xfrm>
            <a:off x="1143000" y="685800"/>
            <a:ext cx="4572000" cy="3429000"/>
          </a:xfrm>
          <a:prstGeom prst="rect">
            <a:avLst/>
          </a:prstGeom>
          <a:ln/>
        </p:spPr>
      </p:sp>
      <p:sp>
        <p:nvSpPr>
          <p:cNvPr id="83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public class Car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brand;</a:t>
            </a:r>
          </a:p>
          <a:p>
            <a:r>
              <a:rPr lang="en-US" altLang="zh-CN" sz="1200" b="1" kern="1200" dirty="0" smtClean="0">
                <a:solidFill>
                  <a:schemeClr val="tx1"/>
                </a:solidFill>
                <a:latin typeface="+mn-lt"/>
                <a:ea typeface="+mn-ea"/>
                <a:cs typeface="+mn-cs"/>
              </a:rPr>
              <a:t>private double price;</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super();</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getCorp</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setCorp</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getMaxSpeed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setMaxSpeed</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getBrand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setBrand</a:t>
            </a:r>
            <a:r>
              <a:rPr lang="en-US" altLang="zh-CN" sz="1200" b="1" kern="1200" dirty="0" smtClean="0">
                <a:solidFill>
                  <a:schemeClr val="tx1"/>
                </a:solidFill>
                <a:latin typeface="+mn-lt"/>
                <a:ea typeface="+mn-ea"/>
                <a:cs typeface="+mn-cs"/>
              </a:rPr>
              <a:t>(String brand)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double </a:t>
            </a:r>
            <a:r>
              <a:rPr lang="en-US" altLang="zh-CN" sz="1200" b="1" kern="1200" dirty="0" err="1" smtClean="0">
                <a:solidFill>
                  <a:schemeClr val="tx1"/>
                </a:solidFill>
                <a:latin typeface="+mn-lt"/>
                <a:ea typeface="+mn-ea"/>
                <a:cs typeface="+mn-cs"/>
              </a:rPr>
              <a:t>getPrice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setPrice</a:t>
            </a:r>
            <a:r>
              <a:rPr lang="en-US" altLang="zh-CN" sz="1200" b="1" kern="1200" dirty="0" smtClean="0">
                <a:solidFill>
                  <a:schemeClr val="tx1"/>
                </a:solidFill>
                <a:latin typeface="+mn-lt"/>
                <a:ea typeface="+mn-ea"/>
                <a:cs typeface="+mn-cs"/>
              </a:rPr>
              <a:t>(double price) {</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25</a:t>
            </a:fld>
            <a:endParaRPr lang="zh-CN" altLang="en-US"/>
          </a:p>
        </p:txBody>
      </p:sp>
    </p:spTree>
    <p:extLst>
      <p:ext uri="{BB962C8B-B14F-4D97-AF65-F5344CB8AC3E}">
        <p14:creationId xmlns="" xmlns:p14="http://schemas.microsoft.com/office/powerpoint/2010/main" val="7068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38</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46</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75</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101</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112</a:t>
            </a:fld>
            <a:endParaRPr lang="en-US" altLang="zh-CN"/>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121</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a:rPr>
              <a:t>”</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122</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7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27784" y="2636912"/>
            <a:ext cx="4178522" cy="1266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971600" y="548680"/>
            <a:ext cx="7696200" cy="1439863"/>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1322" y="2132856"/>
            <a:ext cx="8362950" cy="300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862789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重用切入点定义示例代码</a:t>
            </a:r>
          </a:p>
        </p:txBody>
      </p:sp>
      <p:pic>
        <p:nvPicPr>
          <p:cNvPr id="701444" name="Picture 4"/>
          <p:cNvPicPr>
            <a:picLocks noChangeAspect="1" noChangeArrowheads="1"/>
          </p:cNvPicPr>
          <p:nvPr/>
        </p:nvPicPr>
        <p:blipFill>
          <a:blip r:embed="rId2" cstate="print"/>
          <a:srcRect/>
          <a:stretch>
            <a:fillRect/>
          </a:stretch>
        </p:blipFill>
        <p:spPr bwMode="auto">
          <a:xfrm>
            <a:off x="684213" y="1989138"/>
            <a:ext cx="6696075" cy="3873500"/>
          </a:xfrm>
          <a:prstGeom prst="rect">
            <a:avLst/>
          </a:prstGeom>
          <a:noFill/>
        </p:spPr>
      </p:pic>
      <p:sp>
        <p:nvSpPr>
          <p:cNvPr id="701445" name="Line 5"/>
          <p:cNvSpPr>
            <a:spLocks noChangeShapeType="1"/>
          </p:cNvSpPr>
          <p:nvPr/>
        </p:nvSpPr>
        <p:spPr bwMode="auto">
          <a:xfrm>
            <a:off x="1403350" y="2768600"/>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2924175" y="3908425"/>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2878138" y="5059363"/>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 xmlns:p14="http://schemas.microsoft.com/office/powerpoint/2010/main" val="22118815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641828" y="692696"/>
            <a:ext cx="7696200" cy="720725"/>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698371" name="Rectangle 3"/>
          <p:cNvSpPr>
            <a:spLocks noGrp="1" noChangeArrowheads="1"/>
          </p:cNvSpPr>
          <p:nvPr>
            <p:ph type="body" idx="1"/>
          </p:nvPr>
        </p:nvSpPr>
        <p:spPr>
          <a:xfrm>
            <a:off x="611560" y="1692828"/>
            <a:ext cx="7696200" cy="1263650"/>
          </a:xfrm>
        </p:spPr>
        <p:txBody>
          <a:bodyPr/>
          <a:lstStyle/>
          <a:p>
            <a:r>
              <a:rPr lang="zh-CN" altLang="en-US" sz="2400" dirty="0">
                <a:latin typeface="Arial Unicode MS" pitchFamily="34" charset="-122"/>
                <a:ea typeface="Arial Unicode MS" pitchFamily="34" charset="-122"/>
                <a:cs typeface="Arial Unicode MS" pitchFamily="34" charset="-122"/>
              </a:rPr>
              <a:t>引入通知是一种特殊的通知类型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它通过为接口提供实现类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允许对象动态地实现接口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就像对象已经在运行时扩展了实现类一样</a:t>
            </a:r>
            <a:r>
              <a:rPr lang="en-US" altLang="zh-CN" sz="2400" dirty="0">
                <a:latin typeface="Arial Unicode MS" pitchFamily="34" charset="-122"/>
                <a:ea typeface="Arial Unicode MS" pitchFamily="34" charset="-122"/>
                <a:cs typeface="Arial Unicode MS" pitchFamily="34" charset="-122"/>
              </a:rPr>
              <a:t>.</a:t>
            </a:r>
          </a:p>
        </p:txBody>
      </p:sp>
      <p:pic>
        <p:nvPicPr>
          <p:cNvPr id="698372" name="Picture 4"/>
          <p:cNvPicPr>
            <a:picLocks noChangeAspect="1" noChangeArrowheads="1"/>
          </p:cNvPicPr>
          <p:nvPr/>
        </p:nvPicPr>
        <p:blipFill>
          <a:blip r:embed="rId3" cstate="print"/>
          <a:srcRect/>
          <a:stretch>
            <a:fillRect/>
          </a:stretch>
        </p:blipFill>
        <p:spPr bwMode="auto">
          <a:xfrm>
            <a:off x="539750" y="3027915"/>
            <a:ext cx="8018463" cy="3048000"/>
          </a:xfrm>
          <a:prstGeom prst="rect">
            <a:avLst/>
          </a:prstGeom>
          <a:noFill/>
        </p:spPr>
      </p:pic>
      <p:sp>
        <p:nvSpPr>
          <p:cNvPr id="698375" name="Line 7"/>
          <p:cNvSpPr>
            <a:spLocks noChangeShapeType="1"/>
          </p:cNvSpPr>
          <p:nvPr/>
        </p:nvSpPr>
        <p:spPr bwMode="auto">
          <a:xfrm flipH="1">
            <a:off x="255587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6" name="Line 8"/>
          <p:cNvSpPr>
            <a:spLocks noChangeShapeType="1"/>
          </p:cNvSpPr>
          <p:nvPr/>
        </p:nvSpPr>
        <p:spPr bwMode="auto">
          <a:xfrm>
            <a:off x="255587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7" name="Line 9"/>
          <p:cNvSpPr>
            <a:spLocks noChangeShapeType="1"/>
          </p:cNvSpPr>
          <p:nvPr/>
        </p:nvSpPr>
        <p:spPr bwMode="auto">
          <a:xfrm flipH="1">
            <a:off x="594042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8" name="Line 10"/>
          <p:cNvSpPr>
            <a:spLocks noChangeShapeType="1"/>
          </p:cNvSpPr>
          <p:nvPr/>
        </p:nvSpPr>
        <p:spPr bwMode="auto">
          <a:xfrm>
            <a:off x="594042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9485558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611560" y="725698"/>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707587" name="Rectangle 3"/>
          <p:cNvSpPr>
            <a:spLocks noGrp="1" noChangeArrowheads="1"/>
          </p:cNvSpPr>
          <p:nvPr>
            <p:ph type="body" idx="1"/>
          </p:nvPr>
        </p:nvSpPr>
        <p:spPr>
          <a:xfrm>
            <a:off x="247944" y="1556792"/>
            <a:ext cx="8572528" cy="4929882"/>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引入通知可以使用两个实现类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让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动态地实现 </a:t>
            </a:r>
            <a:r>
              <a:rPr lang="en-US" altLang="zh-CN" sz="2400" dirty="0" err="1">
                <a:latin typeface="Arial Unicode MS" pitchFamily="34" charset="-122"/>
                <a:ea typeface="Arial Unicode MS" pitchFamily="34" charset="-122"/>
                <a:cs typeface="Arial Unicode MS" pitchFamily="34" charset="-122"/>
              </a:rPr>
              <a:t>MaxCalculator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而这与从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中实现多继承的效果相同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但却不需要修改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的源代码</a:t>
            </a:r>
          </a:p>
          <a:p>
            <a:r>
              <a:rPr lang="zh-CN" altLang="en-US" sz="2400" dirty="0">
                <a:latin typeface="Arial Unicode MS" pitchFamily="34" charset="-122"/>
                <a:ea typeface="Arial Unicode MS" pitchFamily="34" charset="-122"/>
                <a:cs typeface="Arial Unicode MS" pitchFamily="34" charset="-122"/>
              </a:rPr>
              <a:t>引入通知也必须在切面中声明</a:t>
            </a:r>
          </a:p>
          <a:p>
            <a:r>
              <a:rPr lang="zh-CN" altLang="en-US" sz="2400" dirty="0">
                <a:latin typeface="Arial Unicode MS" pitchFamily="34" charset="-122"/>
                <a:ea typeface="Arial Unicode MS" pitchFamily="34" charset="-122"/>
                <a:cs typeface="Arial Unicode MS" pitchFamily="34" charset="-122"/>
              </a:rPr>
              <a:t>在切面中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通过为</a:t>
            </a:r>
            <a:r>
              <a:rPr lang="zh-CN" altLang="en-US" sz="2400" b="1" dirty="0">
                <a:solidFill>
                  <a:srgbClr val="0000FF"/>
                </a:solidFill>
                <a:latin typeface="Arial Unicode MS" pitchFamily="34" charset="-122"/>
                <a:ea typeface="Arial Unicode MS" pitchFamily="34" charset="-122"/>
                <a:cs typeface="Arial Unicode MS" pitchFamily="34" charset="-122"/>
              </a:rPr>
              <a:t>任意字段</a:t>
            </a:r>
            <a:r>
              <a:rPr lang="zh-CN" altLang="en-US" sz="2400" dirty="0">
                <a:latin typeface="Arial Unicode MS" pitchFamily="34" charset="-122"/>
                <a:ea typeface="Arial Unicode MS" pitchFamily="34" charset="-122"/>
                <a:cs typeface="Arial Unicode MS" pitchFamily="34" charset="-122"/>
              </a:rPr>
              <a:t>添加</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DeclareParents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注解来引入声明</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注解类型的 </a:t>
            </a:r>
            <a:r>
              <a:rPr lang="en-US" altLang="zh-CN" sz="2400" b="1" dirty="0">
                <a:solidFill>
                  <a:srgbClr val="0000FF"/>
                </a:solidFill>
                <a:latin typeface="Arial Unicode MS" pitchFamily="34" charset="-122"/>
                <a:ea typeface="Arial Unicode MS" pitchFamily="34" charset="-122"/>
                <a:cs typeface="Arial Unicode MS" pitchFamily="34" charset="-122"/>
              </a:rPr>
              <a:t>value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属性表示哪些类是当前引入通知的目标</a:t>
            </a:r>
            <a:r>
              <a:rPr lang="en-US" altLang="zh-CN" sz="2400" dirty="0">
                <a:latin typeface="Arial Unicode MS" pitchFamily="34" charset="-122"/>
                <a:ea typeface="Arial Unicode MS" pitchFamily="34" charset="-122"/>
                <a:cs typeface="Arial Unicode MS" pitchFamily="34" charset="-122"/>
              </a:rPr>
              <a:t>. value </a:t>
            </a:r>
            <a:r>
              <a:rPr lang="zh-CN" altLang="en-US" sz="2400" dirty="0">
                <a:latin typeface="Arial Unicode MS" pitchFamily="34" charset="-122"/>
                <a:ea typeface="Arial Unicode MS" pitchFamily="34" charset="-122"/>
                <a:cs typeface="Arial Unicode MS" pitchFamily="34" charset="-122"/>
              </a:rPr>
              <a:t>属性值也可以是一个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类型的表达式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以将一个即可引入到多个类中</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defaultImpl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属性中指定这个接口使用的实现类</a:t>
            </a:r>
          </a:p>
        </p:txBody>
      </p:sp>
    </p:spTree>
    <p:extLst>
      <p:ext uri="{BB962C8B-B14F-4D97-AF65-F5344CB8AC3E}">
        <p14:creationId xmlns="" xmlns:p14="http://schemas.microsoft.com/office/powerpoint/2010/main" val="30345599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引入通知示例代码</a:t>
            </a:r>
          </a:p>
        </p:txBody>
      </p:sp>
      <p:pic>
        <p:nvPicPr>
          <p:cNvPr id="706565" name="Picture 5"/>
          <p:cNvPicPr>
            <a:picLocks noChangeAspect="1" noChangeArrowheads="1"/>
          </p:cNvPicPr>
          <p:nvPr/>
        </p:nvPicPr>
        <p:blipFill>
          <a:blip r:embed="rId2" cstate="print"/>
          <a:srcRect/>
          <a:stretch>
            <a:fillRect/>
          </a:stretch>
        </p:blipFill>
        <p:spPr bwMode="auto">
          <a:xfrm>
            <a:off x="755650" y="1714488"/>
            <a:ext cx="7777163" cy="1931987"/>
          </a:xfrm>
          <a:prstGeom prst="rect">
            <a:avLst/>
          </a:prstGeom>
          <a:noFill/>
        </p:spPr>
      </p:pic>
      <p:pic>
        <p:nvPicPr>
          <p:cNvPr id="706566" name="Picture 6"/>
          <p:cNvPicPr>
            <a:picLocks noChangeAspect="1" noChangeArrowheads="1"/>
          </p:cNvPicPr>
          <p:nvPr/>
        </p:nvPicPr>
        <p:blipFill>
          <a:blip r:embed="rId3" cstate="print"/>
          <a:srcRect/>
          <a:stretch>
            <a:fillRect/>
          </a:stretch>
        </p:blipFill>
        <p:spPr bwMode="auto">
          <a:xfrm>
            <a:off x="785786" y="4071942"/>
            <a:ext cx="5616575" cy="817563"/>
          </a:xfrm>
          <a:prstGeom prst="rect">
            <a:avLst/>
          </a:prstGeom>
          <a:noFill/>
        </p:spPr>
      </p:pic>
    </p:spTree>
    <p:extLst>
      <p:ext uri="{BB962C8B-B14F-4D97-AF65-F5344CB8AC3E}">
        <p14:creationId xmlns="" xmlns:p14="http://schemas.microsoft.com/office/powerpoint/2010/main" val="38231949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27584" y="476969"/>
            <a:ext cx="7696200" cy="1439863"/>
          </a:xfrm>
        </p:spPr>
        <p:txBody>
          <a:bodyPr/>
          <a:lstStyle/>
          <a:p>
            <a:r>
              <a:rPr lang="zh-CN" altLang="en-US" dirty="0">
                <a:latin typeface="Arial Unicode MS" pitchFamily="34" charset="-122"/>
                <a:ea typeface="Arial Unicode MS" pitchFamily="34" charset="-122"/>
                <a:cs typeface="Arial Unicode MS" pitchFamily="34" charset="-122"/>
              </a:rPr>
              <a:t>用基于 </a:t>
            </a:r>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的配置声明切面</a:t>
            </a:r>
          </a:p>
        </p:txBody>
      </p:sp>
      <p:sp>
        <p:nvSpPr>
          <p:cNvPr id="705539" name="Rectangle 3"/>
          <p:cNvSpPr>
            <a:spLocks noGrp="1" noChangeArrowheads="1"/>
          </p:cNvSpPr>
          <p:nvPr>
            <p:ph type="body" idx="1"/>
          </p:nvPr>
        </p:nvSpPr>
        <p:spPr>
          <a:xfrm>
            <a:off x="323528" y="1628800"/>
            <a:ext cx="8352928" cy="4098925"/>
          </a:xfrm>
        </p:spPr>
        <p:txBody>
          <a:bodyPr/>
          <a:lstStyle/>
          <a:p>
            <a:r>
              <a:rPr lang="zh-CN" altLang="en-US" sz="2400" dirty="0">
                <a:latin typeface="Arial Unicode MS" pitchFamily="34" charset="-122"/>
                <a:ea typeface="Arial Unicode MS" pitchFamily="34" charset="-122"/>
                <a:cs typeface="Arial Unicode MS" pitchFamily="34" charset="-122"/>
              </a:rPr>
              <a:t>除了使用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注解声明切面</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也支持在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配置文件中声明切面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这种声明是通过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元素完成的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正常情况下</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基于注解的声明要优先于基于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切面可以与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兼容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的配置则是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专有的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得到越来越多的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所以以注解风格编写的切面将会有更多重用的机会</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3195311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声明切面</a:t>
            </a:r>
          </a:p>
        </p:txBody>
      </p:sp>
      <p:sp>
        <p:nvSpPr>
          <p:cNvPr id="704515" name="Rectangle 3"/>
          <p:cNvSpPr>
            <a:spLocks noGrp="1" noChangeArrowheads="1"/>
          </p:cNvSpPr>
          <p:nvPr>
            <p:ph type="body" idx="1"/>
          </p:nvPr>
        </p:nvSpPr>
        <p:spPr>
          <a:xfrm>
            <a:off x="395536" y="1714488"/>
            <a:ext cx="8319868" cy="4098925"/>
          </a:xfrm>
        </p:spPr>
        <p:txBody>
          <a:bodyPr/>
          <a:lstStyle/>
          <a:p>
            <a:r>
              <a:rPr lang="zh-CN" altLang="en-US" sz="2400" dirty="0">
                <a:latin typeface="Arial Unicode MS" pitchFamily="34" charset="-122"/>
                <a:ea typeface="Arial Unicode MS" pitchFamily="34" charset="-122"/>
                <a:cs typeface="Arial Unicode MS" pitchFamily="34" charset="-122"/>
              </a:rPr>
              <a:t>当使用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声明切面时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&lt;beans&gt; </a:t>
            </a:r>
            <a:r>
              <a:rPr lang="zh-CN" altLang="en-US" sz="2400" dirty="0">
                <a:latin typeface="Arial Unicode MS" pitchFamily="34" charset="-122"/>
                <a:ea typeface="Arial Unicode MS" pitchFamily="34" charset="-122"/>
                <a:cs typeface="Arial Unicode MS" pitchFamily="34" charset="-122"/>
              </a:rPr>
              <a:t>根元素中导入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所有的 </a:t>
            </a:r>
            <a:r>
              <a:rPr lang="en-US" altLang="zh-CN" sz="2400" dirty="0">
                <a:latin typeface="Arial Unicode MS" pitchFamily="34" charset="-122"/>
                <a:ea typeface="Arial Unicode MS" pitchFamily="34" charset="-122"/>
                <a:cs typeface="Arial Unicode MS" pitchFamily="34" charset="-122"/>
              </a:rPr>
              <a:t>Spring AOP </a:t>
            </a:r>
            <a:r>
              <a:rPr lang="zh-CN" altLang="en-US" sz="2400" dirty="0">
                <a:latin typeface="Arial Unicode MS" pitchFamily="34" charset="-122"/>
                <a:ea typeface="Arial Unicode MS" pitchFamily="34" charset="-122"/>
                <a:cs typeface="Arial Unicode MS" pitchFamily="34" charset="-122"/>
              </a:rPr>
              <a:t>配置都必须定义在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aop:config</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元素内部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对于每个切面而言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都要创建一个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元素来为具体的切面实现引用后端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切面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必须有一个标示符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供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元素引用</a:t>
            </a:r>
          </a:p>
        </p:txBody>
      </p:sp>
    </p:spTree>
    <p:extLst>
      <p:ext uri="{BB962C8B-B14F-4D97-AF65-F5344CB8AC3E}">
        <p14:creationId xmlns="" xmlns:p14="http://schemas.microsoft.com/office/powerpoint/2010/main" val="16159335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声明切面的实例代码</a:t>
            </a:r>
          </a:p>
        </p:txBody>
      </p:sp>
      <p:pic>
        <p:nvPicPr>
          <p:cNvPr id="703492" name="Picture 4"/>
          <p:cNvPicPr>
            <a:picLocks noChangeAspect="1" noChangeArrowheads="1"/>
          </p:cNvPicPr>
          <p:nvPr/>
        </p:nvPicPr>
        <p:blipFill>
          <a:blip r:embed="rId2" cstate="print"/>
          <a:srcRect/>
          <a:stretch>
            <a:fillRect/>
          </a:stretch>
        </p:blipFill>
        <p:spPr bwMode="auto">
          <a:xfrm>
            <a:off x="827088" y="1857364"/>
            <a:ext cx="6769100" cy="3087688"/>
          </a:xfrm>
          <a:prstGeom prst="rect">
            <a:avLst/>
          </a:prstGeom>
          <a:noFill/>
        </p:spPr>
      </p:pic>
      <p:sp>
        <p:nvSpPr>
          <p:cNvPr id="703493" name="Rectangle 5"/>
          <p:cNvSpPr>
            <a:spLocks noChangeArrowheads="1"/>
          </p:cNvSpPr>
          <p:nvPr/>
        </p:nvSpPr>
        <p:spPr bwMode="auto">
          <a:xfrm>
            <a:off x="1258888" y="3535352"/>
            <a:ext cx="5257800" cy="503237"/>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1258888" y="4221152"/>
            <a:ext cx="5618162" cy="504825"/>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2843213" y="2073264"/>
            <a:ext cx="649287" cy="18002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 xmlns:p14="http://schemas.microsoft.com/office/powerpoint/2010/main" val="39065309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611560" y="730162"/>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声明切入点</a:t>
            </a:r>
          </a:p>
        </p:txBody>
      </p:sp>
      <p:sp>
        <p:nvSpPr>
          <p:cNvPr id="712707" name="Rectangle 3"/>
          <p:cNvSpPr>
            <a:spLocks noGrp="1" noChangeArrowheads="1"/>
          </p:cNvSpPr>
          <p:nvPr>
            <p:ph type="body" idx="1"/>
          </p:nvPr>
        </p:nvSpPr>
        <p:spPr>
          <a:xfrm>
            <a:off x="539552" y="1772816"/>
            <a:ext cx="8064896" cy="3054350"/>
          </a:xfrm>
        </p:spPr>
        <p:txBody>
          <a:bodyPr/>
          <a:lstStyle/>
          <a:p>
            <a:r>
              <a:rPr lang="zh-CN" altLang="en-US" sz="2400" dirty="0">
                <a:latin typeface="Arial Unicode MS" pitchFamily="34" charset="-122"/>
                <a:ea typeface="Arial Unicode MS" pitchFamily="34" charset="-122"/>
                <a:cs typeface="Arial Unicode MS" pitchFamily="34" charset="-122"/>
              </a:rPr>
              <a:t>切入点使用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aop:pointcut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元素声明</a:t>
            </a:r>
          </a:p>
          <a:p>
            <a:r>
              <a:rPr lang="zh-CN" altLang="en-US" sz="2400" dirty="0">
                <a:latin typeface="Arial Unicode MS" pitchFamily="34" charset="-122"/>
                <a:ea typeface="Arial Unicode MS" pitchFamily="34" charset="-122"/>
                <a:cs typeface="Arial Unicode MS" pitchFamily="34" charset="-122"/>
              </a:rPr>
              <a:t>切入点必须定义在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或者直接定义在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aop:config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aop:aspect</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只对当前切面有效</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aop:config</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对所有切面都有效</a:t>
            </a:r>
          </a:p>
          <a:p>
            <a:r>
              <a:rPr lang="zh-CN" altLang="en-US" sz="2500" dirty="0">
                <a:latin typeface="Arial Unicode MS" pitchFamily="34" charset="-122"/>
                <a:ea typeface="Arial Unicode MS" pitchFamily="34" charset="-122"/>
                <a:cs typeface="Arial Unicode MS" pitchFamily="34" charset="-122"/>
              </a:rPr>
              <a:t>基于 </a:t>
            </a:r>
            <a:r>
              <a:rPr lang="en-US" altLang="zh-CN" sz="2500" dirty="0">
                <a:latin typeface="Arial Unicode MS" pitchFamily="34" charset="-122"/>
                <a:ea typeface="Arial Unicode MS" pitchFamily="34" charset="-122"/>
                <a:cs typeface="Arial Unicode MS" pitchFamily="34" charset="-122"/>
              </a:rPr>
              <a:t>XML </a:t>
            </a:r>
            <a:r>
              <a:rPr lang="zh-CN" altLang="en-US" sz="2500" dirty="0">
                <a:latin typeface="Arial Unicode MS" pitchFamily="34" charset="-122"/>
                <a:ea typeface="Arial Unicode MS" pitchFamily="34" charset="-122"/>
                <a:cs typeface="Arial Unicode MS" pitchFamily="34" charset="-122"/>
              </a:rPr>
              <a:t>的 </a:t>
            </a:r>
            <a:r>
              <a:rPr lang="en-US" altLang="zh-CN" sz="2500" dirty="0">
                <a:latin typeface="Arial Unicode MS" pitchFamily="34" charset="-122"/>
                <a:ea typeface="Arial Unicode MS" pitchFamily="34" charset="-122"/>
                <a:cs typeface="Arial Unicode MS" pitchFamily="34" charset="-122"/>
              </a:rPr>
              <a:t>AOP </a:t>
            </a:r>
            <a:r>
              <a:rPr lang="zh-CN" altLang="en-US" sz="2500" dirty="0">
                <a:latin typeface="Arial Unicode MS" pitchFamily="34" charset="-122"/>
                <a:ea typeface="Arial Unicode MS" pitchFamily="34" charset="-122"/>
                <a:cs typeface="Arial Unicode MS" pitchFamily="34" charset="-122"/>
              </a:rPr>
              <a:t>配置不允许在切入点表达式中用名称引用其他切入点</a:t>
            </a:r>
            <a:r>
              <a:rPr lang="en-US" altLang="zh-CN" sz="25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 xmlns:p14="http://schemas.microsoft.com/office/powerpoint/2010/main" val="3603120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声明切入点的示例代码</a:t>
            </a:r>
          </a:p>
        </p:txBody>
      </p:sp>
      <p:pic>
        <p:nvPicPr>
          <p:cNvPr id="711685" name="Picture 5"/>
          <p:cNvPicPr>
            <a:picLocks noChangeAspect="1" noChangeArrowheads="1"/>
          </p:cNvPicPr>
          <p:nvPr/>
        </p:nvPicPr>
        <p:blipFill>
          <a:blip r:embed="rId2" cstate="print"/>
          <a:srcRect/>
          <a:stretch>
            <a:fillRect/>
          </a:stretch>
        </p:blipFill>
        <p:spPr bwMode="auto">
          <a:xfrm>
            <a:off x="755650" y="1722444"/>
            <a:ext cx="7416800" cy="2635250"/>
          </a:xfrm>
          <a:prstGeom prst="rect">
            <a:avLst/>
          </a:prstGeom>
          <a:noFill/>
        </p:spPr>
      </p:pic>
      <p:sp>
        <p:nvSpPr>
          <p:cNvPr id="711686" name="Rectangle 6"/>
          <p:cNvSpPr>
            <a:spLocks noChangeArrowheads="1"/>
          </p:cNvSpPr>
          <p:nvPr/>
        </p:nvSpPr>
        <p:spPr bwMode="auto">
          <a:xfrm>
            <a:off x="1162050" y="1960569"/>
            <a:ext cx="7056438"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13411157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声明通知</a:t>
            </a:r>
          </a:p>
        </p:txBody>
      </p:sp>
      <p:sp>
        <p:nvSpPr>
          <p:cNvPr id="710659" name="Rectangle 3"/>
          <p:cNvSpPr>
            <a:spLocks noGrp="1" noChangeArrowheads="1"/>
          </p:cNvSpPr>
          <p:nvPr>
            <p:ph type="body" idx="1"/>
          </p:nvPr>
        </p:nvSpPr>
        <p:spPr>
          <a:xfrm>
            <a:off x="395536" y="1844824"/>
            <a:ext cx="8352928" cy="2402383"/>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method </a:t>
            </a:r>
            <a:r>
              <a:rPr lang="zh-CN" altLang="en-US" sz="2400" dirty="0">
                <a:latin typeface="Arial Unicode MS" pitchFamily="34" charset="-122"/>
                <a:ea typeface="Arial Unicode MS" pitchFamily="34" charset="-122"/>
                <a:cs typeface="Arial Unicode MS" pitchFamily="34" charset="-122"/>
              </a:rPr>
              <a:t>属性指定切面类中通知方法的名称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111353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Spring </a:t>
            </a:r>
            <a:r>
              <a:rPr lang="zh-CN" altLang="en-US" sz="4800" dirty="0" smtClean="0">
                <a:latin typeface="Arial Unicode MS" pitchFamily="34" charset="-122"/>
                <a:ea typeface="Arial Unicode MS" pitchFamily="34" charset="-122"/>
                <a:cs typeface="Arial Unicode MS" pitchFamily="34" charset="-122"/>
              </a:rPr>
              <a:t>中的 </a:t>
            </a:r>
            <a:r>
              <a:rPr lang="en-US" altLang="zh-CN" sz="4800" dirty="0" smtClean="0">
                <a:latin typeface="Arial Unicode MS" pitchFamily="34" charset="-122"/>
                <a:ea typeface="Arial Unicode MS" pitchFamily="34" charset="-122"/>
                <a:cs typeface="Arial Unicode MS" pitchFamily="34" charset="-122"/>
              </a:rPr>
              <a:t>Bean </a:t>
            </a:r>
            <a:r>
              <a:rPr lang="zh-CN" altLang="en-US" sz="4800" dirty="0" smtClean="0">
                <a:latin typeface="Arial Unicode MS" pitchFamily="34" charset="-122"/>
                <a:ea typeface="Arial Unicode MS" pitchFamily="34" charset="-122"/>
                <a:cs typeface="Arial Unicode MS" pitchFamily="34" charset="-122"/>
              </a:rPr>
              <a:t>配置</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299970" y="5671508"/>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87997769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755576"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p>
        </p:txBody>
      </p:sp>
      <p:pic>
        <p:nvPicPr>
          <p:cNvPr id="709636" name="Picture 4"/>
          <p:cNvPicPr>
            <a:picLocks noChangeAspect="1" noChangeArrowheads="1"/>
          </p:cNvPicPr>
          <p:nvPr/>
        </p:nvPicPr>
        <p:blipFill>
          <a:blip r:embed="rId2" cstate="print"/>
          <a:srcRect/>
          <a:stretch>
            <a:fillRect/>
          </a:stretch>
        </p:blipFill>
        <p:spPr bwMode="auto">
          <a:xfrm>
            <a:off x="827088" y="1857364"/>
            <a:ext cx="7129462" cy="3375025"/>
          </a:xfrm>
          <a:prstGeom prst="rect">
            <a:avLst/>
          </a:prstGeom>
          <a:noFill/>
        </p:spPr>
      </p:pic>
      <p:sp>
        <p:nvSpPr>
          <p:cNvPr id="709637" name="Rectangle 5"/>
          <p:cNvSpPr>
            <a:spLocks noChangeArrowheads="1"/>
          </p:cNvSpPr>
          <p:nvPr/>
        </p:nvSpPr>
        <p:spPr bwMode="auto">
          <a:xfrm>
            <a:off x="1692275" y="3127364"/>
            <a:ext cx="3384550" cy="431800"/>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1666875" y="4373551"/>
            <a:ext cx="3552825" cy="457200"/>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13382954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声明引入</a:t>
            </a:r>
          </a:p>
        </p:txBody>
      </p:sp>
      <p:sp>
        <p:nvSpPr>
          <p:cNvPr id="708611" name="Rectangle 3"/>
          <p:cNvSpPr>
            <a:spLocks noGrp="1" noChangeArrowheads="1"/>
          </p:cNvSpPr>
          <p:nvPr>
            <p:ph type="body" idx="1"/>
          </p:nvPr>
        </p:nvSpPr>
        <p:spPr>
          <a:xfrm>
            <a:off x="714348" y="1714488"/>
            <a:ext cx="7696200" cy="969963"/>
          </a:xfrm>
        </p:spPr>
        <p:txBody>
          <a:bodyPr/>
          <a:lstStyle/>
          <a:p>
            <a:r>
              <a:rPr lang="zh-CN" altLang="en-US" sz="2400">
                <a:latin typeface="Arial Unicode MS" pitchFamily="34" charset="-122"/>
                <a:ea typeface="Arial Unicode MS" pitchFamily="34" charset="-122"/>
                <a:cs typeface="Arial Unicode MS" pitchFamily="34" charset="-122"/>
              </a:rPr>
              <a:t>可以利用 </a:t>
            </a:r>
            <a:r>
              <a:rPr lang="en-US" altLang="zh-CN" sz="2400">
                <a:latin typeface="Arial Unicode MS" pitchFamily="34" charset="-122"/>
                <a:ea typeface="Arial Unicode MS" pitchFamily="34" charset="-122"/>
                <a:cs typeface="Arial Unicode MS" pitchFamily="34" charset="-122"/>
              </a:rPr>
              <a:t>&lt;aop:declare-parents&gt; </a:t>
            </a:r>
            <a:r>
              <a:rPr lang="zh-CN" altLang="en-US" sz="2400">
                <a:latin typeface="Arial Unicode MS" pitchFamily="34" charset="-122"/>
                <a:ea typeface="Arial Unicode MS" pitchFamily="34" charset="-122"/>
                <a:cs typeface="Arial Unicode MS" pitchFamily="34" charset="-122"/>
              </a:rPr>
              <a:t>元素在切面内部声明引入</a:t>
            </a:r>
          </a:p>
        </p:txBody>
      </p:sp>
      <p:pic>
        <p:nvPicPr>
          <p:cNvPr id="708612" name="Picture 4"/>
          <p:cNvPicPr>
            <a:picLocks noChangeAspect="1" noChangeArrowheads="1"/>
          </p:cNvPicPr>
          <p:nvPr/>
        </p:nvPicPr>
        <p:blipFill>
          <a:blip r:embed="rId2" cstate="print"/>
          <a:srcRect/>
          <a:stretch>
            <a:fillRect/>
          </a:stretch>
        </p:blipFill>
        <p:spPr bwMode="auto">
          <a:xfrm>
            <a:off x="1146148" y="2684451"/>
            <a:ext cx="6408738" cy="2416175"/>
          </a:xfrm>
          <a:prstGeom prst="rect">
            <a:avLst/>
          </a:prstGeom>
          <a:noFill/>
        </p:spPr>
      </p:pic>
      <p:sp>
        <p:nvSpPr>
          <p:cNvPr id="708613" name="Rectangle 5"/>
          <p:cNvSpPr>
            <a:spLocks noChangeArrowheads="1"/>
          </p:cNvSpPr>
          <p:nvPr/>
        </p:nvSpPr>
        <p:spPr bwMode="auto">
          <a:xfrm>
            <a:off x="1506511" y="3765538"/>
            <a:ext cx="6119812" cy="9350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2628414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对 </a:t>
            </a:r>
            <a:r>
              <a:rPr lang="en-US" altLang="zh-CN" sz="4400" b="1" dirty="0">
                <a:latin typeface="Arial Unicode MS" pitchFamily="34" charset="-122"/>
                <a:ea typeface="Arial Unicode MS" pitchFamily="34" charset="-122"/>
                <a:cs typeface="Arial Unicode MS" pitchFamily="34" charset="-122"/>
              </a:rPr>
              <a:t>JDBC </a:t>
            </a:r>
            <a:r>
              <a:rPr lang="zh-CN" altLang="en-US" sz="4400" b="1" dirty="0">
                <a:latin typeface="Arial Unicode MS" pitchFamily="34" charset="-122"/>
                <a:ea typeface="Arial Unicode MS" pitchFamily="34" charset="-122"/>
                <a:cs typeface="Arial Unicode MS" pitchFamily="34" charset="-122"/>
              </a:rPr>
              <a:t>的支持</a:t>
            </a:r>
          </a:p>
        </p:txBody>
      </p:sp>
      <p:pic>
        <p:nvPicPr>
          <p:cNvPr id="775172" name="Picture 4"/>
          <p:cNvPicPr>
            <a:picLocks noChangeAspect="1" noChangeArrowheads="1"/>
          </p:cNvPicPr>
          <p:nvPr/>
        </p:nvPicPr>
        <p:blipFill>
          <a:blip r:embed="rId3" cstate="print"/>
          <a:srcRect/>
          <a:stretch>
            <a:fillRect/>
          </a:stretch>
        </p:blipFill>
        <p:spPr bwMode="auto">
          <a:xfrm>
            <a:off x="1403648" y="1844824"/>
            <a:ext cx="1943100" cy="842962"/>
          </a:xfrm>
          <a:prstGeom prst="rect">
            <a:avLst/>
          </a:prstGeom>
          <a:noFill/>
        </p:spPr>
      </p:pic>
    </p:spTree>
    <p:extLst>
      <p:ext uri="{BB962C8B-B14F-4D97-AF65-F5344CB8AC3E}">
        <p14:creationId xmlns="" xmlns:p14="http://schemas.microsoft.com/office/powerpoint/2010/main" val="286851767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3568" y="69953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p>
        </p:txBody>
      </p:sp>
      <p:sp>
        <p:nvSpPr>
          <p:cNvPr id="716803" name="Rectangle 3"/>
          <p:cNvSpPr>
            <a:spLocks noGrp="1" noChangeArrowheads="1"/>
          </p:cNvSpPr>
          <p:nvPr>
            <p:ph type="body" idx="1"/>
          </p:nvPr>
        </p:nvSpPr>
        <p:spPr>
          <a:xfrm>
            <a:off x="611560" y="1895475"/>
            <a:ext cx="8064896" cy="2829669"/>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10928889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9184" y="836712"/>
            <a:ext cx="897932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p>
        </p:txBody>
      </p:sp>
      <p:sp>
        <p:nvSpPr>
          <p:cNvPr id="723971" name="Rectangle 3"/>
          <p:cNvSpPr>
            <a:spLocks noGrp="1" noChangeArrowheads="1"/>
          </p:cNvSpPr>
          <p:nvPr>
            <p:ph type="body" idx="1"/>
          </p:nvPr>
        </p:nvSpPr>
        <p:spPr>
          <a:xfrm>
            <a:off x="755650" y="1890713"/>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sql </a:t>
            </a:r>
            <a:r>
              <a:rPr lang="zh-CN" altLang="en-US" sz="2400">
                <a:latin typeface="Arial Unicode MS" pitchFamily="34" charset="-122"/>
                <a:ea typeface="Arial Unicode MS" pitchFamily="34" charset="-122"/>
                <a:cs typeface="Arial Unicode MS" pitchFamily="34" charset="-122"/>
              </a:rPr>
              <a:t>语句和参数更新数据库</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批量更新数据库</a:t>
            </a:r>
            <a:r>
              <a:rPr lang="en-US" altLang="zh-CN" sz="2400">
                <a:latin typeface="Arial Unicode MS" pitchFamily="34" charset="-122"/>
                <a:ea typeface="Arial Unicode MS" pitchFamily="34" charset="-122"/>
                <a:cs typeface="Arial Unicode MS" pitchFamily="34" charset="-122"/>
              </a:rPr>
              <a:t>: </a:t>
            </a:r>
          </a:p>
        </p:txBody>
      </p:sp>
      <p:pic>
        <p:nvPicPr>
          <p:cNvPr id="723972" name="Picture 4"/>
          <p:cNvPicPr>
            <a:picLocks noChangeAspect="1" noChangeArrowheads="1"/>
          </p:cNvPicPr>
          <p:nvPr/>
        </p:nvPicPr>
        <p:blipFill>
          <a:blip r:embed="rId2" cstate="print"/>
          <a:srcRect/>
          <a:stretch>
            <a:fillRect/>
          </a:stretch>
        </p:blipFill>
        <p:spPr bwMode="auto">
          <a:xfrm>
            <a:off x="1187450" y="2492375"/>
            <a:ext cx="3673475" cy="1122363"/>
          </a:xfrm>
          <a:prstGeom prst="rect">
            <a:avLst/>
          </a:prstGeom>
          <a:noFill/>
        </p:spPr>
      </p:pic>
      <p:pic>
        <p:nvPicPr>
          <p:cNvPr id="723973" name="Picture 5"/>
          <p:cNvPicPr>
            <a:picLocks noChangeAspect="1" noChangeArrowheads="1"/>
          </p:cNvPicPr>
          <p:nvPr/>
        </p:nvPicPr>
        <p:blipFill>
          <a:blip r:embed="rId3" cstate="print"/>
          <a:srcRect/>
          <a:stretch>
            <a:fillRect/>
          </a:stretch>
        </p:blipFill>
        <p:spPr bwMode="auto">
          <a:xfrm>
            <a:off x="1187450" y="4652963"/>
            <a:ext cx="4464050" cy="922337"/>
          </a:xfrm>
          <a:prstGeom prst="rect">
            <a:avLst/>
          </a:prstGeom>
          <a:noFill/>
        </p:spPr>
      </p:pic>
    </p:spTree>
    <p:extLst>
      <p:ext uri="{BB962C8B-B14F-4D97-AF65-F5344CB8AC3E}">
        <p14:creationId xmlns="" xmlns:p14="http://schemas.microsoft.com/office/powerpoint/2010/main" val="229931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3118" y="764704"/>
            <a:ext cx="901538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2947" name="Rectangle 3"/>
          <p:cNvSpPr>
            <a:spLocks noGrp="1" noChangeArrowheads="1"/>
          </p:cNvSpPr>
          <p:nvPr>
            <p:ph type="body" idx="1"/>
          </p:nvPr>
        </p:nvSpPr>
        <p:spPr>
          <a:xfrm>
            <a:off x="755650" y="18954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查询单行</a:t>
            </a:r>
            <a:r>
              <a:rPr lang="en-US" altLang="zh-CN" sz="2400">
                <a:latin typeface="Arial Unicode MS" pitchFamily="34" charset="-122"/>
                <a:ea typeface="Arial Unicode MS" pitchFamily="34" charset="-122"/>
                <a:cs typeface="Arial Unicode MS" pitchFamily="34" charset="-122"/>
              </a:rPr>
              <a:t>: </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便利的 </a:t>
            </a:r>
            <a:r>
              <a:rPr lang="en-US" altLang="en-US" sz="2400">
                <a:latin typeface="Arial Unicode MS" pitchFamily="34" charset="-122"/>
                <a:ea typeface="Arial Unicode MS" pitchFamily="34" charset="-122"/>
                <a:cs typeface="Arial Unicode MS" pitchFamily="34" charset="-122"/>
              </a:rPr>
              <a:t>BeanPropertyRowMapper</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实现</a:t>
            </a:r>
          </a:p>
        </p:txBody>
      </p:sp>
      <p:pic>
        <p:nvPicPr>
          <p:cNvPr id="722948" name="Picture 4"/>
          <p:cNvPicPr>
            <a:picLocks noChangeAspect="1" noChangeArrowheads="1"/>
          </p:cNvPicPr>
          <p:nvPr/>
        </p:nvPicPr>
        <p:blipFill>
          <a:blip r:embed="rId2" cstate="print"/>
          <a:srcRect/>
          <a:stretch>
            <a:fillRect/>
          </a:stretch>
        </p:blipFill>
        <p:spPr bwMode="auto">
          <a:xfrm>
            <a:off x="1258888" y="2471738"/>
            <a:ext cx="4968875" cy="1214437"/>
          </a:xfrm>
          <a:prstGeom prst="rect">
            <a:avLst/>
          </a:prstGeom>
          <a:noFill/>
        </p:spPr>
      </p:pic>
      <p:pic>
        <p:nvPicPr>
          <p:cNvPr id="722949" name="Picture 5"/>
          <p:cNvPicPr>
            <a:picLocks noChangeAspect="1" noChangeArrowheads="1"/>
          </p:cNvPicPr>
          <p:nvPr/>
        </p:nvPicPr>
        <p:blipFill>
          <a:blip r:embed="rId3" cstate="print"/>
          <a:srcRect/>
          <a:stretch>
            <a:fillRect/>
          </a:stretch>
        </p:blipFill>
        <p:spPr bwMode="auto">
          <a:xfrm>
            <a:off x="1258888" y="4724400"/>
            <a:ext cx="7200900" cy="1309688"/>
          </a:xfrm>
          <a:prstGeom prst="rect">
            <a:avLst/>
          </a:prstGeom>
          <a:noFill/>
        </p:spPr>
      </p:pic>
    </p:spTree>
    <p:extLst>
      <p:ext uri="{BB962C8B-B14F-4D97-AF65-F5344CB8AC3E}">
        <p14:creationId xmlns="" xmlns:p14="http://schemas.microsoft.com/office/powerpoint/2010/main" val="21115719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9512" y="836712"/>
            <a:ext cx="878497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1923" name="Rectangle 3"/>
          <p:cNvSpPr>
            <a:spLocks noGrp="1" noChangeArrowheads="1"/>
          </p:cNvSpPr>
          <p:nvPr>
            <p:ph type="body" idx="1"/>
          </p:nvPr>
        </p:nvSpPr>
        <p:spPr>
          <a:xfrm>
            <a:off x="755650" y="18827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查询多行</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单值查询</a:t>
            </a:r>
            <a:r>
              <a:rPr lang="en-US" altLang="zh-CN" sz="2400">
                <a:latin typeface="Arial Unicode MS" pitchFamily="34" charset="-122"/>
                <a:ea typeface="Arial Unicode MS" pitchFamily="34" charset="-122"/>
                <a:cs typeface="Arial Unicode MS" pitchFamily="34" charset="-122"/>
              </a:rPr>
              <a:t>:</a:t>
            </a:r>
          </a:p>
        </p:txBody>
      </p:sp>
      <p:pic>
        <p:nvPicPr>
          <p:cNvPr id="721924" name="Picture 4"/>
          <p:cNvPicPr>
            <a:picLocks noChangeAspect="1" noChangeArrowheads="1"/>
          </p:cNvPicPr>
          <p:nvPr/>
        </p:nvPicPr>
        <p:blipFill>
          <a:blip r:embed="rId2" cstate="print"/>
          <a:srcRect/>
          <a:stretch>
            <a:fillRect/>
          </a:stretch>
        </p:blipFill>
        <p:spPr bwMode="auto">
          <a:xfrm>
            <a:off x="1258888" y="2492375"/>
            <a:ext cx="4968875" cy="1243013"/>
          </a:xfrm>
          <a:prstGeom prst="rect">
            <a:avLst/>
          </a:prstGeom>
          <a:noFill/>
        </p:spPr>
      </p:pic>
      <p:pic>
        <p:nvPicPr>
          <p:cNvPr id="721925" name="Picture 5"/>
          <p:cNvPicPr>
            <a:picLocks noChangeAspect="1" noChangeArrowheads="1"/>
          </p:cNvPicPr>
          <p:nvPr/>
        </p:nvPicPr>
        <p:blipFill>
          <a:blip r:embed="rId3" cstate="print"/>
          <a:srcRect/>
          <a:stretch>
            <a:fillRect/>
          </a:stretch>
        </p:blipFill>
        <p:spPr bwMode="auto">
          <a:xfrm>
            <a:off x="1331913" y="4652963"/>
            <a:ext cx="4319587" cy="1220787"/>
          </a:xfrm>
          <a:prstGeom prst="rect">
            <a:avLst/>
          </a:prstGeom>
          <a:noFill/>
        </p:spPr>
      </p:pic>
    </p:spTree>
    <p:extLst>
      <p:ext uri="{BB962C8B-B14F-4D97-AF65-F5344CB8AC3E}">
        <p14:creationId xmlns="" xmlns:p14="http://schemas.microsoft.com/office/powerpoint/2010/main" val="24276278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71600" y="404961"/>
            <a:ext cx="7696200" cy="1439863"/>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p>
        </p:txBody>
      </p:sp>
      <p:sp>
        <p:nvSpPr>
          <p:cNvPr id="717827" name="Rectangle 3"/>
          <p:cNvSpPr>
            <a:spLocks noGrp="1" noChangeArrowheads="1"/>
          </p:cNvSpPr>
          <p:nvPr>
            <p:ph type="body" idx="1"/>
          </p:nvPr>
        </p:nvSpPr>
        <p:spPr>
          <a:xfrm>
            <a:off x="395536" y="1714488"/>
            <a:ext cx="8352928" cy="4954872"/>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smtClean="0">
                <a:latin typeface="Arial Unicode MS" pitchFamily="34" charset="-122"/>
                <a:ea typeface="Arial Unicode MS" pitchFamily="34" charset="-122"/>
                <a:cs typeface="Arial Unicode MS" pitchFamily="34" charset="-122"/>
              </a:rPr>
              <a:t>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a:t>
            </a:r>
            <a:r>
              <a:rPr lang="zh-CN" altLang="en-US" sz="2400" dirty="0" smtClean="0">
                <a:latin typeface="Arial Unicode MS" pitchFamily="34" charset="-122"/>
                <a:ea typeface="Arial Unicode MS" pitchFamily="34" charset="-122"/>
                <a:cs typeface="Arial Unicode MS" pitchFamily="34" charset="-122"/>
              </a:rPr>
              <a:t>开发</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8310468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p>
        </p:txBody>
      </p:sp>
      <p:pic>
        <p:nvPicPr>
          <p:cNvPr id="718852" name="Picture 4"/>
          <p:cNvPicPr>
            <a:picLocks noChangeAspect="1" noChangeArrowheads="1"/>
          </p:cNvPicPr>
          <p:nvPr/>
        </p:nvPicPr>
        <p:blipFill>
          <a:blip r:embed="rId2" cstate="print"/>
          <a:srcRect/>
          <a:stretch>
            <a:fillRect/>
          </a:stretch>
        </p:blipFill>
        <p:spPr bwMode="auto">
          <a:xfrm>
            <a:off x="827088" y="1989138"/>
            <a:ext cx="7058025" cy="2151062"/>
          </a:xfrm>
          <a:prstGeom prst="rect">
            <a:avLst/>
          </a:prstGeom>
          <a:noFill/>
        </p:spPr>
      </p:pic>
    </p:spTree>
    <p:extLst>
      <p:ext uri="{BB962C8B-B14F-4D97-AF65-F5344CB8AC3E}">
        <p14:creationId xmlns="" xmlns:p14="http://schemas.microsoft.com/office/powerpoint/2010/main" val="3988059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771544"/>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p>
        </p:txBody>
      </p:sp>
      <p:pic>
        <p:nvPicPr>
          <p:cNvPr id="719876" name="Picture 4"/>
          <p:cNvPicPr>
            <a:picLocks noChangeAspect="1" noChangeArrowheads="1"/>
          </p:cNvPicPr>
          <p:nvPr/>
        </p:nvPicPr>
        <p:blipFill>
          <a:blip r:embed="rId2" cstate="print"/>
          <a:srcRect/>
          <a:stretch>
            <a:fillRect/>
          </a:stretch>
        </p:blipFill>
        <p:spPr bwMode="auto">
          <a:xfrm>
            <a:off x="755650" y="2852936"/>
            <a:ext cx="6408738" cy="1144587"/>
          </a:xfrm>
          <a:prstGeom prst="rect">
            <a:avLst/>
          </a:prstGeom>
          <a:noFill/>
        </p:spPr>
      </p:pic>
      <p:pic>
        <p:nvPicPr>
          <p:cNvPr id="719878" name="Picture 6"/>
          <p:cNvPicPr>
            <a:picLocks noChangeAspect="1" noChangeArrowheads="1"/>
          </p:cNvPicPr>
          <p:nvPr/>
        </p:nvPicPr>
        <p:blipFill>
          <a:blip r:embed="rId3" cstate="print"/>
          <a:srcRect/>
          <a:stretch>
            <a:fillRect/>
          </a:stretch>
        </p:blipFill>
        <p:spPr bwMode="auto">
          <a:xfrm>
            <a:off x="900113" y="2071678"/>
            <a:ext cx="5976937" cy="215900"/>
          </a:xfrm>
          <a:prstGeom prst="rect">
            <a:avLst/>
          </a:prstGeom>
          <a:noFill/>
        </p:spPr>
      </p:pic>
    </p:spTree>
    <p:extLst>
      <p:ext uri="{BB962C8B-B14F-4D97-AF65-F5344CB8AC3E}">
        <p14:creationId xmlns="" xmlns:p14="http://schemas.microsoft.com/office/powerpoint/2010/main" val="2146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b="1" dirty="0" smtClean="0">
                <a:solidFill>
                  <a:srgbClr val="0000FF"/>
                </a:solidFill>
                <a:latin typeface="Arial Unicode MS" pitchFamily="34" charset="-122"/>
                <a:ea typeface="Arial Unicode MS" pitchFamily="34" charset="-122"/>
                <a:cs typeface="Arial Unicode MS" pitchFamily="34" charset="-122"/>
              </a:rPr>
              <a:t>IOC &amp; DI </a:t>
            </a:r>
            <a:r>
              <a:rPr lang="zh-CN" altLang="en-US" sz="20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a:t>
            </a:r>
            <a:r>
              <a:rPr lang="zh-CN" altLang="en-US" sz="1800" dirty="0" smtClean="0">
                <a:latin typeface="Arial Unicode MS" pitchFamily="34" charset="-122"/>
                <a:ea typeface="Arial Unicode MS" pitchFamily="34" charset="-122"/>
                <a:cs typeface="Arial Unicode MS" pitchFamily="34" charset="-122"/>
              </a:rPr>
              <a:t>方式；基于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的配置</a:t>
            </a:r>
            <a:r>
              <a:rPr lang="zh-CN" altLang="en-US" sz="1800" dirty="0">
                <a:latin typeface="Arial Unicode MS" pitchFamily="34" charset="-122"/>
                <a:ea typeface="Arial Unicode MS" pitchFamily="34" charset="-122"/>
                <a:cs typeface="Arial Unicode MS" pitchFamily="34" charset="-122"/>
              </a:rPr>
              <a:t>方式：通过全类名（反射）、通过工厂方法（静态工厂方法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概述</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15174920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908248" y="414956"/>
            <a:ext cx="769620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20899" name="Rectangle 3"/>
          <p:cNvSpPr>
            <a:spLocks noGrp="1" noChangeArrowheads="1"/>
          </p:cNvSpPr>
          <p:nvPr>
            <p:ph type="body" idx="1"/>
          </p:nvPr>
        </p:nvSpPr>
        <p:spPr>
          <a:xfrm>
            <a:off x="500034" y="1882775"/>
            <a:ext cx="8143932" cy="4098925"/>
          </a:xfrm>
        </p:spPr>
        <p:txBody>
          <a:bodyPr/>
          <a:lstStyle/>
          <a:p>
            <a:r>
              <a:rPr lang="zh-CN" altLang="en-US" sz="2400" dirty="0">
                <a:latin typeface="Arial Unicode MS" pitchFamily="34" charset="-122"/>
                <a:ea typeface="Arial Unicode MS" pitchFamily="34" charset="-122"/>
                <a:cs typeface="Arial Unicode MS" pitchFamily="34" charset="-122"/>
              </a:rPr>
              <a:t>在经典的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用法中</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参数是用占位符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并且受到位置的限制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定位参数的问题在于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一旦参数的顺序发生变化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就必须改变参数绑定</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smtClean="0">
                <a:latin typeface="Arial Unicode MS" pitchFamily="34" charset="-122"/>
                <a:ea typeface="Arial Unicode MS" pitchFamily="34" charset="-122"/>
                <a:cs typeface="Arial Unicode MS" pitchFamily="34" charset="-122"/>
              </a:rPr>
              <a:t>NamedParameterJdbcTemplate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p>
        </p:txBody>
      </p:sp>
    </p:spTree>
    <p:extLst>
      <p:ext uri="{BB962C8B-B14F-4D97-AF65-F5344CB8AC3E}">
        <p14:creationId xmlns="" xmlns:p14="http://schemas.microsoft.com/office/powerpoint/2010/main" val="2845219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30115" name="Rectangle 3"/>
          <p:cNvSpPr>
            <a:spLocks noGrp="1" noChangeArrowheads="1"/>
          </p:cNvSpPr>
          <p:nvPr>
            <p:ph type="body" idx="1"/>
          </p:nvPr>
        </p:nvSpPr>
        <p:spPr>
          <a:xfrm>
            <a:off x="571472" y="1785926"/>
            <a:ext cx="8286808" cy="1928826"/>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p>
        </p:txBody>
      </p:sp>
      <p:pic>
        <p:nvPicPr>
          <p:cNvPr id="730116" name="Picture 4"/>
          <p:cNvPicPr>
            <a:picLocks noChangeAspect="1" noChangeArrowheads="1"/>
          </p:cNvPicPr>
          <p:nvPr/>
        </p:nvPicPr>
        <p:blipFill>
          <a:blip r:embed="rId3" cstate="print"/>
          <a:srcRect/>
          <a:stretch>
            <a:fillRect/>
          </a:stretch>
        </p:blipFill>
        <p:spPr bwMode="auto">
          <a:xfrm>
            <a:off x="395288" y="4005263"/>
            <a:ext cx="3168650" cy="952500"/>
          </a:xfrm>
          <a:prstGeom prst="rect">
            <a:avLst/>
          </a:prstGeom>
          <a:noFill/>
        </p:spPr>
      </p:pic>
      <p:pic>
        <p:nvPicPr>
          <p:cNvPr id="730117" name="Picture 5"/>
          <p:cNvPicPr>
            <a:picLocks noChangeAspect="1" noChangeArrowheads="1"/>
          </p:cNvPicPr>
          <p:nvPr/>
        </p:nvPicPr>
        <p:blipFill>
          <a:blip r:embed="rId4" cstate="print"/>
          <a:srcRect/>
          <a:stretch>
            <a:fillRect/>
          </a:stretch>
        </p:blipFill>
        <p:spPr bwMode="auto">
          <a:xfrm>
            <a:off x="4067175" y="4005263"/>
            <a:ext cx="3527425" cy="965200"/>
          </a:xfrm>
          <a:prstGeom prst="rect">
            <a:avLst/>
          </a:prstGeom>
          <a:noFill/>
        </p:spPr>
      </p:pic>
      <p:pic>
        <p:nvPicPr>
          <p:cNvPr id="730118" name="Picture 6"/>
          <p:cNvPicPr>
            <a:picLocks noChangeAspect="1" noChangeArrowheads="1"/>
          </p:cNvPicPr>
          <p:nvPr/>
        </p:nvPicPr>
        <p:blipFill>
          <a:blip r:embed="rId5" cstate="print"/>
          <a:srcRect/>
          <a:stretch>
            <a:fillRect/>
          </a:stretch>
        </p:blipFill>
        <p:spPr bwMode="auto">
          <a:xfrm>
            <a:off x="395288" y="5229225"/>
            <a:ext cx="3529012" cy="855663"/>
          </a:xfrm>
          <a:prstGeom prst="rect">
            <a:avLst/>
          </a:prstGeom>
          <a:noFill/>
        </p:spPr>
      </p:pic>
      <p:pic>
        <p:nvPicPr>
          <p:cNvPr id="730119" name="Picture 7"/>
          <p:cNvPicPr>
            <a:picLocks noChangeAspect="1" noChangeArrowheads="1"/>
          </p:cNvPicPr>
          <p:nvPr/>
        </p:nvPicPr>
        <p:blipFill>
          <a:blip r:embed="rId6" cstate="print"/>
          <a:srcRect/>
          <a:stretch>
            <a:fillRect/>
          </a:stretch>
        </p:blipFill>
        <p:spPr bwMode="auto">
          <a:xfrm>
            <a:off x="4211638" y="5191125"/>
            <a:ext cx="4392612" cy="838200"/>
          </a:xfrm>
          <a:prstGeom prst="rect">
            <a:avLst/>
          </a:prstGeom>
          <a:noFill/>
        </p:spPr>
      </p:pic>
    </p:spTree>
    <p:extLst>
      <p:ext uri="{BB962C8B-B14F-4D97-AF65-F5344CB8AC3E}">
        <p14:creationId xmlns="" xmlns:p14="http://schemas.microsoft.com/office/powerpoint/2010/main" val="37931990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750" y="1916113"/>
            <a:ext cx="8064500" cy="936625"/>
          </a:xfrm>
          <a:noFill/>
          <a:ln/>
        </p:spPr>
        <p:txBody>
          <a:bodyPr lIns="92075" tIns="46038" rIns="92075" bIns="46038" anchorCtr="0">
            <a:normAutofit/>
          </a:bodyPr>
          <a:lstStyle/>
          <a:p>
            <a:r>
              <a:rPr lang="en-US" altLang="zh-CN" sz="4800" b="1" dirty="0">
                <a:latin typeface="Arial Unicode MS" pitchFamily="34" charset="-122"/>
                <a:ea typeface="Arial Unicode MS" pitchFamily="34" charset="-122"/>
                <a:cs typeface="Arial Unicode MS" pitchFamily="34" charset="-122"/>
              </a:rPr>
              <a:t>Spring  </a:t>
            </a:r>
            <a:r>
              <a:rPr lang="zh-CN" altLang="en-US" sz="4800" b="1" dirty="0">
                <a:latin typeface="Arial Unicode MS" pitchFamily="34" charset="-122"/>
                <a:ea typeface="Arial Unicode MS" pitchFamily="34" charset="-122"/>
                <a:cs typeface="Arial Unicode MS" pitchFamily="34" charset="-122"/>
              </a:rPr>
              <a:t>中的事务管理</a:t>
            </a:r>
          </a:p>
        </p:txBody>
      </p:sp>
      <p:pic>
        <p:nvPicPr>
          <p:cNvPr id="778244" name="Picture 4"/>
          <p:cNvPicPr>
            <a:picLocks noChangeAspect="1" noChangeArrowheads="1"/>
          </p:cNvPicPr>
          <p:nvPr/>
        </p:nvPicPr>
        <p:blipFill>
          <a:blip r:embed="rId3" cstate="print"/>
          <a:srcRect/>
          <a:stretch>
            <a:fillRect/>
          </a:stretch>
        </p:blipFill>
        <p:spPr bwMode="auto">
          <a:xfrm>
            <a:off x="1692275" y="1916113"/>
            <a:ext cx="1943100" cy="842962"/>
          </a:xfrm>
          <a:prstGeom prst="rect">
            <a:avLst/>
          </a:prstGeom>
          <a:noFill/>
        </p:spPr>
      </p:pic>
    </p:spTree>
    <p:extLst>
      <p:ext uri="{BB962C8B-B14F-4D97-AF65-F5344CB8AC3E}">
        <p14:creationId xmlns="" xmlns:p14="http://schemas.microsoft.com/office/powerpoint/2010/main" val="79085301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事务简介</a:t>
            </a:r>
          </a:p>
        </p:txBody>
      </p:sp>
      <p:sp>
        <p:nvSpPr>
          <p:cNvPr id="728067" name="Rectangle 3"/>
          <p:cNvSpPr>
            <a:spLocks noGrp="1" noChangeArrowheads="1"/>
          </p:cNvSpPr>
          <p:nvPr>
            <p:ph type="body" idx="1"/>
          </p:nvPr>
        </p:nvSpPr>
        <p:spPr>
          <a:xfrm>
            <a:off x="251520" y="1556792"/>
            <a:ext cx="8577120" cy="5000660"/>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11961934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7200" y="485800"/>
            <a:ext cx="8229600" cy="1143000"/>
          </a:xfrm>
        </p:spPr>
        <p:txBody>
          <a:bodyPr/>
          <a:lstStyle/>
          <a:p>
            <a:r>
              <a:rPr lang="zh-CN" altLang="en-US" dirty="0">
                <a:latin typeface="Arial Unicode MS" pitchFamily="34" charset="-122"/>
                <a:ea typeface="Arial Unicode MS" pitchFamily="34" charset="-122"/>
                <a:cs typeface="Arial Unicode MS" pitchFamily="34" charset="-122"/>
              </a:rPr>
              <a:t>事务管理的问题</a:t>
            </a:r>
          </a:p>
        </p:txBody>
      </p:sp>
      <p:pic>
        <p:nvPicPr>
          <p:cNvPr id="727044" name="Picture 4"/>
          <p:cNvPicPr>
            <a:picLocks noChangeAspect="1" noChangeArrowheads="1"/>
          </p:cNvPicPr>
          <p:nvPr/>
        </p:nvPicPr>
        <p:blipFill>
          <a:blip r:embed="rId2" cstate="print"/>
          <a:srcRect/>
          <a:stretch>
            <a:fillRect/>
          </a:stretch>
        </p:blipFill>
        <p:spPr bwMode="auto">
          <a:xfrm>
            <a:off x="3949700" y="260350"/>
            <a:ext cx="5197475" cy="6553200"/>
          </a:xfrm>
          <a:prstGeom prst="rect">
            <a:avLst/>
          </a:prstGeom>
          <a:noFill/>
        </p:spPr>
      </p:pic>
      <p:sp>
        <p:nvSpPr>
          <p:cNvPr id="727045" name="Rectangle 5"/>
          <p:cNvSpPr>
            <a:spLocks noGrp="1" noChangeArrowheads="1"/>
          </p:cNvSpPr>
          <p:nvPr>
            <p:ph type="body" idx="1"/>
          </p:nvPr>
        </p:nvSpPr>
        <p:spPr>
          <a:xfrm>
            <a:off x="142844" y="1785926"/>
            <a:ext cx="3598862" cy="3201988"/>
          </a:xfrm>
          <a:noFill/>
          <a:ln/>
        </p:spPr>
        <p:txBody>
          <a:bodyPr/>
          <a:lstStyle/>
          <a:p>
            <a:r>
              <a:rPr lang="zh-CN" altLang="en-US" sz="2800" dirty="0">
                <a:latin typeface="Arial Unicode MS" pitchFamily="34" charset="-122"/>
                <a:ea typeface="Arial Unicode MS" pitchFamily="34" charset="-122"/>
                <a:cs typeface="Arial Unicode MS" pitchFamily="34" charset="-122"/>
              </a:rPr>
              <a:t>问题</a:t>
            </a:r>
            <a:r>
              <a:rPr lang="en-US" altLang="zh-CN" sz="2800" dirty="0">
                <a:latin typeface="Arial Unicode MS" pitchFamily="34" charset="-122"/>
                <a:ea typeface="Arial Unicode MS" pitchFamily="34" charset="-122"/>
                <a:cs typeface="Arial Unicode MS" pitchFamily="34" charset="-122"/>
              </a:rPr>
              <a:t>: </a:t>
            </a:r>
          </a:p>
          <a:p>
            <a:pPr lvl="1"/>
            <a:r>
              <a:rPr lang="zh-CN" altLang="en-US" sz="2300" dirty="0">
                <a:latin typeface="Arial Unicode MS" pitchFamily="34" charset="-122"/>
                <a:ea typeface="Arial Unicode MS" pitchFamily="34" charset="-122"/>
                <a:cs typeface="Arial Unicode MS" pitchFamily="34" charset="-122"/>
              </a:rPr>
              <a:t>必须为不同的方法重写类似的样板代码</a:t>
            </a:r>
          </a:p>
          <a:p>
            <a:pPr lvl="1"/>
            <a:r>
              <a:rPr lang="zh-CN" altLang="en-US" sz="2300" dirty="0">
                <a:latin typeface="Arial Unicode MS" pitchFamily="34" charset="-122"/>
                <a:ea typeface="Arial Unicode MS" pitchFamily="34" charset="-122"/>
                <a:cs typeface="Arial Unicode MS" pitchFamily="34" charset="-122"/>
              </a:rPr>
              <a:t>这段代码是特定于 </a:t>
            </a:r>
            <a:r>
              <a:rPr lang="en-US" altLang="zh-CN" sz="2300" dirty="0">
                <a:latin typeface="Arial Unicode MS" pitchFamily="34" charset="-122"/>
                <a:ea typeface="Arial Unicode MS" pitchFamily="34" charset="-122"/>
                <a:cs typeface="Arial Unicode MS" pitchFamily="34" charset="-122"/>
              </a:rPr>
              <a:t>JDBC </a:t>
            </a:r>
            <a:r>
              <a:rPr lang="zh-CN" altLang="en-US" sz="2300" dirty="0">
                <a:latin typeface="Arial Unicode MS" pitchFamily="34" charset="-122"/>
                <a:ea typeface="Arial Unicode MS" pitchFamily="34" charset="-122"/>
                <a:cs typeface="Arial Unicode MS" pitchFamily="34" charset="-122"/>
              </a:rPr>
              <a:t>的</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一旦选择类其它数据库存取技术</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代码需要作出相应的修改</a:t>
            </a:r>
          </a:p>
        </p:txBody>
      </p:sp>
    </p:spTree>
    <p:extLst>
      <p:ext uri="{BB962C8B-B14F-4D97-AF65-F5344CB8AC3E}">
        <p14:creationId xmlns="" xmlns:p14="http://schemas.microsoft.com/office/powerpoint/2010/main" val="2949083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a:t>
            </a:r>
          </a:p>
        </p:txBody>
      </p:sp>
      <p:sp>
        <p:nvSpPr>
          <p:cNvPr id="726019" name="Rectangle 3"/>
          <p:cNvSpPr>
            <a:spLocks noGrp="1" noChangeArrowheads="1"/>
          </p:cNvSpPr>
          <p:nvPr>
            <p:ph type="body" idx="1"/>
          </p:nvPr>
        </p:nvSpPr>
        <p:spPr>
          <a:xfrm>
            <a:off x="318780" y="1737858"/>
            <a:ext cx="8429684" cy="4643470"/>
          </a:xfrm>
          <a:solidFill>
            <a:schemeClr val="bg1"/>
          </a:solidFill>
        </p:spPr>
        <p:txBody>
          <a:bodyPr>
            <a:normAutofit/>
          </a:bodyPr>
          <a:lstStyle/>
          <a:p>
            <a:r>
              <a:rPr lang="zh-CN" altLang="en-US" sz="2300" dirty="0">
                <a:latin typeface="Arial Unicode MS" pitchFamily="34" charset="-122"/>
                <a:ea typeface="Arial Unicode MS" pitchFamily="34" charset="-122"/>
                <a:cs typeface="Arial Unicode MS" pitchFamily="34" charset="-122"/>
              </a:rPr>
              <a:t>作为企业级应用程序框架</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在不同的事务管理 </a:t>
            </a:r>
            <a:r>
              <a:rPr lang="en-US" altLang="zh-CN" sz="2300" b="1" dirty="0">
                <a:solidFill>
                  <a:srgbClr val="0000FF"/>
                </a:solidFill>
                <a:latin typeface="Arial Unicode MS" pitchFamily="34" charset="-122"/>
                <a:ea typeface="Arial Unicode MS" pitchFamily="34" charset="-122"/>
                <a:cs typeface="Arial Unicode MS" pitchFamily="34" charset="-122"/>
              </a:rPr>
              <a:t>API </a:t>
            </a:r>
            <a:r>
              <a:rPr lang="zh-CN" altLang="en-US" sz="2300" b="1" dirty="0">
                <a:solidFill>
                  <a:srgbClr val="0000FF"/>
                </a:solidFill>
                <a:latin typeface="Arial Unicode MS" pitchFamily="34" charset="-122"/>
                <a:ea typeface="Arial Unicode MS" pitchFamily="34" charset="-122"/>
                <a:cs typeface="Arial Unicode MS" pitchFamily="34" charset="-122"/>
              </a:rPr>
              <a:t>之上定义了一个抽象层</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而应用程序开发人员不必了解底层的事务管理 </a:t>
            </a:r>
            <a:r>
              <a:rPr lang="en-US" altLang="zh-CN" sz="2300" dirty="0">
                <a:latin typeface="Arial Unicode MS" pitchFamily="34" charset="-122"/>
                <a:ea typeface="Arial Unicode MS" pitchFamily="34" charset="-122"/>
                <a:cs typeface="Arial Unicode MS" pitchFamily="34" charset="-122"/>
              </a:rPr>
              <a:t>API, </a:t>
            </a:r>
            <a:r>
              <a:rPr lang="zh-CN" altLang="en-US" sz="2300" dirty="0">
                <a:latin typeface="Arial Unicode MS" pitchFamily="34" charset="-122"/>
                <a:ea typeface="Arial Unicode MS" pitchFamily="34" charset="-122"/>
                <a:cs typeface="Arial Unicode MS" pitchFamily="34" charset="-122"/>
              </a:rPr>
              <a:t>就可以使用 </a:t>
            </a:r>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的事务管理机制</a:t>
            </a:r>
            <a:r>
              <a:rPr lang="en-US" altLang="zh-CN" sz="2300" dirty="0">
                <a:latin typeface="Arial Unicode MS" pitchFamily="34" charset="-122"/>
                <a:ea typeface="Arial Unicode MS" pitchFamily="34" charset="-122"/>
                <a:cs typeface="Arial Unicode MS" pitchFamily="34" charset="-122"/>
              </a:rPr>
              <a:t>.</a:t>
            </a:r>
          </a:p>
          <a:p>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既支持编程式事务管理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也支持声明式的事务管理</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0000FF"/>
                </a:solidFill>
                <a:latin typeface="Arial Unicode MS" pitchFamily="34" charset="-122"/>
                <a:ea typeface="Arial Unicode MS" pitchFamily="34" charset="-122"/>
                <a:cs typeface="Arial Unicode MS" pitchFamily="34" charset="-122"/>
              </a:rPr>
              <a:t>编程式事务管理</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将事务管理代码嵌入到业务方法中来控制事务的提交和回滚</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在编程式管理事务时</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必须在每个事务操作中包含额外的事务管理代码</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FF0000"/>
                </a:solidFill>
                <a:latin typeface="Arial Unicode MS" pitchFamily="34" charset="-122"/>
                <a:ea typeface="Arial Unicode MS" pitchFamily="34" charset="-122"/>
                <a:cs typeface="Arial Unicode MS" pitchFamily="34" charset="-122"/>
              </a:rPr>
              <a:t>声明式事务管理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大多数情况下比编程式事务管理更好用</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它</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将事务管理代码从业务方法中分离出来</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以声明的方式来实现事务管理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事务管理作为一种横切关注点</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可以通过 </a:t>
            </a:r>
            <a:r>
              <a:rPr lang="en-US" altLang="zh-CN" sz="2300" dirty="0">
                <a:latin typeface="Arial Unicode MS" pitchFamily="34" charset="-122"/>
                <a:ea typeface="Arial Unicode MS" pitchFamily="34" charset="-122"/>
                <a:cs typeface="Arial Unicode MS" pitchFamily="34" charset="-122"/>
              </a:rPr>
              <a:t>AOP </a:t>
            </a:r>
            <a:r>
              <a:rPr lang="zh-CN" altLang="en-US" sz="2300" dirty="0">
                <a:latin typeface="Arial Unicode MS" pitchFamily="34" charset="-122"/>
                <a:ea typeface="Arial Unicode MS" pitchFamily="34" charset="-122"/>
                <a:cs typeface="Arial Unicode MS" pitchFamily="34" charset="-122"/>
              </a:rPr>
              <a:t>方法模块化</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通过 </a:t>
            </a:r>
            <a:r>
              <a:rPr lang="en-US" altLang="zh-CN" sz="2300" b="1" dirty="0">
                <a:solidFill>
                  <a:srgbClr val="0000FF"/>
                </a:solidFill>
                <a:latin typeface="Arial Unicode MS" pitchFamily="34" charset="-122"/>
                <a:ea typeface="Arial Unicode MS" pitchFamily="34" charset="-122"/>
                <a:cs typeface="Arial Unicode MS" pitchFamily="34" charset="-122"/>
              </a:rPr>
              <a:t>Spring AOP </a:t>
            </a:r>
            <a:r>
              <a:rPr lang="zh-CN" altLang="en-US" sz="2300" b="1" dirty="0">
                <a:solidFill>
                  <a:srgbClr val="0000FF"/>
                </a:solidFill>
                <a:latin typeface="Arial Unicode MS" pitchFamily="34" charset="-122"/>
                <a:ea typeface="Arial Unicode MS" pitchFamily="34" charset="-122"/>
                <a:cs typeface="Arial Unicode MS" pitchFamily="34" charset="-122"/>
              </a:rPr>
              <a:t>框架支持声明式事务管理</a:t>
            </a:r>
            <a:r>
              <a:rPr lang="en-US" altLang="zh-CN" sz="23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17893384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9959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中的事务管理器</a:t>
            </a:r>
          </a:p>
        </p:txBody>
      </p:sp>
      <p:sp>
        <p:nvSpPr>
          <p:cNvPr id="731139" name="Rectangle 3"/>
          <p:cNvSpPr>
            <a:spLocks noGrp="1" noChangeArrowheads="1"/>
          </p:cNvSpPr>
          <p:nvPr>
            <p:ph type="body" idx="1"/>
          </p:nvPr>
        </p:nvSpPr>
        <p:spPr>
          <a:xfrm>
            <a:off x="755650" y="1895475"/>
            <a:ext cx="7696200"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中抽象了一整套的事务机制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开发人员不必了解底层的事务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就可以利用这些事务机制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有了这些事务机制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事务管理代码就能独立于特定的事务技术了</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的核心事务管理抽象是                     它为事务管理封装了一组独立于技术的方法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无论使用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的哪种事务管理策略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编程式或声明式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事务管理器都是必须的</a:t>
            </a:r>
            <a:r>
              <a:rPr lang="en-US" altLang="zh-CN" sz="2400" dirty="0">
                <a:latin typeface="Arial Unicode MS" pitchFamily="34" charset="-122"/>
                <a:ea typeface="Arial Unicode MS" pitchFamily="34" charset="-122"/>
                <a:cs typeface="Arial Unicode MS" pitchFamily="34" charset="-122"/>
              </a:rPr>
              <a:t>.</a:t>
            </a:r>
          </a:p>
        </p:txBody>
      </p:sp>
      <p:pic>
        <p:nvPicPr>
          <p:cNvPr id="731140" name="Picture 4"/>
          <p:cNvPicPr>
            <a:picLocks noChangeAspect="1" noChangeArrowheads="1"/>
          </p:cNvPicPr>
          <p:nvPr/>
        </p:nvPicPr>
        <p:blipFill>
          <a:blip r:embed="rId2" cstate="print"/>
          <a:srcRect/>
          <a:stretch>
            <a:fillRect/>
          </a:stretch>
        </p:blipFill>
        <p:spPr bwMode="auto">
          <a:xfrm>
            <a:off x="5372100" y="3436938"/>
            <a:ext cx="3524250" cy="390525"/>
          </a:xfrm>
          <a:prstGeom prst="rect">
            <a:avLst/>
          </a:prstGeom>
          <a:noFill/>
        </p:spPr>
      </p:pic>
    </p:spTree>
    <p:extLst>
      <p:ext uri="{BB962C8B-B14F-4D97-AF65-F5344CB8AC3E}">
        <p14:creationId xmlns="" xmlns:p14="http://schemas.microsoft.com/office/powerpoint/2010/main" val="22254837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67544" y="699536"/>
            <a:ext cx="8229600"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中的事务管理器的不同实现</a:t>
            </a:r>
          </a:p>
        </p:txBody>
      </p:sp>
      <p:sp>
        <p:nvSpPr>
          <p:cNvPr id="732163" name="Rectangle 3"/>
          <p:cNvSpPr>
            <a:spLocks noGrp="1" noChangeArrowheads="1"/>
          </p:cNvSpPr>
          <p:nvPr>
            <p:ph type="body" idx="1"/>
          </p:nvPr>
        </p:nvSpPr>
        <p:spPr>
          <a:xfrm>
            <a:off x="781050" y="1714488"/>
            <a:ext cx="7920038" cy="4418012"/>
          </a:xfrm>
        </p:spPr>
        <p:txBody>
          <a:bodyPr/>
          <a:lstStyle/>
          <a:p>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在应用程序中只需要处理一个数据源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而且通过 </a:t>
            </a: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存取</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 </a:t>
            </a:r>
            <a:r>
              <a:rPr lang="en-US" altLang="zh-CN" sz="2800" dirty="0" err="1">
                <a:latin typeface="Arial Unicode MS" pitchFamily="34" charset="-122"/>
                <a:ea typeface="Arial Unicode MS" pitchFamily="34" charset="-122"/>
                <a:cs typeface="Arial Unicode MS" pitchFamily="34" charset="-122"/>
              </a:rPr>
              <a:t>JavaEE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应用服务器上用 </a:t>
            </a:r>
            <a:r>
              <a:rPr lang="en-US" altLang="zh-CN" sz="2800" dirty="0">
                <a:latin typeface="Arial Unicode MS" pitchFamily="34" charset="-122"/>
                <a:ea typeface="Arial Unicode MS" pitchFamily="34" charset="-122"/>
                <a:cs typeface="Arial Unicode MS" pitchFamily="34" charset="-122"/>
              </a:rPr>
              <a:t>JTA(Java Transaction API) </a:t>
            </a:r>
            <a:r>
              <a:rPr lang="zh-CN" altLang="en-US" sz="2800" dirty="0">
                <a:latin typeface="Arial Unicode MS" pitchFamily="34" charset="-122"/>
                <a:ea typeface="Arial Unicode MS" pitchFamily="34" charset="-122"/>
                <a:cs typeface="Arial Unicode MS" pitchFamily="34" charset="-122"/>
              </a:rPr>
              <a:t>进行事务管理</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框架存取数据库</a:t>
            </a:r>
          </a:p>
          <a:p>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事务管理器以普通的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形式声明在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a:t>
            </a:r>
          </a:p>
          <a:p>
            <a:endParaRPr lang="en-US" altLang="zh-CN" sz="2800" dirty="0">
              <a:latin typeface="Arial Unicode MS" pitchFamily="34" charset="-122"/>
              <a:ea typeface="Arial Unicode MS" pitchFamily="34" charset="-122"/>
              <a:cs typeface="Arial Unicode MS" pitchFamily="34" charset="-122"/>
            </a:endParaRPr>
          </a:p>
        </p:txBody>
      </p:sp>
      <p:pic>
        <p:nvPicPr>
          <p:cNvPr id="732164" name="Picture 4"/>
          <p:cNvPicPr>
            <a:picLocks noChangeAspect="1" noChangeArrowheads="1"/>
          </p:cNvPicPr>
          <p:nvPr/>
        </p:nvPicPr>
        <p:blipFill>
          <a:blip r:embed="rId2" cstate="print"/>
          <a:srcRect/>
          <a:stretch>
            <a:fillRect/>
          </a:stretch>
        </p:blipFill>
        <p:spPr bwMode="auto">
          <a:xfrm>
            <a:off x="1195388" y="1700808"/>
            <a:ext cx="3533775" cy="495300"/>
          </a:xfrm>
          <a:prstGeom prst="rect">
            <a:avLst/>
          </a:prstGeom>
          <a:noFill/>
        </p:spPr>
      </p:pic>
      <p:pic>
        <p:nvPicPr>
          <p:cNvPr id="732165" name="Picture 5"/>
          <p:cNvPicPr>
            <a:picLocks noChangeAspect="1" noChangeArrowheads="1"/>
          </p:cNvPicPr>
          <p:nvPr/>
        </p:nvPicPr>
        <p:blipFill>
          <a:blip r:embed="rId3" cstate="print"/>
          <a:srcRect/>
          <a:stretch>
            <a:fillRect/>
          </a:stretch>
        </p:blipFill>
        <p:spPr bwMode="auto">
          <a:xfrm>
            <a:off x="1271588" y="2708920"/>
            <a:ext cx="2733675" cy="352425"/>
          </a:xfrm>
          <a:prstGeom prst="rect">
            <a:avLst/>
          </a:prstGeom>
          <a:noFill/>
        </p:spPr>
      </p:pic>
      <p:pic>
        <p:nvPicPr>
          <p:cNvPr id="732166" name="Picture 6"/>
          <p:cNvPicPr>
            <a:picLocks noChangeAspect="1" noChangeArrowheads="1"/>
          </p:cNvPicPr>
          <p:nvPr/>
        </p:nvPicPr>
        <p:blipFill>
          <a:blip r:embed="rId4" cstate="print"/>
          <a:srcRect/>
          <a:stretch>
            <a:fillRect/>
          </a:stretch>
        </p:blipFill>
        <p:spPr bwMode="auto">
          <a:xfrm>
            <a:off x="1284288" y="3645024"/>
            <a:ext cx="3295650" cy="361950"/>
          </a:xfrm>
          <a:prstGeom prst="rect">
            <a:avLst/>
          </a:prstGeom>
          <a:noFill/>
        </p:spPr>
      </p:pic>
    </p:spTree>
    <p:extLst>
      <p:ext uri="{BB962C8B-B14F-4D97-AF65-F5344CB8AC3E}">
        <p14:creationId xmlns="" xmlns:p14="http://schemas.microsoft.com/office/powerpoint/2010/main" val="39666881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34213" name="Picture 5"/>
          <p:cNvPicPr>
            <a:picLocks noChangeAspect="1" noChangeArrowheads="1"/>
          </p:cNvPicPr>
          <p:nvPr/>
        </p:nvPicPr>
        <p:blipFill>
          <a:blip r:embed="rId3" cstate="print"/>
          <a:srcRect/>
          <a:stretch>
            <a:fillRect/>
          </a:stretch>
        </p:blipFill>
        <p:spPr bwMode="auto">
          <a:xfrm>
            <a:off x="971550" y="2133600"/>
            <a:ext cx="7200900" cy="2925763"/>
          </a:xfrm>
          <a:prstGeom prst="rect">
            <a:avLst/>
          </a:prstGeom>
          <a:noFill/>
        </p:spPr>
      </p:pic>
    </p:spTree>
    <p:extLst>
      <p:ext uri="{BB962C8B-B14F-4D97-AF65-F5344CB8AC3E}">
        <p14:creationId xmlns="" xmlns:p14="http://schemas.microsoft.com/office/powerpoint/2010/main" val="20212486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数据表中的数据</a:t>
            </a:r>
          </a:p>
        </p:txBody>
      </p:sp>
      <p:sp>
        <p:nvSpPr>
          <p:cNvPr id="781316" name="Text Box 4"/>
          <p:cNvSpPr txBox="1">
            <a:spLocks noChangeArrowheads="1"/>
          </p:cNvSpPr>
          <p:nvPr/>
        </p:nvSpPr>
        <p:spPr bwMode="auto">
          <a:xfrm>
            <a:off x="814388" y="1722453"/>
            <a:ext cx="2303462"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Account </a:t>
            </a:r>
            <a:r>
              <a:rPr lang="zh-CN" altLang="en-US" sz="2400">
                <a:latin typeface="Arial Unicode MS" pitchFamily="34" charset="-122"/>
                <a:ea typeface="Arial Unicode MS" pitchFamily="34" charset="-122"/>
                <a:cs typeface="Arial Unicode MS" pitchFamily="34" charset="-122"/>
              </a:rPr>
              <a:t>表</a:t>
            </a:r>
          </a:p>
        </p:txBody>
      </p:sp>
      <p:pic>
        <p:nvPicPr>
          <p:cNvPr id="781317" name="Picture 5"/>
          <p:cNvPicPr>
            <a:picLocks noChangeAspect="1" noChangeArrowheads="1"/>
          </p:cNvPicPr>
          <p:nvPr/>
        </p:nvPicPr>
        <p:blipFill>
          <a:blip r:embed="rId3" cstate="print"/>
          <a:srcRect/>
          <a:stretch>
            <a:fillRect/>
          </a:stretch>
        </p:blipFill>
        <p:spPr bwMode="auto">
          <a:xfrm>
            <a:off x="1220788" y="2214578"/>
            <a:ext cx="2703512" cy="631825"/>
          </a:xfrm>
          <a:prstGeom prst="rect">
            <a:avLst/>
          </a:prstGeom>
          <a:noFill/>
        </p:spPr>
      </p:pic>
      <p:sp>
        <p:nvSpPr>
          <p:cNvPr id="781318" name="Text Box 6"/>
          <p:cNvSpPr txBox="1">
            <a:spLocks noChangeArrowheads="1"/>
          </p:cNvSpPr>
          <p:nvPr/>
        </p:nvSpPr>
        <p:spPr bwMode="auto">
          <a:xfrm>
            <a:off x="755650" y="2973403"/>
            <a:ext cx="2303463"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 </a:t>
            </a:r>
            <a:r>
              <a:rPr lang="zh-CN" altLang="en-US" sz="2400">
                <a:latin typeface="Arial Unicode MS" pitchFamily="34" charset="-122"/>
                <a:ea typeface="Arial Unicode MS" pitchFamily="34" charset="-122"/>
                <a:cs typeface="Arial Unicode MS" pitchFamily="34" charset="-122"/>
              </a:rPr>
              <a:t>表</a:t>
            </a:r>
          </a:p>
        </p:txBody>
      </p:sp>
      <p:pic>
        <p:nvPicPr>
          <p:cNvPr id="781319" name="Picture 7"/>
          <p:cNvPicPr>
            <a:picLocks noChangeAspect="1" noChangeArrowheads="1"/>
          </p:cNvPicPr>
          <p:nvPr/>
        </p:nvPicPr>
        <p:blipFill>
          <a:blip r:embed="rId4" cstate="print"/>
          <a:srcRect/>
          <a:stretch>
            <a:fillRect/>
          </a:stretch>
        </p:blipFill>
        <p:spPr bwMode="auto">
          <a:xfrm>
            <a:off x="1258888" y="3538553"/>
            <a:ext cx="3529012" cy="585787"/>
          </a:xfrm>
          <a:prstGeom prst="rect">
            <a:avLst/>
          </a:prstGeom>
          <a:noFill/>
        </p:spPr>
      </p:pic>
      <p:sp>
        <p:nvSpPr>
          <p:cNvPr id="781320" name="Text Box 8"/>
          <p:cNvSpPr txBox="1">
            <a:spLocks noChangeArrowheads="1"/>
          </p:cNvSpPr>
          <p:nvPr/>
        </p:nvSpPr>
        <p:spPr bwMode="auto">
          <a:xfrm>
            <a:off x="755650" y="4259278"/>
            <a:ext cx="3095625"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Book_STOCK </a:t>
            </a:r>
            <a:r>
              <a:rPr lang="zh-CN" altLang="en-US" sz="2400">
                <a:latin typeface="Arial Unicode MS" pitchFamily="34" charset="-122"/>
                <a:ea typeface="Arial Unicode MS" pitchFamily="34" charset="-122"/>
                <a:cs typeface="Arial Unicode MS" pitchFamily="34" charset="-122"/>
              </a:rPr>
              <a:t>表</a:t>
            </a:r>
          </a:p>
        </p:txBody>
      </p:sp>
      <p:pic>
        <p:nvPicPr>
          <p:cNvPr id="781321" name="Picture 9"/>
          <p:cNvPicPr>
            <a:picLocks noChangeAspect="1" noChangeArrowheads="1"/>
          </p:cNvPicPr>
          <p:nvPr/>
        </p:nvPicPr>
        <p:blipFill>
          <a:blip r:embed="rId5" cstate="print"/>
          <a:srcRect/>
          <a:stretch>
            <a:fillRect/>
          </a:stretch>
        </p:blipFill>
        <p:spPr bwMode="auto">
          <a:xfrm>
            <a:off x="1331913" y="4916503"/>
            <a:ext cx="2376487" cy="655637"/>
          </a:xfrm>
          <a:prstGeom prst="rect">
            <a:avLst/>
          </a:prstGeom>
          <a:noFill/>
        </p:spPr>
      </p:pic>
    </p:spTree>
    <p:extLst>
      <p:ext uri="{BB962C8B-B14F-4D97-AF65-F5344CB8AC3E}">
        <p14:creationId xmlns="" xmlns:p14="http://schemas.microsoft.com/office/powerpoint/2010/main" val="399655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9087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p>
        </p:txBody>
      </p:sp>
      <p:sp>
        <p:nvSpPr>
          <p:cNvPr id="626691" name="Rectangle 3"/>
          <p:cNvSpPr>
            <a:spLocks noGrp="1" noChangeArrowheads="1"/>
          </p:cNvSpPr>
          <p:nvPr>
            <p:ph type="body" idx="1"/>
          </p:nvPr>
        </p:nvSpPr>
        <p:spPr>
          <a:xfrm>
            <a:off x="395536" y="1644760"/>
            <a:ext cx="8280920" cy="394448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：其</a:t>
            </a:r>
            <a:r>
              <a:rPr lang="zh-CN" altLang="en-US" sz="2400" dirty="0">
                <a:latin typeface="Arial Unicode MS" pitchFamily="34" charset="-122"/>
                <a:ea typeface="Arial Unicode MS" pitchFamily="34" charset="-122"/>
                <a:cs typeface="Arial Unicode MS" pitchFamily="34" charset="-122"/>
              </a:rPr>
              <a:t>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p>
          <a:p>
            <a:r>
              <a:rPr lang="en-US" altLang="zh-CN" sz="2400" dirty="0">
                <a:latin typeface="Arial Unicode MS" pitchFamily="34" charset="-122"/>
                <a:ea typeface="Arial Unicode MS" pitchFamily="34" charset="-122"/>
                <a:cs typeface="Arial Unicode MS" pitchFamily="34" charset="-122"/>
              </a:rPr>
              <a:t>DI(Dependency </a:t>
            </a:r>
            <a:r>
              <a:rPr lang="en-US" altLang="zh-CN" sz="2400" dirty="0" smtClean="0">
                <a:latin typeface="Arial Unicode MS" pitchFamily="34" charset="-122"/>
                <a:ea typeface="Arial Unicode MS" pitchFamily="34" charset="-122"/>
                <a:cs typeface="Arial Unicode MS" pitchFamily="34" charset="-122"/>
              </a:rPr>
              <a:t>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的另一种表述方式：即</a:t>
            </a:r>
            <a:r>
              <a:rPr lang="zh-CN" altLang="en-US" sz="2400" b="1" dirty="0" smtClean="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例如</a:t>
            </a:r>
            <a:r>
              <a:rPr lang="en-US" altLang="zh-CN" sz="2400" b="1" dirty="0" smtClean="0">
                <a:solidFill>
                  <a:srgbClr val="0000FF"/>
                </a:solidFill>
                <a:latin typeface="Arial Unicode MS" pitchFamily="34" charset="-122"/>
                <a:ea typeface="Arial Unicode MS" pitchFamily="34" charset="-122"/>
                <a:cs typeface="Arial Unicode MS" pitchFamily="34" charset="-122"/>
              </a:rPr>
              <a:t>: 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接受来自如容器的</a:t>
            </a:r>
            <a:r>
              <a:rPr lang="zh-CN" altLang="en-US" sz="2400" b="1" dirty="0">
                <a:solidFill>
                  <a:srgbClr val="0000FF"/>
                </a:solidFill>
                <a:latin typeface="Arial Unicode MS" pitchFamily="34" charset="-122"/>
                <a:ea typeface="Arial Unicode MS" pitchFamily="34" charset="-122"/>
                <a:cs typeface="Arial Unicode MS" pitchFamily="34" charset="-122"/>
              </a:rPr>
              <a:t>资源</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相对于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而言，这种表述更直接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79160411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用事务通知声明式地管理事务</a:t>
            </a:r>
          </a:p>
        </p:txBody>
      </p:sp>
      <p:sp>
        <p:nvSpPr>
          <p:cNvPr id="733187" name="Rectangle 3"/>
          <p:cNvSpPr>
            <a:spLocks noGrp="1" noChangeArrowheads="1"/>
          </p:cNvSpPr>
          <p:nvPr>
            <p:ph type="body" idx="1"/>
          </p:nvPr>
        </p:nvSpPr>
        <p:spPr>
          <a:xfrm>
            <a:off x="395536" y="1738659"/>
            <a:ext cx="8319868" cy="4138613"/>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p>
          <a:p>
            <a:r>
              <a:rPr lang="zh-CN" altLang="en-US" sz="2200" dirty="0">
                <a:latin typeface="Arial Unicode MS" pitchFamily="34" charset="-122"/>
                <a:ea typeface="Arial Unicode MS" pitchFamily="34" charset="-122"/>
                <a:cs typeface="Arial Unicode MS" pitchFamily="34" charset="-122"/>
              </a:rPr>
              <a:t>为了在 </a:t>
            </a:r>
            <a:r>
              <a:rPr lang="en-US" altLang="zh-CN" sz="2200" dirty="0">
                <a:latin typeface="Arial Unicode MS" pitchFamily="34" charset="-122"/>
                <a:ea typeface="Arial Unicode MS" pitchFamily="34" charset="-122"/>
                <a:cs typeface="Arial Unicode MS" pitchFamily="34" charset="-122"/>
              </a:rPr>
              <a:t>Spring 2.x </a:t>
            </a:r>
            <a:r>
              <a:rPr lang="zh-CN" altLang="en-US" sz="2200" dirty="0">
                <a:latin typeface="Arial Unicode MS" pitchFamily="34" charset="-122"/>
                <a:ea typeface="Arial Unicode MS" pitchFamily="34" charset="-122"/>
                <a:cs typeface="Arial Unicode MS" pitchFamily="34" charset="-122"/>
              </a:rPr>
              <a:t>中启用声明式事务管理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可以通过 </a:t>
            </a:r>
            <a:r>
              <a:rPr lang="en-US" altLang="zh-CN" sz="2200" dirty="0" err="1">
                <a:latin typeface="Arial Unicode MS" pitchFamily="34" charset="-122"/>
                <a:ea typeface="Arial Unicode MS" pitchFamily="34" charset="-122"/>
                <a:cs typeface="Arial Unicode MS" pitchFamily="34" charset="-122"/>
              </a:rPr>
              <a:t>tx</a:t>
            </a:r>
            <a:r>
              <a:rPr lang="en-US" altLang="zh-CN" sz="2200" dirty="0">
                <a:latin typeface="Arial Unicode MS" pitchFamily="34" charset="-122"/>
                <a:ea typeface="Arial Unicode MS" pitchFamily="34" charset="-122"/>
                <a:cs typeface="Arial Unicode MS" pitchFamily="34" charset="-122"/>
              </a:rPr>
              <a:t> Schema </a:t>
            </a:r>
            <a:r>
              <a:rPr lang="zh-CN" altLang="en-US" sz="2200" dirty="0">
                <a:latin typeface="Arial Unicode MS" pitchFamily="34" charset="-122"/>
                <a:ea typeface="Arial Unicode MS" pitchFamily="34" charset="-122"/>
                <a:cs typeface="Arial Unicode MS" pitchFamily="34" charset="-122"/>
              </a:rPr>
              <a:t>中定义的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为此必须事先将这个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定义添加到 </a:t>
            </a:r>
            <a:r>
              <a:rPr lang="en-US" altLang="zh-CN" sz="2200" dirty="0">
                <a:latin typeface="Arial Unicode MS" pitchFamily="34" charset="-122"/>
                <a:ea typeface="Arial Unicode MS" pitchFamily="34" charset="-122"/>
                <a:cs typeface="Arial Unicode MS" pitchFamily="34" charset="-122"/>
              </a:rPr>
              <a:t>&lt;beans&gt; </a:t>
            </a:r>
            <a:r>
              <a:rPr lang="zh-CN" altLang="en-US" sz="2200" dirty="0">
                <a:latin typeface="Arial Unicode MS" pitchFamily="34" charset="-122"/>
                <a:ea typeface="Arial Unicode MS" pitchFamily="34" charset="-122"/>
                <a:cs typeface="Arial Unicode MS" pitchFamily="34" charset="-122"/>
              </a:rPr>
              <a:t>根元素中去</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声明了事务通知后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就需要将它与切入点关联起来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由于事务通知是在 </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aop:config</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元素外部声明的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所以它无法直接与切入点产生关联</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所以必须</a:t>
            </a: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aop:config</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元素中声明一个</a:t>
            </a:r>
            <a:r>
              <a:rPr lang="zh-CN" altLang="en-US" sz="2200" b="1" dirty="0">
                <a:solidFill>
                  <a:srgbClr val="FF0000"/>
                </a:solidFill>
                <a:latin typeface="Arial Unicode MS" pitchFamily="34" charset="-122"/>
                <a:ea typeface="Arial Unicode MS" pitchFamily="34" charset="-122"/>
                <a:cs typeface="Arial Unicode MS" pitchFamily="34" charset="-122"/>
              </a:rPr>
              <a:t>增强器</a:t>
            </a:r>
            <a:r>
              <a:rPr lang="zh-CN" altLang="en-US" sz="2200" b="1" dirty="0">
                <a:solidFill>
                  <a:srgbClr val="0000FF"/>
                </a:solidFill>
                <a:latin typeface="Arial Unicode MS" pitchFamily="34" charset="-122"/>
                <a:ea typeface="Arial Unicode MS" pitchFamily="34" charset="-122"/>
                <a:cs typeface="Arial Unicode MS" pitchFamily="34" charset="-122"/>
              </a:rPr>
              <a:t>通知与切入点关联起来</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由于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是基于代理的方法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所以只能增强公共方法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因此</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只有公有方法才能通过 </a:t>
            </a:r>
            <a:r>
              <a:rPr lang="en-US" altLang="zh-CN" sz="2200" b="1" dirty="0">
                <a:solidFill>
                  <a:srgbClr val="0000FF"/>
                </a:solidFill>
                <a:latin typeface="Arial Unicode MS" pitchFamily="34" charset="-122"/>
                <a:ea typeface="Arial Unicode MS" pitchFamily="34" charset="-122"/>
                <a:cs typeface="Arial Unicode MS" pitchFamily="34" charset="-122"/>
              </a:rPr>
              <a:t>Spring AOP </a:t>
            </a:r>
            <a:r>
              <a:rPr lang="zh-CN" altLang="en-US" sz="2200" b="1" dirty="0">
                <a:solidFill>
                  <a:srgbClr val="0000FF"/>
                </a:solidFill>
                <a:latin typeface="Arial Unicode MS" pitchFamily="34" charset="-122"/>
                <a:ea typeface="Arial Unicode MS" pitchFamily="34" charset="-122"/>
                <a:cs typeface="Arial Unicode MS" pitchFamily="34" charset="-122"/>
              </a:rPr>
              <a:t>进行事务管理</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12173480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cstate="print"/>
          <a:srcRect/>
          <a:stretch>
            <a:fillRect/>
          </a:stretch>
        </p:blipFill>
        <p:spPr bwMode="auto">
          <a:xfrm>
            <a:off x="538163" y="1916113"/>
            <a:ext cx="7634287" cy="4302125"/>
          </a:xfrm>
          <a:prstGeom prst="rect">
            <a:avLst/>
          </a:prstGeom>
          <a:noFill/>
        </p:spPr>
      </p:pic>
      <p:sp>
        <p:nvSpPr>
          <p:cNvPr id="735234" name="Rectangle 2"/>
          <p:cNvSpPr>
            <a:spLocks noGrp="1" noChangeArrowheads="1"/>
          </p:cNvSpPr>
          <p:nvPr>
            <p:ph type="title"/>
          </p:nvPr>
        </p:nvSpPr>
        <p:spPr>
          <a:xfrm>
            <a:off x="179512" y="836712"/>
            <a:ext cx="897818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3563888" y="2771636"/>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声明事务管理器</a:t>
            </a:r>
          </a:p>
        </p:txBody>
      </p:sp>
      <p:sp>
        <p:nvSpPr>
          <p:cNvPr id="735238" name="Text Box 6"/>
          <p:cNvSpPr txBox="1">
            <a:spLocks noChangeArrowheads="1"/>
          </p:cNvSpPr>
          <p:nvPr/>
        </p:nvSpPr>
        <p:spPr bwMode="auto">
          <a:xfrm>
            <a:off x="3851920" y="3851756"/>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声明事务通知</a:t>
            </a:r>
          </a:p>
        </p:txBody>
      </p:sp>
      <p:sp>
        <p:nvSpPr>
          <p:cNvPr id="735240" name="Text Box 8"/>
          <p:cNvSpPr txBox="1">
            <a:spLocks noChangeArrowheads="1"/>
          </p:cNvSpPr>
          <p:nvPr/>
        </p:nvSpPr>
        <p:spPr bwMode="auto">
          <a:xfrm>
            <a:off x="1934418" y="465313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39431324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79512" y="476672"/>
            <a:ext cx="881580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p>
        </p:txBody>
      </p:sp>
      <p:sp>
        <p:nvSpPr>
          <p:cNvPr id="736259" name="Rectangle 3"/>
          <p:cNvSpPr>
            <a:spLocks noGrp="1" noChangeArrowheads="1"/>
          </p:cNvSpPr>
          <p:nvPr>
            <p:ph type="body" idx="1"/>
          </p:nvPr>
        </p:nvSpPr>
        <p:spPr>
          <a:xfrm>
            <a:off x="323528" y="1722139"/>
            <a:ext cx="8496944" cy="4875213"/>
          </a:xfrm>
          <a:solidFill>
            <a:schemeClr val="bg1"/>
          </a:solidFill>
        </p:spPr>
        <p:txBody>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为了将方法定义为支持事务处理的</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可以为方法添加 </a:t>
            </a:r>
            <a:r>
              <a:rPr lang="en-US" altLang="zh-CN" sz="2200" b="1" dirty="0">
                <a:solidFill>
                  <a:srgbClr val="0000FF"/>
                </a:solidFill>
                <a:latin typeface="Arial Unicode MS" pitchFamily="34" charset="-122"/>
                <a:ea typeface="Arial Unicode MS" pitchFamily="34" charset="-122"/>
                <a:cs typeface="Arial Unicode MS" pitchFamily="34" charset="-122"/>
              </a:rPr>
              <a:t>@Transactional </a:t>
            </a:r>
            <a:r>
              <a:rPr lang="zh-CN" altLang="en-US" sz="2200" b="1" dirty="0">
                <a:solidFill>
                  <a:srgbClr val="0000FF"/>
                </a:solidFill>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根据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基于代理机制</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只能标注公有方法</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可以在方法或者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配置文件中只需要启用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tx:annotation-driven</a:t>
            </a:r>
            <a:r>
              <a:rPr lang="en-US" altLang="zh-CN" sz="2200" b="1" dirty="0">
                <a:solidFill>
                  <a:srgbClr val="0000FF"/>
                </a:solidFill>
                <a:latin typeface="Arial Unicode MS" pitchFamily="34" charset="-122"/>
                <a:ea typeface="Arial Unicode MS" pitchFamily="34" charset="-122"/>
                <a:cs typeface="Arial Unicode MS" pitchFamily="34" charset="-122"/>
              </a:rPr>
              <a:t>&gt;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元素</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并为之指定事务管理器就可以了</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如果事务处理器的名称是 </a:t>
            </a:r>
            <a:r>
              <a:rPr lang="en-US" altLang="zh-CN" sz="2200" b="1" dirty="0" err="1">
                <a:solidFill>
                  <a:srgbClr val="0000FF"/>
                </a:solidFill>
                <a:latin typeface="Arial Unicode MS" pitchFamily="34" charset="-122"/>
                <a:ea typeface="Arial Unicode MS" pitchFamily="34" charset="-122"/>
                <a:cs typeface="Arial Unicode MS" pitchFamily="34" charset="-122"/>
              </a:rPr>
              <a:t>transactionManager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就可以在</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tx:annotation-driven</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元素中省略 </a:t>
            </a:r>
            <a:r>
              <a:rPr lang="en-US" altLang="zh-CN" sz="2200" dirty="0">
                <a:latin typeface="Arial Unicode MS" pitchFamily="34" charset="-122"/>
                <a:ea typeface="Arial Unicode MS" pitchFamily="34" charset="-122"/>
                <a:cs typeface="Arial Unicode MS" pitchFamily="34" charset="-122"/>
              </a:rPr>
              <a:t>transaction-manager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这个元素会自动检测该名称的事务处理器</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65791326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247342" y="692993"/>
            <a:ext cx="8501122" cy="1439863"/>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cstate="print"/>
          <a:srcRect/>
          <a:stretch>
            <a:fillRect/>
          </a:stretch>
        </p:blipFill>
        <p:spPr bwMode="auto">
          <a:xfrm>
            <a:off x="539253" y="2292362"/>
            <a:ext cx="7777163" cy="2851150"/>
          </a:xfrm>
          <a:prstGeom prst="rect">
            <a:avLst/>
          </a:prstGeom>
          <a:noFill/>
        </p:spPr>
      </p:pic>
    </p:spTree>
    <p:extLst>
      <p:ext uri="{BB962C8B-B14F-4D97-AF65-F5344CB8AC3E}">
        <p14:creationId xmlns="" xmlns:p14="http://schemas.microsoft.com/office/powerpoint/2010/main" val="199603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事务传播属性</a:t>
            </a:r>
          </a:p>
        </p:txBody>
      </p:sp>
      <p:sp>
        <p:nvSpPr>
          <p:cNvPr id="738307" name="Rectangle 3"/>
          <p:cNvSpPr>
            <a:spLocks noGrp="1" noChangeArrowheads="1"/>
          </p:cNvSpPr>
          <p:nvPr>
            <p:ph type="body" idx="1"/>
          </p:nvPr>
        </p:nvSpPr>
        <p:spPr>
          <a:xfrm>
            <a:off x="323528" y="1700808"/>
            <a:ext cx="8568952" cy="2271712"/>
          </a:xfrm>
        </p:spPr>
        <p:txBody>
          <a:bodyPr/>
          <a:lstStyle/>
          <a:p>
            <a:r>
              <a:rPr lang="zh-CN" altLang="en-US" sz="2400" dirty="0">
                <a:latin typeface="Arial Unicode MS" pitchFamily="34" charset="-122"/>
                <a:ea typeface="Arial Unicode MS" pitchFamily="34" charset="-122"/>
                <a:cs typeface="Arial Unicode MS" pitchFamily="34" charset="-122"/>
              </a:rPr>
              <a:t>当事务方法被另一</a:t>
            </a:r>
            <a:r>
              <a:rPr lang="zh-CN" altLang="en-US" sz="2400" dirty="0" smtClean="0">
                <a:latin typeface="Arial Unicode MS" pitchFamily="34" charset="-122"/>
                <a:ea typeface="Arial Unicode MS" pitchFamily="34" charset="-122"/>
                <a:cs typeface="Arial Unicode MS" pitchFamily="34" charset="-122"/>
              </a:rPr>
              <a:t>个事务方法</a:t>
            </a:r>
            <a:r>
              <a:rPr lang="zh-CN" altLang="en-US" sz="2400" dirty="0">
                <a:latin typeface="Arial Unicode MS" pitchFamily="34" charset="-122"/>
                <a:ea typeface="Arial Unicode MS" pitchFamily="34" charset="-122"/>
                <a:cs typeface="Arial Unicode MS" pitchFamily="34" charset="-122"/>
              </a:rPr>
              <a:t>调用时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必须指定事务应该如何传播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方法可能继续在现有事务中运行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也可能开启一个新事务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并在自己的事务中运行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事务的传播行为可以由传播属性指定</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定义了 </a:t>
            </a:r>
            <a:r>
              <a:rPr lang="en-US" altLang="zh-CN" sz="2400" dirty="0">
                <a:latin typeface="Arial Unicode MS" pitchFamily="34" charset="-122"/>
                <a:ea typeface="Arial Unicode MS" pitchFamily="34" charset="-122"/>
                <a:cs typeface="Arial Unicode MS" pitchFamily="34" charset="-122"/>
              </a:rPr>
              <a:t>7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种类传播</a:t>
            </a:r>
            <a:r>
              <a:rPr lang="zh-CN" altLang="en-US" sz="2400" dirty="0">
                <a:latin typeface="Arial Unicode MS" pitchFamily="34" charset="-122"/>
                <a:ea typeface="Arial Unicode MS" pitchFamily="34" charset="-122"/>
                <a:cs typeface="Arial Unicode MS" pitchFamily="34" charset="-122"/>
              </a:rPr>
              <a:t>行为</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8065395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955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支持的事务传播行为</a:t>
            </a:r>
          </a:p>
        </p:txBody>
      </p:sp>
      <p:pic>
        <p:nvPicPr>
          <p:cNvPr id="739333" name="Picture 5"/>
          <p:cNvPicPr>
            <a:picLocks noChangeAspect="1" noChangeArrowheads="1"/>
          </p:cNvPicPr>
          <p:nvPr/>
        </p:nvPicPr>
        <p:blipFill>
          <a:blip r:embed="rId2" cstate="print"/>
          <a:srcRect/>
          <a:stretch>
            <a:fillRect/>
          </a:stretch>
        </p:blipFill>
        <p:spPr bwMode="auto">
          <a:xfrm>
            <a:off x="755650" y="1714488"/>
            <a:ext cx="6337300" cy="3694112"/>
          </a:xfrm>
          <a:prstGeom prst="rect">
            <a:avLst/>
          </a:prstGeom>
          <a:noFill/>
        </p:spPr>
      </p:pic>
      <p:sp>
        <p:nvSpPr>
          <p:cNvPr id="739334" name="Oval 6"/>
          <p:cNvSpPr>
            <a:spLocks noChangeArrowheads="1"/>
          </p:cNvSpPr>
          <p:nvPr/>
        </p:nvSpPr>
        <p:spPr bwMode="auto">
          <a:xfrm>
            <a:off x="468313" y="2217725"/>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468313" y="2722550"/>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 xmlns:p14="http://schemas.microsoft.com/office/powerpoint/2010/main" val="30029537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25152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sp>
        <p:nvSpPr>
          <p:cNvPr id="740355" name="Rectangle 3"/>
          <p:cNvSpPr>
            <a:spLocks noGrp="1" noChangeArrowheads="1"/>
          </p:cNvSpPr>
          <p:nvPr>
            <p:ph type="body" idx="1"/>
          </p:nvPr>
        </p:nvSpPr>
        <p:spPr>
          <a:xfrm>
            <a:off x="395536" y="1628800"/>
            <a:ext cx="8280920" cy="2547938"/>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p>
        </p:txBody>
      </p:sp>
      <p:pic>
        <p:nvPicPr>
          <p:cNvPr id="740357" name="Picture 5"/>
          <p:cNvPicPr>
            <a:picLocks noChangeAspect="1" noChangeArrowheads="1"/>
          </p:cNvPicPr>
          <p:nvPr/>
        </p:nvPicPr>
        <p:blipFill>
          <a:blip r:embed="rId2" cstate="print"/>
          <a:srcRect/>
          <a:stretch>
            <a:fillRect/>
          </a:stretch>
        </p:blipFill>
        <p:spPr bwMode="auto">
          <a:xfrm>
            <a:off x="395288" y="311148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cstate="print"/>
          <a:srcRect/>
          <a:stretch>
            <a:fillRect/>
          </a:stretch>
        </p:blipFill>
        <p:spPr bwMode="auto">
          <a:xfrm>
            <a:off x="395288" y="376077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cstate="print"/>
          <a:srcRect/>
          <a:stretch>
            <a:fillRect/>
          </a:stretch>
        </p:blipFill>
        <p:spPr bwMode="auto">
          <a:xfrm>
            <a:off x="395288" y="462437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cstate="print"/>
          <a:srcRect/>
          <a:stretch>
            <a:fillRect/>
          </a:stretch>
        </p:blipFill>
        <p:spPr bwMode="auto">
          <a:xfrm>
            <a:off x="4427538" y="2967025"/>
            <a:ext cx="4392612" cy="3640138"/>
          </a:xfrm>
          <a:prstGeom prst="rect">
            <a:avLst/>
          </a:prstGeom>
          <a:noFill/>
        </p:spPr>
      </p:pic>
    </p:spTree>
    <p:extLst>
      <p:ext uri="{BB962C8B-B14F-4D97-AF65-F5344CB8AC3E}">
        <p14:creationId xmlns="" xmlns:p14="http://schemas.microsoft.com/office/powerpoint/2010/main" val="314323355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89959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REQUIRED </a:t>
            </a:r>
            <a:r>
              <a:rPr lang="zh-CN" altLang="en-US" dirty="0">
                <a:latin typeface="Arial Unicode MS" pitchFamily="34" charset="-122"/>
                <a:ea typeface="Arial Unicode MS" pitchFamily="34" charset="-122"/>
                <a:cs typeface="Arial Unicode MS" pitchFamily="34" charset="-122"/>
              </a:rPr>
              <a:t>传播行为</a:t>
            </a:r>
          </a:p>
        </p:txBody>
      </p:sp>
      <p:sp>
        <p:nvSpPr>
          <p:cNvPr id="782339" name="Rectangle 3"/>
          <p:cNvSpPr>
            <a:spLocks noGrp="1" noChangeArrowheads="1"/>
          </p:cNvSpPr>
          <p:nvPr>
            <p:ph type="body" idx="1"/>
          </p:nvPr>
        </p:nvSpPr>
        <p:spPr>
          <a:xfrm>
            <a:off x="179512" y="1628800"/>
            <a:ext cx="8424936" cy="4098925"/>
          </a:xfrm>
        </p:spPr>
        <p:txBody>
          <a:bodyPr/>
          <a:lstStyle/>
          <a:p>
            <a:r>
              <a:rPr lang="zh-CN" altLang="en-US" sz="2000" dirty="0">
                <a:latin typeface="Arial Unicode MS" pitchFamily="34" charset="-122"/>
                <a:ea typeface="Arial Unicode MS" pitchFamily="34" charset="-122"/>
                <a:cs typeface="Arial Unicode MS" pitchFamily="34" charset="-122"/>
              </a:rPr>
              <a:t>当 </a:t>
            </a:r>
            <a:r>
              <a:rPr lang="en-US" altLang="zh-CN" sz="2000" dirty="0" err="1">
                <a:latin typeface="Arial Unicode MS" pitchFamily="34" charset="-122"/>
                <a:ea typeface="Arial Unicode MS" pitchFamily="34" charset="-122"/>
                <a:cs typeface="Arial Unicode MS" pitchFamily="34" charset="-122"/>
              </a:rPr>
              <a:t>bookService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purchase() </a:t>
            </a:r>
            <a:r>
              <a:rPr lang="zh-CN" altLang="en-US" sz="2000" dirty="0">
                <a:latin typeface="Arial Unicode MS" pitchFamily="34" charset="-122"/>
                <a:ea typeface="Arial Unicode MS" pitchFamily="34" charset="-122"/>
                <a:cs typeface="Arial Unicode MS" pitchFamily="34" charset="-122"/>
              </a:rPr>
              <a:t>方法被另一个事务方法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调用时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它默认会在现有的事务内运行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这个默认的传播行为就是 </a:t>
            </a:r>
            <a:r>
              <a:rPr lang="en-US" altLang="zh-CN" sz="2000" dirty="0">
                <a:latin typeface="Arial Unicode MS" pitchFamily="34" charset="-122"/>
                <a:ea typeface="Arial Unicode MS" pitchFamily="34" charset="-122"/>
                <a:cs typeface="Arial Unicode MS" pitchFamily="34" charset="-122"/>
              </a:rPr>
              <a:t>REQUIRED. </a:t>
            </a:r>
            <a:r>
              <a:rPr lang="zh-CN" altLang="en-US" sz="2000" dirty="0">
                <a:latin typeface="Arial Unicode MS" pitchFamily="34" charset="-122"/>
                <a:ea typeface="Arial Unicode MS" pitchFamily="34" charset="-122"/>
                <a:cs typeface="Arial Unicode MS" pitchFamily="34" charset="-122"/>
              </a:rPr>
              <a:t>因此在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方法的开始和终止边界内只有一个事务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这个事务只在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方法结束的时候被提交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结果用户一本书都买不了</a:t>
            </a:r>
          </a:p>
          <a:p>
            <a:r>
              <a:rPr lang="zh-CN" altLang="en-US" sz="2000" dirty="0">
                <a:latin typeface="Arial Unicode MS" pitchFamily="34" charset="-122"/>
                <a:ea typeface="Arial Unicode MS" pitchFamily="34" charset="-122"/>
                <a:cs typeface="Arial Unicode MS" pitchFamily="34" charset="-122"/>
              </a:rPr>
              <a:t>事务传播属性可以在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注解的 </a:t>
            </a:r>
            <a:r>
              <a:rPr lang="en-US" altLang="zh-CN" sz="2000" dirty="0">
                <a:latin typeface="Arial Unicode MS" pitchFamily="34" charset="-122"/>
                <a:ea typeface="Arial Unicode MS" pitchFamily="34" charset="-122"/>
                <a:cs typeface="Arial Unicode MS" pitchFamily="34" charset="-122"/>
              </a:rPr>
              <a:t>propagation </a:t>
            </a:r>
            <a:r>
              <a:rPr lang="zh-CN" altLang="en-US" sz="2000" dirty="0">
                <a:latin typeface="Arial Unicode MS" pitchFamily="34" charset="-122"/>
                <a:ea typeface="Arial Unicode MS" pitchFamily="34" charset="-122"/>
                <a:cs typeface="Arial Unicode MS" pitchFamily="34" charset="-122"/>
              </a:rPr>
              <a:t>属性中定义</a:t>
            </a:r>
          </a:p>
        </p:txBody>
      </p:sp>
      <p:sp>
        <p:nvSpPr>
          <p:cNvPr id="782341" name="Rectangle 5"/>
          <p:cNvSpPr>
            <a:spLocks noChangeArrowheads="1"/>
          </p:cNvSpPr>
          <p:nvPr/>
        </p:nvSpPr>
        <p:spPr bwMode="auto">
          <a:xfrm>
            <a:off x="836613" y="4845037"/>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836613" y="43418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91952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4391012"/>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910000"/>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845037"/>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845037"/>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4251325" y="2457438"/>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62372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checkout()</a:t>
            </a:r>
          </a:p>
        </p:txBody>
      </p:sp>
      <p:sp>
        <p:nvSpPr>
          <p:cNvPr id="782350" name="AutoShape 14"/>
          <p:cNvSpPr>
            <a:spLocks/>
          </p:cNvSpPr>
          <p:nvPr/>
        </p:nvSpPr>
        <p:spPr bwMode="auto">
          <a:xfrm rot="-16200000">
            <a:off x="2901951" y="470216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5700713" y="472438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564175"/>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purchase()</a:t>
            </a:r>
          </a:p>
        </p:txBody>
      </p:sp>
      <p:sp>
        <p:nvSpPr>
          <p:cNvPr id="782353" name="Text Box 17"/>
          <p:cNvSpPr txBox="1">
            <a:spLocks noChangeArrowheads="1"/>
          </p:cNvSpPr>
          <p:nvPr/>
        </p:nvSpPr>
        <p:spPr bwMode="auto">
          <a:xfrm>
            <a:off x="5076825" y="55641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Tree>
    <p:extLst>
      <p:ext uri="{BB962C8B-B14F-4D97-AF65-F5344CB8AC3E}">
        <p14:creationId xmlns="" xmlns:p14="http://schemas.microsoft.com/office/powerpoint/2010/main" val="11099375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REQUIRES_NEW </a:t>
            </a:r>
            <a:r>
              <a:rPr lang="zh-CN" altLang="en-US" dirty="0">
                <a:latin typeface="Arial Unicode MS" pitchFamily="34" charset="-122"/>
                <a:ea typeface="Arial Unicode MS" pitchFamily="34" charset="-122"/>
                <a:cs typeface="Arial Unicode MS" pitchFamily="34" charset="-122"/>
              </a:rPr>
              <a:t>传播行为</a:t>
            </a:r>
          </a:p>
        </p:txBody>
      </p:sp>
      <p:sp>
        <p:nvSpPr>
          <p:cNvPr id="783363" name="Rectangle 3"/>
          <p:cNvSpPr>
            <a:spLocks noGrp="1" noChangeArrowheads="1"/>
          </p:cNvSpPr>
          <p:nvPr>
            <p:ph type="body" idx="1"/>
          </p:nvPr>
        </p:nvSpPr>
        <p:spPr>
          <a:xfrm>
            <a:off x="467544" y="1628800"/>
            <a:ext cx="8208912" cy="1322387"/>
          </a:xfrm>
        </p:spPr>
        <p:txBody>
          <a:bodyPr/>
          <a:lstStyle/>
          <a:p>
            <a:r>
              <a:rPr lang="zh-CN" altLang="en-US" sz="2400" dirty="0">
                <a:latin typeface="Arial Unicode MS" pitchFamily="34" charset="-122"/>
                <a:ea typeface="Arial Unicode MS" pitchFamily="34" charset="-122"/>
                <a:cs typeface="Arial Unicode MS" pitchFamily="34" charset="-122"/>
              </a:rPr>
              <a:t>另一种常见的传播行为是 </a:t>
            </a:r>
            <a:r>
              <a:rPr lang="en-US" altLang="zh-CN" sz="2400" dirty="0">
                <a:latin typeface="Arial Unicode MS" pitchFamily="34" charset="-122"/>
                <a:ea typeface="Arial Unicode MS" pitchFamily="34" charset="-122"/>
                <a:cs typeface="Arial Unicode MS" pitchFamily="34" charset="-122"/>
              </a:rPr>
              <a:t>REQUIRES_NEW. </a:t>
            </a:r>
            <a:r>
              <a:rPr lang="zh-CN" altLang="en-US" sz="2400" dirty="0">
                <a:latin typeface="Arial Unicode MS" pitchFamily="34" charset="-122"/>
                <a:ea typeface="Arial Unicode MS" pitchFamily="34" charset="-122"/>
                <a:cs typeface="Arial Unicode MS" pitchFamily="34" charset="-122"/>
              </a:rPr>
              <a:t>它表示该方法必须启动一个新事务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并在自己的事务内运行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如果有事务在运行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就应该先挂起它</a:t>
            </a:r>
            <a:r>
              <a:rPr lang="en-US" altLang="zh-CN" sz="2400" dirty="0">
                <a:latin typeface="Arial Unicode MS" pitchFamily="34" charset="-122"/>
                <a:ea typeface="Arial Unicode MS" pitchFamily="34" charset="-122"/>
                <a:cs typeface="Arial Unicode MS" pitchFamily="34" charset="-122"/>
              </a:rPr>
              <a:t>.</a:t>
            </a:r>
          </a:p>
        </p:txBody>
      </p:sp>
      <p:sp>
        <p:nvSpPr>
          <p:cNvPr id="783364" name="Rectangle 4"/>
          <p:cNvSpPr>
            <a:spLocks noChangeArrowheads="1"/>
          </p:cNvSpPr>
          <p:nvPr/>
        </p:nvSpPr>
        <p:spPr bwMode="auto">
          <a:xfrm>
            <a:off x="836613" y="4833925"/>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836613" y="4330687"/>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203200" y="38623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70825" y="43799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7234238" y="3898887"/>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76475" y="4833925"/>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84763" y="4833925"/>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4251325" y="2446325"/>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35375" y="62261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3373" name="AutoShape 13"/>
          <p:cNvSpPr>
            <a:spLocks/>
          </p:cNvSpPr>
          <p:nvPr/>
        </p:nvSpPr>
        <p:spPr bwMode="auto">
          <a:xfrm rot="-16200000">
            <a:off x="2901951" y="469104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5700713" y="471327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68538" y="5553062"/>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6" name="Text Box 16"/>
          <p:cNvSpPr txBox="1">
            <a:spLocks noChangeArrowheads="1"/>
          </p:cNvSpPr>
          <p:nvPr/>
        </p:nvSpPr>
        <p:spPr bwMode="auto">
          <a:xfrm>
            <a:off x="5076825" y="55530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7" name="Line 17"/>
          <p:cNvSpPr>
            <a:spLocks noChangeShapeType="1"/>
          </p:cNvSpPr>
          <p:nvPr/>
        </p:nvSpPr>
        <p:spPr bwMode="auto">
          <a:xfrm>
            <a:off x="228123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161925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61925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21100"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3059113"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59113"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89525"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4427538"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27538"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51668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585470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5470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cstate="print"/>
          <a:srcRect/>
          <a:stretch>
            <a:fillRect/>
          </a:stretch>
        </p:blipFill>
        <p:spPr bwMode="auto">
          <a:xfrm>
            <a:off x="1258888" y="2820975"/>
            <a:ext cx="4968875" cy="444500"/>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74938" y="3062275"/>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 xmlns:p14="http://schemas.microsoft.com/office/powerpoint/2010/main" val="34901949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39553" y="548977"/>
            <a:ext cx="813613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p>
        </p:txBody>
      </p:sp>
      <p:sp>
        <p:nvSpPr>
          <p:cNvPr id="787459" name="Rectangle 3"/>
          <p:cNvSpPr>
            <a:spLocks noGrp="1" noChangeArrowheads="1"/>
          </p:cNvSpPr>
          <p:nvPr>
            <p:ph type="body" idx="1"/>
          </p:nvPr>
        </p:nvSpPr>
        <p:spPr>
          <a:xfrm>
            <a:off x="323528" y="1870075"/>
            <a:ext cx="8568952"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p>
        </p:txBody>
      </p:sp>
      <p:pic>
        <p:nvPicPr>
          <p:cNvPr id="787460" name="Picture 4"/>
          <p:cNvPicPr>
            <a:picLocks noChangeAspect="1" noChangeArrowheads="1"/>
          </p:cNvPicPr>
          <p:nvPr/>
        </p:nvPicPr>
        <p:blipFill>
          <a:blip r:embed="rId2" cstate="print"/>
          <a:srcRect/>
          <a:stretch>
            <a:fillRect/>
          </a:stretch>
        </p:blipFill>
        <p:spPr bwMode="auto">
          <a:xfrm>
            <a:off x="1290611" y="3769717"/>
            <a:ext cx="6911975" cy="1387475"/>
          </a:xfrm>
          <a:prstGeom prst="rect">
            <a:avLst/>
          </a:prstGeom>
          <a:noFill/>
        </p:spPr>
      </p:pic>
      <p:sp>
        <p:nvSpPr>
          <p:cNvPr id="787461" name="Line 5"/>
          <p:cNvSpPr>
            <a:spLocks noChangeShapeType="1"/>
          </p:cNvSpPr>
          <p:nvPr/>
        </p:nvSpPr>
        <p:spPr bwMode="auto">
          <a:xfrm>
            <a:off x="2227236" y="4684117"/>
            <a:ext cx="5832475"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202120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7" name="TextBox 6"/>
          <p:cNvSpPr txBox="1"/>
          <p:nvPr/>
        </p:nvSpPr>
        <p:spPr>
          <a:xfrm>
            <a:off x="311940" y="1437114"/>
            <a:ext cx="3357586" cy="2308324"/>
          </a:xfrm>
          <a:prstGeom prst="rect">
            <a:avLst/>
          </a:prstGeom>
          <a:noFill/>
        </p:spPr>
        <p:txBody>
          <a:bodyPr wrap="square" rtlCol="0">
            <a:spAutoFit/>
          </a:bodyPr>
          <a:lstStyle/>
          <a:p>
            <a:r>
              <a:rPr lang="en-US" altLang="zh-CN" dirty="0" smtClean="0"/>
              <a:t>class A{}</a:t>
            </a:r>
          </a:p>
          <a:p>
            <a:endParaRPr lang="en-US" altLang="zh-CN" dirty="0" smtClean="0"/>
          </a:p>
          <a:p>
            <a:r>
              <a:rPr lang="en-US" altLang="zh-CN" dirty="0" smtClean="0"/>
              <a:t>class B{</a:t>
            </a:r>
          </a:p>
          <a:p>
            <a:r>
              <a:rPr lang="en-US" altLang="zh-CN" dirty="0" smtClean="0"/>
              <a:t>  	private A </a:t>
            </a:r>
            <a:r>
              <a:rPr lang="en-US" altLang="zh-CN" dirty="0" err="1" smtClean="0"/>
              <a:t>a</a:t>
            </a:r>
            <a:r>
              <a:rPr lang="en-US" altLang="zh-CN" dirty="0" smtClean="0"/>
              <a:t>;</a:t>
            </a:r>
          </a:p>
          <a:p>
            <a:r>
              <a:rPr lang="en-US" altLang="zh-CN" dirty="0" smtClean="0"/>
              <a:t>	public void </a:t>
            </a:r>
            <a:r>
              <a:rPr lang="en-US" altLang="zh-CN" dirty="0" err="1" smtClean="0"/>
              <a:t>setA</a:t>
            </a:r>
            <a:r>
              <a:rPr lang="en-US" altLang="zh-CN" dirty="0" smtClean="0"/>
              <a:t>(A </a:t>
            </a:r>
            <a:r>
              <a:rPr lang="en-US" altLang="zh-CN" dirty="0" err="1" smtClean="0"/>
              <a:t>a</a:t>
            </a:r>
            <a:r>
              <a:rPr lang="en-US" altLang="zh-CN" dirty="0" smtClean="0"/>
              <a:t>){</a:t>
            </a:r>
          </a:p>
          <a:p>
            <a:r>
              <a:rPr lang="en-US" altLang="zh-CN" dirty="0" smtClean="0"/>
              <a:t>		</a:t>
            </a:r>
            <a:r>
              <a:rPr lang="en-US" altLang="zh-CN" dirty="0" err="1" smtClean="0"/>
              <a:t>this.a</a:t>
            </a:r>
            <a:r>
              <a:rPr lang="en-US" altLang="zh-CN" dirty="0" smtClean="0"/>
              <a:t> = a;</a:t>
            </a:r>
          </a:p>
          <a:p>
            <a:r>
              <a:rPr lang="en-US" altLang="zh-CN" dirty="0" smtClean="0"/>
              <a:t>	}</a:t>
            </a:r>
          </a:p>
          <a:p>
            <a:r>
              <a:rPr lang="en-US" altLang="zh-CN" dirty="0" smtClean="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smtClean="0"/>
              <a:t>容器</a:t>
            </a:r>
            <a:endParaRPr lang="zh-CN" altLang="en-US" sz="1600" dirty="0"/>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smtClean="0"/>
              <a:t>需求：从容器中获取 </a:t>
            </a:r>
            <a:r>
              <a:rPr lang="en-US" altLang="zh-CN" dirty="0" smtClean="0"/>
              <a:t>B</a:t>
            </a:r>
            <a:r>
              <a:rPr lang="zh-CN" altLang="en-US" dirty="0" smtClean="0"/>
              <a:t> 对象，并使 </a:t>
            </a:r>
            <a:r>
              <a:rPr lang="en-US" altLang="zh-CN" dirty="0" smtClean="0"/>
              <a:t>B </a:t>
            </a:r>
            <a:r>
              <a:rPr lang="zh-CN" altLang="en-US" dirty="0" smtClean="0"/>
              <a:t>对象的 </a:t>
            </a:r>
            <a:r>
              <a:rPr lang="en-US" altLang="zh-CN" dirty="0" smtClean="0"/>
              <a:t>a </a:t>
            </a:r>
            <a:r>
              <a:rPr lang="zh-CN" altLang="en-US" dirty="0" smtClean="0"/>
              <a:t>属性被赋值为容器中 </a:t>
            </a:r>
            <a:r>
              <a:rPr lang="en-US" altLang="zh-CN" dirty="0" smtClean="0"/>
              <a:t>A </a:t>
            </a:r>
            <a:r>
              <a:rPr lang="zh-CN" altLang="en-US" dirty="0" smtClean="0"/>
              <a:t>对象的引用</a:t>
            </a:r>
            <a:endParaRPr lang="en-US" altLang="zh-CN" dirty="0" smtClean="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smtClean="0"/>
              <a:t>A </a:t>
            </a:r>
            <a:r>
              <a:rPr lang="en-US" altLang="zh-CN" dirty="0" err="1" smtClean="0"/>
              <a:t>a</a:t>
            </a:r>
            <a:r>
              <a:rPr lang="en-US" altLang="zh-CN" dirty="0" smtClean="0"/>
              <a:t> = </a:t>
            </a:r>
            <a:r>
              <a:rPr lang="en-US" altLang="zh-CN" dirty="0" err="1" smtClean="0"/>
              <a:t>getA</a:t>
            </a:r>
            <a:r>
              <a:rPr lang="en-US" altLang="zh-CN" dirty="0" smtClean="0"/>
              <a:t>();</a:t>
            </a:r>
          </a:p>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a:p>
            <a:r>
              <a:rPr lang="en-US" altLang="zh-CN" dirty="0" err="1" smtClean="0"/>
              <a:t>b.setA</a:t>
            </a:r>
            <a:r>
              <a:rPr lang="en-US" altLang="zh-CN" dirty="0" smtClean="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smtClean="0"/>
              <a:t>IOC</a:t>
            </a:r>
            <a:r>
              <a:rPr lang="zh-CN" altLang="en-US" sz="1600" dirty="0" smtClean="0"/>
              <a:t>容器</a:t>
            </a:r>
            <a:endParaRPr lang="zh-CN" altLang="en-US" sz="1600" dirty="0"/>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cstate="print"/>
          <a:srcRect/>
          <a:stretch>
            <a:fillRect/>
          </a:stretch>
        </p:blipFill>
        <p:spPr bwMode="auto">
          <a:xfrm>
            <a:off x="383378" y="3956513"/>
            <a:ext cx="3143272" cy="676242"/>
          </a:xfrm>
          <a:prstGeom prst="rect">
            <a:avLst/>
          </a:prstGeom>
          <a:noFill/>
          <a:ln w="9525">
            <a:noFill/>
            <a:miter lim="800000"/>
            <a:headEnd/>
            <a:tailEnd/>
          </a:ln>
          <a:effectLst/>
        </p:spPr>
      </p:pic>
    </p:spTree>
    <p:extLst>
      <p:ext uri="{BB962C8B-B14F-4D97-AF65-F5344CB8AC3E}">
        <p14:creationId xmlns="" xmlns:p14="http://schemas.microsoft.com/office/powerpoint/2010/main" val="37968288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62880"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p>
        </p:txBody>
      </p:sp>
      <p:sp>
        <p:nvSpPr>
          <p:cNvPr id="786435" name="Rectangle 3"/>
          <p:cNvSpPr>
            <a:spLocks noGrp="1" noChangeArrowheads="1"/>
          </p:cNvSpPr>
          <p:nvPr>
            <p:ph type="body" idx="1"/>
          </p:nvPr>
        </p:nvSpPr>
        <p:spPr>
          <a:xfrm>
            <a:off x="323528" y="1887116"/>
            <a:ext cx="8424936" cy="4494212"/>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1406040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事务的隔离级别</a:t>
            </a:r>
          </a:p>
        </p:txBody>
      </p:sp>
      <p:sp>
        <p:nvSpPr>
          <p:cNvPr id="785411" name="Rectangle 3"/>
          <p:cNvSpPr>
            <a:spLocks noGrp="1" noChangeArrowheads="1"/>
          </p:cNvSpPr>
          <p:nvPr>
            <p:ph type="body" idx="1"/>
          </p:nvPr>
        </p:nvSpPr>
        <p:spPr>
          <a:xfrm>
            <a:off x="642910" y="1714488"/>
            <a:ext cx="8001056"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p>
        </p:txBody>
      </p:sp>
    </p:spTree>
    <p:extLst>
      <p:ext uri="{BB962C8B-B14F-4D97-AF65-F5344CB8AC3E}">
        <p14:creationId xmlns="" xmlns:p14="http://schemas.microsoft.com/office/powerpoint/2010/main" val="363456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p>
        </p:txBody>
      </p:sp>
      <p:pic>
        <p:nvPicPr>
          <p:cNvPr id="784388" name="Picture 4"/>
          <p:cNvPicPr>
            <a:picLocks noChangeAspect="1" noChangeArrowheads="1"/>
          </p:cNvPicPr>
          <p:nvPr/>
        </p:nvPicPr>
        <p:blipFill>
          <a:blip r:embed="rId2" cstate="print"/>
          <a:srcRect/>
          <a:stretch>
            <a:fillRect/>
          </a:stretch>
        </p:blipFill>
        <p:spPr bwMode="auto">
          <a:xfrm>
            <a:off x="730250" y="1565342"/>
            <a:ext cx="7848600" cy="3059112"/>
          </a:xfrm>
          <a:prstGeom prst="rect">
            <a:avLst/>
          </a:prstGeom>
          <a:noFill/>
        </p:spPr>
      </p:pic>
      <p:sp>
        <p:nvSpPr>
          <p:cNvPr id="784389" name="Rectangle 5"/>
          <p:cNvSpPr>
            <a:spLocks noGrp="1" noChangeArrowheads="1"/>
          </p:cNvSpPr>
          <p:nvPr>
            <p:ph type="body" idx="1"/>
          </p:nvPr>
        </p:nvSpPr>
        <p:spPr>
          <a:xfrm>
            <a:off x="684213" y="4662554"/>
            <a:ext cx="7827962" cy="1844675"/>
          </a:xfrm>
          <a:solidFill>
            <a:schemeClr val="bg1"/>
          </a:solidFill>
          <a:ln/>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39358423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设置隔离事务属性</a:t>
            </a:r>
          </a:p>
        </p:txBody>
      </p:sp>
      <p:sp>
        <p:nvSpPr>
          <p:cNvPr id="792579" name="Rectangle 3"/>
          <p:cNvSpPr>
            <a:spLocks noGrp="1" noChangeArrowheads="1"/>
          </p:cNvSpPr>
          <p:nvPr>
            <p:ph type="body" idx="1"/>
          </p:nvPr>
        </p:nvSpPr>
        <p:spPr>
          <a:xfrm>
            <a:off x="755650" y="1636210"/>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注解声明式地管理事务时可以在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isolation </a:t>
            </a:r>
            <a:r>
              <a:rPr lang="zh-CN" altLang="en-US" sz="2400">
                <a:latin typeface="Arial Unicode MS" pitchFamily="34" charset="-122"/>
                <a:ea typeface="Arial Unicode MS" pitchFamily="34" charset="-122"/>
                <a:cs typeface="Arial Unicode MS" pitchFamily="34" charset="-122"/>
              </a:rPr>
              <a:t>属性中设置隔离级别</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在 </a:t>
            </a:r>
            <a:r>
              <a:rPr lang="en-US" altLang="zh-CN" sz="2400">
                <a:latin typeface="Arial Unicode MS" pitchFamily="34" charset="-122"/>
                <a:ea typeface="Arial Unicode MS" pitchFamily="34" charset="-122"/>
                <a:cs typeface="Arial Unicode MS" pitchFamily="34" charset="-122"/>
              </a:rPr>
              <a:t>Spring 2.x </a:t>
            </a:r>
            <a:r>
              <a:rPr lang="zh-CN" altLang="en-US" sz="2400">
                <a:latin typeface="Arial Unicode MS" pitchFamily="34" charset="-122"/>
                <a:ea typeface="Arial Unicode MS" pitchFamily="34" charset="-122"/>
                <a:cs typeface="Arial Unicode MS" pitchFamily="34" charset="-122"/>
              </a:rPr>
              <a:t>事务通知中</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可以在 </a:t>
            </a:r>
            <a:r>
              <a:rPr lang="en-US" altLang="zh-CN" sz="2400">
                <a:latin typeface="Arial Unicode MS" pitchFamily="34" charset="-122"/>
                <a:ea typeface="Arial Unicode MS" pitchFamily="34" charset="-122"/>
                <a:cs typeface="Arial Unicode MS" pitchFamily="34" charset="-122"/>
              </a:rPr>
              <a:t>&lt;tx:method&gt; </a:t>
            </a:r>
            <a:r>
              <a:rPr lang="zh-CN" altLang="en-US" sz="2400">
                <a:latin typeface="Arial Unicode MS" pitchFamily="34" charset="-122"/>
                <a:ea typeface="Arial Unicode MS" pitchFamily="34" charset="-122"/>
                <a:cs typeface="Arial Unicode MS" pitchFamily="34" charset="-122"/>
              </a:rPr>
              <a:t>元素中指定隔离级别</a:t>
            </a:r>
          </a:p>
        </p:txBody>
      </p:sp>
      <p:pic>
        <p:nvPicPr>
          <p:cNvPr id="792580" name="Picture 4"/>
          <p:cNvPicPr>
            <a:picLocks noChangeAspect="1" noChangeArrowheads="1"/>
          </p:cNvPicPr>
          <p:nvPr/>
        </p:nvPicPr>
        <p:blipFill>
          <a:blip r:embed="rId2" cstate="print"/>
          <a:srcRect/>
          <a:stretch>
            <a:fillRect/>
          </a:stretch>
        </p:blipFill>
        <p:spPr bwMode="auto">
          <a:xfrm>
            <a:off x="1246188" y="2539497"/>
            <a:ext cx="5473700" cy="692150"/>
          </a:xfrm>
          <a:prstGeom prst="rect">
            <a:avLst/>
          </a:prstGeom>
          <a:noFill/>
        </p:spPr>
      </p:pic>
      <p:pic>
        <p:nvPicPr>
          <p:cNvPr id="792581" name="Picture 5"/>
          <p:cNvPicPr>
            <a:picLocks noChangeAspect="1" noChangeArrowheads="1"/>
          </p:cNvPicPr>
          <p:nvPr/>
        </p:nvPicPr>
        <p:blipFill>
          <a:blip r:embed="rId3" cstate="print"/>
          <a:srcRect/>
          <a:stretch>
            <a:fillRect/>
          </a:stretch>
        </p:blipFill>
        <p:spPr bwMode="auto">
          <a:xfrm>
            <a:off x="1258888" y="4266697"/>
            <a:ext cx="4537075" cy="1751013"/>
          </a:xfrm>
          <a:prstGeom prst="rect">
            <a:avLst/>
          </a:prstGeom>
          <a:noFill/>
        </p:spPr>
      </p:pic>
      <p:sp>
        <p:nvSpPr>
          <p:cNvPr id="792582" name="Line 6"/>
          <p:cNvSpPr>
            <a:spLocks noChangeShapeType="1"/>
          </p:cNvSpPr>
          <p:nvPr/>
        </p:nvSpPr>
        <p:spPr bwMode="auto">
          <a:xfrm>
            <a:off x="2124075" y="2983997"/>
            <a:ext cx="3600450"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92583" name="Line 7"/>
          <p:cNvSpPr>
            <a:spLocks noChangeShapeType="1"/>
          </p:cNvSpPr>
          <p:nvPr/>
        </p:nvSpPr>
        <p:spPr bwMode="auto">
          <a:xfrm>
            <a:off x="2471738" y="5550985"/>
            <a:ext cx="2747962"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23285000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1555" name="Rectangle 3"/>
          <p:cNvSpPr>
            <a:spLocks noGrp="1" noChangeArrowheads="1"/>
          </p:cNvSpPr>
          <p:nvPr>
            <p:ph type="body" idx="1"/>
          </p:nvPr>
        </p:nvSpPr>
        <p:spPr>
          <a:xfrm>
            <a:off x="755650" y="1643050"/>
            <a:ext cx="7696200" cy="4098925"/>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默认情况下只有未检查异常</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RuntimeException</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Error</a:t>
            </a:r>
            <a:r>
              <a:rPr lang="zh-CN" altLang="en-US" sz="2400" dirty="0">
                <a:latin typeface="Arial Unicode MS" pitchFamily="34" charset="-122"/>
                <a:ea typeface="Arial Unicode MS" pitchFamily="34" charset="-122"/>
                <a:cs typeface="Arial Unicode MS" pitchFamily="34" charset="-122"/>
              </a:rPr>
              <a:t>类型的异常</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会导致事务回滚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而受检查异常不会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事务的回滚规则可以通过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err="1">
                <a:latin typeface="Arial Unicode MS" pitchFamily="34" charset="-122"/>
                <a:ea typeface="Arial Unicode MS" pitchFamily="34" charset="-122"/>
                <a:cs typeface="Arial Unicode MS" pitchFamily="34" charset="-122"/>
              </a:rPr>
              <a:t>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noRollbackFor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这两个属性被声明为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类型的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因此可以为这两个属性指定多个异常类</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遇到时必须进行回滚</a:t>
            </a:r>
          </a:p>
          <a:p>
            <a:pPr lvl="1"/>
            <a:r>
              <a:rPr lang="en-US" altLang="zh-CN" sz="2000" dirty="0" err="1">
                <a:latin typeface="Arial Unicode MS" pitchFamily="34" charset="-122"/>
                <a:ea typeface="Arial Unicode MS" pitchFamily="34" charset="-122"/>
                <a:cs typeface="Arial Unicode MS" pitchFamily="34" charset="-122"/>
              </a:rPr>
              <a:t>noRollbackFor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cstate="print"/>
          <a:srcRect/>
          <a:stretch>
            <a:fillRect/>
          </a:stretch>
        </p:blipFill>
        <p:spPr bwMode="auto">
          <a:xfrm>
            <a:off x="1331913" y="4778362"/>
            <a:ext cx="6624637" cy="1160463"/>
          </a:xfrm>
          <a:prstGeom prst="rect">
            <a:avLst/>
          </a:prstGeom>
          <a:noFill/>
        </p:spPr>
      </p:pic>
      <p:sp>
        <p:nvSpPr>
          <p:cNvPr id="791557" name="Rectangle 5"/>
          <p:cNvSpPr>
            <a:spLocks noChangeArrowheads="1"/>
          </p:cNvSpPr>
          <p:nvPr/>
        </p:nvSpPr>
        <p:spPr bwMode="auto">
          <a:xfrm>
            <a:off x="2195513" y="5210162"/>
            <a:ext cx="5761037" cy="504825"/>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25820419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9553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0531" name="Rectangle 3"/>
          <p:cNvSpPr>
            <a:spLocks noGrp="1" noChangeArrowheads="1"/>
          </p:cNvSpPr>
          <p:nvPr>
            <p:ph type="body" idx="1"/>
          </p:nvPr>
        </p:nvSpPr>
        <p:spPr>
          <a:xfrm>
            <a:off x="395536" y="1643050"/>
            <a:ext cx="8424936" cy="8985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2.x </a:t>
            </a:r>
            <a:r>
              <a:rPr lang="zh-CN" altLang="en-US" sz="2400" dirty="0">
                <a:latin typeface="Arial Unicode MS" pitchFamily="34" charset="-122"/>
                <a:ea typeface="Arial Unicode MS" pitchFamily="34" charset="-122"/>
                <a:cs typeface="Arial Unicode MS" pitchFamily="34" charset="-122"/>
              </a:rPr>
              <a:t>事务通知中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tx:method</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元素中指定回滚规则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如果有不止一种异常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用逗号分隔</a:t>
            </a:r>
            <a:r>
              <a:rPr lang="en-US" altLang="zh-CN" sz="2400" dirty="0">
                <a:latin typeface="Arial Unicode MS" pitchFamily="34" charset="-122"/>
                <a:ea typeface="Arial Unicode MS" pitchFamily="34" charset="-122"/>
                <a:cs typeface="Arial Unicode MS" pitchFamily="34" charset="-122"/>
              </a:rPr>
              <a:t>.</a:t>
            </a:r>
          </a:p>
        </p:txBody>
      </p:sp>
      <p:pic>
        <p:nvPicPr>
          <p:cNvPr id="790532" name="Picture 4"/>
          <p:cNvPicPr>
            <a:picLocks noChangeAspect="1" noChangeArrowheads="1"/>
          </p:cNvPicPr>
          <p:nvPr/>
        </p:nvPicPr>
        <p:blipFill>
          <a:blip r:embed="rId2" cstate="print"/>
          <a:srcRect/>
          <a:stretch>
            <a:fillRect/>
          </a:stretch>
        </p:blipFill>
        <p:spPr bwMode="auto">
          <a:xfrm>
            <a:off x="827584" y="2601639"/>
            <a:ext cx="6985000" cy="2195513"/>
          </a:xfrm>
          <a:prstGeom prst="rect">
            <a:avLst/>
          </a:prstGeom>
          <a:noFill/>
        </p:spPr>
      </p:pic>
      <p:sp>
        <p:nvSpPr>
          <p:cNvPr id="790533" name="Rectangle 5"/>
          <p:cNvSpPr>
            <a:spLocks noChangeArrowheads="1"/>
          </p:cNvSpPr>
          <p:nvPr/>
        </p:nvSpPr>
        <p:spPr bwMode="auto">
          <a:xfrm>
            <a:off x="2030909" y="3897039"/>
            <a:ext cx="5761037" cy="444500"/>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621759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3568"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超时和只读属性</a:t>
            </a:r>
          </a:p>
        </p:txBody>
      </p:sp>
      <p:sp>
        <p:nvSpPr>
          <p:cNvPr id="789507" name="Rectangle 3"/>
          <p:cNvSpPr>
            <a:spLocks noGrp="1" noChangeArrowheads="1"/>
          </p:cNvSpPr>
          <p:nvPr>
            <p:ph type="body" idx="1"/>
          </p:nvPr>
        </p:nvSpPr>
        <p:spPr>
          <a:xfrm>
            <a:off x="539552" y="1772816"/>
            <a:ext cx="8064896" cy="4098925"/>
          </a:xfrm>
        </p:spPr>
        <p:txBody>
          <a:bodyPr/>
          <a:lstStyle/>
          <a:p>
            <a:r>
              <a:rPr lang="zh-CN" altLang="en-US" sz="2400" dirty="0">
                <a:latin typeface="Arial Unicode MS" pitchFamily="34" charset="-122"/>
                <a:ea typeface="Arial Unicode MS" pitchFamily="34" charset="-122"/>
                <a:cs typeface="Arial Unicode MS" pitchFamily="34" charset="-122"/>
              </a:rPr>
              <a:t>由于事务可以在行和表上获得锁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因此长事务会占用资源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并对整体性能产生影响</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如果一个事物只读取数据但不做修改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数据库引擎可以对这个事务进行优化</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超时事务属性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1094159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886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p>
        </p:txBody>
      </p:sp>
      <p:sp>
        <p:nvSpPr>
          <p:cNvPr id="788483" name="Rectangle 3"/>
          <p:cNvSpPr>
            <a:spLocks noGrp="1" noChangeArrowheads="1"/>
          </p:cNvSpPr>
          <p:nvPr>
            <p:ph type="body" idx="1"/>
          </p:nvPr>
        </p:nvSpPr>
        <p:spPr>
          <a:xfrm>
            <a:off x="755650" y="1700485"/>
            <a:ext cx="7696200" cy="4098925"/>
          </a:xfrm>
        </p:spPr>
        <p:txBody>
          <a:bodyPr/>
          <a:lstStyle/>
          <a:p>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@Transactional </a:t>
            </a:r>
            <a:r>
              <a:rPr lang="zh-CN" altLang="en-US" sz="2000">
                <a:latin typeface="Arial Unicode MS" pitchFamily="34" charset="-122"/>
                <a:ea typeface="Arial Unicode MS" pitchFamily="34" charset="-122"/>
                <a:cs typeface="Arial Unicode MS" pitchFamily="34" charset="-122"/>
              </a:rPr>
              <a:t>注解中定义</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超时属性以秒为单位来计算</a:t>
            </a:r>
            <a:r>
              <a:rPr lang="en-US" altLang="zh-CN" sz="2000">
                <a:latin typeface="Arial Unicode MS" pitchFamily="34" charset="-122"/>
                <a:ea typeface="Arial Unicode MS" pitchFamily="34" charset="-122"/>
                <a:cs typeface="Arial Unicode MS" pitchFamily="34" charset="-122"/>
              </a:rPr>
              <a:t>.</a:t>
            </a: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r>
              <a:rPr lang="zh-CN" altLang="en-US" sz="2000">
                <a:latin typeface="Arial Unicode MS" pitchFamily="34" charset="-122"/>
                <a:ea typeface="Arial Unicode MS" pitchFamily="34" charset="-122"/>
                <a:cs typeface="Arial Unicode MS" pitchFamily="34" charset="-122"/>
              </a:rPr>
              <a:t>在 </a:t>
            </a:r>
            <a:r>
              <a:rPr lang="en-US" altLang="zh-CN" sz="2000">
                <a:latin typeface="Arial Unicode MS" pitchFamily="34" charset="-122"/>
                <a:ea typeface="Arial Unicode MS" pitchFamily="34" charset="-122"/>
                <a:cs typeface="Arial Unicode MS" pitchFamily="34" charset="-122"/>
              </a:rPr>
              <a:t>Spring 2.x </a:t>
            </a:r>
            <a:r>
              <a:rPr lang="zh-CN" altLang="en-US" sz="2000">
                <a:latin typeface="Arial Unicode MS" pitchFamily="34" charset="-122"/>
                <a:ea typeface="Arial Unicode MS" pitchFamily="34" charset="-122"/>
                <a:cs typeface="Arial Unicode MS" pitchFamily="34" charset="-122"/>
              </a:rPr>
              <a:t>事务通知中</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&lt;tx:method&gt; </a:t>
            </a:r>
            <a:r>
              <a:rPr lang="zh-CN" altLang="en-US" sz="2000">
                <a:latin typeface="Arial Unicode MS" pitchFamily="34" charset="-122"/>
                <a:ea typeface="Arial Unicode MS" pitchFamily="34" charset="-122"/>
                <a:cs typeface="Arial Unicode MS" pitchFamily="34" charset="-122"/>
              </a:rPr>
              <a:t>元素中进行指定</a:t>
            </a:r>
            <a:r>
              <a:rPr lang="en-US" altLang="zh-CN" sz="2000">
                <a:latin typeface="Arial Unicode MS" pitchFamily="34" charset="-122"/>
                <a:ea typeface="Arial Unicode MS" pitchFamily="34" charset="-122"/>
                <a:cs typeface="Arial Unicode MS" pitchFamily="34" charset="-122"/>
              </a:rPr>
              <a:t>.</a:t>
            </a:r>
          </a:p>
        </p:txBody>
      </p:sp>
      <p:pic>
        <p:nvPicPr>
          <p:cNvPr id="788484" name="Picture 4"/>
          <p:cNvPicPr>
            <a:picLocks noChangeAspect="1" noChangeArrowheads="1"/>
          </p:cNvPicPr>
          <p:nvPr/>
        </p:nvPicPr>
        <p:blipFill>
          <a:blip r:embed="rId2" cstate="print"/>
          <a:srcRect/>
          <a:stretch>
            <a:fillRect/>
          </a:stretch>
        </p:blipFill>
        <p:spPr bwMode="auto">
          <a:xfrm>
            <a:off x="1187450" y="2440260"/>
            <a:ext cx="5545138" cy="1382713"/>
          </a:xfrm>
          <a:prstGeom prst="rect">
            <a:avLst/>
          </a:prstGeom>
          <a:noFill/>
        </p:spPr>
      </p:pic>
      <p:sp>
        <p:nvSpPr>
          <p:cNvPr id="788485" name="Rectangle 5"/>
          <p:cNvSpPr>
            <a:spLocks noChangeArrowheads="1"/>
          </p:cNvSpPr>
          <p:nvPr/>
        </p:nvSpPr>
        <p:spPr bwMode="auto">
          <a:xfrm>
            <a:off x="1890713" y="321178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cstate="print"/>
          <a:srcRect/>
          <a:stretch>
            <a:fillRect/>
          </a:stretch>
        </p:blipFill>
        <p:spPr bwMode="auto">
          <a:xfrm>
            <a:off x="1258888" y="4470673"/>
            <a:ext cx="5905500" cy="2198687"/>
          </a:xfrm>
          <a:prstGeom prst="rect">
            <a:avLst/>
          </a:prstGeom>
          <a:noFill/>
        </p:spPr>
      </p:pic>
      <p:sp>
        <p:nvSpPr>
          <p:cNvPr id="788487" name="Rectangle 7"/>
          <p:cNvSpPr>
            <a:spLocks noChangeArrowheads="1"/>
          </p:cNvSpPr>
          <p:nvPr/>
        </p:nvSpPr>
        <p:spPr bwMode="auto">
          <a:xfrm>
            <a:off x="2230438" y="592323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38951208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4"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整合 </a:t>
            </a:r>
            <a:r>
              <a:rPr lang="en-US" altLang="zh-CN" sz="4400" b="1" dirty="0">
                <a:latin typeface="Arial Unicode MS" pitchFamily="34" charset="-122"/>
                <a:ea typeface="Arial Unicode MS" pitchFamily="34" charset="-122"/>
                <a:cs typeface="Arial Unicode MS" pitchFamily="34" charset="-122"/>
              </a:rPr>
              <a:t>Hibernate</a:t>
            </a:r>
          </a:p>
        </p:txBody>
      </p:sp>
      <p:pic>
        <p:nvPicPr>
          <p:cNvPr id="806916" name="Picture 4"/>
          <p:cNvPicPr>
            <a:picLocks noChangeAspect="1" noChangeArrowheads="1"/>
          </p:cNvPicPr>
          <p:nvPr/>
        </p:nvPicPr>
        <p:blipFill>
          <a:blip r:embed="rId3" cstate="print"/>
          <a:srcRect/>
          <a:stretch>
            <a:fillRect/>
          </a:stretch>
        </p:blipFill>
        <p:spPr bwMode="auto">
          <a:xfrm>
            <a:off x="1476375" y="1916113"/>
            <a:ext cx="1943100" cy="842962"/>
          </a:xfrm>
          <a:prstGeom prst="rect">
            <a:avLst/>
          </a:prstGeom>
          <a:noFill/>
        </p:spPr>
      </p:pic>
    </p:spTree>
    <p:extLst>
      <p:ext uri="{BB962C8B-B14F-4D97-AF65-F5344CB8AC3E}">
        <p14:creationId xmlns="" xmlns:p14="http://schemas.microsoft.com/office/powerpoint/2010/main" val="2488588191"/>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Hibernate</a:t>
            </a:r>
          </a:p>
        </p:txBody>
      </p:sp>
      <p:sp>
        <p:nvSpPr>
          <p:cNvPr id="796675" name="Rectangle 3"/>
          <p:cNvSpPr>
            <a:spLocks noGrp="1" noChangeArrowheads="1"/>
          </p:cNvSpPr>
          <p:nvPr>
            <p:ph type="body" idx="1"/>
          </p:nvPr>
        </p:nvSpPr>
        <p:spPr>
          <a:xfrm>
            <a:off x="395536" y="1887538"/>
            <a:ext cx="8352928"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支持大多数流行的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包括 </a:t>
            </a:r>
            <a:r>
              <a:rPr lang="en-US" altLang="zh-CN" sz="2400" dirty="0">
                <a:latin typeface="Arial Unicode MS" pitchFamily="34" charset="-122"/>
                <a:ea typeface="Arial Unicode MS" pitchFamily="34" charset="-122"/>
                <a:cs typeface="Arial Unicode MS" pitchFamily="34" charset="-122"/>
              </a:rPr>
              <a:t>Hibernate JDO, </a:t>
            </a:r>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Ibatis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JPA</a:t>
            </a:r>
            <a:r>
              <a:rPr lang="zh-CN" altLang="en-US" sz="2400" dirty="0">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对这些 </a:t>
            </a:r>
            <a:r>
              <a:rPr lang="en-US" altLang="zh-CN" sz="2400" b="1" dirty="0">
                <a:solidFill>
                  <a:srgbClr val="0000FF"/>
                </a:solidFill>
                <a:latin typeface="Arial Unicode MS" pitchFamily="34" charset="-122"/>
                <a:ea typeface="Arial Unicode MS" pitchFamily="34" charset="-122"/>
                <a:cs typeface="Arial Unicode MS" pitchFamily="34" charset="-122"/>
              </a:rPr>
              <a:t>ORM </a:t>
            </a:r>
            <a:r>
              <a:rPr lang="zh-CN" altLang="en-US" sz="2400" b="1" dirty="0">
                <a:solidFill>
                  <a:srgbClr val="0000FF"/>
                </a:solidFill>
                <a:latin typeface="Arial Unicode MS" pitchFamily="34" charset="-122"/>
                <a:ea typeface="Arial Unicode MS" pitchFamily="34" charset="-122"/>
                <a:cs typeface="Arial Unicode MS" pitchFamily="34" charset="-122"/>
              </a:rPr>
              <a:t>框架的支持是一致的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因此可以把和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整合技术应用到其他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框架上</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2.0 </a:t>
            </a:r>
            <a:r>
              <a:rPr lang="zh-CN" altLang="en-US" sz="2400" dirty="0">
                <a:latin typeface="Arial Unicode MS" pitchFamily="34" charset="-122"/>
                <a:ea typeface="Arial Unicode MS" pitchFamily="34" charset="-122"/>
                <a:cs typeface="Arial Unicode MS" pitchFamily="34" charset="-122"/>
              </a:rPr>
              <a:t>同时支持 </a:t>
            </a:r>
            <a:r>
              <a:rPr lang="en-US" altLang="zh-CN" sz="2400" dirty="0">
                <a:latin typeface="Arial Unicode MS" pitchFamily="34" charset="-122"/>
                <a:ea typeface="Arial Unicode MS" pitchFamily="34" charset="-122"/>
                <a:cs typeface="Arial Unicode MS" pitchFamily="34" charset="-122"/>
              </a:rPr>
              <a:t>Hibernate 2.x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3.x. </a:t>
            </a:r>
            <a:r>
              <a:rPr lang="zh-CN" altLang="en-US" sz="2400" dirty="0">
                <a:latin typeface="Arial Unicode MS" pitchFamily="34" charset="-122"/>
                <a:ea typeface="Arial Unicode MS" pitchFamily="34" charset="-122"/>
                <a:cs typeface="Arial Unicode MS" pitchFamily="34" charset="-122"/>
              </a:rPr>
              <a:t>但 </a:t>
            </a:r>
            <a:r>
              <a:rPr lang="en-US" altLang="zh-CN" sz="2400" dirty="0">
                <a:latin typeface="Arial Unicode MS" pitchFamily="34" charset="-122"/>
                <a:ea typeface="Arial Unicode MS" pitchFamily="34" charset="-122"/>
                <a:cs typeface="Arial Unicode MS" pitchFamily="34" charset="-122"/>
              </a:rPr>
              <a:t>Spring 2.5 </a:t>
            </a:r>
            <a:r>
              <a:rPr lang="zh-CN" altLang="en-US" sz="2400" dirty="0">
                <a:latin typeface="Arial Unicode MS" pitchFamily="34" charset="-122"/>
                <a:ea typeface="Arial Unicode MS" pitchFamily="34" charset="-122"/>
                <a:cs typeface="Arial Unicode MS" pitchFamily="34" charset="-122"/>
              </a:rPr>
              <a:t>只支持 </a:t>
            </a:r>
            <a:r>
              <a:rPr lang="en-US" altLang="zh-CN" sz="2400" dirty="0">
                <a:latin typeface="Arial Unicode MS" pitchFamily="34" charset="-122"/>
                <a:ea typeface="Arial Unicode MS" pitchFamily="34" charset="-122"/>
                <a:cs typeface="Arial Unicode MS" pitchFamily="34" charset="-122"/>
              </a:rPr>
              <a:t>Hibernate 3.1 </a:t>
            </a:r>
            <a:r>
              <a:rPr lang="zh-CN" altLang="en-US" sz="2400" dirty="0">
                <a:latin typeface="Arial Unicode MS" pitchFamily="34" charset="-122"/>
                <a:ea typeface="Arial Unicode MS" pitchFamily="34" charset="-122"/>
                <a:cs typeface="Arial Unicode MS" pitchFamily="34" charset="-122"/>
              </a:rPr>
              <a:t>或更高版本</a:t>
            </a:r>
          </a:p>
        </p:txBody>
      </p:sp>
    </p:spTree>
    <p:extLst>
      <p:ext uri="{BB962C8B-B14F-4D97-AF65-F5344CB8AC3E}">
        <p14:creationId xmlns="" xmlns:p14="http://schemas.microsoft.com/office/powerpoint/2010/main" val="4003944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3488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IOC </a:t>
            </a:r>
            <a:r>
              <a:rPr lang="zh-CN" altLang="en-US" dirty="0" smtClean="0">
                <a:latin typeface="Arial Unicode MS" pitchFamily="34" charset="-122"/>
                <a:ea typeface="Arial Unicode MS" pitchFamily="34" charset="-122"/>
                <a:cs typeface="Arial Unicode MS" pitchFamily="34" charset="-122"/>
              </a:rPr>
              <a:t>前生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分离接口与实现</a:t>
            </a:r>
            <a:endParaRPr lang="zh-CN" altLang="en-US" dirty="0">
              <a:latin typeface="Arial Unicode MS" pitchFamily="34" charset="-122"/>
              <a:ea typeface="Arial Unicode MS" pitchFamily="34" charset="-122"/>
              <a:cs typeface="Arial Unicode MS" pitchFamily="34" charset="-122"/>
            </a:endParaRPr>
          </a:p>
        </p:txBody>
      </p:sp>
      <p:sp>
        <p:nvSpPr>
          <p:cNvPr id="627715" name="Rectangle 3"/>
          <p:cNvSpPr>
            <a:spLocks noGrp="1" noChangeArrowheads="1"/>
          </p:cNvSpPr>
          <p:nvPr>
            <p:ph type="body" idx="1"/>
          </p:nvPr>
        </p:nvSpPr>
        <p:spPr>
          <a:xfrm>
            <a:off x="382210" y="1717881"/>
            <a:ext cx="8174068" cy="714380"/>
          </a:xfrm>
        </p:spPr>
        <p:txBody>
          <a:bodyPr/>
          <a:lstStyle/>
          <a:p>
            <a:r>
              <a:rPr lang="zh-CN" altLang="en-US" sz="2800" dirty="0">
                <a:latin typeface="Arial Unicode MS" pitchFamily="34" charset="-122"/>
                <a:ea typeface="Arial Unicode MS" pitchFamily="34" charset="-122"/>
                <a:cs typeface="Arial Unicode MS" pitchFamily="34" charset="-122"/>
              </a:rPr>
              <a:t>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生成 </a:t>
            </a:r>
            <a:r>
              <a:rPr lang="en-US" altLang="zh-CN" sz="2800" dirty="0">
                <a:latin typeface="Arial Unicode MS" pitchFamily="34" charset="-122"/>
                <a:ea typeface="Arial Unicode MS" pitchFamily="34" charset="-122"/>
                <a:cs typeface="Arial Unicode MS" pitchFamily="34" charset="-122"/>
              </a:rPr>
              <a:t>HTML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PDF </a:t>
            </a:r>
            <a:r>
              <a:rPr lang="zh-CN" altLang="en-US" sz="2800" dirty="0">
                <a:latin typeface="Arial Unicode MS" pitchFamily="34" charset="-122"/>
                <a:ea typeface="Arial Unicode MS" pitchFamily="34" charset="-122"/>
                <a:cs typeface="Arial Unicode MS" pitchFamily="34" charset="-122"/>
              </a:rPr>
              <a:t>格式的不同类型的报表</a:t>
            </a:r>
            <a:r>
              <a:rPr lang="en-US" altLang="zh-CN" sz="2800" dirty="0">
                <a:latin typeface="Arial Unicode MS" pitchFamily="34" charset="-122"/>
                <a:ea typeface="Arial Unicode MS" pitchFamily="34" charset="-122"/>
                <a:cs typeface="Arial Unicode MS" pitchFamily="34" charset="-122"/>
              </a:rPr>
              <a:t>.</a:t>
            </a:r>
          </a:p>
        </p:txBody>
      </p:sp>
      <p:pic>
        <p:nvPicPr>
          <p:cNvPr id="5" name="Picture 5"/>
          <p:cNvPicPr>
            <a:picLocks noChangeAspect="1" noChangeArrowheads="1"/>
          </p:cNvPicPr>
          <p:nvPr/>
        </p:nvPicPr>
        <p:blipFill>
          <a:blip r:embed="rId2" cstate="print"/>
          <a:srcRect/>
          <a:stretch>
            <a:fillRect/>
          </a:stretch>
        </p:blipFill>
        <p:spPr bwMode="auto">
          <a:xfrm>
            <a:off x="395288" y="2602138"/>
            <a:ext cx="8137525" cy="2044700"/>
          </a:xfrm>
          <a:prstGeom prst="rect">
            <a:avLst/>
          </a:prstGeom>
          <a:noFill/>
        </p:spPr>
      </p:pic>
    </p:spTree>
    <p:extLst>
      <p:ext uri="{BB962C8B-B14F-4D97-AF65-F5344CB8AC3E}">
        <p14:creationId xmlns="" xmlns:p14="http://schemas.microsoft.com/office/powerpoint/2010/main" val="40437064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468560" y="620688"/>
            <a:ext cx="1008112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中配置 </a:t>
            </a:r>
            <a:r>
              <a:rPr lang="en-US" altLang="en-US" dirty="0" err="1">
                <a:latin typeface="Arial Unicode MS" pitchFamily="34" charset="-122"/>
                <a:ea typeface="Arial Unicode MS" pitchFamily="34" charset="-122"/>
                <a:cs typeface="Arial Unicode MS" pitchFamily="34" charset="-122"/>
              </a:rPr>
              <a:t>SessionFactory</a:t>
            </a:r>
            <a:endParaRPr lang="en-US" altLang="zh-CN" dirty="0">
              <a:latin typeface="Arial Unicode MS" pitchFamily="34" charset="-122"/>
              <a:ea typeface="Arial Unicode MS" pitchFamily="34" charset="-122"/>
              <a:cs typeface="Arial Unicode MS" pitchFamily="34" charset="-122"/>
            </a:endParaRPr>
          </a:p>
        </p:txBody>
      </p:sp>
      <p:sp>
        <p:nvSpPr>
          <p:cNvPr id="795651" name="Rectangle 3"/>
          <p:cNvSpPr>
            <a:spLocks noGrp="1" noChangeArrowheads="1"/>
          </p:cNvSpPr>
          <p:nvPr>
            <p:ph type="body" idx="1"/>
          </p:nvPr>
        </p:nvSpPr>
        <p:spPr>
          <a:xfrm>
            <a:off x="467544" y="2030009"/>
            <a:ext cx="8424936" cy="2551119"/>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必须从原生的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中构建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应用程序也无法利用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提供的数据存储机制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的事务管理机制</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提供了对应的工厂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可以用单实例的形式在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容器中创建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219959477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18762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94630" name="Picture 6"/>
          <p:cNvPicPr>
            <a:picLocks noChangeAspect="1" noChangeArrowheads="1"/>
          </p:cNvPicPr>
          <p:nvPr/>
        </p:nvPicPr>
        <p:blipFill>
          <a:blip r:embed="rId2" cstate="print"/>
          <a:srcRect/>
          <a:stretch>
            <a:fillRect/>
          </a:stretch>
        </p:blipFill>
        <p:spPr bwMode="auto">
          <a:xfrm>
            <a:off x="788988" y="1888579"/>
            <a:ext cx="7489825" cy="4276725"/>
          </a:xfrm>
          <a:prstGeom prst="rect">
            <a:avLst/>
          </a:prstGeom>
          <a:noFill/>
        </p:spPr>
      </p:pic>
    </p:spTree>
    <p:extLst>
      <p:ext uri="{BB962C8B-B14F-4D97-AF65-F5344CB8AC3E}">
        <p14:creationId xmlns="" xmlns:p14="http://schemas.microsoft.com/office/powerpoint/2010/main" val="27219753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3606" name="Picture 6"/>
          <p:cNvPicPr>
            <a:picLocks noChangeAspect="1" noChangeArrowheads="1"/>
          </p:cNvPicPr>
          <p:nvPr/>
        </p:nvPicPr>
        <p:blipFill>
          <a:blip r:embed="rId2" cstate="print"/>
          <a:srcRect/>
          <a:stretch>
            <a:fillRect/>
          </a:stretch>
        </p:blipFill>
        <p:spPr bwMode="auto">
          <a:xfrm>
            <a:off x="971550" y="3662363"/>
            <a:ext cx="7777163" cy="2071687"/>
          </a:xfrm>
          <a:prstGeom prst="rect">
            <a:avLst/>
          </a:prstGeom>
          <a:noFill/>
        </p:spPr>
      </p:pic>
      <p:sp>
        <p:nvSpPr>
          <p:cNvPr id="793602" name="Rectangle 2"/>
          <p:cNvSpPr>
            <a:spLocks noGrp="1" noChangeArrowheads="1"/>
          </p:cNvSpPr>
          <p:nvPr>
            <p:ph type="title"/>
          </p:nvPr>
        </p:nvSpPr>
        <p:spPr>
          <a:xfrm>
            <a:off x="-229716" y="836712"/>
            <a:ext cx="9842276"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(1)</a:t>
            </a:r>
          </a:p>
        </p:txBody>
      </p:sp>
      <p:sp>
        <p:nvSpPr>
          <p:cNvPr id="793603" name="Rectangle 3"/>
          <p:cNvSpPr>
            <a:spLocks noGrp="1" noChangeArrowheads="1"/>
          </p:cNvSpPr>
          <p:nvPr>
            <p:ph type="body" idx="1"/>
          </p:nvPr>
        </p:nvSpPr>
        <p:spPr>
          <a:xfrm>
            <a:off x="755650" y="1865313"/>
            <a:ext cx="7696200" cy="1708150"/>
          </a:xfrm>
        </p:spPr>
        <p:txBody>
          <a:bodyPr/>
          <a:lstStyle/>
          <a:p>
            <a:r>
              <a:rPr lang="zh-CN" altLang="en-US" sz="2400" dirty="0">
                <a:latin typeface="Arial Unicode MS" pitchFamily="34" charset="-122"/>
                <a:ea typeface="Arial Unicode MS" pitchFamily="34" charset="-122"/>
                <a:cs typeface="Arial Unicode MS" pitchFamily="34" charset="-122"/>
              </a:rPr>
              <a:t>可以利用 </a:t>
            </a:r>
            <a:r>
              <a:rPr lang="en-US" altLang="zh-CN" sz="2400" b="1" dirty="0" err="1">
                <a:solidFill>
                  <a:srgbClr val="0000FF"/>
                </a:solidFill>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声明一个使用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需要为该工厂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 </a:t>
            </a:r>
            <a:r>
              <a:rPr lang="en-US" altLang="zh-CN" sz="2400" dirty="0" err="1">
                <a:latin typeface="Arial Unicode MS" pitchFamily="34" charset="-122"/>
                <a:ea typeface="Arial Unicode MS" pitchFamily="34" charset="-122"/>
                <a:cs typeface="Arial Unicode MS" pitchFamily="34" charset="-122"/>
              </a:rPr>
              <a: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属性来加载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a:t>
            </a:r>
          </a:p>
        </p:txBody>
      </p:sp>
      <p:sp>
        <p:nvSpPr>
          <p:cNvPr id="793605" name="Rectangle 5"/>
          <p:cNvSpPr>
            <a:spLocks noChangeArrowheads="1"/>
          </p:cNvSpPr>
          <p:nvPr/>
        </p:nvSpPr>
        <p:spPr bwMode="auto">
          <a:xfrm>
            <a:off x="971550" y="3649663"/>
            <a:ext cx="7777163" cy="935037"/>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37906765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14832" y="843552"/>
            <a:ext cx="962739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7699" name="Rectangle 3"/>
          <p:cNvSpPr>
            <a:spLocks noGrp="1" noChangeArrowheads="1"/>
          </p:cNvSpPr>
          <p:nvPr>
            <p:ph type="body" idx="1"/>
          </p:nvPr>
        </p:nvSpPr>
        <p:spPr>
          <a:xfrm>
            <a:off x="467544" y="1878012"/>
            <a:ext cx="8136904" cy="2343075"/>
          </a:xfrm>
        </p:spPr>
        <p:txBody>
          <a:bodyPr>
            <a:noAutofit/>
          </a:bodyPr>
          <a:lstStyle/>
          <a:p>
            <a:r>
              <a:rPr lang="zh-CN" altLang="en-US" sz="2800" dirty="0">
                <a:latin typeface="Arial Unicode MS" pitchFamily="34" charset="-122"/>
                <a:ea typeface="Arial Unicode MS" pitchFamily="34" charset="-122"/>
                <a:cs typeface="Arial Unicode MS" pitchFamily="34" charset="-122"/>
              </a:rPr>
              <a:t>如果在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容器中配置数据源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可以将该数据源注入到 </a:t>
            </a:r>
            <a:r>
              <a:rPr lang="en-US" altLang="zh-CN" sz="2800" dirty="0" err="1">
                <a:latin typeface="Arial Unicode MS" pitchFamily="34" charset="-122"/>
                <a:ea typeface="Arial Unicode MS" pitchFamily="34" charset="-122"/>
                <a:cs typeface="Arial Unicode MS" pitchFamily="34" charset="-122"/>
              </a:rPr>
              <a:t>LocalSessionFactoryBean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dataSource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该属性可以指定的数据源会覆盖掉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配置文件里的数据库配置</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41855325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28" name="Picture 8"/>
          <p:cNvPicPr>
            <a:picLocks noChangeAspect="1" noChangeArrowheads="1"/>
          </p:cNvPicPr>
          <p:nvPr/>
        </p:nvPicPr>
        <p:blipFill>
          <a:blip r:embed="rId2" cstate="print"/>
          <a:srcRect/>
          <a:stretch>
            <a:fillRect/>
          </a:stretch>
        </p:blipFill>
        <p:spPr bwMode="auto">
          <a:xfrm>
            <a:off x="696913" y="1881188"/>
            <a:ext cx="8137525" cy="4932362"/>
          </a:xfrm>
          <a:prstGeom prst="rect">
            <a:avLst/>
          </a:prstGeom>
          <a:noFill/>
        </p:spPr>
      </p:pic>
      <p:sp>
        <p:nvSpPr>
          <p:cNvPr id="798722" name="Rectangle 2"/>
          <p:cNvSpPr>
            <a:spLocks noGrp="1" noChangeArrowheads="1"/>
          </p:cNvSpPr>
          <p:nvPr>
            <p:ph type="title"/>
          </p:nvPr>
        </p:nvSpPr>
        <p:spPr>
          <a:xfrm>
            <a:off x="-82850" y="692696"/>
            <a:ext cx="9767418"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8725" name="Rectangle 5"/>
          <p:cNvSpPr>
            <a:spLocks noChangeArrowheads="1"/>
          </p:cNvSpPr>
          <p:nvPr/>
        </p:nvSpPr>
        <p:spPr bwMode="auto">
          <a:xfrm>
            <a:off x="717550" y="1881188"/>
            <a:ext cx="8116888" cy="3744912"/>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
        <p:nvSpPr>
          <p:cNvPr id="798726" name="Line 6"/>
          <p:cNvSpPr>
            <a:spLocks noChangeShapeType="1"/>
          </p:cNvSpPr>
          <p:nvPr/>
        </p:nvSpPr>
        <p:spPr bwMode="auto">
          <a:xfrm>
            <a:off x="1146175" y="6621463"/>
            <a:ext cx="5327650"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 xmlns:p14="http://schemas.microsoft.com/office/powerpoint/2010/main" val="144259180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324544" y="836712"/>
            <a:ext cx="1005944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sp>
        <p:nvSpPr>
          <p:cNvPr id="799747" name="Rectangle 3"/>
          <p:cNvSpPr>
            <a:spLocks noGrp="1" noChangeArrowheads="1"/>
          </p:cNvSpPr>
          <p:nvPr>
            <p:ph type="body" idx="1"/>
          </p:nvPr>
        </p:nvSpPr>
        <p:spPr>
          <a:xfrm>
            <a:off x="428596" y="1928803"/>
            <a:ext cx="8143932" cy="3000396"/>
          </a:xfrm>
        </p:spPr>
        <p:txBody>
          <a:bodyPr/>
          <a:lstStyle/>
          <a:p>
            <a:r>
              <a:rPr lang="zh-CN" altLang="en-US" sz="2400" dirty="0">
                <a:latin typeface="Arial Unicode MS" pitchFamily="34" charset="-122"/>
                <a:ea typeface="Arial Unicode MS" pitchFamily="34" charset="-122"/>
                <a:cs typeface="Arial Unicode MS" pitchFamily="34" charset="-122"/>
              </a:rPr>
              <a:t>可以将所有配置合并到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从而忽略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FF0000"/>
                </a:solidFill>
                <a:latin typeface="Arial Unicode MS" pitchFamily="34" charset="-122"/>
                <a:ea typeface="Arial Unicode MS" pitchFamily="34" charset="-122"/>
                <a:cs typeface="Arial Unicode MS" pitchFamily="34" charset="-122"/>
              </a:rPr>
              <a:t>mappingResources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映射文件的位置</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该属性为 </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因此可以指定一组映射文件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hibernateProperties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属性中指定数据库方言等</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127132734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75442" y="843552"/>
            <a:ext cx="998800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pic>
        <p:nvPicPr>
          <p:cNvPr id="800772" name="Picture 4"/>
          <p:cNvPicPr>
            <a:picLocks noChangeAspect="1" noChangeArrowheads="1"/>
          </p:cNvPicPr>
          <p:nvPr/>
        </p:nvPicPr>
        <p:blipFill>
          <a:blip r:embed="rId2" cstate="print"/>
          <a:srcRect/>
          <a:stretch>
            <a:fillRect/>
          </a:stretch>
        </p:blipFill>
        <p:spPr bwMode="auto">
          <a:xfrm>
            <a:off x="658813" y="2001838"/>
            <a:ext cx="7848600" cy="3608387"/>
          </a:xfrm>
          <a:prstGeom prst="rect">
            <a:avLst/>
          </a:prstGeom>
          <a:noFill/>
        </p:spPr>
      </p:pic>
      <p:sp>
        <p:nvSpPr>
          <p:cNvPr id="800773" name="Rectangle 5"/>
          <p:cNvSpPr>
            <a:spLocks noChangeArrowheads="1"/>
          </p:cNvSpPr>
          <p:nvPr/>
        </p:nvSpPr>
        <p:spPr bwMode="auto">
          <a:xfrm>
            <a:off x="1042988" y="2781300"/>
            <a:ext cx="7489825" cy="2592388"/>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40463032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714348" y="88772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模板持久化对象</a:t>
            </a:r>
          </a:p>
        </p:txBody>
      </p:sp>
      <p:sp>
        <p:nvSpPr>
          <p:cNvPr id="801795" name="Rectangle 3"/>
          <p:cNvSpPr>
            <a:spLocks noGrp="1" noChangeArrowheads="1"/>
          </p:cNvSpPr>
          <p:nvPr>
            <p:ph type="body" idx="1"/>
          </p:nvPr>
        </p:nvSpPr>
        <p:spPr>
          <a:xfrm>
            <a:off x="467544" y="1870075"/>
            <a:ext cx="8136904" cy="4367213"/>
          </a:xfrm>
        </p:spPr>
        <p:txBody>
          <a:bodyPr/>
          <a:lstStyle/>
          <a:p>
            <a:r>
              <a:rPr lang="zh-CN" altLang="en-US" sz="2400" dirty="0">
                <a:latin typeface="Arial Unicode MS" pitchFamily="34" charset="-122"/>
                <a:ea typeface="Arial Unicode MS" pitchFamily="34" charset="-122"/>
                <a:cs typeface="Arial Unicode MS" pitchFamily="34" charset="-122"/>
              </a:rPr>
              <a:t>在单独使用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必须为每个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操作重复某些常规任务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打开关闭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启动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回滚事务等</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同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采取了相同的方法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模板类和 </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支持类</a:t>
            </a:r>
            <a:r>
              <a:rPr lang="zh-CN" altLang="en-US" sz="2400" dirty="0">
                <a:latin typeface="Arial Unicode MS" pitchFamily="34" charset="-122"/>
                <a:ea typeface="Arial Unicode MS" pitchFamily="34" charset="-122"/>
                <a:cs typeface="Arial Unicode MS" pitchFamily="34" charset="-122"/>
              </a:rPr>
              <a:t>来简化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框架的使用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而且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在不同的事务管理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之上定义了一个事务抽象层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对于不同的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只需要选择相应的事务管理器实现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18146984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179512" y="836712"/>
            <a:ext cx="8712968"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对不同数据存储策略的支持类</a:t>
            </a:r>
          </a:p>
        </p:txBody>
      </p:sp>
      <p:pic>
        <p:nvPicPr>
          <p:cNvPr id="802820" name="Picture 4"/>
          <p:cNvPicPr>
            <a:picLocks noChangeAspect="1" noChangeArrowheads="1"/>
          </p:cNvPicPr>
          <p:nvPr/>
        </p:nvPicPr>
        <p:blipFill>
          <a:blip r:embed="rId2" cstate="print"/>
          <a:srcRect/>
          <a:stretch>
            <a:fillRect/>
          </a:stretch>
        </p:blipFill>
        <p:spPr bwMode="auto">
          <a:xfrm>
            <a:off x="788988" y="2082800"/>
            <a:ext cx="7632700" cy="1477963"/>
          </a:xfrm>
          <a:prstGeom prst="rect">
            <a:avLst/>
          </a:prstGeom>
          <a:noFill/>
        </p:spPr>
      </p:pic>
      <p:sp>
        <p:nvSpPr>
          <p:cNvPr id="802821" name="Rectangle 5"/>
          <p:cNvSpPr>
            <a:spLocks noGrp="1" noChangeArrowheads="1"/>
          </p:cNvSpPr>
          <p:nvPr>
            <p:ph type="body" idx="1"/>
          </p:nvPr>
        </p:nvSpPr>
        <p:spPr>
          <a:xfrm>
            <a:off x="801688" y="3683000"/>
            <a:ext cx="7696200" cy="2016125"/>
          </a:xfrm>
          <a:noFill/>
          <a:ln/>
        </p:spPr>
        <p:txBody>
          <a:bodyPr/>
          <a:lstStyle/>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确保了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会话能够正确地打开和关闭</a:t>
            </a:r>
            <a:r>
              <a:rPr lang="en-US" altLang="zh-CN" sz="2400">
                <a:latin typeface="Arial Unicode MS" pitchFamily="34" charset="-122"/>
                <a:ea typeface="Arial Unicode MS" pitchFamily="34" charset="-122"/>
                <a:cs typeface="Arial Unicode MS" pitchFamily="34" charset="-122"/>
              </a:rPr>
              <a:t>. </a:t>
            </a:r>
          </a:p>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也会让原生的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事务参与到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的事务管理体系中来</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从而利用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的声明式事务管理事务</a:t>
            </a:r>
            <a:r>
              <a:rPr lang="en-US" altLang="zh-CN" sz="240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33314905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a:t>
            </a:r>
          </a:p>
        </p:txBody>
      </p:sp>
      <p:sp>
        <p:nvSpPr>
          <p:cNvPr id="803844" name="Rectangle 4"/>
          <p:cNvSpPr>
            <a:spLocks noGrp="1" noChangeArrowheads="1"/>
          </p:cNvSpPr>
          <p:nvPr>
            <p:ph type="body" idx="1"/>
          </p:nvPr>
        </p:nvSpPr>
        <p:spPr>
          <a:xfrm>
            <a:off x="323528" y="1616091"/>
            <a:ext cx="8496944" cy="4098925"/>
          </a:xfrm>
          <a:noFill/>
          <a:ln/>
        </p:spPr>
        <p:txBody>
          <a:bodyPr/>
          <a:lstStyle/>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中的模板方法管理会话和事务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如果在一个支持事务的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方法中有多个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模板方法可以确保它们会在同一个会话和事务中运行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因此没有必要为了会话和事务管理去和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打交道</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通过为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方法添加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注解将其声明为受事务管理的</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配置文件中只声明一个实例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并将该实例注入到所有的 </a:t>
            </a:r>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4241466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pic>
        <p:nvPicPr>
          <p:cNvPr id="628740" name="Picture 4"/>
          <p:cNvPicPr>
            <a:picLocks noChangeAspect="1" noChangeArrowheads="1"/>
          </p:cNvPicPr>
          <p:nvPr/>
        </p:nvPicPr>
        <p:blipFill>
          <a:blip r:embed="rId2" cstate="print"/>
          <a:srcRect/>
          <a:stretch>
            <a:fillRect/>
          </a:stretch>
        </p:blipFill>
        <p:spPr bwMode="auto">
          <a:xfrm>
            <a:off x="214282" y="1932194"/>
            <a:ext cx="8604250" cy="3094038"/>
          </a:xfrm>
          <a:prstGeom prst="rect">
            <a:avLst/>
          </a:prstGeom>
          <a:noFill/>
        </p:spPr>
      </p:pic>
      <p:sp>
        <p:nvSpPr>
          <p:cNvPr id="6" name="矩形 5"/>
          <p:cNvSpPr/>
          <p:nvPr/>
        </p:nvSpPr>
        <p:spPr>
          <a:xfrm>
            <a:off x="3168292" y="2133982"/>
            <a:ext cx="1214446"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240" y="2230472"/>
            <a:ext cx="357190"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63550905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4868" name="Picture 4"/>
          <p:cNvPicPr>
            <a:picLocks noChangeAspect="1" noChangeArrowheads="1"/>
          </p:cNvPicPr>
          <p:nvPr/>
        </p:nvPicPr>
        <p:blipFill>
          <a:blip r:embed="rId2" cstate="print"/>
          <a:srcRect/>
          <a:stretch>
            <a:fillRect/>
          </a:stretch>
        </p:blipFill>
        <p:spPr bwMode="auto">
          <a:xfrm>
            <a:off x="714348" y="1643050"/>
            <a:ext cx="5467350" cy="5029200"/>
          </a:xfrm>
          <a:prstGeom prst="rect">
            <a:avLst/>
          </a:prstGeom>
          <a:noFill/>
        </p:spPr>
      </p:pic>
    </p:spTree>
    <p:extLst>
      <p:ext uri="{BB962C8B-B14F-4D97-AF65-F5344CB8AC3E}">
        <p14:creationId xmlns="" xmlns:p14="http://schemas.microsoft.com/office/powerpoint/2010/main" val="15280880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46754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8964" name="Picture 4"/>
          <p:cNvPicPr>
            <a:picLocks noChangeAspect="1" noChangeArrowheads="1"/>
          </p:cNvPicPr>
          <p:nvPr/>
        </p:nvPicPr>
        <p:blipFill>
          <a:blip r:embed="rId2" cstate="print"/>
          <a:srcRect/>
          <a:stretch>
            <a:fillRect/>
          </a:stretch>
        </p:blipFill>
        <p:spPr bwMode="auto">
          <a:xfrm>
            <a:off x="827088" y="1714488"/>
            <a:ext cx="7632700" cy="3498850"/>
          </a:xfrm>
          <a:prstGeom prst="rect">
            <a:avLst/>
          </a:prstGeom>
          <a:noFill/>
        </p:spPr>
      </p:pic>
    </p:spTree>
    <p:extLst>
      <p:ext uri="{BB962C8B-B14F-4D97-AF65-F5344CB8AC3E}">
        <p14:creationId xmlns="" xmlns:p14="http://schemas.microsoft.com/office/powerpoint/2010/main" val="241721914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47563" y="692696"/>
            <a:ext cx="7984877"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err="1">
                <a:latin typeface="Arial Unicode MS" pitchFamily="34" charset="-122"/>
                <a:ea typeface="Arial Unicode MS" pitchFamily="34" charset="-122"/>
                <a:cs typeface="Arial Unicode MS" pitchFamily="34" charset="-122"/>
              </a:rPr>
              <a:t>HibernateTemplate</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中访问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底层 </a:t>
            </a:r>
            <a:r>
              <a:rPr lang="en-US" altLang="zh-CN" sz="3600" dirty="0">
                <a:latin typeface="Arial Unicode MS" pitchFamily="34" charset="-122"/>
                <a:ea typeface="Arial Unicode MS" pitchFamily="34" charset="-122"/>
                <a:cs typeface="Arial Unicode MS" pitchFamily="34" charset="-122"/>
              </a:rPr>
              <a:t>Session</a:t>
            </a:r>
          </a:p>
        </p:txBody>
      </p:sp>
      <p:pic>
        <p:nvPicPr>
          <p:cNvPr id="809988" name="Picture 4"/>
          <p:cNvPicPr>
            <a:picLocks noChangeAspect="1" noChangeArrowheads="1"/>
          </p:cNvPicPr>
          <p:nvPr/>
        </p:nvPicPr>
        <p:blipFill>
          <a:blip r:embed="rId2" cstate="print"/>
          <a:srcRect/>
          <a:stretch>
            <a:fillRect/>
          </a:stretch>
        </p:blipFill>
        <p:spPr bwMode="auto">
          <a:xfrm>
            <a:off x="755650" y="2579055"/>
            <a:ext cx="7777163" cy="1863725"/>
          </a:xfrm>
          <a:prstGeom prst="rect">
            <a:avLst/>
          </a:prstGeom>
          <a:noFill/>
        </p:spPr>
      </p:pic>
    </p:spTree>
    <p:extLst>
      <p:ext uri="{BB962C8B-B14F-4D97-AF65-F5344CB8AC3E}">
        <p14:creationId xmlns="" xmlns:p14="http://schemas.microsoft.com/office/powerpoint/2010/main" val="4520793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DAO </a:t>
            </a:r>
            <a:r>
              <a:rPr lang="zh-CN" altLang="en-US" dirty="0">
                <a:latin typeface="Arial Unicode MS" pitchFamily="34" charset="-122"/>
                <a:ea typeface="Arial Unicode MS" pitchFamily="34" charset="-122"/>
                <a:cs typeface="Arial Unicode MS" pitchFamily="34" charset="-122"/>
              </a:rPr>
              <a:t>支持类</a:t>
            </a:r>
          </a:p>
        </p:txBody>
      </p:sp>
      <p:sp>
        <p:nvSpPr>
          <p:cNvPr id="811011" name="Rectangle 3"/>
          <p:cNvSpPr>
            <a:spLocks noGrp="1" noChangeArrowheads="1"/>
          </p:cNvSpPr>
          <p:nvPr>
            <p:ph type="body" idx="1"/>
          </p:nvPr>
        </p:nvSpPr>
        <p:spPr>
          <a:xfrm>
            <a:off x="427456" y="1778347"/>
            <a:ext cx="8321008"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可以通过继承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来继承 </a:t>
            </a:r>
            <a:r>
              <a:rPr lang="en-US" altLang="zh-CN" sz="2400" dirty="0" err="1">
                <a:latin typeface="Arial Unicode MS" pitchFamily="34" charset="-122"/>
                <a:ea typeface="Arial Unicode MS" pitchFamily="34" charset="-122"/>
                <a:cs typeface="Arial Unicode MS" pitchFamily="34" charset="-122"/>
              </a:rPr>
              <a:t>setSessionFactory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setHibernateTemplate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只要在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方法中调用 </a:t>
            </a:r>
            <a:r>
              <a:rPr lang="en-US" altLang="zh-CN" sz="2400" dirty="0" err="1">
                <a:latin typeface="Arial Unicode MS" pitchFamily="34" charset="-122"/>
                <a:ea typeface="Arial Unicode MS" pitchFamily="34" charset="-122"/>
                <a:cs typeface="Arial Unicode MS" pitchFamily="34" charset="-122"/>
              </a:rPr>
              <a:t>getHibernateTemplate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方法就可以获取到模板实例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如果为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实现类注入了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就不需要在为之注入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会根据传入的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在其构造器内创建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并赋给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p>
        </p:txBody>
      </p:sp>
    </p:spTree>
    <p:extLst>
      <p:ext uri="{BB962C8B-B14F-4D97-AF65-F5344CB8AC3E}">
        <p14:creationId xmlns="" xmlns:p14="http://schemas.microsoft.com/office/powerpoint/2010/main" val="243092273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467544" y="764704"/>
            <a:ext cx="8208912" cy="1152128"/>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的上下文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持久化对象</a:t>
            </a:r>
          </a:p>
        </p:txBody>
      </p:sp>
      <p:sp>
        <p:nvSpPr>
          <p:cNvPr id="812035" name="Rectangle 3"/>
          <p:cNvSpPr>
            <a:spLocks noGrp="1" noChangeArrowheads="1"/>
          </p:cNvSpPr>
          <p:nvPr>
            <p:ph type="body" idx="1"/>
          </p:nvPr>
        </p:nvSpPr>
        <p:spPr>
          <a:xfrm>
            <a:off x="467544" y="2013545"/>
            <a:ext cx="8208912" cy="4295775"/>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但使用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意味着</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必须依赖于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API</a:t>
            </a:r>
          </a:p>
          <a:p>
            <a:pPr>
              <a:lnSpc>
                <a:spcPct val="90000"/>
              </a:lnSpc>
            </a:pPr>
            <a:r>
              <a:rPr lang="zh-CN" altLang="en-US" sz="2400" dirty="0">
                <a:latin typeface="Arial Unicode MS" pitchFamily="34" charset="-122"/>
                <a:ea typeface="Arial Unicode MS" pitchFamily="34" charset="-122"/>
                <a:cs typeface="Arial Unicode MS" pitchFamily="34" charset="-122"/>
              </a:rPr>
              <a:t>代替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的另一种办法是使用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的上下文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Hibernate </a:t>
            </a:r>
            <a:r>
              <a:rPr lang="zh-CN" altLang="en-US" sz="2400" b="1" dirty="0">
                <a:solidFill>
                  <a:srgbClr val="0000FF"/>
                </a:solidFill>
                <a:latin typeface="Arial Unicode MS" pitchFamily="34" charset="-122"/>
                <a:ea typeface="Arial Unicode MS" pitchFamily="34" charset="-122"/>
                <a:cs typeface="Arial Unicode MS" pitchFamily="34" charset="-122"/>
              </a:rPr>
              <a:t>上下文 </a:t>
            </a:r>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对象和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的事务管理合作的很好</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但此时需保证所有的</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方法都支持事务</a:t>
            </a:r>
          </a:p>
          <a:p>
            <a:pPr>
              <a:lnSpc>
                <a:spcPct val="90000"/>
              </a:lnSpc>
            </a:pPr>
            <a:r>
              <a:rPr lang="zh-CN" altLang="en-US" sz="2400" dirty="0">
                <a:latin typeface="Arial Unicode MS" pitchFamily="34" charset="-122"/>
                <a:ea typeface="Arial Unicode MS" pitchFamily="34" charset="-122"/>
                <a:cs typeface="Arial Unicode MS" pitchFamily="34" charset="-122"/>
              </a:rPr>
              <a:t>注意此时不需在 </a:t>
            </a:r>
            <a:r>
              <a:rPr lang="en-US" altLang="zh-CN" sz="2400" dirty="0">
                <a:latin typeface="Arial Unicode MS" pitchFamily="34" charset="-122"/>
                <a:ea typeface="Arial Unicode MS" pitchFamily="34" charset="-122"/>
                <a:cs typeface="Arial Unicode MS" pitchFamily="34" charset="-122"/>
              </a:rPr>
              <a:t>beans.xml </a:t>
            </a:r>
            <a:r>
              <a:rPr lang="zh-CN" altLang="en-US" sz="2400" dirty="0">
                <a:latin typeface="Arial Unicode MS" pitchFamily="34" charset="-122"/>
                <a:ea typeface="Arial Unicode MS" pitchFamily="34" charset="-122"/>
                <a:cs typeface="Arial Unicode MS" pitchFamily="34" charset="-122"/>
              </a:rPr>
              <a:t>文件中配置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此时已经开始事务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所以已经在 </a:t>
            </a:r>
            <a:r>
              <a:rPr lang="en-US" altLang="zh-CN" sz="2400" dirty="0" err="1">
                <a:latin typeface="Arial Unicode MS" pitchFamily="34" charset="-122"/>
                <a:ea typeface="Arial Unicode MS" pitchFamily="34" charset="-122"/>
                <a:cs typeface="Arial Unicode MS" pitchFamily="34" charset="-122"/>
              </a:rPr>
              <a:t>ThreadLocal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对象中绑定了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 </a:t>
            </a:r>
          </a:p>
        </p:txBody>
      </p:sp>
      <p:pic>
        <p:nvPicPr>
          <p:cNvPr id="812036" name="Picture 4"/>
          <p:cNvPicPr>
            <a:picLocks noChangeAspect="1" noChangeArrowheads="1"/>
          </p:cNvPicPr>
          <p:nvPr/>
        </p:nvPicPr>
        <p:blipFill>
          <a:blip r:embed="rId3" cstate="print"/>
          <a:srcRect/>
          <a:stretch>
            <a:fillRect/>
          </a:stretch>
        </p:blipFill>
        <p:spPr bwMode="auto">
          <a:xfrm>
            <a:off x="899592" y="5757862"/>
            <a:ext cx="5976937" cy="238125"/>
          </a:xfrm>
          <a:prstGeom prst="rect">
            <a:avLst/>
          </a:prstGeom>
          <a:noFill/>
        </p:spPr>
      </p:pic>
    </p:spTree>
    <p:extLst>
      <p:ext uri="{BB962C8B-B14F-4D97-AF65-F5344CB8AC3E}">
        <p14:creationId xmlns="" xmlns:p14="http://schemas.microsoft.com/office/powerpoint/2010/main" val="403284147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35496" y="915560"/>
            <a:ext cx="9036496" cy="857256"/>
          </a:xfrm>
        </p:spPr>
        <p:txBody>
          <a:bodyPr>
            <a:no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的上下文 </a:t>
            </a:r>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持久化对象</a:t>
            </a:r>
          </a:p>
        </p:txBody>
      </p:sp>
      <p:sp>
        <p:nvSpPr>
          <p:cNvPr id="832515" name="Rectangle 3"/>
          <p:cNvSpPr>
            <a:spLocks noGrp="1" noChangeArrowheads="1"/>
          </p:cNvSpPr>
          <p:nvPr>
            <p:ph type="body" idx="1"/>
          </p:nvPr>
        </p:nvSpPr>
        <p:spPr>
          <a:xfrm>
            <a:off x="620216" y="1844824"/>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会话中调用原生的方法时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抛出的异常依旧是原生的 </a:t>
            </a:r>
            <a:r>
              <a:rPr lang="en-US" altLang="zh-CN" sz="2400" dirty="0" err="1">
                <a:latin typeface="Arial Unicode MS" pitchFamily="34" charset="-122"/>
                <a:ea typeface="Arial Unicode MS" pitchFamily="34" charset="-122"/>
                <a:cs typeface="Arial Unicode MS" pitchFamily="34" charset="-122"/>
              </a:rPr>
              <a:t>HibernateException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为了保持一致的异常处理方法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即把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那么必须为需要异常转换的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类添加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然后在注册一个                                                             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将原生的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层次结构中的数据存取异常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后置处理器只为添加了</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转换异常</a:t>
            </a:r>
            <a:r>
              <a:rPr lang="en-US" altLang="zh-CN" sz="2400" dirty="0">
                <a:latin typeface="Arial Unicode MS" pitchFamily="34" charset="-122"/>
                <a:ea typeface="Arial Unicode MS" pitchFamily="34" charset="-122"/>
                <a:cs typeface="Arial Unicode MS" pitchFamily="34" charset="-122"/>
              </a:rPr>
              <a:t>. </a:t>
            </a:r>
          </a:p>
        </p:txBody>
      </p:sp>
      <p:pic>
        <p:nvPicPr>
          <p:cNvPr id="832516" name="Picture 4"/>
          <p:cNvPicPr>
            <a:picLocks noChangeAspect="1" noChangeArrowheads="1"/>
          </p:cNvPicPr>
          <p:nvPr/>
        </p:nvPicPr>
        <p:blipFill>
          <a:blip r:embed="rId2" cstate="print"/>
          <a:srcRect/>
          <a:stretch>
            <a:fillRect/>
          </a:stretch>
        </p:blipFill>
        <p:spPr bwMode="auto">
          <a:xfrm>
            <a:off x="3275856" y="3815507"/>
            <a:ext cx="4933950" cy="400050"/>
          </a:xfrm>
          <a:prstGeom prst="rect">
            <a:avLst/>
          </a:prstGeom>
          <a:noFill/>
        </p:spPr>
      </p:pic>
    </p:spTree>
    <p:extLst>
      <p:ext uri="{BB962C8B-B14F-4D97-AF65-F5344CB8AC3E}">
        <p14:creationId xmlns="" xmlns:p14="http://schemas.microsoft.com/office/powerpoint/2010/main" val="350672776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642910" y="898176"/>
            <a:ext cx="8229600"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Session(1)</a:t>
            </a:r>
          </a:p>
        </p:txBody>
      </p:sp>
      <p:sp>
        <p:nvSpPr>
          <p:cNvPr id="813059" name="Rectangle 3"/>
          <p:cNvSpPr>
            <a:spLocks noGrp="1" noChangeArrowheads="1"/>
          </p:cNvSpPr>
          <p:nvPr>
            <p:ph type="body" idx="1"/>
          </p:nvPr>
        </p:nvSpPr>
        <p:spPr>
          <a:xfrm>
            <a:off x="642910" y="1785926"/>
            <a:ext cx="8143932" cy="44307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Hibernate 3 </a:t>
            </a:r>
            <a:r>
              <a:rPr lang="zh-CN" altLang="en-US" sz="2400" dirty="0">
                <a:latin typeface="Arial Unicode MS" pitchFamily="34" charset="-122"/>
                <a:ea typeface="Arial Unicode MS" pitchFamily="34" charset="-122"/>
                <a:cs typeface="Arial Unicode MS" pitchFamily="34" charset="-122"/>
              </a:rPr>
              <a:t>开始</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新增加了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该方法可直接获取“</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“相关的 </a:t>
            </a:r>
            <a:r>
              <a:rPr lang="en-US" altLang="zh-CN" sz="2400" dirty="0">
                <a:latin typeface="Arial Unicode MS" pitchFamily="34" charset="-122"/>
                <a:ea typeface="Arial Unicode MS" pitchFamily="34" charset="-122"/>
                <a:cs typeface="Arial Unicode MS" pitchFamily="34" charset="-122"/>
              </a:rPr>
              <a:t>Session. </a:t>
            </a:r>
          </a:p>
          <a:p>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CurrentSessionContext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接口的实现类和 配置参数</a:t>
            </a:r>
            <a:r>
              <a:rPr lang="en-US" altLang="zh-CN" sz="2400" dirty="0" err="1">
                <a:latin typeface="Arial Unicode MS" pitchFamily="34" charset="-122"/>
                <a:ea typeface="Arial Unicode MS" pitchFamily="34" charset="-122"/>
                <a:cs typeface="Arial Unicode MS" pitchFamily="34" charset="-122"/>
              </a:rPr>
              <a:t>hibernate.current_session_context_class</a:t>
            </a:r>
            <a:r>
              <a:rPr lang="zh-CN" altLang="en-US" sz="2400" dirty="0">
                <a:latin typeface="Arial Unicode MS" pitchFamily="34" charset="-122"/>
                <a:ea typeface="Arial Unicode MS" pitchFamily="34" charset="-122"/>
                <a:cs typeface="Arial Unicode MS" pitchFamily="34" charset="-122"/>
              </a:rPr>
              <a:t>定义 “</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JTASessionContext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ThreadLocalSessionContext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a:p>
            <a:pPr lvl="1"/>
            <a:r>
              <a:rPr lang="en-US" altLang="zh-CN" sz="2000" dirty="0" err="1">
                <a:latin typeface="Arial Unicode MS" pitchFamily="34" charset="-122"/>
                <a:ea typeface="Arial Unicode MS" pitchFamily="34" charset="-122"/>
                <a:cs typeface="Arial Unicode MS" pitchFamily="34" charset="-122"/>
              </a:rPr>
              <a:t>ManagedSessionContext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通过正在当前执行来跟踪和界定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但程序需要调用该类的静态方法来绑定 </a:t>
            </a:r>
            <a:r>
              <a:rPr lang="en-US" altLang="zh-CN" sz="2000" dirty="0" err="1">
                <a:latin typeface="Arial Unicode MS" pitchFamily="34" charset="-122"/>
                <a:ea typeface="Arial Unicode MS" pitchFamily="34" charset="-122"/>
                <a:cs typeface="Arial Unicode MS" pitchFamily="34" charset="-122"/>
              </a:rPr>
              <a:t>Sessio</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取消绑定</a:t>
            </a:r>
            <a:r>
              <a:rPr lang="en-US" altLang="zh-CN" sz="2000" dirty="0">
                <a:latin typeface="Arial Unicode MS" pitchFamily="34" charset="-122"/>
                <a:ea typeface="Arial Unicode MS" pitchFamily="34" charset="-122"/>
                <a:cs typeface="Arial Unicode MS" pitchFamily="34" charset="-122"/>
              </a:rPr>
              <a:t>, flush </a:t>
            </a:r>
            <a:r>
              <a:rPr lang="zh-CN" altLang="en-US" sz="2000" dirty="0">
                <a:latin typeface="Arial Unicode MS" pitchFamily="34" charset="-122"/>
                <a:ea typeface="Arial Unicode MS" pitchFamily="34" charset="-122"/>
                <a:cs typeface="Arial Unicode MS" pitchFamily="34" charset="-122"/>
              </a:rPr>
              <a:t>或者关闭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8099340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256208" y="836712"/>
            <a:ext cx="8907300"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Session(2)</a:t>
            </a:r>
          </a:p>
        </p:txBody>
      </p:sp>
      <p:sp>
        <p:nvSpPr>
          <p:cNvPr id="814083" name="Rectangle 3"/>
          <p:cNvSpPr>
            <a:spLocks noGrp="1" noChangeArrowheads="1"/>
          </p:cNvSpPr>
          <p:nvPr>
            <p:ph type="body" idx="1"/>
          </p:nvPr>
        </p:nvSpPr>
        <p:spPr>
          <a:xfrm>
            <a:off x="539552" y="1811362"/>
            <a:ext cx="7696200" cy="4425950"/>
          </a:xfrm>
        </p:spPr>
        <p:txBody>
          <a:bodyPr/>
          <a:lstStyle/>
          <a:p>
            <a:r>
              <a:rPr lang="zh-CN" altLang="en-US" sz="2400" dirty="0">
                <a:latin typeface="Arial Unicode MS" pitchFamily="34" charset="-122"/>
                <a:ea typeface="Arial Unicode MS" pitchFamily="34" charset="-122"/>
                <a:cs typeface="Arial Unicode MS" pitchFamily="34" charset="-122"/>
              </a:rPr>
              <a:t>如果使用 </a:t>
            </a:r>
            <a:r>
              <a:rPr lang="en-US" altLang="zh-CN" sz="2400" dirty="0" err="1">
                <a:latin typeface="Arial Unicode MS" pitchFamily="34" charset="-122"/>
                <a:ea typeface="Arial Unicode MS" pitchFamily="34" charset="-122"/>
                <a:cs typeface="Arial Unicode MS" pitchFamily="34" charset="-122"/>
              </a:rPr>
              <a:t>ThreadLocalSessionContext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策略</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会随着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方法自动打开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随着事务提交自动关闭</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若当前应用是基于 </a:t>
            </a:r>
            <a:r>
              <a:rPr lang="en-US" altLang="zh-CN" sz="2400" dirty="0">
                <a:latin typeface="Arial Unicode MS" pitchFamily="34" charset="-122"/>
                <a:ea typeface="Arial Unicode MS" pitchFamily="34" charset="-122"/>
                <a:cs typeface="Arial Unicode MS" pitchFamily="34" charset="-122"/>
              </a:rPr>
              <a:t>JTA </a:t>
            </a:r>
            <a:r>
              <a:rPr lang="zh-CN" altLang="en-US" sz="2400" dirty="0">
                <a:latin typeface="Arial Unicode MS" pitchFamily="34" charset="-122"/>
                <a:ea typeface="Arial Unicode MS" pitchFamily="34" charset="-122"/>
                <a:cs typeface="Arial Unicode MS" pitchFamily="34" charset="-122"/>
              </a:rPr>
              <a:t>的分布式事务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通常采用第一种方式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而对于独立的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应用则使用第二种应用</a:t>
            </a:r>
            <a:r>
              <a:rPr lang="en-US" altLang="zh-CN" sz="2400" dirty="0">
                <a:latin typeface="Arial Unicode MS" pitchFamily="34" charset="-122"/>
                <a:ea typeface="Arial Unicode MS" pitchFamily="34" charset="-122"/>
                <a:cs typeface="Arial Unicode MS" pitchFamily="34" charset="-122"/>
              </a:rPr>
              <a:t>.</a:t>
            </a:r>
          </a:p>
          <a:p>
            <a:r>
              <a:rPr lang="zh-CN" altLang="en-US" sz="2500" dirty="0">
                <a:latin typeface="Arial Unicode MS" pitchFamily="34" charset="-122"/>
                <a:ea typeface="Arial Unicode MS" pitchFamily="34" charset="-122"/>
                <a:cs typeface="Arial Unicode MS" pitchFamily="34" charset="-122"/>
              </a:rPr>
              <a:t>配置</a:t>
            </a:r>
            <a:r>
              <a:rPr lang="en-US" altLang="zh-CN" sz="25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buFontTx/>
              <a:buNone/>
            </a:pP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p:txBody>
      </p:sp>
      <p:pic>
        <p:nvPicPr>
          <p:cNvPr id="814085" name="Picture 5"/>
          <p:cNvPicPr>
            <a:picLocks noChangeAspect="1" noChangeArrowheads="1"/>
          </p:cNvPicPr>
          <p:nvPr/>
        </p:nvPicPr>
        <p:blipFill>
          <a:blip r:embed="rId2" cstate="print"/>
          <a:srcRect/>
          <a:stretch>
            <a:fillRect/>
          </a:stretch>
        </p:blipFill>
        <p:spPr bwMode="auto">
          <a:xfrm>
            <a:off x="1403648" y="5773638"/>
            <a:ext cx="6697663" cy="247650"/>
          </a:xfrm>
          <a:prstGeom prst="rect">
            <a:avLst/>
          </a:prstGeom>
          <a:noFill/>
        </p:spPr>
      </p:pic>
      <p:pic>
        <p:nvPicPr>
          <p:cNvPr id="814086" name="Picture 6"/>
          <p:cNvPicPr>
            <a:picLocks noChangeAspect="1" noChangeArrowheads="1"/>
          </p:cNvPicPr>
          <p:nvPr/>
        </p:nvPicPr>
        <p:blipFill>
          <a:blip r:embed="rId3" cstate="print"/>
          <a:srcRect/>
          <a:stretch>
            <a:fillRect/>
          </a:stretch>
        </p:blipFill>
        <p:spPr bwMode="auto">
          <a:xfrm>
            <a:off x="1403648" y="5054501"/>
            <a:ext cx="6624638" cy="188912"/>
          </a:xfrm>
          <a:prstGeom prst="rect">
            <a:avLst/>
          </a:prstGeom>
          <a:noFill/>
        </p:spPr>
      </p:pic>
    </p:spTree>
    <p:extLst>
      <p:ext uri="{BB962C8B-B14F-4D97-AF65-F5344CB8AC3E}">
        <p14:creationId xmlns="" xmlns:p14="http://schemas.microsoft.com/office/powerpoint/2010/main" val="528709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a:latin typeface="Arial Unicode MS" pitchFamily="34" charset="-122"/>
                <a:ea typeface="Arial Unicode MS" pitchFamily="34" charset="-122"/>
                <a:cs typeface="Arial Unicode MS" pitchFamily="34" charset="-122"/>
              </a:rPr>
              <a:t>Spring  </a:t>
            </a:r>
            <a:r>
              <a:rPr lang="zh-CN" altLang="en-US" sz="4400" b="1">
                <a:latin typeface="Arial Unicode MS" pitchFamily="34" charset="-122"/>
                <a:ea typeface="Arial Unicode MS" pitchFamily="34" charset="-122"/>
                <a:cs typeface="Arial Unicode MS" pitchFamily="34" charset="-122"/>
              </a:rPr>
              <a:t>整合 </a:t>
            </a:r>
            <a:r>
              <a:rPr lang="en-US" altLang="zh-CN" sz="4400" b="1">
                <a:latin typeface="Arial Unicode MS" pitchFamily="34" charset="-122"/>
                <a:ea typeface="Arial Unicode MS" pitchFamily="34" charset="-122"/>
                <a:cs typeface="Arial Unicode MS" pitchFamily="34" charset="-122"/>
              </a:rPr>
              <a:t>Struts1.x</a:t>
            </a:r>
          </a:p>
        </p:txBody>
      </p:sp>
      <p:pic>
        <p:nvPicPr>
          <p:cNvPr id="829444" name="Picture 4"/>
          <p:cNvPicPr>
            <a:picLocks noChangeAspect="1" noChangeArrowheads="1"/>
          </p:cNvPicPr>
          <p:nvPr/>
        </p:nvPicPr>
        <p:blipFill>
          <a:blip r:embed="rId3" cstate="print"/>
          <a:srcRect/>
          <a:stretch>
            <a:fillRect/>
          </a:stretch>
        </p:blipFill>
        <p:spPr bwMode="auto">
          <a:xfrm>
            <a:off x="1548780" y="1916113"/>
            <a:ext cx="1943100" cy="842962"/>
          </a:xfrm>
          <a:prstGeom prst="rect">
            <a:avLst/>
          </a:prstGeom>
          <a:noFill/>
        </p:spPr>
      </p:pic>
    </p:spTree>
    <p:extLst>
      <p:ext uri="{BB962C8B-B14F-4D97-AF65-F5344CB8AC3E}">
        <p14:creationId xmlns="" xmlns:p14="http://schemas.microsoft.com/office/powerpoint/2010/main" val="2041288050"/>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417156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75557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pic>
        <p:nvPicPr>
          <p:cNvPr id="629764" name="Picture 4"/>
          <p:cNvPicPr>
            <a:picLocks noChangeAspect="1" noChangeArrowheads="1"/>
          </p:cNvPicPr>
          <p:nvPr/>
        </p:nvPicPr>
        <p:blipFill>
          <a:blip r:embed="rId2" cstate="print"/>
          <a:srcRect/>
          <a:stretch>
            <a:fillRect/>
          </a:stretch>
        </p:blipFill>
        <p:spPr bwMode="auto">
          <a:xfrm>
            <a:off x="252413" y="1932194"/>
            <a:ext cx="8640762" cy="3103562"/>
          </a:xfrm>
          <a:prstGeom prst="rect">
            <a:avLst/>
          </a:prstGeom>
          <a:noFill/>
        </p:spPr>
      </p:pic>
    </p:spTree>
    <p:extLst>
      <p:ext uri="{BB962C8B-B14F-4D97-AF65-F5344CB8AC3E}">
        <p14:creationId xmlns="" xmlns:p14="http://schemas.microsoft.com/office/powerpoint/2010/main" val="3231823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cstate="print"/>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cstate="print"/>
          <a:srcRect/>
          <a:stretch>
            <a:fillRect/>
          </a:stretch>
        </p:blipFill>
        <p:spPr bwMode="auto">
          <a:xfrm>
            <a:off x="1603375" y="2476525"/>
            <a:ext cx="2686050" cy="419100"/>
          </a:xfrm>
          <a:prstGeom prst="rect">
            <a:avLst/>
          </a:prstGeom>
          <a:noFill/>
        </p:spPr>
      </p:pic>
    </p:spTree>
    <p:extLst>
      <p:ext uri="{BB962C8B-B14F-4D97-AF65-F5344CB8AC3E}">
        <p14:creationId xmlns="" xmlns:p14="http://schemas.microsoft.com/office/powerpoint/2010/main" val="35141143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cstate="print"/>
          <a:srcRect/>
          <a:stretch>
            <a:fillRect/>
          </a:stretch>
        </p:blipFill>
        <p:spPr bwMode="auto">
          <a:xfrm>
            <a:off x="755650" y="1989138"/>
            <a:ext cx="6192838" cy="2193925"/>
          </a:xfrm>
          <a:prstGeom prst="rect">
            <a:avLst/>
          </a:prstGeom>
          <a:noFill/>
        </p:spPr>
      </p:pic>
    </p:spTree>
    <p:extLst>
      <p:ext uri="{BB962C8B-B14F-4D97-AF65-F5344CB8AC3E}">
        <p14:creationId xmlns="" xmlns:p14="http://schemas.microsoft.com/office/powerpoint/2010/main" val="66011258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cstate="print"/>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cstate="print"/>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cstate="print"/>
          <a:srcRect/>
          <a:stretch>
            <a:fillRect/>
          </a:stretch>
        </p:blipFill>
        <p:spPr bwMode="auto">
          <a:xfrm>
            <a:off x="360363" y="4184642"/>
            <a:ext cx="8388350" cy="815975"/>
          </a:xfrm>
          <a:prstGeom prst="rect">
            <a:avLst/>
          </a:prstGeom>
          <a:noFill/>
        </p:spPr>
      </p:pic>
    </p:spTree>
    <p:extLst>
      <p:ext uri="{BB962C8B-B14F-4D97-AF65-F5344CB8AC3E}">
        <p14:creationId xmlns="" xmlns:p14="http://schemas.microsoft.com/office/powerpoint/2010/main" val="39888892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169168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Struts</a:t>
            </a:r>
          </a:p>
        </p:txBody>
      </p:sp>
      <p:sp>
        <p:nvSpPr>
          <p:cNvPr id="833539" name="Rectangle 3"/>
          <p:cNvSpPr>
            <a:spLocks noGrp="1" noChangeArrowheads="1"/>
          </p:cNvSpPr>
          <p:nvPr>
            <p:ph type="body" idx="1"/>
          </p:nvPr>
        </p:nvSpPr>
        <p:spPr>
          <a:xfrm>
            <a:off x="571472" y="1500174"/>
            <a:ext cx="7696200" cy="5097178"/>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通过注册 </a:t>
            </a:r>
            <a:r>
              <a:rPr lang="en-US" altLang="zh-CN" sz="2400" dirty="0">
                <a:latin typeface="Arial Unicode MS" pitchFamily="34" charset="-122"/>
                <a:ea typeface="Arial Unicode MS" pitchFamily="34" charset="-122"/>
                <a:cs typeface="Arial Unicode MS" pitchFamily="34" charset="-122"/>
              </a:rPr>
              <a:t>Servlet </a:t>
            </a:r>
            <a:r>
              <a:rPr lang="zh-CN" altLang="en-US" sz="2400" dirty="0" smtClean="0">
                <a:latin typeface="Arial Unicode MS" pitchFamily="34" charset="-122"/>
                <a:ea typeface="Arial Unicode MS" pitchFamily="34" charset="-122"/>
                <a:cs typeface="Arial Unicode MS" pitchFamily="34" charset="-122"/>
              </a:rPr>
              <a:t>监听器                                    </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应用程序能够加载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并像在通用的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应用程序中那样在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上下文中对它进行访问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还提供了更好的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特定于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的解决方案</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配置文件中注册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插件来加载应用程序上下文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它会自动引用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监听器加载的应用程序上下文作为它的父上下文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以便可以引用其中声明的 </a:t>
            </a:r>
            <a:r>
              <a:rPr lang="en-US" altLang="zh-CN" sz="2000" dirty="0">
                <a:latin typeface="Arial Unicode MS" pitchFamily="34" charset="-122"/>
                <a:ea typeface="Arial Unicode MS" pitchFamily="34" charset="-122"/>
                <a:cs typeface="Arial Unicode MS" pitchFamily="34" charset="-122"/>
              </a:rPr>
              <a:t>Bean</a:t>
            </a:r>
          </a:p>
          <a:p>
            <a:pPr lvl="1">
              <a:lnSpc>
                <a:spcPct val="110000"/>
              </a:lnSpc>
            </a:pP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提供了一个 </a:t>
            </a:r>
            <a:r>
              <a:rPr lang="en-US" altLang="zh-CN" sz="2000" dirty="0" err="1">
                <a:latin typeface="Arial Unicode MS" pitchFamily="34" charset="-122"/>
                <a:ea typeface="Arial Unicode MS" pitchFamily="34" charset="-122"/>
                <a:cs typeface="Arial Unicode MS" pitchFamily="34" charset="-122"/>
              </a:rPr>
              <a:t>ActionSupport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这是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类的一个子类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通过它的 </a:t>
            </a:r>
            <a:r>
              <a:rPr lang="en-US" altLang="zh-CN" sz="2000" dirty="0" err="1">
                <a:latin typeface="Arial Unicode MS" pitchFamily="34" charset="-122"/>
                <a:ea typeface="Arial Unicode MS" pitchFamily="34" charset="-122"/>
                <a:cs typeface="Arial Unicode MS" pitchFamily="34" charset="-122"/>
              </a:rPr>
              <a:t>getWebApplicationContext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方法可以获取到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的应用程序上下文</a:t>
            </a:r>
          </a:p>
          <a:p>
            <a:pPr lvl="1">
              <a:lnSpc>
                <a:spcPct val="110000"/>
              </a:lnSpc>
            </a:pPr>
            <a:r>
              <a:rPr lang="zh-CN" altLang="en-US" sz="2000" b="1" dirty="0">
                <a:solidFill>
                  <a:srgbClr val="0000FF"/>
                </a:solidFill>
                <a:latin typeface="Arial Unicode MS" pitchFamily="34" charset="-122"/>
                <a:ea typeface="Arial Unicode MS" pitchFamily="34" charset="-122"/>
                <a:cs typeface="Arial Unicode MS" pitchFamily="34" charset="-122"/>
              </a:rPr>
              <a:t>在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的应用程序上下文中声明 </a:t>
            </a:r>
            <a:r>
              <a:rPr lang="en-US" altLang="zh-CN" sz="2000" b="1" dirty="0">
                <a:solidFill>
                  <a:srgbClr val="0000FF"/>
                </a:solidFill>
                <a:latin typeface="Arial Unicode MS" pitchFamily="34" charset="-122"/>
                <a:ea typeface="Arial Unicode MS" pitchFamily="34" charset="-122"/>
                <a:cs typeface="Arial Unicode MS" pitchFamily="34" charset="-122"/>
              </a:rPr>
              <a:t>Struts </a:t>
            </a:r>
            <a:r>
              <a:rPr lang="zh-CN" altLang="en-US" sz="2000" b="1" dirty="0">
                <a:solidFill>
                  <a:srgbClr val="0000FF"/>
                </a:solidFill>
                <a:latin typeface="Arial Unicode MS" pitchFamily="34" charset="-122"/>
                <a:ea typeface="Arial Unicode MS" pitchFamily="34" charset="-122"/>
                <a:cs typeface="Arial Unicode MS" pitchFamily="34" charset="-122"/>
              </a:rPr>
              <a:t>的 </a:t>
            </a:r>
            <a:r>
              <a:rPr lang="en-US" altLang="zh-CN" sz="2000" b="1" dirty="0">
                <a:solidFill>
                  <a:srgbClr val="0000FF"/>
                </a:solidFill>
                <a:latin typeface="Arial Unicode MS" pitchFamily="34" charset="-122"/>
                <a:ea typeface="Arial Unicode MS" pitchFamily="34" charset="-122"/>
                <a:cs typeface="Arial Unicode MS" pitchFamily="34" charset="-122"/>
              </a:rPr>
              <a:t>Action </a:t>
            </a:r>
            <a:r>
              <a:rPr lang="zh-CN" altLang="en-US" sz="2000" b="1" dirty="0">
                <a:solidFill>
                  <a:srgbClr val="0000FF"/>
                </a:solidFill>
                <a:latin typeface="Arial Unicode MS" pitchFamily="34" charset="-122"/>
                <a:ea typeface="Arial Unicode MS" pitchFamily="34" charset="-122"/>
                <a:cs typeface="Arial Unicode MS" pitchFamily="34" charset="-122"/>
              </a:rPr>
              <a:t>对象</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使用</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的依赖注入来注入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应用程序上下文的其他 </a:t>
            </a:r>
            <a:r>
              <a:rPr lang="en-US" altLang="zh-CN" sz="2000" b="1" dirty="0">
                <a:solidFill>
                  <a:srgbClr val="0000FF"/>
                </a:solidFill>
                <a:latin typeface="Arial Unicode MS" pitchFamily="34" charset="-122"/>
                <a:ea typeface="Arial Unicode MS" pitchFamily="34" charset="-122"/>
                <a:cs typeface="Arial Unicode MS" pitchFamily="34" charset="-122"/>
              </a:rPr>
              <a:t>Bean</a:t>
            </a:r>
          </a:p>
        </p:txBody>
      </p:sp>
      <p:pic>
        <p:nvPicPr>
          <p:cNvPr id="833540" name="Picture 4"/>
          <p:cNvPicPr>
            <a:picLocks noChangeAspect="1" noChangeArrowheads="1"/>
          </p:cNvPicPr>
          <p:nvPr/>
        </p:nvPicPr>
        <p:blipFill>
          <a:blip r:embed="rId2" cstate="print"/>
          <a:srcRect/>
          <a:stretch>
            <a:fillRect/>
          </a:stretch>
        </p:blipFill>
        <p:spPr bwMode="auto">
          <a:xfrm>
            <a:off x="4427984" y="1556792"/>
            <a:ext cx="2686050" cy="419100"/>
          </a:xfrm>
          <a:prstGeom prst="rect">
            <a:avLst/>
          </a:prstGeom>
          <a:noFill/>
        </p:spPr>
      </p:pic>
    </p:spTree>
    <p:extLst>
      <p:ext uri="{BB962C8B-B14F-4D97-AF65-F5344CB8AC3E}">
        <p14:creationId xmlns="" xmlns:p14="http://schemas.microsoft.com/office/powerpoint/2010/main" val="39391346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899592" y="692993"/>
            <a:ext cx="7696200"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将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的应用程序上下文加载到 </a:t>
            </a:r>
            <a:r>
              <a:rPr lang="en-US" altLang="zh-CN" sz="4000" dirty="0">
                <a:latin typeface="Arial Unicode MS" pitchFamily="34" charset="-122"/>
                <a:ea typeface="Arial Unicode MS" pitchFamily="34" charset="-122"/>
                <a:cs typeface="Arial Unicode MS" pitchFamily="34" charset="-122"/>
              </a:rPr>
              <a:t>Struts </a:t>
            </a:r>
            <a:r>
              <a:rPr lang="zh-CN" altLang="en-US" sz="4000" dirty="0">
                <a:latin typeface="Arial Unicode MS" pitchFamily="34" charset="-122"/>
                <a:ea typeface="Arial Unicode MS" pitchFamily="34" charset="-122"/>
                <a:cs typeface="Arial Unicode MS" pitchFamily="34" charset="-122"/>
              </a:rPr>
              <a:t>应用程序中</a:t>
            </a:r>
            <a:r>
              <a:rPr lang="en-US" altLang="zh-CN" sz="4000" dirty="0">
                <a:latin typeface="Arial Unicode MS" pitchFamily="34" charset="-122"/>
                <a:ea typeface="Arial Unicode MS" pitchFamily="34" charset="-122"/>
                <a:cs typeface="Arial Unicode MS" pitchFamily="34" charset="-122"/>
              </a:rPr>
              <a:t>(1)</a:t>
            </a:r>
          </a:p>
        </p:txBody>
      </p:sp>
      <p:sp>
        <p:nvSpPr>
          <p:cNvPr id="834563" name="Rectangle 3"/>
          <p:cNvSpPr>
            <a:spLocks noGrp="1" noChangeArrowheads="1"/>
          </p:cNvSpPr>
          <p:nvPr>
            <p:ph type="body" idx="1"/>
          </p:nvPr>
        </p:nvSpPr>
        <p:spPr>
          <a:xfrm>
            <a:off x="335483" y="2231033"/>
            <a:ext cx="8268965" cy="4078287"/>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的应用程序上下文加载到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应用程序中</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web.xml </a:t>
            </a:r>
            <a:r>
              <a:rPr lang="zh-CN" altLang="en-US" sz="2000" dirty="0">
                <a:latin typeface="Arial Unicode MS" pitchFamily="34" charset="-122"/>
                <a:ea typeface="Arial Unicode MS" pitchFamily="34" charset="-122"/>
                <a:cs typeface="Arial Unicode MS" pitchFamily="34" charset="-122"/>
              </a:rPr>
              <a:t>文件中注册 </a:t>
            </a:r>
            <a:r>
              <a:rPr lang="en-US" altLang="zh-CN" sz="2000" dirty="0">
                <a:latin typeface="Arial Unicode MS" pitchFamily="34" charset="-122"/>
                <a:ea typeface="Arial Unicode MS" pitchFamily="34" charset="-122"/>
                <a:cs typeface="Arial Unicode MS" pitchFamily="34" charset="-122"/>
              </a:rPr>
              <a:t>Servlet </a:t>
            </a:r>
            <a:r>
              <a:rPr lang="zh-CN" altLang="en-US" sz="2000" dirty="0" smtClean="0">
                <a:latin typeface="Arial Unicode MS" pitchFamily="34" charset="-122"/>
                <a:ea typeface="Arial Unicode MS" pitchFamily="34" charset="-122"/>
                <a:cs typeface="Arial Unicode MS" pitchFamily="34" charset="-122"/>
              </a:rPr>
              <a:t>监听器                                        </a:t>
            </a:r>
            <a:r>
              <a:rPr lang="zh-CN" altLang="en-US" sz="2000" dirty="0">
                <a:latin typeface="Arial Unicode MS" pitchFamily="34" charset="-122"/>
                <a:ea typeface="Arial Unicode MS" pitchFamily="34" charset="-122"/>
                <a:cs typeface="Arial Unicode MS" pitchFamily="34" charset="-122"/>
              </a:rPr>
              <a:t>这个监听器会默认加载 </a:t>
            </a:r>
            <a:r>
              <a:rPr lang="en-US" altLang="zh-CN" sz="2000" dirty="0">
                <a:latin typeface="Arial Unicode MS" pitchFamily="34" charset="-122"/>
                <a:ea typeface="Arial Unicode MS" pitchFamily="34" charset="-122"/>
                <a:cs typeface="Arial Unicode MS" pitchFamily="34" charset="-122"/>
              </a:rPr>
              <a:t>/WEB-INF/applicationContext.xml </a:t>
            </a:r>
            <a:r>
              <a:rPr lang="zh-CN" altLang="en-US" sz="2000" dirty="0">
                <a:latin typeface="Arial Unicode MS" pitchFamily="34" charset="-122"/>
                <a:ea typeface="Arial Unicode MS" pitchFamily="34" charset="-122"/>
                <a:cs typeface="Arial Unicode MS" pitchFamily="34" charset="-122"/>
              </a:rPr>
              <a:t>作为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因而无需显式地指定它的位置</a:t>
            </a:r>
          </a:p>
        </p:txBody>
      </p:sp>
      <p:pic>
        <p:nvPicPr>
          <p:cNvPr id="834564" name="Picture 4"/>
          <p:cNvPicPr>
            <a:picLocks noChangeAspect="1" noChangeArrowheads="1"/>
          </p:cNvPicPr>
          <p:nvPr/>
        </p:nvPicPr>
        <p:blipFill>
          <a:blip r:embed="rId2" cstate="print"/>
          <a:srcRect/>
          <a:stretch>
            <a:fillRect/>
          </a:stretch>
        </p:blipFill>
        <p:spPr bwMode="auto">
          <a:xfrm>
            <a:off x="5508105" y="2564904"/>
            <a:ext cx="2686050" cy="419100"/>
          </a:xfrm>
          <a:prstGeom prst="rect">
            <a:avLst/>
          </a:prstGeom>
          <a:noFill/>
        </p:spPr>
      </p:pic>
      <p:pic>
        <p:nvPicPr>
          <p:cNvPr id="834565" name="Picture 5"/>
          <p:cNvPicPr>
            <a:picLocks noChangeAspect="1" noChangeArrowheads="1"/>
          </p:cNvPicPr>
          <p:nvPr/>
        </p:nvPicPr>
        <p:blipFill>
          <a:blip r:embed="rId3" cstate="print"/>
          <a:srcRect/>
          <a:stretch>
            <a:fillRect/>
          </a:stretch>
        </p:blipFill>
        <p:spPr bwMode="auto">
          <a:xfrm>
            <a:off x="1176926" y="3717032"/>
            <a:ext cx="6840538" cy="1231900"/>
          </a:xfrm>
          <a:prstGeom prst="rect">
            <a:avLst/>
          </a:prstGeom>
          <a:noFill/>
        </p:spPr>
      </p:pic>
    </p:spTree>
    <p:extLst>
      <p:ext uri="{BB962C8B-B14F-4D97-AF65-F5344CB8AC3E}">
        <p14:creationId xmlns="" xmlns:p14="http://schemas.microsoft.com/office/powerpoint/2010/main" val="24674482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764232" y="692994"/>
            <a:ext cx="7696200" cy="1439862"/>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配置文件中声明 </a:t>
            </a:r>
            <a:r>
              <a:rPr lang="en-US" altLang="zh-CN" sz="4000" dirty="0">
                <a:latin typeface="Arial Unicode MS" pitchFamily="34" charset="-122"/>
                <a:ea typeface="Arial Unicode MS" pitchFamily="34" charset="-122"/>
                <a:cs typeface="Arial Unicode MS" pitchFamily="34" charset="-122"/>
              </a:rPr>
              <a:t>Struts Action</a:t>
            </a:r>
          </a:p>
        </p:txBody>
      </p:sp>
      <p:sp>
        <p:nvSpPr>
          <p:cNvPr id="835587" name="Rectangle 3"/>
          <p:cNvSpPr>
            <a:spLocks noGrp="1" noChangeArrowheads="1"/>
          </p:cNvSpPr>
          <p:nvPr>
            <p:ph type="body" idx="1"/>
          </p:nvPr>
        </p:nvSpPr>
        <p:spPr>
          <a:xfrm>
            <a:off x="501174" y="2177181"/>
            <a:ext cx="8175282" cy="4348163"/>
          </a:xfrm>
        </p:spPr>
        <p:txBody>
          <a:bodyPr>
            <a:normAutofit/>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动作中通过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应用程序中主动查找 </a:t>
            </a:r>
            <a:r>
              <a:rPr lang="en-US" altLang="zh-CN" sz="2200" dirty="0">
                <a:latin typeface="Arial Unicode MS" pitchFamily="34" charset="-122"/>
                <a:ea typeface="Arial Unicode MS" pitchFamily="34" charset="-122"/>
                <a:cs typeface="Arial Unicode MS" pitchFamily="34" charset="-122"/>
              </a:rPr>
              <a:t>Spring Bean </a:t>
            </a:r>
            <a:r>
              <a:rPr lang="zh-CN" altLang="en-US" sz="2200" dirty="0">
                <a:latin typeface="Arial Unicode MS" pitchFamily="34" charset="-122"/>
                <a:ea typeface="Arial Unicode MS" pitchFamily="34" charset="-122"/>
                <a:cs typeface="Arial Unicode MS" pitchFamily="34" charset="-122"/>
              </a:rPr>
              <a:t>之外</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还可以使用依赖注入模式将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中声明的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注入到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applicationContext.xml </a:t>
            </a:r>
            <a:r>
              <a:rPr lang="zh-CN" altLang="en-US" sz="2200" b="1" dirty="0">
                <a:solidFill>
                  <a:srgbClr val="0000FF"/>
                </a:solidFill>
                <a:latin typeface="Arial Unicode MS" pitchFamily="34" charset="-122"/>
                <a:ea typeface="Arial Unicode MS" pitchFamily="34" charset="-122"/>
                <a:cs typeface="Arial Unicode MS" pitchFamily="34" charset="-122"/>
              </a:rPr>
              <a:t>中声明 </a:t>
            </a:r>
            <a:r>
              <a:rPr lang="en-US" altLang="zh-CN" sz="2200" b="1" dirty="0">
                <a:solidFill>
                  <a:srgbClr val="0000FF"/>
                </a:solidFill>
                <a:latin typeface="Arial Unicode MS" pitchFamily="34" charset="-122"/>
                <a:ea typeface="Arial Unicode MS" pitchFamily="34" charset="-122"/>
                <a:cs typeface="Arial Unicode MS" pitchFamily="34" charset="-122"/>
              </a:rPr>
              <a:t>Struts Action </a:t>
            </a:r>
            <a:r>
              <a:rPr lang="zh-CN" altLang="en-US" sz="2200" b="1" dirty="0">
                <a:solidFill>
                  <a:srgbClr val="0000FF"/>
                </a:solidFill>
                <a:latin typeface="Arial Unicode MS" pitchFamily="34" charset="-122"/>
                <a:ea typeface="Arial Unicode MS" pitchFamily="34" charset="-122"/>
                <a:cs typeface="Arial Unicode MS" pitchFamily="34" charset="-122"/>
              </a:rPr>
              <a:t>要求该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name </a:t>
            </a:r>
            <a:r>
              <a:rPr lang="zh-CN" altLang="en-US" sz="2200" b="1" dirty="0">
                <a:solidFill>
                  <a:srgbClr val="0000FF"/>
                </a:solidFill>
                <a:latin typeface="Arial Unicode MS" pitchFamily="34" charset="-122"/>
                <a:ea typeface="Arial Unicode MS" pitchFamily="34" charset="-122"/>
                <a:cs typeface="Arial Unicode MS" pitchFamily="34" charset="-122"/>
              </a:rPr>
              <a:t>必须和它在 </a:t>
            </a:r>
            <a:r>
              <a:rPr lang="en-US" altLang="zh-CN" sz="2200" b="1" dirty="0">
                <a:solidFill>
                  <a:srgbClr val="0000FF"/>
                </a:solidFill>
                <a:latin typeface="Arial Unicode MS" pitchFamily="34" charset="-122"/>
                <a:ea typeface="Arial Unicode MS" pitchFamily="34" charset="-122"/>
                <a:cs typeface="Arial Unicode MS" pitchFamily="34" charset="-122"/>
              </a:rPr>
              <a:t>struts-config.xml </a:t>
            </a:r>
            <a:r>
              <a:rPr lang="zh-CN" altLang="en-US" sz="2200" b="1" dirty="0">
                <a:solidFill>
                  <a:srgbClr val="0000FF"/>
                </a:solidFill>
                <a:latin typeface="Arial Unicode MS" pitchFamily="34" charset="-122"/>
                <a:ea typeface="Arial Unicode MS" pitchFamily="34" charset="-122"/>
                <a:cs typeface="Arial Unicode MS" pitchFamily="34" charset="-122"/>
              </a:rPr>
              <a:t>文件中的路径一致</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因为该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属性不能包含 </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字符</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所以应该用 </a:t>
            </a:r>
            <a:r>
              <a:rPr lang="en-US" altLang="zh-CN" sz="2200" dirty="0">
                <a:latin typeface="Arial Unicode MS" pitchFamily="34" charset="-122"/>
                <a:ea typeface="Arial Unicode MS" pitchFamily="34" charset="-122"/>
                <a:cs typeface="Arial Unicode MS" pitchFamily="34" charset="-122"/>
              </a:rPr>
              <a:t>name </a:t>
            </a:r>
            <a:r>
              <a:rPr lang="zh-CN" altLang="en-US" sz="2200" dirty="0">
                <a:latin typeface="Arial Unicode MS" pitchFamily="34" charset="-122"/>
                <a:ea typeface="Arial Unicode MS" pitchFamily="34" charset="-122"/>
                <a:cs typeface="Arial Unicode MS" pitchFamily="34" charset="-122"/>
              </a:rPr>
              <a:t>属性代替</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还必须注册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请求处理器                                           </a:t>
            </a:r>
            <a:r>
              <a:rPr lang="zh-CN" altLang="en-US" sz="2200" b="1" dirty="0">
                <a:solidFill>
                  <a:srgbClr val="0000FF"/>
                </a:solidFill>
                <a:latin typeface="Arial Unicode MS" pitchFamily="34" charset="-122"/>
                <a:ea typeface="Arial Unicode MS" pitchFamily="34" charset="-122"/>
                <a:cs typeface="Arial Unicode MS" pitchFamily="34" charset="-122"/>
              </a:rPr>
              <a:t>让 </a:t>
            </a:r>
            <a:r>
              <a:rPr lang="en-US" altLang="zh-CN" sz="2200" b="1" dirty="0">
                <a:solidFill>
                  <a:srgbClr val="0000FF"/>
                </a:solidFill>
                <a:latin typeface="Arial Unicode MS" pitchFamily="34" charset="-122"/>
                <a:ea typeface="Arial Unicode MS" pitchFamily="34" charset="-122"/>
                <a:cs typeface="Arial Unicode MS" pitchFamily="34" charset="-122"/>
              </a:rPr>
              <a:t>Struts </a:t>
            </a:r>
            <a:r>
              <a:rPr lang="zh-CN" altLang="en-US" sz="2200" b="1" dirty="0">
                <a:solidFill>
                  <a:srgbClr val="0000FF"/>
                </a:solidFill>
                <a:latin typeface="Arial Unicode MS" pitchFamily="34" charset="-122"/>
                <a:ea typeface="Arial Unicode MS" pitchFamily="34" charset="-122"/>
                <a:cs typeface="Arial Unicode MS" pitchFamily="34" charset="-122"/>
              </a:rPr>
              <a:t>匹配动作路径和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名称</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从而在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的应用程序上下文中查找相应的动作实例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注册了这个请求处理器之后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中就不需要指定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属性了 </a:t>
            </a:r>
          </a:p>
          <a:p>
            <a:pPr>
              <a:lnSpc>
                <a:spcPct val="90000"/>
              </a:lnSpc>
            </a:pPr>
            <a:r>
              <a:rPr lang="zh-CN" altLang="en-US" sz="2200" dirty="0">
                <a:latin typeface="Arial Unicode MS" pitchFamily="34" charset="-122"/>
                <a:ea typeface="Arial Unicode MS" pitchFamily="34" charset="-122"/>
                <a:cs typeface="Arial Unicode MS" pitchFamily="34" charset="-122"/>
              </a:rPr>
              <a:t>若已经在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文件中注册了一个请求处理器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可以将所有 </a:t>
            </a:r>
            <a:r>
              <a:rPr lang="en-US" altLang="zh-CN" sz="2200" dirty="0">
                <a:latin typeface="Arial Unicode MS" pitchFamily="34" charset="-122"/>
                <a:ea typeface="Arial Unicode MS" pitchFamily="34" charset="-122"/>
                <a:cs typeface="Arial Unicode MS" pitchFamily="34" charset="-122"/>
              </a:rPr>
              <a:t>action </a:t>
            </a:r>
            <a:r>
              <a:rPr lang="zh-CN" altLang="en-US" sz="2200" dirty="0">
                <a:latin typeface="Arial Unicode MS" pitchFamily="34" charset="-122"/>
                <a:ea typeface="Arial Unicode MS" pitchFamily="34" charset="-122"/>
                <a:cs typeface="Arial Unicode MS" pitchFamily="34" charset="-122"/>
              </a:rPr>
              <a:t>节点的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属性指定为 </a:t>
            </a:r>
          </a:p>
        </p:txBody>
      </p:sp>
      <p:pic>
        <p:nvPicPr>
          <p:cNvPr id="835589" name="Picture 5"/>
          <p:cNvPicPr>
            <a:picLocks noChangeAspect="1" noChangeArrowheads="1"/>
          </p:cNvPicPr>
          <p:nvPr/>
        </p:nvPicPr>
        <p:blipFill>
          <a:blip r:embed="rId2" cstate="print"/>
          <a:srcRect/>
          <a:stretch>
            <a:fillRect/>
          </a:stretch>
        </p:blipFill>
        <p:spPr bwMode="auto">
          <a:xfrm>
            <a:off x="4665860" y="4239746"/>
            <a:ext cx="3228975" cy="390525"/>
          </a:xfrm>
          <a:prstGeom prst="rect">
            <a:avLst/>
          </a:prstGeom>
          <a:noFill/>
        </p:spPr>
      </p:pic>
      <p:pic>
        <p:nvPicPr>
          <p:cNvPr id="835590" name="Picture 6"/>
          <p:cNvPicPr>
            <a:picLocks noChangeAspect="1" noChangeArrowheads="1"/>
          </p:cNvPicPr>
          <p:nvPr/>
        </p:nvPicPr>
        <p:blipFill>
          <a:blip r:embed="rId3" cstate="print"/>
          <a:srcRect/>
          <a:stretch>
            <a:fillRect/>
          </a:stretch>
        </p:blipFill>
        <p:spPr bwMode="auto">
          <a:xfrm>
            <a:off x="5940152" y="5999913"/>
            <a:ext cx="2667000" cy="390525"/>
          </a:xfrm>
          <a:prstGeom prst="rect">
            <a:avLst/>
          </a:prstGeom>
          <a:noFill/>
        </p:spPr>
      </p:pic>
    </p:spTree>
    <p:extLst>
      <p:ext uri="{BB962C8B-B14F-4D97-AF65-F5344CB8AC3E}">
        <p14:creationId xmlns="" xmlns:p14="http://schemas.microsoft.com/office/powerpoint/2010/main" val="171613384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683195" y="692696"/>
            <a:ext cx="7993261" cy="112936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p>
        </p:txBody>
      </p:sp>
      <p:pic>
        <p:nvPicPr>
          <p:cNvPr id="836612" name="Picture 4"/>
          <p:cNvPicPr>
            <a:picLocks noChangeAspect="1" noChangeArrowheads="1"/>
          </p:cNvPicPr>
          <p:nvPr/>
        </p:nvPicPr>
        <p:blipFill>
          <a:blip r:embed="rId2" cstate="print"/>
          <a:srcRect/>
          <a:stretch>
            <a:fillRect/>
          </a:stretch>
        </p:blipFill>
        <p:spPr bwMode="auto">
          <a:xfrm>
            <a:off x="755650" y="1928802"/>
            <a:ext cx="7777163" cy="642937"/>
          </a:xfrm>
          <a:prstGeom prst="rect">
            <a:avLst/>
          </a:prstGeom>
          <a:noFill/>
        </p:spPr>
      </p:pic>
      <p:sp>
        <p:nvSpPr>
          <p:cNvPr id="836613" name="Text Box 5"/>
          <p:cNvSpPr txBox="1">
            <a:spLocks noChangeArrowheads="1"/>
          </p:cNvSpPr>
          <p:nvPr/>
        </p:nvSpPr>
        <p:spPr bwMode="auto">
          <a:xfrm>
            <a:off x="611188" y="2576502"/>
            <a:ext cx="13684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36614" name="Picture 6"/>
          <p:cNvPicPr>
            <a:picLocks noChangeAspect="1" noChangeArrowheads="1"/>
          </p:cNvPicPr>
          <p:nvPr/>
        </p:nvPicPr>
        <p:blipFill>
          <a:blip r:embed="rId3" cstate="print"/>
          <a:srcRect/>
          <a:stretch>
            <a:fillRect/>
          </a:stretch>
        </p:blipFill>
        <p:spPr bwMode="auto">
          <a:xfrm>
            <a:off x="706438" y="3008302"/>
            <a:ext cx="7848600" cy="2813050"/>
          </a:xfrm>
          <a:prstGeom prst="rect">
            <a:avLst/>
          </a:prstGeom>
          <a:noFill/>
        </p:spPr>
      </p:pic>
      <p:sp>
        <p:nvSpPr>
          <p:cNvPr id="836615" name="Text Box 7"/>
          <p:cNvSpPr txBox="1">
            <a:spLocks noChangeArrowheads="1"/>
          </p:cNvSpPr>
          <p:nvPr/>
        </p:nvSpPr>
        <p:spPr bwMode="auto">
          <a:xfrm>
            <a:off x="611188" y="5849927"/>
            <a:ext cx="20891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 xmlns:p14="http://schemas.microsoft.com/office/powerpoint/2010/main" val="7742972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360652" y="717174"/>
            <a:ext cx="8459820" cy="134367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(2)</a:t>
            </a:r>
          </a:p>
        </p:txBody>
      </p:sp>
      <p:pic>
        <p:nvPicPr>
          <p:cNvPr id="837636" name="Picture 4"/>
          <p:cNvPicPr>
            <a:picLocks noChangeAspect="1" noChangeArrowheads="1"/>
          </p:cNvPicPr>
          <p:nvPr/>
        </p:nvPicPr>
        <p:blipFill>
          <a:blip r:embed="rId2" cstate="print"/>
          <a:srcRect/>
          <a:stretch>
            <a:fillRect/>
          </a:stretch>
        </p:blipFill>
        <p:spPr bwMode="auto">
          <a:xfrm>
            <a:off x="685602" y="2126903"/>
            <a:ext cx="5903913" cy="3057525"/>
          </a:xfrm>
          <a:prstGeom prst="rect">
            <a:avLst/>
          </a:prstGeom>
          <a:noFill/>
        </p:spPr>
      </p:pic>
      <p:sp>
        <p:nvSpPr>
          <p:cNvPr id="837637" name="Text Box 5"/>
          <p:cNvSpPr txBox="1">
            <a:spLocks noChangeArrowheads="1"/>
          </p:cNvSpPr>
          <p:nvPr/>
        </p:nvSpPr>
        <p:spPr bwMode="auto">
          <a:xfrm>
            <a:off x="539552" y="5222528"/>
            <a:ext cx="302577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spTree>
    <p:extLst>
      <p:ext uri="{BB962C8B-B14F-4D97-AF65-F5344CB8AC3E}">
        <p14:creationId xmlns="" xmlns:p14="http://schemas.microsoft.com/office/powerpoint/2010/main" val="39924468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467544" y="692696"/>
            <a:ext cx="8547842" cy="128588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将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的应用程序上下文加载到 </a:t>
            </a:r>
            <a:r>
              <a:rPr lang="en-US" altLang="zh-CN" dirty="0">
                <a:latin typeface="Arial Unicode MS" pitchFamily="34" charset="-122"/>
                <a:ea typeface="Arial Unicode MS" pitchFamily="34" charset="-122"/>
                <a:cs typeface="Arial Unicode MS" pitchFamily="34" charset="-122"/>
              </a:rPr>
              <a:t>Struts </a:t>
            </a:r>
            <a:r>
              <a:rPr lang="zh-CN" altLang="en-US" dirty="0">
                <a:latin typeface="Arial Unicode MS" pitchFamily="34" charset="-122"/>
                <a:ea typeface="Arial Unicode MS" pitchFamily="34" charset="-122"/>
                <a:cs typeface="Arial Unicode MS" pitchFamily="34" charset="-122"/>
              </a:rPr>
              <a:t>应用程序中</a:t>
            </a:r>
            <a:r>
              <a:rPr lang="en-US" altLang="zh-CN" dirty="0">
                <a:latin typeface="Arial Unicode MS" pitchFamily="34" charset="-122"/>
                <a:ea typeface="Arial Unicode MS" pitchFamily="34" charset="-122"/>
                <a:cs typeface="Arial Unicode MS" pitchFamily="34" charset="-122"/>
              </a:rPr>
              <a:t>(2)</a:t>
            </a:r>
          </a:p>
        </p:txBody>
      </p:sp>
      <p:sp>
        <p:nvSpPr>
          <p:cNvPr id="838659" name="Rectangle 3"/>
          <p:cNvSpPr>
            <a:spLocks noGrp="1" noChangeArrowheads="1"/>
          </p:cNvSpPr>
          <p:nvPr>
            <p:ph type="body" idx="1"/>
          </p:nvPr>
        </p:nvSpPr>
        <p:spPr>
          <a:xfrm>
            <a:off x="251468" y="2060848"/>
            <a:ext cx="8496995" cy="3633788"/>
          </a:xfrm>
        </p:spPr>
        <p:txBody>
          <a:bodyPr>
            <a:no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配置文件 </a:t>
            </a:r>
            <a:r>
              <a:rPr lang="en-US" altLang="zh-CN" sz="2400" dirty="0">
                <a:latin typeface="Arial Unicode MS" pitchFamily="34" charset="-122"/>
                <a:ea typeface="Arial Unicode MS" pitchFamily="34" charset="-122"/>
                <a:cs typeface="Arial Unicode MS" pitchFamily="34" charset="-122"/>
              </a:rPr>
              <a:t>struts-config.xml </a:t>
            </a:r>
            <a:r>
              <a:rPr lang="zh-CN" altLang="en-US" sz="2400" dirty="0">
                <a:latin typeface="Arial Unicode MS" pitchFamily="34" charset="-122"/>
                <a:ea typeface="Arial Unicode MS" pitchFamily="34" charset="-122"/>
                <a:cs typeface="Arial Unicode MS" pitchFamily="34" charset="-122"/>
              </a:rPr>
              <a:t>文件中注册                                                        默认情况下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该插件会利用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文件中注册的 </a:t>
            </a:r>
            <a:r>
              <a:rPr lang="en-US" altLang="zh-CN" sz="2400" dirty="0" err="1">
                <a:latin typeface="Arial Unicode MS" pitchFamily="34" charset="-122"/>
                <a:ea typeface="Arial Unicode MS" pitchFamily="34" charset="-122"/>
                <a:cs typeface="Arial Unicode MS" pitchFamily="34" charset="-122"/>
              </a:rPr>
              <a:t>ActionServlet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实例的名称加上 </a:t>
            </a:r>
            <a:r>
              <a:rPr lang="en-US" altLang="zh-CN" sz="2400" dirty="0">
                <a:latin typeface="Arial Unicode MS" pitchFamily="34" charset="-122"/>
                <a:ea typeface="Arial Unicode MS" pitchFamily="34" charset="-122"/>
                <a:cs typeface="Arial Unicode MS" pitchFamily="34" charset="-122"/>
              </a:rPr>
              <a:t>–servlet.xml </a:t>
            </a:r>
            <a:r>
              <a:rPr lang="zh-CN" altLang="en-US" sz="2400" dirty="0">
                <a:latin typeface="Arial Unicode MS" pitchFamily="34" charset="-122"/>
                <a:ea typeface="Arial Unicode MS" pitchFamily="34" charset="-122"/>
                <a:cs typeface="Arial Unicode MS" pitchFamily="34" charset="-122"/>
              </a:rPr>
              <a:t>后缀作为文件名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如果想要另外加载一个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但此时需通过 </a:t>
            </a:r>
            <a:r>
              <a:rPr lang="en-US" altLang="zh-CN" sz="2400" dirty="0">
                <a:latin typeface="Arial Unicode MS" pitchFamily="34" charset="-122"/>
                <a:ea typeface="Arial Unicode MS" pitchFamily="34" charset="-122"/>
                <a:cs typeface="Arial Unicode MS" pitchFamily="34" charset="-122"/>
              </a:rPr>
              <a:t>servlet </a:t>
            </a:r>
            <a:r>
              <a:rPr lang="zh-CN" altLang="en-US" sz="2400" dirty="0">
                <a:latin typeface="Arial Unicode MS" pitchFamily="34" charset="-122"/>
                <a:ea typeface="Arial Unicode MS" pitchFamily="34" charset="-122"/>
                <a:cs typeface="Arial Unicode MS" pitchFamily="34" charset="-122"/>
              </a:rPr>
              <a:t>配置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容器随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应用的启动而初始化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而不适用 </a:t>
            </a:r>
            <a:r>
              <a:rPr lang="en-US" altLang="zh-CN" sz="2400" dirty="0">
                <a:latin typeface="Arial Unicode MS" pitchFamily="34" charset="-122"/>
                <a:ea typeface="Arial Unicode MS" pitchFamily="34" charset="-122"/>
                <a:cs typeface="Arial Unicode MS" pitchFamily="34" charset="-122"/>
              </a:rPr>
              <a:t>Listener </a:t>
            </a:r>
            <a:r>
              <a:rPr lang="zh-CN" altLang="en-US" sz="2400" dirty="0">
                <a:latin typeface="Arial Unicode MS" pitchFamily="34" charset="-122"/>
                <a:ea typeface="Arial Unicode MS" pitchFamily="34" charset="-122"/>
                <a:cs typeface="Arial Unicode MS" pitchFamily="34" charset="-122"/>
              </a:rPr>
              <a:t>配置</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文件和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文件同时存在</a:t>
            </a:r>
            <a:r>
              <a:rPr lang="en-US" altLang="zh-CN" sz="2400" dirty="0">
                <a:latin typeface="Arial Unicode MS" pitchFamily="34" charset="-122"/>
                <a:ea typeface="Arial Unicode MS" pitchFamily="34" charset="-122"/>
                <a:cs typeface="Arial Unicode MS" pitchFamily="34" charset="-122"/>
              </a:rPr>
              <a:t>, struts </a:t>
            </a:r>
            <a:r>
              <a:rPr lang="zh-CN" altLang="en-US" sz="2400" dirty="0">
                <a:latin typeface="Arial Unicode MS" pitchFamily="34" charset="-122"/>
                <a:ea typeface="Arial Unicode MS" pitchFamily="34" charset="-122"/>
                <a:cs typeface="Arial Unicode MS" pitchFamily="34" charset="-122"/>
              </a:rPr>
              <a:t>插件加载的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应用程序上下文会自动引用在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中的配置信息作为父上下文</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业务服务通常配置在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相关组件配置在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pic>
        <p:nvPicPr>
          <p:cNvPr id="838660" name="Picture 4"/>
          <p:cNvPicPr>
            <a:picLocks noChangeAspect="1" noChangeArrowheads="1"/>
          </p:cNvPicPr>
          <p:nvPr/>
        </p:nvPicPr>
        <p:blipFill>
          <a:blip r:embed="rId2" cstate="print"/>
          <a:srcRect/>
          <a:stretch>
            <a:fillRect/>
          </a:stretch>
        </p:blipFill>
        <p:spPr bwMode="auto">
          <a:xfrm>
            <a:off x="7236296" y="2060848"/>
            <a:ext cx="2476500" cy="400050"/>
          </a:xfrm>
          <a:prstGeom prst="rect">
            <a:avLst/>
          </a:prstGeom>
          <a:noFill/>
        </p:spPr>
      </p:pic>
    </p:spTree>
    <p:extLst>
      <p:ext uri="{BB962C8B-B14F-4D97-AF65-F5344CB8AC3E}">
        <p14:creationId xmlns="" xmlns:p14="http://schemas.microsoft.com/office/powerpoint/2010/main" val="21573653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323528" y="701816"/>
            <a:ext cx="8569324" cy="1143008"/>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r>
              <a:rPr lang="en-US" altLang="zh-CN" sz="3600" dirty="0">
                <a:latin typeface="Arial Unicode MS" pitchFamily="34" charset="-122"/>
                <a:ea typeface="Arial Unicode MS" pitchFamily="34" charset="-122"/>
                <a:cs typeface="Arial Unicode MS" pitchFamily="34" charset="-122"/>
              </a:rPr>
              <a:t>(3)</a:t>
            </a:r>
          </a:p>
        </p:txBody>
      </p:sp>
      <p:pic>
        <p:nvPicPr>
          <p:cNvPr id="840708" name="Picture 4"/>
          <p:cNvPicPr>
            <a:picLocks noChangeAspect="1" noChangeArrowheads="1"/>
          </p:cNvPicPr>
          <p:nvPr/>
        </p:nvPicPr>
        <p:blipFill>
          <a:blip r:embed="rId2" cstate="print"/>
          <a:srcRect/>
          <a:stretch>
            <a:fillRect/>
          </a:stretch>
        </p:blipFill>
        <p:spPr bwMode="auto">
          <a:xfrm>
            <a:off x="755650" y="1785926"/>
            <a:ext cx="7777163" cy="954087"/>
          </a:xfrm>
          <a:prstGeom prst="rect">
            <a:avLst/>
          </a:prstGeom>
          <a:noFill/>
        </p:spPr>
      </p:pic>
      <p:sp>
        <p:nvSpPr>
          <p:cNvPr id="840709" name="Text Box 5"/>
          <p:cNvSpPr txBox="1">
            <a:spLocks noChangeArrowheads="1"/>
          </p:cNvSpPr>
          <p:nvPr/>
        </p:nvSpPr>
        <p:spPr bwMode="auto">
          <a:xfrm>
            <a:off x="611188" y="2720963"/>
            <a:ext cx="1368425"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40710" name="Picture 6"/>
          <p:cNvPicPr>
            <a:picLocks noChangeAspect="1" noChangeArrowheads="1"/>
          </p:cNvPicPr>
          <p:nvPr/>
        </p:nvPicPr>
        <p:blipFill>
          <a:blip r:embed="rId3" cstate="print"/>
          <a:srcRect/>
          <a:stretch>
            <a:fillRect/>
          </a:stretch>
        </p:blipFill>
        <p:spPr bwMode="auto">
          <a:xfrm>
            <a:off x="827088" y="3143238"/>
            <a:ext cx="7632700" cy="3533775"/>
          </a:xfrm>
          <a:prstGeom prst="rect">
            <a:avLst/>
          </a:prstGeom>
          <a:noFill/>
        </p:spPr>
      </p:pic>
      <p:sp>
        <p:nvSpPr>
          <p:cNvPr id="840711" name="Text Box 7"/>
          <p:cNvSpPr txBox="1">
            <a:spLocks noChangeArrowheads="1"/>
          </p:cNvSpPr>
          <p:nvPr/>
        </p:nvSpPr>
        <p:spPr bwMode="auto">
          <a:xfrm>
            <a:off x="5651500" y="4960926"/>
            <a:ext cx="2376488"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 xmlns:p14="http://schemas.microsoft.com/office/powerpoint/2010/main" val="8062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a:t>
            </a:r>
            <a:r>
              <a:rPr lang="zh-CN" altLang="en-US" sz="1800" b="1" dirty="0">
                <a:solidFill>
                  <a:srgbClr val="0000FF"/>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 </a:t>
            </a:r>
            <a:r>
              <a:rPr lang="en-US" altLang="zh-CN" sz="1800" b="1" dirty="0" err="1">
                <a:solidFill>
                  <a:srgbClr val="0000FF"/>
                </a:solidFill>
                <a:latin typeface="Arial Unicode MS" pitchFamily="34" charset="-122"/>
                <a:ea typeface="Arial Unicode MS" pitchFamily="34" charset="-122"/>
                <a:cs typeface="Arial Unicode MS" pitchFamily="34" charset="-122"/>
              </a:rPr>
              <a:t>BeanFactory</a:t>
            </a:r>
            <a:r>
              <a:rPr lang="en-US" altLang="zh-CN" sz="1800" b="1" dirty="0">
                <a:solidFill>
                  <a:srgbClr val="0000FF"/>
                </a:solidFill>
                <a:latin typeface="Arial Unicode MS" pitchFamily="34" charset="-122"/>
                <a:ea typeface="Arial Unicode MS" pitchFamily="34" charset="-122"/>
                <a:cs typeface="Arial Unicode MS" pitchFamily="34" charset="-122"/>
              </a:rPr>
              <a:t> &amp; </a:t>
            </a:r>
            <a:r>
              <a:rPr lang="en-US" altLang="zh-CN" sz="18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依赖注入的方式：属性注入；构造器注入</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185018624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215422" y="692696"/>
            <a:ext cx="8821074" cy="121444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(4)</a:t>
            </a:r>
          </a:p>
        </p:txBody>
      </p:sp>
      <p:pic>
        <p:nvPicPr>
          <p:cNvPr id="841732" name="Picture 4"/>
          <p:cNvPicPr>
            <a:picLocks noChangeAspect="1" noChangeArrowheads="1"/>
          </p:cNvPicPr>
          <p:nvPr/>
        </p:nvPicPr>
        <p:blipFill>
          <a:blip r:embed="rId2" cstate="print"/>
          <a:srcRect/>
          <a:stretch>
            <a:fillRect/>
          </a:stretch>
        </p:blipFill>
        <p:spPr bwMode="auto">
          <a:xfrm>
            <a:off x="755650" y="2000250"/>
            <a:ext cx="5113338" cy="1616075"/>
          </a:xfrm>
          <a:prstGeom prst="rect">
            <a:avLst/>
          </a:prstGeom>
          <a:noFill/>
        </p:spPr>
      </p:pic>
      <p:sp>
        <p:nvSpPr>
          <p:cNvPr id="841733" name="Text Box 5"/>
          <p:cNvSpPr txBox="1">
            <a:spLocks noChangeArrowheads="1"/>
          </p:cNvSpPr>
          <p:nvPr/>
        </p:nvSpPr>
        <p:spPr bwMode="auto">
          <a:xfrm>
            <a:off x="395288" y="371633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pic>
        <p:nvPicPr>
          <p:cNvPr id="841734" name="Picture 6"/>
          <p:cNvPicPr>
            <a:picLocks noChangeAspect="1" noChangeArrowheads="1"/>
          </p:cNvPicPr>
          <p:nvPr/>
        </p:nvPicPr>
        <p:blipFill>
          <a:blip r:embed="rId3" cstate="print"/>
          <a:srcRect/>
          <a:stretch>
            <a:fillRect/>
          </a:stretch>
        </p:blipFill>
        <p:spPr bwMode="auto">
          <a:xfrm>
            <a:off x="755650" y="4292600"/>
            <a:ext cx="5616575" cy="1149350"/>
          </a:xfrm>
          <a:prstGeom prst="rect">
            <a:avLst/>
          </a:prstGeom>
          <a:noFill/>
        </p:spPr>
      </p:pic>
      <p:sp>
        <p:nvSpPr>
          <p:cNvPr id="841735" name="Text Box 7"/>
          <p:cNvSpPr txBox="1">
            <a:spLocks noChangeArrowheads="1"/>
          </p:cNvSpPr>
          <p:nvPr/>
        </p:nvSpPr>
        <p:spPr bwMode="auto">
          <a:xfrm>
            <a:off x="107950" y="558958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action-servlet.xml</a:t>
            </a:r>
          </a:p>
        </p:txBody>
      </p:sp>
    </p:spTree>
    <p:extLst>
      <p:ext uri="{BB962C8B-B14F-4D97-AF65-F5344CB8AC3E}">
        <p14:creationId xmlns="" xmlns:p14="http://schemas.microsoft.com/office/powerpoint/2010/main" val="9031715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normAutofit/>
          </a:bodyPr>
          <a:lstStyle/>
          <a:p>
            <a:r>
              <a:rPr lang="zh-CN" altLang="en-US" sz="5400" dirty="0">
                <a:latin typeface="Arial Unicode MS" pitchFamily="34" charset="-122"/>
                <a:ea typeface="Arial Unicode MS" pitchFamily="34" charset="-122"/>
                <a:cs typeface="Arial Unicode MS" pitchFamily="34" charset="-122"/>
              </a:rPr>
              <a:t>整合 </a:t>
            </a:r>
            <a:r>
              <a:rPr lang="en-US" altLang="zh-CN" sz="5400" dirty="0" smtClean="0">
                <a:latin typeface="Arial Unicode MS" pitchFamily="34" charset="-122"/>
                <a:ea typeface="Arial Unicode MS" pitchFamily="34" charset="-122"/>
                <a:cs typeface="Arial Unicode MS" pitchFamily="34" charset="-122"/>
              </a:rPr>
              <a:t>Struts2</a:t>
            </a:r>
            <a:endParaRPr lang="en-US" altLang="zh-CN" sz="54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4708084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26144094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cstate="print"/>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cstate="print"/>
          <a:srcRect/>
          <a:stretch>
            <a:fillRect/>
          </a:stretch>
        </p:blipFill>
        <p:spPr bwMode="auto">
          <a:xfrm>
            <a:off x="1603375" y="2476525"/>
            <a:ext cx="2686050" cy="419100"/>
          </a:xfrm>
          <a:prstGeom prst="rect">
            <a:avLst/>
          </a:prstGeom>
          <a:noFill/>
        </p:spPr>
      </p:pic>
    </p:spTree>
    <p:extLst>
      <p:ext uri="{BB962C8B-B14F-4D97-AF65-F5344CB8AC3E}">
        <p14:creationId xmlns="" xmlns:p14="http://schemas.microsoft.com/office/powerpoint/2010/main" val="412685708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cstate="print"/>
          <a:srcRect/>
          <a:stretch>
            <a:fillRect/>
          </a:stretch>
        </p:blipFill>
        <p:spPr bwMode="auto">
          <a:xfrm>
            <a:off x="755650" y="1989138"/>
            <a:ext cx="6192838" cy="2193925"/>
          </a:xfrm>
          <a:prstGeom prst="rect">
            <a:avLst/>
          </a:prstGeom>
          <a:noFill/>
        </p:spPr>
      </p:pic>
    </p:spTree>
    <p:extLst>
      <p:ext uri="{BB962C8B-B14F-4D97-AF65-F5344CB8AC3E}">
        <p14:creationId xmlns="" xmlns:p14="http://schemas.microsoft.com/office/powerpoint/2010/main" val="28983131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cstate="print"/>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cstate="print"/>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cstate="print"/>
          <a:srcRect/>
          <a:stretch>
            <a:fillRect/>
          </a:stretch>
        </p:blipFill>
        <p:spPr bwMode="auto">
          <a:xfrm>
            <a:off x="360363" y="4184642"/>
            <a:ext cx="8388350" cy="815975"/>
          </a:xfrm>
          <a:prstGeom prst="rect">
            <a:avLst/>
          </a:prstGeom>
          <a:noFill/>
        </p:spPr>
      </p:pic>
    </p:spTree>
    <p:extLst>
      <p:ext uri="{BB962C8B-B14F-4D97-AF65-F5344CB8AC3E}">
        <p14:creationId xmlns="" xmlns:p14="http://schemas.microsoft.com/office/powerpoint/2010/main" val="17087199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0430" y="1000108"/>
            <a:ext cx="5143536" cy="3643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572132" y="4143380"/>
            <a:ext cx="200026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Spring </a:t>
            </a:r>
            <a:r>
              <a:rPr lang="zh-CN" altLang="en-US" dirty="0" smtClean="0"/>
              <a:t>的 </a:t>
            </a:r>
            <a:r>
              <a:rPr lang="en-US" altLang="zh-CN" dirty="0" smtClean="0"/>
              <a:t>IOC </a:t>
            </a:r>
            <a:r>
              <a:rPr lang="zh-CN" altLang="en-US" dirty="0" smtClean="0"/>
              <a:t>容器</a:t>
            </a:r>
            <a:endParaRPr lang="zh-CN" altLang="en-US" dirty="0"/>
          </a:p>
        </p:txBody>
      </p:sp>
      <p:sp>
        <p:nvSpPr>
          <p:cNvPr id="6" name="矩形 5"/>
          <p:cNvSpPr/>
          <p:nvPr/>
        </p:nvSpPr>
        <p:spPr>
          <a:xfrm>
            <a:off x="6357950" y="1607331"/>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DAO</a:t>
            </a:r>
            <a:endParaRPr lang="zh-CN" altLang="en-US" dirty="0"/>
          </a:p>
        </p:txBody>
      </p:sp>
      <p:sp>
        <p:nvSpPr>
          <p:cNvPr id="7" name="矩形 6"/>
          <p:cNvSpPr/>
          <p:nvPr/>
        </p:nvSpPr>
        <p:spPr>
          <a:xfrm>
            <a:off x="6072198" y="3212976"/>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Service</a:t>
            </a:r>
            <a:endParaRPr lang="zh-CN" altLang="en-US" dirty="0"/>
          </a:p>
        </p:txBody>
      </p:sp>
      <p:sp>
        <p:nvSpPr>
          <p:cNvPr id="8" name="圆角矩形 7"/>
          <p:cNvSpPr/>
          <p:nvPr/>
        </p:nvSpPr>
        <p:spPr>
          <a:xfrm>
            <a:off x="3926027" y="2375289"/>
            <a:ext cx="1428760" cy="6429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Action</a:t>
            </a:r>
            <a:endParaRPr lang="zh-CN" altLang="en-US" dirty="0"/>
          </a:p>
        </p:txBody>
      </p:sp>
      <p:cxnSp>
        <p:nvCxnSpPr>
          <p:cNvPr id="10" name="直接箭头连接符 9"/>
          <p:cNvCxnSpPr>
            <a:stCxn id="7" idx="0"/>
            <a:endCxn id="6" idx="2"/>
          </p:cNvCxnSpPr>
          <p:nvPr/>
        </p:nvCxnSpPr>
        <p:spPr>
          <a:xfrm flipV="1">
            <a:off x="6679421" y="2250273"/>
            <a:ext cx="285752" cy="962703"/>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2" name="直接箭头连接符 11"/>
          <p:cNvCxnSpPr>
            <a:stCxn id="8" idx="3"/>
            <a:endCxn id="7" idx="1"/>
          </p:cNvCxnSpPr>
          <p:nvPr/>
        </p:nvCxnSpPr>
        <p:spPr>
          <a:xfrm>
            <a:off x="5354787" y="2696760"/>
            <a:ext cx="717411" cy="837687"/>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 xmlns:p14="http://schemas.microsoft.com/office/powerpoint/2010/main" val="24739502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1632" y="678402"/>
            <a:ext cx="77724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Struts2</a:t>
            </a:r>
            <a:endParaRPr lang="zh-CN" altLang="en-US" dirty="0">
              <a:latin typeface="Arial Unicode MS" pitchFamily="34" charset="-122"/>
              <a:ea typeface="Arial Unicode MS" pitchFamily="34" charset="-122"/>
              <a:cs typeface="Arial Unicode MS" pitchFamily="34" charset="-122"/>
            </a:endParaRPr>
          </a:p>
        </p:txBody>
      </p:sp>
      <p:sp>
        <p:nvSpPr>
          <p:cNvPr id="351235" name="Rectangle 3"/>
          <p:cNvSpPr>
            <a:spLocks noGrp="1" noChangeArrowheads="1"/>
          </p:cNvSpPr>
          <p:nvPr>
            <p:ph type="body" idx="1"/>
          </p:nvPr>
        </p:nvSpPr>
        <p:spPr>
          <a:xfrm>
            <a:off x="428596" y="1906488"/>
            <a:ext cx="8358246" cy="3754760"/>
          </a:xfrm>
        </p:spPr>
        <p:txBody>
          <a:bodyPr>
            <a:normAutofit/>
          </a:bodyPr>
          <a:lstStyle/>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通过插件实现和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的整合</a:t>
            </a:r>
            <a:r>
              <a:rPr lang="en-US" altLang="zh-CN" sz="2800" dirty="0">
                <a:latin typeface="Arial Unicode MS" pitchFamily="34" charset="-122"/>
                <a:ea typeface="Arial Unicode MS" pitchFamily="34" charset="-122"/>
                <a:cs typeface="Arial Unicode MS" pitchFamily="34" charset="-122"/>
              </a:rPr>
              <a:t>. </a:t>
            </a:r>
          </a:p>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提供了两种和 </a:t>
            </a:r>
            <a:r>
              <a:rPr lang="en-US" altLang="zh-CN" sz="2800" dirty="0">
                <a:latin typeface="Arial Unicode MS" pitchFamily="34" charset="-122"/>
                <a:ea typeface="Arial Unicode MS" pitchFamily="34" charset="-122"/>
                <a:cs typeface="Arial Unicode MS" pitchFamily="34" charset="-122"/>
              </a:rPr>
              <a:t>Spring</a:t>
            </a:r>
            <a:r>
              <a:rPr lang="zh-CN" altLang="en-US" sz="2800" dirty="0">
                <a:latin typeface="Arial Unicode MS" pitchFamily="34" charset="-122"/>
                <a:ea typeface="Arial Unicode MS" pitchFamily="34" charset="-122"/>
                <a:cs typeface="Arial Unicode MS" pitchFamily="34" charset="-122"/>
              </a:rPr>
              <a:t>整合基本的策略</a:t>
            </a:r>
            <a:r>
              <a:rPr lang="en-US" altLang="zh-CN" sz="2800" dirty="0">
                <a:latin typeface="Arial Unicode MS" pitchFamily="34" charset="-122"/>
                <a:ea typeface="Arial Unicode MS" pitchFamily="34" charset="-122"/>
                <a:cs typeface="Arial Unicode MS" pitchFamily="34" charset="-122"/>
              </a:rPr>
              <a:t>:</a:t>
            </a:r>
          </a:p>
          <a:p>
            <a:pPr lvl="1"/>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pPr lvl="1"/>
            <a:r>
              <a:rPr lang="zh-CN" altLang="en-US" sz="2400" dirty="0">
                <a:latin typeface="Arial Unicode MS" pitchFamily="34" charset="-122"/>
                <a:ea typeface="Arial Unicode MS" pitchFamily="34" charset="-122"/>
                <a:cs typeface="Arial Unicode MS" pitchFamily="34" charset="-122"/>
              </a:rPr>
              <a:t>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插件的自动装配功能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插件创建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立即将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容器中对应的业务逻辑组件注入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 xmlns:p14="http://schemas.microsoft.com/office/powerpoint/2010/main" val="13167661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14508" y="692696"/>
            <a:ext cx="7772400" cy="1143000"/>
          </a:xfrm>
        </p:spPr>
        <p:txBody>
          <a:bodyPr/>
          <a:lstStyle/>
          <a:p>
            <a:r>
              <a:rPr lang="zh-CN" altLang="en-US" dirty="0">
                <a:latin typeface="Arial Unicode MS" pitchFamily="34" charset="-122"/>
                <a:ea typeface="Arial Unicode MS" pitchFamily="34" charset="-122"/>
                <a:cs typeface="Arial Unicode MS" pitchFamily="34" charset="-122"/>
              </a:rPr>
              <a:t>让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管理控制器</a:t>
            </a:r>
          </a:p>
        </p:txBody>
      </p:sp>
      <p:sp>
        <p:nvSpPr>
          <p:cNvPr id="352259" name="Rectangle 3"/>
          <p:cNvSpPr>
            <a:spLocks noGrp="1" noChangeArrowheads="1"/>
          </p:cNvSpPr>
          <p:nvPr>
            <p:ph type="body" idx="1"/>
          </p:nvPr>
        </p:nvSpPr>
        <p:spPr>
          <a:xfrm>
            <a:off x="468313" y="2020824"/>
            <a:ext cx="8135937" cy="4114800"/>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r>
              <a:rPr lang="zh-CN" altLang="en-US" sz="2400" dirty="0">
                <a:latin typeface="Arial Unicode MS" pitchFamily="34" charset="-122"/>
                <a:ea typeface="Arial Unicode MS" pitchFamily="34" charset="-122"/>
                <a:cs typeface="Arial Unicode MS" pitchFamily="34" charset="-122"/>
              </a:rPr>
              <a:t>整合流程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安装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struts2-spring-plugin-2.2.1.jar </a:t>
            </a:r>
            <a:r>
              <a:rPr lang="zh-CN" altLang="en-US" sz="2000" dirty="0">
                <a:latin typeface="Arial Unicode MS" pitchFamily="34" charset="-122"/>
                <a:ea typeface="Arial Unicode MS" pitchFamily="34" charset="-122"/>
                <a:cs typeface="Arial Unicode MS" pitchFamily="34" charset="-122"/>
              </a:rPr>
              <a:t>复制到当前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应用的 </a:t>
            </a:r>
            <a:r>
              <a:rPr lang="en-US" altLang="zh-CN" sz="2000" dirty="0">
                <a:latin typeface="Arial Unicode MS" pitchFamily="34" charset="-122"/>
                <a:ea typeface="Arial Unicode MS" pitchFamily="34" charset="-122"/>
                <a:cs typeface="Arial Unicode MS" pitchFamily="34" charset="-122"/>
              </a:rPr>
              <a:t>WEB-INF/lib </a:t>
            </a:r>
            <a:r>
              <a:rPr lang="zh-CN" altLang="en-US" sz="2000" dirty="0">
                <a:latin typeface="Arial Unicode MS" pitchFamily="34" charset="-122"/>
                <a:ea typeface="Arial Unicode MS" pitchFamily="34" charset="-122"/>
                <a:cs typeface="Arial Unicode MS" pitchFamily="34" charset="-122"/>
              </a:rPr>
              <a:t>目录下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的配置文件中配置 </a:t>
            </a:r>
            <a:r>
              <a:rPr lang="en-US" altLang="zh-CN" sz="2000" dirty="0">
                <a:latin typeface="Arial Unicode MS" pitchFamily="34" charset="-122"/>
                <a:ea typeface="Arial Unicode MS" pitchFamily="34" charset="-122"/>
                <a:cs typeface="Arial Unicode MS" pitchFamily="34" charset="-122"/>
              </a:rPr>
              <a:t>Struts2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配置文件中配置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但其 </a:t>
            </a:r>
            <a:r>
              <a:rPr lang="en-US" altLang="zh-CN" sz="2000" dirty="0">
                <a:latin typeface="Arial Unicode MS" pitchFamily="34" charset="-122"/>
                <a:ea typeface="Arial Unicode MS" pitchFamily="34" charset="-122"/>
                <a:cs typeface="Arial Unicode MS" pitchFamily="34" charset="-122"/>
              </a:rPr>
              <a:t>class </a:t>
            </a:r>
            <a:r>
              <a:rPr lang="zh-CN" altLang="en-US" sz="2000" dirty="0">
                <a:latin typeface="Arial Unicode MS" pitchFamily="34" charset="-122"/>
                <a:ea typeface="Arial Unicode MS" pitchFamily="34" charset="-122"/>
                <a:cs typeface="Arial Unicode MS" pitchFamily="34" charset="-122"/>
              </a:rPr>
              <a:t>属性不再指向该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的实现类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而是指向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实例的 </a:t>
            </a:r>
            <a:r>
              <a:rPr lang="en-US" altLang="zh-CN" sz="2000" dirty="0">
                <a:latin typeface="Arial Unicode MS" pitchFamily="34" charset="-122"/>
                <a:ea typeface="Arial Unicode MS" pitchFamily="34" charset="-122"/>
                <a:cs typeface="Arial Unicode MS" pitchFamily="34" charset="-122"/>
              </a:rPr>
              <a:t>ID</a:t>
            </a:r>
          </a:p>
        </p:txBody>
      </p:sp>
    </p:spTree>
    <p:extLst>
      <p:ext uri="{BB962C8B-B14F-4D97-AF65-F5344CB8AC3E}">
        <p14:creationId xmlns="" xmlns:p14="http://schemas.microsoft.com/office/powerpoint/2010/main" val="41261536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048072" y="557808"/>
            <a:ext cx="7772400" cy="1143000"/>
          </a:xfrm>
        </p:spPr>
        <p:txBody>
          <a:bodyPr/>
          <a:lstStyle/>
          <a:p>
            <a:r>
              <a:rPr lang="zh-CN" altLang="en-US" dirty="0">
                <a:latin typeface="Arial Unicode MS" pitchFamily="34" charset="-122"/>
                <a:ea typeface="Arial Unicode MS" pitchFamily="34" charset="-122"/>
                <a:cs typeface="Arial Unicode MS" pitchFamily="34" charset="-122"/>
              </a:rPr>
              <a:t>自动装配</a:t>
            </a:r>
          </a:p>
        </p:txBody>
      </p:sp>
      <p:sp>
        <p:nvSpPr>
          <p:cNvPr id="353283" name="Rectangle 3"/>
          <p:cNvSpPr>
            <a:spLocks noGrp="1" noChangeArrowheads="1"/>
          </p:cNvSpPr>
          <p:nvPr>
            <p:ph type="body" idx="1"/>
          </p:nvPr>
        </p:nvSpPr>
        <p:spPr>
          <a:xfrm>
            <a:off x="250825" y="1671664"/>
            <a:ext cx="8497888" cy="4757732"/>
          </a:xfrm>
        </p:spPr>
        <p:txBody>
          <a:bodyPr/>
          <a:lstStyle/>
          <a:p>
            <a:r>
              <a:rPr lang="zh-CN" altLang="en-US" sz="2000" dirty="0">
                <a:latin typeface="Arial Unicode MS" pitchFamily="34" charset="-122"/>
                <a:ea typeface="Arial Unicode MS" pitchFamily="34" charset="-122"/>
                <a:cs typeface="Arial Unicode MS" pitchFamily="34" charset="-122"/>
              </a:rPr>
              <a:t>利用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插件的自动装配功能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插件创建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立即将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容器中对应的业务逻辑组件注入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 </a:t>
            </a:r>
          </a:p>
          <a:p>
            <a:r>
              <a:rPr lang="zh-CN" altLang="en-US" sz="2000" dirty="0">
                <a:latin typeface="Arial Unicode MS" pitchFamily="34" charset="-122"/>
                <a:ea typeface="Arial Unicode MS" pitchFamily="34" charset="-122"/>
                <a:cs typeface="Arial Unicode MS" pitchFamily="34" charset="-122"/>
              </a:rPr>
              <a:t>配置自动装配策略</a:t>
            </a:r>
            <a:r>
              <a:rPr lang="en-US" altLang="zh-CN" sz="2000" dirty="0">
                <a:latin typeface="Arial Unicode MS" pitchFamily="34" charset="-122"/>
                <a:ea typeface="Arial Unicode MS" pitchFamily="34" charset="-122"/>
                <a:cs typeface="Arial Unicode MS" pitchFamily="34" charset="-122"/>
              </a:rPr>
              <a:t>: Spring </a:t>
            </a:r>
            <a:r>
              <a:rPr lang="zh-CN" altLang="en-US" sz="2000" dirty="0">
                <a:latin typeface="Arial Unicode MS" pitchFamily="34" charset="-122"/>
                <a:ea typeface="Arial Unicode MS" pitchFamily="34" charset="-122"/>
                <a:cs typeface="Arial Unicode MS" pitchFamily="34" charset="-122"/>
              </a:rPr>
              <a:t>插件的自动装配可以通过 </a:t>
            </a:r>
            <a:r>
              <a:rPr lang="en-US" altLang="zh-CN" sz="2000" dirty="0" err="1">
                <a:latin typeface="Arial Unicode MS" pitchFamily="34" charset="-122"/>
                <a:ea typeface="Arial Unicode MS" pitchFamily="34" charset="-122"/>
                <a:cs typeface="Arial Unicode MS" pitchFamily="34" charset="-122"/>
              </a:rPr>
              <a:t>struts.objectFactory.spring.autoWire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常量指定</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该常量可以接受如下值</a:t>
            </a:r>
            <a:r>
              <a:rPr lang="en-US" altLang="zh-CN" sz="20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name: </a:t>
            </a:r>
            <a:r>
              <a:rPr lang="zh-CN" altLang="en-US" sz="1800" dirty="0">
                <a:latin typeface="Arial Unicode MS" pitchFamily="34" charset="-122"/>
                <a:ea typeface="Arial Unicode MS" pitchFamily="34" charset="-122"/>
                <a:cs typeface="Arial Unicode MS" pitchFamily="34" charset="-122"/>
              </a:rPr>
              <a:t>根据属性名自动装配</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根据类型自动装配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若有多个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相同的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就抛出一个致命异常</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若没有匹配的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则什么都不会发生</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属性不会被设置</a:t>
            </a:r>
          </a:p>
          <a:p>
            <a:pPr lvl="1"/>
            <a:r>
              <a:rPr lang="en-US" altLang="zh-CN" sz="1800" dirty="0">
                <a:latin typeface="Arial Unicode MS" pitchFamily="34" charset="-122"/>
                <a:ea typeface="Arial Unicode MS" pitchFamily="34" charset="-122"/>
                <a:cs typeface="Arial Unicode MS" pitchFamily="34" charset="-122"/>
              </a:rPr>
              <a:t>auto: Spring </a:t>
            </a:r>
            <a:r>
              <a:rPr lang="zh-CN" altLang="en-US" sz="1800" dirty="0">
                <a:latin typeface="Arial Unicode MS" pitchFamily="34" charset="-122"/>
                <a:ea typeface="Arial Unicode MS" pitchFamily="34" charset="-122"/>
                <a:cs typeface="Arial Unicode MS" pitchFamily="34" charset="-122"/>
              </a:rPr>
              <a:t>插件会自动检测需要使用哪种方式自动装配方式</a:t>
            </a:r>
          </a:p>
          <a:p>
            <a:pPr lvl="1"/>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同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类似</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区别是 </a:t>
            </a:r>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使用构造器来构造注入所需的参数</a:t>
            </a:r>
          </a:p>
          <a:p>
            <a:r>
              <a:rPr lang="zh-CN" altLang="en-US" sz="2000" dirty="0">
                <a:latin typeface="Arial Unicode MS" pitchFamily="34" charset="-122"/>
                <a:ea typeface="Arial Unicode MS" pitchFamily="34" charset="-122"/>
                <a:cs typeface="Arial Unicode MS" pitchFamily="34" charset="-122"/>
              </a:rPr>
              <a:t>整合流程</a:t>
            </a:r>
            <a:r>
              <a:rPr lang="en-US" altLang="zh-CN" sz="2000" dirty="0">
                <a:latin typeface="Arial Unicode MS" pitchFamily="34" charset="-122"/>
                <a:ea typeface="Arial Unicode MS" pitchFamily="34" charset="-122"/>
                <a:cs typeface="Arial Unicode MS" pitchFamily="34" charset="-122"/>
              </a:rPr>
              <a:t>:</a:t>
            </a:r>
          </a:p>
          <a:p>
            <a:pPr lvl="1"/>
            <a:r>
              <a:rPr lang="zh-CN" altLang="en-US" sz="1800" dirty="0">
                <a:latin typeface="Arial Unicode MS" pitchFamily="34" charset="-122"/>
                <a:ea typeface="Arial Unicode MS" pitchFamily="34" charset="-122"/>
                <a:cs typeface="Arial Unicode MS" pitchFamily="34" charset="-122"/>
              </a:rPr>
              <a:t>安装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插件</a:t>
            </a:r>
          </a:p>
          <a:p>
            <a:pPr lvl="1"/>
            <a:r>
              <a:rPr lang="zh-CN" altLang="en-US" sz="1800" dirty="0">
                <a:latin typeface="Arial Unicode MS" pitchFamily="34" charset="-122"/>
                <a:ea typeface="Arial Unicode MS" pitchFamily="34" charset="-122"/>
                <a:cs typeface="Arial Unicode MS" pitchFamily="34" charset="-122"/>
              </a:rPr>
              <a:t>正常编写 </a:t>
            </a:r>
            <a:r>
              <a:rPr lang="en-US" altLang="zh-CN" sz="1800" dirty="0">
                <a:latin typeface="Arial Unicode MS" pitchFamily="34" charset="-122"/>
                <a:ea typeface="Arial Unicode MS" pitchFamily="34" charset="-122"/>
                <a:cs typeface="Arial Unicode MS" pitchFamily="34" charset="-122"/>
              </a:rPr>
              <a:t>struts </a:t>
            </a:r>
            <a:r>
              <a:rPr lang="zh-CN" altLang="en-US" sz="1800" dirty="0">
                <a:latin typeface="Arial Unicode MS" pitchFamily="34" charset="-122"/>
                <a:ea typeface="Arial Unicode MS" pitchFamily="34" charset="-122"/>
                <a:cs typeface="Arial Unicode MS" pitchFamily="34" charset="-122"/>
              </a:rPr>
              <a:t>配置文件</a:t>
            </a:r>
          </a:p>
          <a:p>
            <a:pPr lvl="1"/>
            <a:r>
              <a:rPr lang="zh-CN" altLang="en-US" sz="1800" dirty="0">
                <a:latin typeface="Arial Unicode MS" pitchFamily="34" charset="-122"/>
                <a:ea typeface="Arial Unicode MS" pitchFamily="34" charset="-122"/>
                <a:cs typeface="Arial Unicode MS" pitchFamily="34" charset="-122"/>
              </a:rPr>
              <a:t>编写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配置文件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在该配置文件中不需要配置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实例</a:t>
            </a:r>
          </a:p>
        </p:txBody>
      </p:sp>
    </p:spTree>
    <p:extLst>
      <p:ext uri="{BB962C8B-B14F-4D97-AF65-F5344CB8AC3E}">
        <p14:creationId xmlns="" xmlns:p14="http://schemas.microsoft.com/office/powerpoint/2010/main" val="73598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容器里配置 </a:t>
            </a:r>
            <a:r>
              <a:rPr lang="en-US" altLang="zh-CN" sz="3600" dirty="0">
                <a:latin typeface="Arial Unicode MS" pitchFamily="34" charset="-122"/>
                <a:ea typeface="Arial Unicode MS" pitchFamily="34" charset="-122"/>
                <a:cs typeface="Arial Unicode MS" pitchFamily="34" charset="-122"/>
              </a:rPr>
              <a:t>Bean</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568952" cy="338437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文件中通过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节点来配置 </a:t>
            </a:r>
            <a:r>
              <a:rPr lang="en-US" altLang="zh-CN" sz="2400" dirty="0" smtClean="0">
                <a:latin typeface="Arial Unicode MS" pitchFamily="34" charset="-122"/>
                <a:ea typeface="Arial Unicode MS" pitchFamily="34" charset="-122"/>
                <a:cs typeface="Arial Unicode MS" pitchFamily="34" charset="-122"/>
              </a:rPr>
              <a:t>bean</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id</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的名称。</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IOC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容器中必须是唯一的</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若 </a:t>
            </a:r>
            <a:r>
              <a:rPr lang="en-US" altLang="zh-CN" sz="2000" b="1" dirty="0">
                <a:solidFill>
                  <a:srgbClr val="0000FF"/>
                </a:solidFill>
                <a:latin typeface="Arial Unicode MS" pitchFamily="34" charset="-122"/>
                <a:ea typeface="Arial Unicode MS" pitchFamily="34" charset="-122"/>
                <a:cs typeface="Arial Unicode MS" pitchFamily="34" charset="-122"/>
              </a:rPr>
              <a:t>id </a:t>
            </a:r>
            <a:r>
              <a:rPr lang="zh-CN" altLang="en-US" sz="2000" b="1" dirty="0" smtClean="0">
                <a:solidFill>
                  <a:srgbClr val="0000FF"/>
                </a:solidFill>
                <a:latin typeface="Arial Unicode MS" pitchFamily="34" charset="-122"/>
                <a:ea typeface="Arial Unicode MS" pitchFamily="34" charset="-122"/>
                <a:cs typeface="Arial Unicode MS" pitchFamily="34" charset="-122"/>
              </a:rPr>
              <a:t>没有</a:t>
            </a:r>
            <a:r>
              <a:rPr lang="zh-CN" altLang="en-US" sz="2000" b="1" dirty="0">
                <a:solidFill>
                  <a:srgbClr val="0000FF"/>
                </a:solidFill>
                <a:latin typeface="Arial Unicode MS" pitchFamily="34" charset="-122"/>
                <a:ea typeface="Arial Unicode MS" pitchFamily="34" charset="-122"/>
                <a:cs typeface="Arial Unicode MS" pitchFamily="34" charset="-122"/>
              </a:rPr>
              <a:t>指定，</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自动将权限定性类名作为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a:t>
            </a:r>
            <a:r>
              <a:rPr lang="zh-CN" altLang="en-US" sz="2000" b="1" dirty="0" smtClean="0">
                <a:solidFill>
                  <a:srgbClr val="0000FF"/>
                </a:solidFill>
                <a:latin typeface="Arial Unicode MS" pitchFamily="34" charset="-122"/>
                <a:ea typeface="Arial Unicode MS" pitchFamily="34" charset="-122"/>
                <a:cs typeface="Arial Unicode MS" pitchFamily="34" charset="-122"/>
              </a:rPr>
              <a:t>名字</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i</a:t>
            </a:r>
            <a:r>
              <a:rPr lang="en-US" altLang="zh-CN" sz="2000" dirty="0" smtClean="0">
                <a:latin typeface="Arial Unicode MS" pitchFamily="34" charset="-122"/>
                <a:ea typeface="Arial Unicode MS" pitchFamily="34" charset="-122"/>
                <a:cs typeface="Arial Unicode MS" pitchFamily="34" charset="-122"/>
              </a:rPr>
              <a:t>d </a:t>
            </a:r>
            <a:r>
              <a:rPr lang="zh-CN" altLang="en-US" sz="2000" dirty="0" smtClean="0">
                <a:latin typeface="Arial Unicode MS" pitchFamily="34" charset="-122"/>
                <a:ea typeface="Arial Unicode MS" pitchFamily="34" charset="-122"/>
                <a:cs typeface="Arial Unicode MS" pitchFamily="34" charset="-122"/>
              </a:rPr>
              <a:t>可以指定多个名字，名字之间可用逗号、分号、或空格分隔</a:t>
            </a:r>
            <a:endParaRPr lang="en-US" altLang="zh-CN" sz="2000" dirty="0" smtClean="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2348880"/>
            <a:ext cx="6552728" cy="1030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1417757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46" y="1022522"/>
            <a:ext cx="792088" cy="369332"/>
          </a:xfrm>
          <a:prstGeom prst="rect">
            <a:avLst/>
          </a:prstGeom>
          <a:noFill/>
        </p:spPr>
        <p:txBody>
          <a:bodyPr wrap="square" rtlCol="0">
            <a:spAutoFit/>
          </a:bodyPr>
          <a:lstStyle/>
          <a:p>
            <a:r>
              <a:rPr lang="en-US" altLang="zh-CN" dirty="0" smtClean="0"/>
              <a:t>B\S</a:t>
            </a:r>
            <a:endParaRPr lang="zh-CN" altLang="en-US" dirty="0"/>
          </a:p>
        </p:txBody>
      </p:sp>
      <p:sp>
        <p:nvSpPr>
          <p:cNvPr id="5" name="矩形 4"/>
          <p:cNvSpPr/>
          <p:nvPr/>
        </p:nvSpPr>
        <p:spPr>
          <a:xfrm>
            <a:off x="497677" y="3038601"/>
            <a:ext cx="3498259" cy="23983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03848" y="5067599"/>
            <a:ext cx="864096" cy="369332"/>
          </a:xfrm>
          <a:prstGeom prst="rect">
            <a:avLst/>
          </a:prstGeom>
          <a:noFill/>
        </p:spPr>
        <p:txBody>
          <a:bodyPr wrap="square" rtlCol="0">
            <a:spAutoFit/>
          </a:bodyPr>
          <a:lstStyle/>
          <a:p>
            <a:r>
              <a:rPr lang="en-US" altLang="zh-CN" dirty="0" smtClean="0"/>
              <a:t>Tomcat</a:t>
            </a:r>
            <a:endParaRPr lang="zh-CN" altLang="en-US" dirty="0"/>
          </a:p>
        </p:txBody>
      </p:sp>
      <p:sp>
        <p:nvSpPr>
          <p:cNvPr id="7" name="圆柱形 6"/>
          <p:cNvSpPr/>
          <p:nvPr/>
        </p:nvSpPr>
        <p:spPr>
          <a:xfrm>
            <a:off x="8100392" y="3638365"/>
            <a:ext cx="864096" cy="1008112"/>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db</a:t>
            </a:r>
            <a:endParaRPr lang="zh-CN" altLang="en-US" dirty="0">
              <a:solidFill>
                <a:schemeClr val="tx1"/>
              </a:solidFill>
            </a:endParaRPr>
          </a:p>
        </p:txBody>
      </p:sp>
      <p:sp>
        <p:nvSpPr>
          <p:cNvPr id="8" name="圆角矩形 7"/>
          <p:cNvSpPr/>
          <p:nvPr/>
        </p:nvSpPr>
        <p:spPr>
          <a:xfrm>
            <a:off x="946268" y="1506415"/>
            <a:ext cx="1103602" cy="576064"/>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Browser</a:t>
            </a:r>
            <a:endParaRPr lang="zh-CN" altLang="en-US" dirty="0">
              <a:solidFill>
                <a:schemeClr val="tx1"/>
              </a:solidFill>
            </a:endParaRPr>
          </a:p>
        </p:txBody>
      </p:sp>
      <p:sp>
        <p:nvSpPr>
          <p:cNvPr id="11" name="矩形 10"/>
          <p:cNvSpPr/>
          <p:nvPr/>
        </p:nvSpPr>
        <p:spPr>
          <a:xfrm>
            <a:off x="2555776" y="3218130"/>
            <a:ext cx="1023178" cy="185876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Struts2</a:t>
            </a:r>
            <a:endParaRPr lang="zh-CN" altLang="en-US" dirty="0">
              <a:solidFill>
                <a:schemeClr val="tx1"/>
              </a:solidFill>
            </a:endParaRPr>
          </a:p>
        </p:txBody>
      </p:sp>
      <p:sp>
        <p:nvSpPr>
          <p:cNvPr id="14" name="矩形 13"/>
          <p:cNvSpPr/>
          <p:nvPr/>
        </p:nvSpPr>
        <p:spPr>
          <a:xfrm>
            <a:off x="1115616" y="3213975"/>
            <a:ext cx="864096" cy="186291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a:t>
            </a:r>
            <a:endParaRPr lang="zh-CN" altLang="en-US" dirty="0">
              <a:solidFill>
                <a:schemeClr val="tx1"/>
              </a:solidFill>
            </a:endParaRPr>
          </a:p>
        </p:txBody>
      </p:sp>
      <p:cxnSp>
        <p:nvCxnSpPr>
          <p:cNvPr id="20" name="直接箭头连接符 19"/>
          <p:cNvCxnSpPr>
            <a:stCxn id="14" idx="3"/>
            <a:endCxn id="11" idx="1"/>
          </p:cNvCxnSpPr>
          <p:nvPr/>
        </p:nvCxnSpPr>
        <p:spPr>
          <a:xfrm>
            <a:off x="1979712" y="4145433"/>
            <a:ext cx="576064" cy="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359337" y="3387026"/>
            <a:ext cx="1023178"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Service</a:t>
            </a:r>
            <a:endParaRPr lang="zh-CN" altLang="en-US" dirty="0">
              <a:solidFill>
                <a:schemeClr val="tx1"/>
              </a:solidFill>
            </a:endParaRPr>
          </a:p>
        </p:txBody>
      </p:sp>
      <p:cxnSp>
        <p:nvCxnSpPr>
          <p:cNvPr id="32" name="直接箭头连接符 31"/>
          <p:cNvCxnSpPr>
            <a:stCxn id="11" idx="3"/>
            <a:endCxn id="26" idx="1"/>
          </p:cNvCxnSpPr>
          <p:nvPr/>
        </p:nvCxnSpPr>
        <p:spPr>
          <a:xfrm flipV="1">
            <a:off x="3578954" y="4145433"/>
            <a:ext cx="780383" cy="207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084168" y="3384014"/>
            <a:ext cx="1224136"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Hiberntate</a:t>
            </a:r>
            <a:endParaRPr lang="zh-CN" altLang="en-US" dirty="0">
              <a:solidFill>
                <a:schemeClr val="tx1"/>
              </a:solidFill>
            </a:endParaRPr>
          </a:p>
        </p:txBody>
      </p:sp>
      <p:cxnSp>
        <p:nvCxnSpPr>
          <p:cNvPr id="38" name="直接箭头连接符 37"/>
          <p:cNvCxnSpPr>
            <a:stCxn id="26" idx="3"/>
            <a:endCxn id="36" idx="1"/>
          </p:cNvCxnSpPr>
          <p:nvPr/>
        </p:nvCxnSpPr>
        <p:spPr>
          <a:xfrm flipV="1">
            <a:off x="5382515" y="4142421"/>
            <a:ext cx="701653" cy="30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2"/>
            <a:endCxn id="5" idx="0"/>
          </p:cNvCxnSpPr>
          <p:nvPr/>
        </p:nvCxnSpPr>
        <p:spPr>
          <a:xfrm>
            <a:off x="1498069" y="2082479"/>
            <a:ext cx="748738" cy="95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0"/>
            <a:endCxn id="14" idx="0"/>
          </p:cNvCxnSpPr>
          <p:nvPr/>
        </p:nvCxnSpPr>
        <p:spPr>
          <a:xfrm flipH="1">
            <a:off x="1547664" y="3038601"/>
            <a:ext cx="699143"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3"/>
            <a:endCxn id="7" idx="2"/>
          </p:cNvCxnSpPr>
          <p:nvPr/>
        </p:nvCxnSpPr>
        <p:spPr>
          <a:xfrm>
            <a:off x="7308304" y="4142421"/>
            <a:ext cx="79208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411760" y="3126288"/>
            <a:ext cx="5292588" cy="212597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491351" y="2656367"/>
            <a:ext cx="1314146" cy="369332"/>
          </a:xfrm>
          <a:prstGeom prst="rect">
            <a:avLst/>
          </a:prstGeom>
          <a:noFill/>
        </p:spPr>
        <p:txBody>
          <a:bodyPr wrap="square" rtlCol="0">
            <a:spAutoFit/>
          </a:bodyPr>
          <a:lstStyle/>
          <a:p>
            <a:r>
              <a:rPr lang="en-US" altLang="zh-CN" dirty="0" smtClean="0"/>
              <a:t>Spring IOC</a:t>
            </a:r>
            <a:endParaRPr lang="zh-CN" altLang="en-US" dirty="0"/>
          </a:p>
        </p:txBody>
      </p:sp>
      <p:sp>
        <p:nvSpPr>
          <p:cNvPr id="53" name="矩形 52"/>
          <p:cNvSpPr/>
          <p:nvPr/>
        </p:nvSpPr>
        <p:spPr>
          <a:xfrm>
            <a:off x="4171619" y="3025699"/>
            <a:ext cx="1512168" cy="2429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235905" y="5454824"/>
            <a:ext cx="2128574" cy="369332"/>
          </a:xfrm>
          <a:prstGeom prst="rect">
            <a:avLst/>
          </a:prstGeom>
          <a:noFill/>
        </p:spPr>
        <p:txBody>
          <a:bodyPr wrap="square" rtlCol="0">
            <a:spAutoFit/>
          </a:bodyPr>
          <a:lstStyle/>
          <a:p>
            <a:r>
              <a:rPr lang="en-US" altLang="zh-CN" dirty="0" err="1" smtClean="0"/>
              <a:t>TransactionManager</a:t>
            </a:r>
            <a:endParaRPr lang="zh-CN" altLang="en-US" dirty="0"/>
          </a:p>
        </p:txBody>
      </p:sp>
      <p:sp>
        <p:nvSpPr>
          <p:cNvPr id="55" name="矩形 54"/>
          <p:cNvSpPr/>
          <p:nvPr/>
        </p:nvSpPr>
        <p:spPr>
          <a:xfrm>
            <a:off x="383727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Shiro</a:t>
            </a:r>
            <a:endParaRPr lang="zh-CN" altLang="en-US" dirty="0"/>
          </a:p>
        </p:txBody>
      </p:sp>
      <p:sp>
        <p:nvSpPr>
          <p:cNvPr id="56" name="矩形 55"/>
          <p:cNvSpPr/>
          <p:nvPr/>
        </p:nvSpPr>
        <p:spPr>
          <a:xfrm>
            <a:off x="548850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Quartz</a:t>
            </a:r>
            <a:endParaRPr lang="zh-CN" altLang="en-US" dirty="0"/>
          </a:p>
        </p:txBody>
      </p:sp>
      <p:cxnSp>
        <p:nvCxnSpPr>
          <p:cNvPr id="58" name="直接箭头连接符 57"/>
          <p:cNvCxnSpPr/>
          <p:nvPr/>
        </p:nvCxnSpPr>
        <p:spPr>
          <a:xfrm flipH="1" flipV="1">
            <a:off x="4644008" y="2255966"/>
            <a:ext cx="1296144" cy="1128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6084168" y="2255966"/>
            <a:ext cx="216024" cy="95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415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p>
        </p:txBody>
      </p:sp>
      <p:sp>
        <p:nvSpPr>
          <p:cNvPr id="634883" name="Rectangle 3"/>
          <p:cNvSpPr>
            <a:spLocks noGrp="1" noChangeArrowheads="1"/>
          </p:cNvSpPr>
          <p:nvPr>
            <p:ph type="body" idx="1"/>
          </p:nvPr>
        </p:nvSpPr>
        <p:spPr>
          <a:xfrm>
            <a:off x="395536" y="1704784"/>
            <a:ext cx="8352928" cy="43885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框架的基础设施，面向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本身；</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面向使用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框架的开发者，</a:t>
            </a:r>
            <a:r>
              <a:rPr lang="zh-CN" altLang="en-US" sz="2000" b="1" dirty="0">
                <a:solidFill>
                  <a:srgbClr val="0000FF"/>
                </a:solidFill>
                <a:latin typeface="Arial Unicode MS" pitchFamily="34" charset="-122"/>
                <a:ea typeface="Arial Unicode MS" pitchFamily="34" charset="-122"/>
                <a:cs typeface="Arial Unicode MS" pitchFamily="34" charset="-122"/>
              </a:rPr>
              <a:t>几乎所有的应用场合都直接使用 </a:t>
            </a:r>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而非底层的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BeanFactory</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无论</a:t>
            </a:r>
            <a:r>
              <a:rPr lang="zh-CN" altLang="en-US" sz="2000" dirty="0">
                <a:latin typeface="Arial Unicode MS" pitchFamily="34" charset="-122"/>
                <a:ea typeface="Arial Unicode MS" pitchFamily="34" charset="-122"/>
                <a:cs typeface="Arial Unicode MS" pitchFamily="34" charset="-122"/>
              </a:rPr>
              <a:t>使用何种方式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配置文件时相同的</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4098756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19482" y="3837674"/>
            <a:ext cx="4918910" cy="29969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734888" y="692696"/>
            <a:ext cx="8229600" cy="857256"/>
          </a:xfrm>
        </p:spPr>
        <p:txBody>
          <a:bodyPr/>
          <a:lstStyle/>
          <a:p>
            <a:r>
              <a:rPr lang="en-US" altLang="en-US" dirty="0" err="1" smtClean="0">
                <a:latin typeface="Arial Unicode MS" pitchFamily="34" charset="-122"/>
                <a:ea typeface="Arial Unicode MS" pitchFamily="34" charset="-122"/>
                <a:cs typeface="Arial Unicode MS" pitchFamily="34" charset="-122"/>
              </a:rPr>
              <a:t>ApplicationContext</a:t>
            </a:r>
            <a:endParaRPr lang="en-US" altLang="zh-CN" dirty="0">
              <a:latin typeface="Arial Unicode MS" pitchFamily="34" charset="-122"/>
              <a:ea typeface="Arial Unicode MS" pitchFamily="34" charset="-122"/>
              <a:cs typeface="Arial Unicode MS" pitchFamily="34" charset="-122"/>
            </a:endParaRPr>
          </a:p>
        </p:txBody>
      </p:sp>
      <p:sp>
        <p:nvSpPr>
          <p:cNvPr id="635907" name="Rectangle 3"/>
          <p:cNvSpPr>
            <a:spLocks noGrp="1" noChangeArrowheads="1"/>
          </p:cNvSpPr>
          <p:nvPr>
            <p:ph type="body" idx="1"/>
          </p:nvPr>
        </p:nvSpPr>
        <p:spPr>
          <a:xfrm>
            <a:off x="179512" y="1772816"/>
            <a:ext cx="5544616" cy="4608512"/>
          </a:xfrm>
        </p:spPr>
        <p:txBody>
          <a:bodyPr>
            <a:normAutofit lnSpcReduction="10000"/>
          </a:bodyPr>
          <a:lstStyle/>
          <a:p>
            <a:r>
              <a:rPr lang="en-US" altLang="zh-CN" sz="2000" dirty="0" err="1" smtClean="0">
                <a:latin typeface="Arial Unicode MS" pitchFamily="34" charset="-122"/>
                <a:ea typeface="Arial Unicode MS" pitchFamily="34" charset="-122"/>
                <a:cs typeface="Arial Unicode MS" pitchFamily="34" charset="-122"/>
              </a:rPr>
              <a:t>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的主要实现类：</a:t>
            </a:r>
            <a:endParaRPr lang="zh-CN" altLang="en-US" sz="2000" dirty="0">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ClassPathXmlApplicationContext</a:t>
            </a:r>
            <a:r>
              <a:rPr lang="zh-CN" altLang="en-US"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从 </a:t>
            </a:r>
            <a:r>
              <a:rPr lang="zh-CN" altLang="en-US" sz="1800" b="1" dirty="0" smtClean="0">
                <a:solidFill>
                  <a:srgbClr val="0000FF"/>
                </a:solidFill>
                <a:latin typeface="Arial Unicode MS" pitchFamily="34" charset="-122"/>
                <a:ea typeface="Arial Unicode MS" pitchFamily="34" charset="-122"/>
                <a:cs typeface="Arial Unicode MS" pitchFamily="34" charset="-122"/>
              </a:rPr>
              <a:t>类路径下</a:t>
            </a:r>
            <a:r>
              <a:rPr lang="zh-CN" altLang="en-US" sz="1800" dirty="0">
                <a:latin typeface="Arial Unicode MS" pitchFamily="34" charset="-122"/>
                <a:ea typeface="Arial Unicode MS" pitchFamily="34" charset="-122"/>
                <a:cs typeface="Arial Unicode MS" pitchFamily="34" charset="-122"/>
              </a:rPr>
              <a:t>加载配置文件</a:t>
            </a:r>
          </a:p>
          <a:p>
            <a:pPr lvl="1"/>
            <a:r>
              <a:rPr lang="en-US" altLang="zh-CN" sz="1800" dirty="0" err="1">
                <a:latin typeface="Arial Unicode MS" pitchFamily="34" charset="-122"/>
                <a:ea typeface="Arial Unicode MS" pitchFamily="34" charset="-122"/>
                <a:cs typeface="Arial Unicode MS" pitchFamily="34" charset="-122"/>
              </a:rPr>
              <a:t>FileSystemXmlApplicationContext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从文件系统中加载</a:t>
            </a:r>
            <a:r>
              <a:rPr lang="zh-CN" altLang="en-US" sz="1800" dirty="0" smtClean="0">
                <a:latin typeface="Arial Unicode MS" pitchFamily="34" charset="-122"/>
                <a:ea typeface="Arial Unicode MS" pitchFamily="34" charset="-122"/>
                <a:cs typeface="Arial Unicode MS" pitchFamily="34" charset="-122"/>
              </a:rPr>
              <a:t>配置文件</a:t>
            </a:r>
            <a:endParaRPr lang="en-US" altLang="zh-CN" sz="1800" dirty="0" smtClean="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ConfigurableApplicationContext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扩展于 </a:t>
            </a:r>
            <a:r>
              <a:rPr lang="en-US" altLang="zh-CN" sz="2000" dirty="0" err="1">
                <a:latin typeface="Arial Unicode MS" pitchFamily="34" charset="-122"/>
                <a:ea typeface="Arial Unicode MS" pitchFamily="34" charset="-122"/>
                <a:cs typeface="Arial Unicode MS" pitchFamily="34" charset="-122"/>
              </a:rPr>
              <a:t>ApplicationContext</a:t>
            </a:r>
            <a:r>
              <a:rPr lang="zh-CN" altLang="en-US" sz="2000" dirty="0">
                <a:latin typeface="Arial Unicode MS" pitchFamily="34" charset="-122"/>
                <a:ea typeface="Arial Unicode MS" pitchFamily="34" charset="-122"/>
                <a:cs typeface="Arial Unicode MS" pitchFamily="34" charset="-122"/>
              </a:rPr>
              <a:t>，新增加两个主要方法：</a:t>
            </a:r>
            <a:r>
              <a:rPr lang="en-US" altLang="zh-CN" sz="2000" dirty="0">
                <a:latin typeface="Arial Unicode MS" pitchFamily="34" charset="-122"/>
                <a:ea typeface="Arial Unicode MS" pitchFamily="34" charset="-122"/>
                <a:cs typeface="Arial Unicode MS" pitchFamily="34" charset="-122"/>
              </a:rPr>
              <a:t>refresh() </a:t>
            </a:r>
            <a:r>
              <a:rPr lang="zh-CN" altLang="en-US" sz="2000" dirty="0">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 让 </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具有启动、刷新和关闭上下文的</a:t>
            </a:r>
            <a:r>
              <a:rPr lang="zh-CN" altLang="en-US" sz="2000" dirty="0" smtClean="0">
                <a:latin typeface="Arial Unicode MS" pitchFamily="34" charset="-122"/>
                <a:ea typeface="Arial Unicode MS" pitchFamily="34" charset="-122"/>
                <a:cs typeface="Arial Unicode MS" pitchFamily="34" charset="-122"/>
              </a:rPr>
              <a:t>能力</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err="1" smtClean="0">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在初始化上下文时就实例化所有单例的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err="1" smtClean="0">
                <a:latin typeface="Arial Unicode MS" pitchFamily="34" charset="-122"/>
                <a:ea typeface="Arial Unicode MS" pitchFamily="34" charset="-122"/>
                <a:cs typeface="Arial Unicode MS" pitchFamily="34" charset="-122"/>
              </a:rPr>
              <a:t>WebApplicationContext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是专门为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应用而准备的，它允许从相对于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根目录的路径中完成初始化工作</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832110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662880"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p>
        </p:txBody>
      </p:sp>
      <p:sp>
        <p:nvSpPr>
          <p:cNvPr id="636931" name="Rectangle 3"/>
          <p:cNvSpPr>
            <a:spLocks noGrp="1" noChangeArrowheads="1"/>
          </p:cNvSpPr>
          <p:nvPr>
            <p:ph type="body" idx="1"/>
          </p:nvPr>
        </p:nvSpPr>
        <p:spPr>
          <a:xfrm>
            <a:off x="467544" y="1746895"/>
            <a:ext cx="7776864"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2348880"/>
            <a:ext cx="3816424" cy="31521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72050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依赖注入的方式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支持 </a:t>
            </a:r>
            <a:r>
              <a:rPr lang="en-US" altLang="zh-CN" dirty="0" smtClean="0">
                <a:latin typeface="Arial Unicode MS" pitchFamily="34" charset="-122"/>
                <a:ea typeface="Arial Unicode MS" pitchFamily="34" charset="-122"/>
                <a:cs typeface="Arial Unicode MS" pitchFamily="34" charset="-122"/>
              </a:rPr>
              <a:t>3 </a:t>
            </a:r>
            <a:r>
              <a:rPr lang="zh-CN" altLang="en-US" dirty="0" smtClean="0">
                <a:latin typeface="Arial Unicode MS" pitchFamily="34" charset="-122"/>
                <a:ea typeface="Arial Unicode MS" pitchFamily="34" charset="-122"/>
                <a:cs typeface="Arial Unicode MS" pitchFamily="34" charset="-122"/>
              </a:rPr>
              <a:t>种依赖注入的方式</a:t>
            </a:r>
            <a:endParaRPr lang="en-US" altLang="zh-CN" dirty="0" smtClean="0">
              <a:latin typeface="Arial Unicode MS" pitchFamily="34" charset="-122"/>
              <a:ea typeface="Arial Unicode MS" pitchFamily="34" charset="-122"/>
              <a:cs typeface="Arial Unicode MS" pitchFamily="34" charset="-122"/>
            </a:endParaRPr>
          </a:p>
          <a:p>
            <a:pPr lvl="1"/>
            <a:r>
              <a:rPr lang="zh-CN" altLang="en-US" b="1" dirty="0" smtClean="0">
                <a:solidFill>
                  <a:srgbClr val="0000FF"/>
                </a:solidFill>
                <a:latin typeface="Arial Unicode MS" pitchFamily="34" charset="-122"/>
                <a:ea typeface="Arial Unicode MS" pitchFamily="34" charset="-122"/>
                <a:cs typeface="Arial Unicode MS" pitchFamily="34" charset="-122"/>
              </a:rPr>
              <a:t>属性注入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a:t>
            </a:r>
            <a:r>
              <a:rPr lang="zh-CN" altLang="en-US" b="1" dirty="0" smtClean="0">
                <a:solidFill>
                  <a:srgbClr val="0000FF"/>
                </a:solidFill>
                <a:latin typeface="Arial Unicode MS" pitchFamily="34" charset="-122"/>
                <a:ea typeface="Arial Unicode MS" pitchFamily="34" charset="-122"/>
                <a:cs typeface="Arial Unicode MS" pitchFamily="34" charset="-122"/>
              </a:rPr>
              <a:t>器注入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工厂方法注入（很少使用，不推荐）</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56151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属性注入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2797771"/>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属性注入即通过 </a:t>
            </a:r>
            <a:r>
              <a:rPr lang="en-US" altLang="zh-CN" sz="2400" b="1" dirty="0" smtClean="0">
                <a:solidFill>
                  <a:srgbClr val="0000FF"/>
                </a:solidFill>
                <a:latin typeface="Arial Unicode MS" pitchFamily="34" charset="-122"/>
                <a:ea typeface="Arial Unicode MS" pitchFamily="34" charset="-122"/>
                <a:cs typeface="Arial Unicode MS" pitchFamily="34" charset="-122"/>
              </a:rPr>
              <a:t>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zh-CN" altLang="en-US" sz="2400" dirty="0" smtClean="0">
                <a:latin typeface="Arial Unicode MS" pitchFamily="34" charset="-122"/>
                <a:ea typeface="Arial Unicode MS" pitchFamily="34" charset="-122"/>
                <a:cs typeface="Arial Unicode MS" pitchFamily="34" charset="-122"/>
              </a:rPr>
              <a:t>注入</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的属性值或依赖的对象</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属性注入</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zh-CN" altLang="en-US" sz="2400" dirty="0" smtClean="0">
                <a:latin typeface="Arial Unicode MS" pitchFamily="34" charset="-122"/>
                <a:ea typeface="Arial Unicode MS" pitchFamily="34" charset="-122"/>
                <a:cs typeface="Arial Unicode MS" pitchFamily="34" charset="-122"/>
              </a:rPr>
              <a:t>名称，</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属性或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子节点指定属性值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注入是实际应用中最常用的注入方式</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2963" y="4221088"/>
            <a:ext cx="7719492" cy="1368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8580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a:t>
            </a:r>
            <a:r>
              <a:rPr lang="zh-CN" altLang="en-US" dirty="0" smtClean="0">
                <a:latin typeface="Arial Unicode MS" pitchFamily="34" charset="-122"/>
                <a:ea typeface="Arial Unicode MS" pitchFamily="34" charset="-122"/>
                <a:cs typeface="Arial Unicode MS" pitchFamily="34" charset="-122"/>
              </a:rPr>
              <a:t>方法注入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194421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通过构造方法注入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a:t>
            </a:r>
            <a:r>
              <a:rPr lang="zh-CN" altLang="en-US" sz="2400" dirty="0" smtClean="0">
                <a:latin typeface="Arial Unicode MS" pitchFamily="34" charset="-122"/>
                <a:ea typeface="Arial Unicode MS" pitchFamily="34" charset="-122"/>
                <a:cs typeface="Arial Unicode MS" pitchFamily="34" charset="-122"/>
              </a:rPr>
              <a:t>对象，它保证了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实例在实例化后就可以使用。</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构造器注入在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404337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dirty="0" smtClean="0">
                <a:latin typeface="Arial Unicode MS" pitchFamily="34" charset="-122"/>
                <a:ea typeface="Arial Unicode MS" pitchFamily="34" charset="-122"/>
                <a:cs typeface="Arial Unicode MS" pitchFamily="34" charset="-122"/>
              </a:rPr>
              <a:t>按索引匹配入参：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按类型匹配入参：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7172"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3684" y="2348880"/>
            <a:ext cx="7170303" cy="10909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93685" y="4293096"/>
            <a:ext cx="6750532" cy="11158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7769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注入属性值细节</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130798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字面值</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a:t>
            </a:r>
            <a:r>
              <a:rPr lang="zh-CN" altLang="en-US" sz="2400" dirty="0" smtClean="0">
                <a:latin typeface="Arial Unicode MS" pitchFamily="34" charset="-122"/>
                <a:ea typeface="Arial Unicode MS" pitchFamily="34" charset="-122"/>
                <a:cs typeface="Arial Unicode MS" pitchFamily="34" charset="-122"/>
              </a:rPr>
              <a:t>值：可用字符串表示的值，可以通过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元素标签或 </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属性进行注入。</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a:t>
            </a:r>
            <a:r>
              <a:rPr lang="zh-CN" altLang="en-US" sz="2400" dirty="0" smtClean="0">
                <a:latin typeface="Arial Unicode MS" pitchFamily="34" charset="-122"/>
                <a:ea typeface="Arial Unicode MS" pitchFamily="34" charset="-122"/>
                <a:cs typeface="Arial Unicode MS" pitchFamily="34" charset="-122"/>
              </a:rPr>
              <a:t>数据类型及其封装类、</a:t>
            </a:r>
            <a:r>
              <a:rPr lang="en-US" altLang="zh-CN" sz="2400" dirty="0" smtClean="0">
                <a:latin typeface="Arial Unicode MS" pitchFamily="34" charset="-122"/>
                <a:ea typeface="Arial Unicode MS" pitchFamily="34" charset="-122"/>
                <a:cs typeface="Arial Unicode MS" pitchFamily="34" charset="-122"/>
              </a:rPr>
              <a:t>String </a:t>
            </a:r>
            <a:r>
              <a:rPr lang="zh-CN" altLang="en-US" sz="2400" dirty="0" smtClean="0">
                <a:latin typeface="Arial Unicode MS" pitchFamily="34" charset="-122"/>
                <a:ea typeface="Arial Unicode MS" pitchFamily="34" charset="-122"/>
                <a:cs typeface="Arial Unicode MS" pitchFamily="34" charset="-122"/>
              </a:rPr>
              <a:t>等类型都可以采取字面值注入的方式</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若字面值中包含特殊字符，可以使用 </a:t>
            </a:r>
            <a:r>
              <a:rPr lang="en-US" altLang="zh-CN" sz="2400" dirty="0" smtClean="0">
                <a:latin typeface="Arial Unicode MS" pitchFamily="34" charset="-122"/>
                <a:ea typeface="Arial Unicode MS" pitchFamily="34" charset="-122"/>
                <a:cs typeface="Arial Unicode MS" pitchFamily="34" charset="-122"/>
              </a:rPr>
              <a:t>&lt;![CDATA[]]&gt; </a:t>
            </a:r>
            <a:r>
              <a:rPr lang="zh-CN" altLang="en-US" sz="2400" dirty="0" smtClean="0">
                <a:latin typeface="Arial Unicode MS" pitchFamily="34" charset="-122"/>
                <a:ea typeface="Arial Unicode MS" pitchFamily="34" charset="-122"/>
                <a:cs typeface="Arial Unicode MS" pitchFamily="34" charset="-122"/>
              </a:rPr>
              <a:t>把字面值包裹起来。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32843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引用其它 </a:t>
            </a:r>
            <a:r>
              <a:rPr lang="en-US" altLang="zh-CN" dirty="0" smtClean="0">
                <a:latin typeface="Arial Unicode MS" pitchFamily="34" charset="-122"/>
                <a:ea typeface="Arial Unicode MS" pitchFamily="34" charset="-122"/>
                <a:cs typeface="Arial Unicode MS" pitchFamily="34" charset="-122"/>
              </a:rPr>
              <a:t>Bean</a:t>
            </a:r>
            <a:endParaRPr lang="zh-CN" altLang="en-US" dirty="0"/>
          </a:p>
        </p:txBody>
      </p:sp>
      <p:sp>
        <p:nvSpPr>
          <p:cNvPr id="3" name="内容占位符 2"/>
          <p:cNvSpPr>
            <a:spLocks noGrp="1"/>
          </p:cNvSpPr>
          <p:nvPr>
            <p:ph idx="1"/>
          </p:nvPr>
        </p:nvSpPr>
        <p:spPr>
          <a:xfrm>
            <a:off x="457200" y="1916833"/>
            <a:ext cx="8229600" cy="2664295"/>
          </a:xfrm>
        </p:spPr>
        <p:txBody>
          <a:bodyPr>
            <a:normAutofit/>
          </a:bodyPr>
          <a:lstStyle/>
          <a:p>
            <a:pPr>
              <a:lnSpc>
                <a:spcPct val="90000"/>
              </a:lnSpc>
            </a:pPr>
            <a:r>
              <a:rPr lang="zh-CN" altLang="en-US" sz="2400" dirty="0">
                <a:latin typeface="Arial Unicode MS" pitchFamily="34" charset="-122"/>
                <a:ea typeface="Arial Unicode MS" pitchFamily="34" charset="-122"/>
                <a:cs typeface="Arial Unicode MS" pitchFamily="34" charset="-122"/>
              </a:rPr>
              <a:t>组成应用程序的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经常需要相互协作以完成应用程序的功能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a:t>
            </a:r>
            <a:r>
              <a:rPr lang="zh-CN" altLang="en-US" sz="2400" b="1" dirty="0">
                <a:solidFill>
                  <a:srgbClr val="0000FF"/>
                </a:solidFill>
                <a:latin typeface="Arial Unicode MS" pitchFamily="34" charset="-122"/>
                <a:ea typeface="Arial Unicode MS" pitchFamily="34" charset="-122"/>
                <a:cs typeface="Arial Unicode MS" pitchFamily="34" charset="-122"/>
              </a:rPr>
              <a:t>使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能够相互访问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p>
          <a:p>
            <a:pPr>
              <a:lnSpc>
                <a:spcPct val="9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 </a:t>
            </a:r>
            <a:r>
              <a:rPr lang="zh-CN" altLang="en-US" sz="2400" b="1" dirty="0" smtClean="0">
                <a:solidFill>
                  <a:srgbClr val="0000FF"/>
                </a:solidFill>
                <a:latin typeface="Arial Unicode MS" pitchFamily="34" charset="-122"/>
                <a:ea typeface="Arial Unicode MS" pitchFamily="34" charset="-122"/>
                <a:cs typeface="Arial Unicode MS" pitchFamily="34" charset="-122"/>
              </a:rPr>
              <a:t>元素或 </a:t>
            </a:r>
            <a:r>
              <a:rPr lang="en-US" altLang="zh-CN" sz="2400" b="1" dirty="0" smtClean="0">
                <a:solidFill>
                  <a:srgbClr val="0000FF"/>
                </a:solidFill>
                <a:latin typeface="Arial Unicode MS" pitchFamily="34" charset="-122"/>
                <a:ea typeface="Arial Unicode MS" pitchFamily="34" charset="-122"/>
                <a:cs typeface="Arial Unicode MS" pitchFamily="34" charset="-122"/>
              </a:rPr>
              <a:t>ref  </a:t>
            </a:r>
            <a:r>
              <a:rPr lang="zh-CN" altLang="en-US" sz="24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400" dirty="0" smtClean="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的属性或构造器参数指定对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也可以</a:t>
            </a:r>
            <a:r>
              <a:rPr lang="zh-CN" altLang="en-US" sz="2400" b="1" dirty="0">
                <a:solidFill>
                  <a:srgbClr val="0000FF"/>
                </a:solidFill>
                <a:latin typeface="Arial Unicode MS" pitchFamily="34" charset="-122"/>
                <a:ea typeface="Arial Unicode MS" pitchFamily="34" charset="-122"/>
                <a:cs typeface="Arial Unicode MS" pitchFamily="34" charset="-122"/>
              </a:rPr>
              <a:t>在属性或构造器里包含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称为</a:t>
            </a:r>
            <a:r>
              <a:rPr lang="zh-CN" altLang="en-US" sz="2400" b="1" dirty="0">
                <a:solidFill>
                  <a:srgbClr val="0000FF"/>
                </a:solidFill>
                <a:latin typeface="Arial Unicode MS" pitchFamily="34" charset="-122"/>
                <a:ea typeface="Arial Unicode MS" pitchFamily="34" charset="-122"/>
                <a:cs typeface="Arial Unicode MS" pitchFamily="34" charset="-122"/>
              </a:rPr>
              <a:t>内部 </a:t>
            </a:r>
            <a:r>
              <a:rPr lang="en-US" altLang="zh-CN" sz="2400" b="1" dirty="0">
                <a:solidFill>
                  <a:srgbClr val="0000FF"/>
                </a:solidFill>
                <a:latin typeface="Arial Unicode MS" pitchFamily="34" charset="-122"/>
                <a:ea typeface="Arial Unicode MS" pitchFamily="34" charset="-122"/>
                <a:cs typeface="Arial Unicode MS" pitchFamily="34" charset="-122"/>
              </a:rPr>
              <a:t>Bean</a:t>
            </a:r>
          </a:p>
        </p:txBody>
      </p:sp>
    </p:spTree>
    <p:extLst>
      <p:ext uri="{BB962C8B-B14F-4D97-AF65-F5344CB8AC3E}">
        <p14:creationId xmlns="" xmlns:p14="http://schemas.microsoft.com/office/powerpoint/2010/main" val="41016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276872"/>
            <a:ext cx="5686400" cy="1470025"/>
          </a:xfrm>
        </p:spPr>
        <p:txBody>
          <a:bodyPr>
            <a:normAutofit/>
          </a:bodyPr>
          <a:lstStyle/>
          <a:p>
            <a:r>
              <a:rPr lang="en-US" altLang="zh-CN" sz="6000" dirty="0" smtClean="0"/>
              <a:t>Hello World</a:t>
            </a:r>
            <a:endParaRPr lang="zh-CN" altLang="en-US" sz="6000" dirty="0">
              <a:solidFill>
                <a:srgbClr val="00B050"/>
              </a:solidFill>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302134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1336" y="1592957"/>
            <a:ext cx="8096250" cy="212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2267744" y="1880989"/>
            <a:ext cx="252028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127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内部 </a:t>
            </a:r>
            <a:r>
              <a:rPr lang="en-US" altLang="zh-CN" dirty="0" smtClean="0">
                <a:latin typeface="Arial Unicode MS" pitchFamily="34" charset="-122"/>
                <a:ea typeface="Arial Unicode MS" pitchFamily="34" charset="-122"/>
                <a:cs typeface="Arial Unicode MS" pitchFamily="34" charset="-122"/>
              </a:rPr>
              <a:t>Bean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zh-CN" altLang="en-US" sz="2400" b="1" dirty="0">
                <a:solidFill>
                  <a:srgbClr val="0000FF"/>
                </a:solidFill>
                <a:latin typeface="Arial Unicode MS" pitchFamily="34" charset="-122"/>
                <a:ea typeface="Arial Unicode MS" pitchFamily="34" charset="-122"/>
                <a:cs typeface="Arial Unicode MS" pitchFamily="34" charset="-122"/>
              </a:rPr>
              <a:t>仅仅</a:t>
            </a:r>
            <a:r>
              <a:rPr lang="zh-CN" altLang="en-US" sz="2400" dirty="0">
                <a:latin typeface="Arial Unicode MS" pitchFamily="34" charset="-122"/>
                <a:ea typeface="Arial Unicode MS" pitchFamily="34" charset="-122"/>
                <a:cs typeface="Arial Unicode MS" pitchFamily="34" charset="-122"/>
              </a:rPr>
              <a:t>给一个特定的属性使用时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可以将其声明为内部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声明直接包含在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不需要设置任何 </a:t>
            </a:r>
            <a:r>
              <a:rPr lang="en-US" altLang="zh-CN" sz="2400" dirty="0">
                <a:latin typeface="Arial Unicode MS" pitchFamily="34" charset="-122"/>
                <a:ea typeface="Arial Unicode MS" pitchFamily="34" charset="-122"/>
                <a:cs typeface="Arial Unicode MS" pitchFamily="34" charset="-122"/>
              </a:rPr>
              <a:t>id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a:t>
            </a:r>
          </a:p>
          <a:p>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不能使用在任何其他地方</a:t>
            </a:r>
          </a:p>
          <a:p>
            <a:endParaRPr lang="zh-CN" altLang="en-US" sz="2400" dirty="0"/>
          </a:p>
        </p:txBody>
      </p:sp>
    </p:spTree>
    <p:extLst>
      <p:ext uri="{BB962C8B-B14F-4D97-AF65-F5344CB8AC3E}">
        <p14:creationId xmlns="" xmlns:p14="http://schemas.microsoft.com/office/powerpoint/2010/main" val="66340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zh-CN" altLang="en-US" sz="3600" dirty="0" smtClean="0">
                <a:latin typeface="Arial Unicode MS" pitchFamily="34" charset="-122"/>
                <a:ea typeface="Arial Unicode MS" pitchFamily="34" charset="-122"/>
                <a:cs typeface="Arial Unicode MS" pitchFamily="34" charset="-122"/>
              </a:rPr>
              <a:t>：</a:t>
            </a:r>
            <a:r>
              <a:rPr lang="en-US" altLang="zh-CN" sz="3600" dirty="0" smtClean="0">
                <a:latin typeface="Arial Unicode MS" pitchFamily="34" charset="-122"/>
                <a:ea typeface="Arial Unicode MS" pitchFamily="34" charset="-122"/>
                <a:cs typeface="Arial Unicode MS" pitchFamily="34" charset="-122"/>
              </a:rPr>
              <a:t>null </a:t>
            </a:r>
            <a:r>
              <a:rPr lang="zh-CN" altLang="en-US" sz="3600" dirty="0" smtClean="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457200" y="2018258"/>
            <a:ext cx="8229600" cy="4525963"/>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可以使用专用的 </a:t>
            </a:r>
            <a:r>
              <a:rPr lang="en-US" altLang="zh-CN" sz="2800" b="1" dirty="0" smtClean="0">
                <a:solidFill>
                  <a:srgbClr val="0000FF"/>
                </a:solidFill>
                <a:latin typeface="Arial Unicode MS" pitchFamily="34" charset="-122"/>
                <a:ea typeface="Arial Unicode MS" pitchFamily="34" charset="-122"/>
                <a:cs typeface="Arial Unicode MS" pitchFamily="34" charset="-122"/>
              </a:rPr>
              <a:t>&lt;null/&gt; </a:t>
            </a:r>
            <a:r>
              <a:rPr lang="zh-CN" altLang="en-US" sz="2800" dirty="0" smtClean="0">
                <a:latin typeface="Arial Unicode MS" pitchFamily="34" charset="-122"/>
                <a:ea typeface="Arial Unicode MS" pitchFamily="34" charset="-122"/>
                <a:cs typeface="Arial Unicode MS" pitchFamily="34" charset="-122"/>
              </a:rPr>
              <a:t>元素标签为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的字符串或其它对象类型的属性注入 </a:t>
            </a:r>
            <a:r>
              <a:rPr lang="en-US" altLang="zh-CN" sz="2800" dirty="0" smtClean="0">
                <a:latin typeface="Arial Unicode MS" pitchFamily="34" charset="-122"/>
                <a:ea typeface="Arial Unicode MS" pitchFamily="34" charset="-122"/>
                <a:cs typeface="Arial Unicode MS" pitchFamily="34" charset="-122"/>
              </a:rPr>
              <a:t>null </a:t>
            </a:r>
            <a:r>
              <a:rPr lang="zh-CN" altLang="en-US" sz="2800" dirty="0" smtClean="0">
                <a:latin typeface="Arial Unicode MS" pitchFamily="34" charset="-122"/>
                <a:ea typeface="Arial Unicode MS" pitchFamily="34" charset="-122"/>
                <a:cs typeface="Arial Unicode MS" pitchFamily="34" charset="-122"/>
              </a:rPr>
              <a:t>值</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Struts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Hiberante</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等框架一样，</a:t>
            </a:r>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213012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395536" y="1772816"/>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Spring</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list&gt;</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a:t>
            </a:r>
            <a:r>
              <a:rPr lang="en-US" altLang="zh-CN" sz="2400" dirty="0" smtClean="0">
                <a:latin typeface="Arial Unicode MS" pitchFamily="34" charset="-122"/>
                <a:ea typeface="Arial Unicode MS" pitchFamily="34" charset="-122"/>
                <a:cs typeface="Arial Unicode MS" pitchFamily="34" charset="-122"/>
              </a:rPr>
              <a:t>null</a:t>
            </a:r>
            <a:r>
              <a:rPr lang="en-US" altLang="zh-CN"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97148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904" y="699536"/>
            <a:ext cx="8229600" cy="1001272"/>
          </a:xfrm>
        </p:spPr>
        <p:txBody>
          <a:bodyPr/>
          <a:lstStyle/>
          <a:p>
            <a:r>
              <a:rPr lang="zh-CN" altLang="en-US" dirty="0" smtClean="0">
                <a:latin typeface="Arial Unicode MS" pitchFamily="34" charset="-122"/>
                <a:ea typeface="Arial Unicode MS" pitchFamily="34" charset="-122"/>
                <a:cs typeface="Arial Unicode MS" pitchFamily="34" charset="-122"/>
              </a:rPr>
              <a:t>集合</a:t>
            </a:r>
            <a:r>
              <a:rPr lang="zh-CN" altLang="en-US" dirty="0">
                <a:latin typeface="Arial Unicode MS" pitchFamily="34" charset="-122"/>
                <a:ea typeface="Arial Unicode MS" pitchFamily="34" charset="-122"/>
                <a:cs typeface="Arial Unicode MS" pitchFamily="34" charset="-122"/>
              </a:rPr>
              <a:t>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type="body" idx="1"/>
          </p:nvPr>
        </p:nvSpPr>
        <p:spPr>
          <a:xfrm>
            <a:off x="428026" y="1746721"/>
            <a:ext cx="82484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 xmlns:p14="http://schemas.microsoft.com/office/powerpoint/2010/main" val="111236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utility scheme </a:t>
            </a:r>
            <a:r>
              <a:rPr lang="zh-CN" altLang="en-US" dirty="0">
                <a:latin typeface="Arial Unicode MS" pitchFamily="34" charset="-122"/>
                <a:ea typeface="Arial Unicode MS" pitchFamily="34" charset="-122"/>
                <a:cs typeface="Arial Unicode MS" pitchFamily="34" charset="-122"/>
              </a:rPr>
              <a:t>定义集合</a:t>
            </a:r>
          </a:p>
        </p:txBody>
      </p:sp>
      <p:sp>
        <p:nvSpPr>
          <p:cNvPr id="653315" name="Rectangle 3"/>
          <p:cNvSpPr>
            <a:spLocks noGrp="1" noChangeArrowheads="1"/>
          </p:cNvSpPr>
          <p:nvPr>
            <p:ph type="body" idx="1"/>
          </p:nvPr>
        </p:nvSpPr>
        <p:spPr>
          <a:xfrm>
            <a:off x="323528" y="1844824"/>
            <a:ext cx="8568952" cy="3286148"/>
          </a:xfrm>
        </p:spPr>
        <p:txBody>
          <a:bodyPr/>
          <a:lstStyle/>
          <a:p>
            <a:r>
              <a:rPr lang="zh-CN" altLang="en-US" sz="2800" dirty="0">
                <a:latin typeface="Arial Unicode MS" pitchFamily="34" charset="-122"/>
                <a:ea typeface="Arial Unicode MS" pitchFamily="34" charset="-122"/>
                <a:cs typeface="Arial Unicode MS" pitchFamily="34" charset="-122"/>
              </a:rPr>
              <a:t>使用基本的集合标签定义集合时</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不能将集合作为独立的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定义</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导致其他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无法引用该集合</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所以无法在不同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之间共享集合</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可以使用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里的集合标签定义独立的集合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需要注意的是</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必须在 </a:t>
            </a:r>
            <a:r>
              <a:rPr lang="en-US" altLang="zh-CN" sz="2800" dirty="0">
                <a:latin typeface="Arial Unicode MS" pitchFamily="34" charset="-122"/>
                <a:ea typeface="Arial Unicode MS" pitchFamily="34" charset="-122"/>
                <a:cs typeface="Arial Unicode MS" pitchFamily="34" charset="-122"/>
              </a:rPr>
              <a:t>&lt;beans&gt; </a:t>
            </a:r>
            <a:r>
              <a:rPr lang="zh-CN" altLang="en-US" sz="2800" dirty="0">
                <a:latin typeface="Arial Unicode MS" pitchFamily="34" charset="-122"/>
                <a:ea typeface="Arial Unicode MS" pitchFamily="34" charset="-122"/>
                <a:cs typeface="Arial Unicode MS" pitchFamily="34" charset="-122"/>
              </a:rPr>
              <a:t>根元素里添加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定义</a:t>
            </a:r>
          </a:p>
        </p:txBody>
      </p:sp>
    </p:spTree>
    <p:extLst>
      <p:ext uri="{BB962C8B-B14F-4D97-AF65-F5344CB8AC3E}">
        <p14:creationId xmlns="" xmlns:p14="http://schemas.microsoft.com/office/powerpoint/2010/main" val="4054835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p </a:t>
            </a:r>
            <a:r>
              <a:rPr lang="zh-CN" altLang="en-US" dirty="0" smtClean="0">
                <a:latin typeface="Arial Unicode MS" pitchFamily="34" charset="-122"/>
                <a:ea typeface="Arial Unicode MS" pitchFamily="34" charset="-122"/>
                <a:cs typeface="Arial Unicode MS" pitchFamily="34" charset="-122"/>
              </a:rPr>
              <a:t>命名空间</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为了简化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文件的配置，越来越多的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文件采用属性而非子元素配置信息。</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2.5 </a:t>
            </a:r>
            <a:r>
              <a:rPr lang="zh-CN" altLang="en-US" sz="2400" dirty="0" smtClean="0">
                <a:latin typeface="Arial Unicode MS" pitchFamily="34" charset="-122"/>
                <a:ea typeface="Arial Unicode MS" pitchFamily="34" charset="-122"/>
                <a:cs typeface="Arial Unicode MS" pitchFamily="34" charset="-122"/>
              </a:rPr>
              <a:t>版本开始引入了一个新的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命名空间，可以通过 </a:t>
            </a:r>
            <a:r>
              <a:rPr lang="en-US" altLang="zh-CN" sz="2400" dirty="0" smtClean="0">
                <a:latin typeface="Arial Unicode MS" pitchFamily="34" charset="-122"/>
                <a:ea typeface="Arial Unicode MS" pitchFamily="34" charset="-122"/>
                <a:cs typeface="Arial Unicode MS" pitchFamily="34" charset="-122"/>
              </a:rPr>
              <a:t>&lt;bean&gt; </a:t>
            </a:r>
            <a:r>
              <a:rPr lang="zh-CN" altLang="en-US" sz="2400" dirty="0" smtClean="0">
                <a:latin typeface="Arial Unicode MS" pitchFamily="34" charset="-122"/>
                <a:ea typeface="Arial Unicode MS" pitchFamily="34" charset="-122"/>
                <a:cs typeface="Arial Unicode MS" pitchFamily="34" charset="-122"/>
              </a:rPr>
              <a:t>元素属性的方式配置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命名空间后，基于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的配置方式将进一步简化</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407079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自动</a:t>
            </a:r>
            <a:r>
              <a:rPr lang="zh-CN" altLang="en-US" sz="1800" b="1" dirty="0">
                <a:solidFill>
                  <a:srgbClr val="0000FF"/>
                </a:solidFill>
                <a:latin typeface="Arial Unicode MS" pitchFamily="34" charset="-122"/>
                <a:ea typeface="Arial Unicode MS" pitchFamily="34" charset="-122"/>
                <a:cs typeface="Arial Unicode MS" pitchFamily="34" charset="-122"/>
              </a:rPr>
              <a:t>装配</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2023666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8356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配置里的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自动装配</a:t>
            </a:r>
          </a:p>
        </p:txBody>
      </p:sp>
      <p:sp>
        <p:nvSpPr>
          <p:cNvPr id="652291" name="Rectangle 3"/>
          <p:cNvSpPr>
            <a:spLocks noGrp="1" noChangeArrowheads="1"/>
          </p:cNvSpPr>
          <p:nvPr>
            <p:ph type="body" idx="1"/>
          </p:nvPr>
        </p:nvSpPr>
        <p:spPr>
          <a:xfrm>
            <a:off x="363565" y="1643050"/>
            <a:ext cx="8423277" cy="4810286"/>
          </a:xfrm>
        </p:spPr>
        <p:txBody>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a:t>
            </a:r>
            <a:r>
              <a:rPr lang="zh-CN" altLang="en-US" sz="2400" dirty="0" smtClean="0">
                <a:latin typeface="Arial Unicode MS" pitchFamily="34" charset="-122"/>
                <a:ea typeface="Arial Unicode MS" pitchFamily="34" charset="-122"/>
                <a:cs typeface="Arial Unicode MS" pitchFamily="34" charset="-122"/>
              </a:rPr>
              <a:t>可以自动</a:t>
            </a:r>
            <a:r>
              <a:rPr lang="zh-CN" altLang="en-US" sz="2400" dirty="0">
                <a:latin typeface="Arial Unicode MS" pitchFamily="34" charset="-122"/>
                <a:ea typeface="Arial Unicode MS" pitchFamily="34" charset="-122"/>
                <a:cs typeface="Arial Unicode MS" pitchFamily="34" charset="-122"/>
              </a:rPr>
              <a:t>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需要做的仅仅是</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&lt;bean&gt;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autowire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属性里指定自动装配的模式</a:t>
            </a:r>
          </a:p>
          <a:p>
            <a:r>
              <a:rPr lang="en-US" altLang="zh-CN" sz="2400" b="1" dirty="0" err="1">
                <a:solidFill>
                  <a:srgbClr val="0000FF"/>
                </a:solidFill>
                <a:latin typeface="Arial Unicode MS" pitchFamily="34" charset="-122"/>
                <a:ea typeface="Arial Unicode MS" pitchFamily="34" charset="-122"/>
                <a:cs typeface="Arial Unicode MS" pitchFamily="34" charset="-122"/>
              </a:rPr>
              <a:t>byType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容器中有多个与目标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类型一致的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在这种情况下</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将无法判定哪个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最合适该属性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所以不能执行自动装配</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byName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必须将目标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的名称和属性名设置的完全相同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constructor(</a:t>
            </a:r>
            <a:r>
              <a:rPr lang="zh-CN" altLang="en-US" sz="2400" dirty="0">
                <a:latin typeface="Arial Unicode MS" pitchFamily="34" charset="-122"/>
                <a:ea typeface="Arial Unicode MS" pitchFamily="34" charset="-122"/>
                <a:cs typeface="Arial Unicode MS" pitchFamily="34" charset="-122"/>
              </a:rPr>
              <a:t>通过构造器自动装配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中存在多个构造器时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此种自动装配方式将会很复杂</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不推荐</a:t>
            </a:r>
            <a:r>
              <a:rPr lang="zh-CN" altLang="en-US" sz="2400" b="1" dirty="0" smtClean="0">
                <a:solidFill>
                  <a:srgbClr val="0000FF"/>
                </a:solidFill>
                <a:latin typeface="Arial Unicode MS" pitchFamily="34" charset="-122"/>
                <a:ea typeface="Arial Unicode MS" pitchFamily="34" charset="-122"/>
                <a:cs typeface="Arial Unicode MS" pitchFamily="34" charset="-122"/>
              </a:rPr>
              <a:t>使用</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952786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620985"/>
            <a:ext cx="8536462" cy="1439863"/>
          </a:xfrm>
        </p:spPr>
        <p:txBody>
          <a:bodyPr>
            <a:normAutofit/>
          </a:bodyPr>
          <a:lstStyle/>
          <a:p>
            <a:r>
              <a:rPr lang="en-US" altLang="zh-CN" sz="4000" dirty="0">
                <a:latin typeface="Arial Unicode MS" pitchFamily="34" charset="-122"/>
                <a:ea typeface="Arial Unicode MS" pitchFamily="34" charset="-122"/>
                <a:cs typeface="Arial Unicode MS" pitchFamily="34" charset="-122"/>
              </a:rPr>
              <a:t>XML </a:t>
            </a:r>
            <a:r>
              <a:rPr lang="zh-CN" altLang="en-US" sz="4000" dirty="0">
                <a:latin typeface="Arial Unicode MS" pitchFamily="34" charset="-122"/>
                <a:ea typeface="Arial Unicode MS" pitchFamily="34" charset="-122"/>
                <a:cs typeface="Arial Unicode MS" pitchFamily="34" charset="-122"/>
              </a:rPr>
              <a:t>配置里的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自动装配的缺点</a:t>
            </a:r>
          </a:p>
        </p:txBody>
      </p:sp>
      <p:sp>
        <p:nvSpPr>
          <p:cNvPr id="651267" name="Rectangle 3"/>
          <p:cNvSpPr>
            <a:spLocks noGrp="1" noChangeArrowheads="1"/>
          </p:cNvSpPr>
          <p:nvPr>
            <p:ph type="body" idx="1"/>
          </p:nvPr>
        </p:nvSpPr>
        <p:spPr>
          <a:xfrm>
            <a:off x="467544" y="2060848"/>
            <a:ext cx="8208912" cy="37444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配置文件里设置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属性进行自动装配将会装配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的所有属性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若只希望装配个别属性时</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属性就不够灵活了</a:t>
            </a:r>
            <a:r>
              <a:rPr lang="en-US" altLang="zh-CN" sz="2400" dirty="0">
                <a:latin typeface="Arial Unicode MS" pitchFamily="34" charset="-122"/>
                <a:ea typeface="Arial Unicode MS" pitchFamily="34" charset="-122"/>
                <a:cs typeface="Arial Unicode MS" pitchFamily="34" charset="-122"/>
              </a:rPr>
              <a:t>. </a:t>
            </a:r>
          </a:p>
          <a:p>
            <a:r>
              <a:rPr lang="en-US" altLang="zh-CN" sz="2400" dirty="0" err="1" smtClean="0">
                <a:latin typeface="Arial Unicode MS" pitchFamily="34" charset="-122"/>
                <a:ea typeface="Arial Unicode MS" pitchFamily="34" charset="-122"/>
                <a:cs typeface="Arial Unicode MS" pitchFamily="34" charset="-122"/>
              </a:rPr>
              <a:t>autowire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要么根据类型自动装配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不能两者兼而有之</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273178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6288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(1)</a:t>
            </a:r>
          </a:p>
        </p:txBody>
      </p:sp>
      <p:sp>
        <p:nvSpPr>
          <p:cNvPr id="606211" name="Rectangle 3"/>
          <p:cNvSpPr>
            <a:spLocks noGrp="1" noChangeArrowheads="1"/>
          </p:cNvSpPr>
          <p:nvPr>
            <p:ph type="body" idx="1"/>
          </p:nvPr>
        </p:nvSpPr>
        <p:spPr>
          <a:xfrm>
            <a:off x="323528" y="1700808"/>
            <a:ext cx="8496944" cy="2749723"/>
          </a:xfrm>
        </p:spPr>
        <p:txBody>
          <a:bodyPr/>
          <a:lstStyle/>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是一个开源框架</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为简化企业级应用开发而生</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可以使简单的 </a:t>
            </a:r>
            <a:r>
              <a:rPr lang="en-US" altLang="zh-CN" sz="2800" dirty="0" err="1">
                <a:latin typeface="Arial Unicode MS" pitchFamily="34" charset="-122"/>
                <a:ea typeface="Arial Unicode MS" pitchFamily="34" charset="-122"/>
                <a:cs typeface="Arial Unicode MS" pitchFamily="34" charset="-122"/>
              </a:rPr>
              <a:t>JavaBean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实现以前只有 </a:t>
            </a:r>
            <a:r>
              <a:rPr lang="en-US" altLang="zh-CN" sz="2800" dirty="0">
                <a:latin typeface="Arial Unicode MS" pitchFamily="34" charset="-122"/>
                <a:ea typeface="Arial Unicode MS" pitchFamily="34" charset="-122"/>
                <a:cs typeface="Arial Unicode MS" pitchFamily="34" charset="-122"/>
              </a:rPr>
              <a:t>EJB </a:t>
            </a:r>
            <a:r>
              <a:rPr lang="zh-CN" altLang="en-US" sz="2800" dirty="0">
                <a:latin typeface="Arial Unicode MS" pitchFamily="34" charset="-122"/>
                <a:ea typeface="Arial Unicode MS" pitchFamily="34" charset="-122"/>
                <a:cs typeface="Arial Unicode MS" pitchFamily="34" charset="-122"/>
              </a:rPr>
              <a:t>才能实现的功能</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 </a:t>
            </a:r>
            <a:r>
              <a:rPr lang="en-US" altLang="zh-CN" sz="2800" dirty="0" smtClean="0">
                <a:latin typeface="Arial Unicode MS" pitchFamily="34" charset="-122"/>
                <a:ea typeface="Arial Unicode MS" pitchFamily="34" charset="-122"/>
                <a:cs typeface="Arial Unicode MS" pitchFamily="34" charset="-122"/>
              </a:rPr>
              <a:t>IOC(DI)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AOP </a:t>
            </a:r>
            <a:r>
              <a:rPr lang="zh-CN" altLang="en-US" sz="2800" dirty="0">
                <a:latin typeface="Arial Unicode MS" pitchFamily="34" charset="-122"/>
                <a:ea typeface="Arial Unicode MS" pitchFamily="34" charset="-122"/>
                <a:cs typeface="Arial Unicode MS" pitchFamily="34" charset="-122"/>
              </a:rPr>
              <a:t>容器框架</a:t>
            </a:r>
            <a:r>
              <a:rPr lang="en-US" altLang="zh-CN" sz="2800" dirty="0" smtClean="0">
                <a:latin typeface="Arial Unicode MS" pitchFamily="34" charset="-122"/>
                <a:ea typeface="Arial Unicode MS" pitchFamily="34" charset="-122"/>
                <a:cs typeface="Arial Unicode MS" pitchFamily="34" charset="-122"/>
              </a:rPr>
              <a:t>.</a:t>
            </a:r>
          </a:p>
        </p:txBody>
      </p:sp>
      <p:sp>
        <p:nvSpPr>
          <p:cNvPr id="2" name="TextBox 1"/>
          <p:cNvSpPr txBox="1"/>
          <p:nvPr/>
        </p:nvSpPr>
        <p:spPr>
          <a:xfrm>
            <a:off x="1691680" y="5085184"/>
            <a:ext cx="2088232" cy="369332"/>
          </a:xfrm>
          <a:prstGeom prst="rect">
            <a:avLst/>
          </a:prstGeom>
          <a:noFill/>
        </p:spPr>
        <p:txBody>
          <a:bodyPr wrap="square" rtlCol="0">
            <a:spAutoFit/>
          </a:bodyPr>
          <a:lstStyle/>
          <a:p>
            <a:r>
              <a:rPr lang="en-US" altLang="zh-CN" dirty="0" smtClean="0"/>
              <a:t>J2ee without </a:t>
            </a:r>
            <a:r>
              <a:rPr lang="en-US" altLang="zh-CN" dirty="0" err="1" smtClean="0"/>
              <a:t>ejb</a:t>
            </a:r>
            <a:endParaRPr lang="zh-CN" altLang="en-US" dirty="0"/>
          </a:p>
        </p:txBody>
      </p:sp>
    </p:spTree>
    <p:extLst>
      <p:ext uri="{BB962C8B-B14F-4D97-AF65-F5344CB8AC3E}">
        <p14:creationId xmlns="" xmlns:p14="http://schemas.microsoft.com/office/powerpoint/2010/main" val="1886464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之间的关系：继承；依赖</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a:t>
            </a:r>
            <a:r>
              <a:rPr lang="zh-CN" altLang="en-US" sz="1800" dirty="0" smtClean="0">
                <a:latin typeface="Arial Unicode MS" pitchFamily="34" charset="-122"/>
                <a:ea typeface="Arial Unicode MS" pitchFamily="34" charset="-122"/>
                <a:cs typeface="Arial Unicode MS" pitchFamily="34" charset="-122"/>
              </a:rPr>
              <a:t>作用</a:t>
            </a:r>
            <a:r>
              <a:rPr lang="zh-CN" altLang="en-US" sz="1800" dirty="0" smtClean="0">
                <a:latin typeface="Arial Unicode MS" pitchFamily="34" charset="-122"/>
                <a:ea typeface="Arial Unicode MS" pitchFamily="34" charset="-122"/>
                <a:cs typeface="Arial Unicode MS" pitchFamily="34" charset="-122"/>
              </a:rPr>
              <a:t>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3235080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648195" name="Rectangle 3"/>
          <p:cNvSpPr>
            <a:spLocks noGrp="1" noChangeArrowheads="1"/>
          </p:cNvSpPr>
          <p:nvPr>
            <p:ph type="body" idx="1"/>
          </p:nvPr>
        </p:nvSpPr>
        <p:spPr>
          <a:xfrm>
            <a:off x="357158" y="1700808"/>
            <a:ext cx="8286808" cy="4248472"/>
          </a:xfrm>
        </p:spPr>
        <p:txBody>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smtClean="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smtClean="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的配置</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被继承的 </a:t>
            </a:r>
            <a:r>
              <a:rPr lang="en-US" altLang="zh-CN" sz="2200" dirty="0" smtClean="0">
                <a:latin typeface="Arial Unicode MS" pitchFamily="34" charset="-122"/>
                <a:ea typeface="Arial Unicode MS" pitchFamily="34" charset="-122"/>
                <a:cs typeface="Arial Unicode MS" pitchFamily="34" charset="-122"/>
              </a:rPr>
              <a:t>bean </a:t>
            </a:r>
            <a:r>
              <a:rPr lang="zh-CN" altLang="en-US" sz="2200" dirty="0" smtClean="0">
                <a:latin typeface="Arial Unicode MS" pitchFamily="34" charset="-122"/>
                <a:ea typeface="Arial Unicode MS" pitchFamily="34" charset="-122"/>
                <a:cs typeface="Arial Unicode MS" pitchFamily="34" charset="-122"/>
              </a:rPr>
              <a:t>称为父 </a:t>
            </a:r>
            <a:r>
              <a:rPr lang="en-US" altLang="zh-CN" sz="2200" dirty="0">
                <a:latin typeface="Arial Unicode MS" pitchFamily="34" charset="-122"/>
                <a:ea typeface="Arial Unicode MS" pitchFamily="34" charset="-122"/>
                <a:cs typeface="Arial Unicode MS" pitchFamily="34" charset="-122"/>
              </a:rPr>
              <a:t>b</a:t>
            </a:r>
            <a:r>
              <a:rPr lang="en-US" altLang="zh-CN" sz="2200" dirty="0" smtClean="0">
                <a:latin typeface="Arial Unicode MS" pitchFamily="34" charset="-122"/>
                <a:ea typeface="Arial Unicode MS" pitchFamily="34" charset="-122"/>
                <a:cs typeface="Arial Unicode MS" pitchFamily="34" charset="-122"/>
              </a:rPr>
              <a:t>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继承这个父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称为子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zh-CN" altLang="en-US" sz="2200" b="1" dirty="0" smtClean="0">
                <a:solidFill>
                  <a:srgbClr val="0000FF"/>
                </a:solidFill>
                <a:latin typeface="Arial Unicode MS" pitchFamily="34" charset="-122"/>
                <a:ea typeface="Arial Unicode MS" pitchFamily="34" charset="-122"/>
                <a:cs typeface="Arial Unicode MS" pitchFamily="34" charset="-122"/>
              </a:rPr>
              <a:t>属性配置</a:t>
            </a:r>
            <a:endParaRPr lang="en-US" altLang="zh-CN" sz="2200" b="1" dirty="0" smtClean="0">
              <a:solidFill>
                <a:srgbClr val="0000FF"/>
              </a:solidFill>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继承过来的配置</a:t>
            </a: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t>
            </a:r>
            <a:r>
              <a:rPr lang="en-US" altLang="zh-CN" sz="2200" dirty="0" smtClean="0">
                <a:latin typeface="Arial Unicode MS" pitchFamily="34" charset="-122"/>
                <a:ea typeface="Arial Unicode MS" pitchFamily="34" charset="-122"/>
                <a:cs typeface="Arial Unicode MS" pitchFamily="34" charset="-122"/>
              </a:rPr>
              <a:t>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a:solidFill>
                  <a:srgbClr val="FF0000"/>
                </a:solidFill>
                <a:latin typeface="Arial Unicode MS" pitchFamily="34" charset="-122"/>
                <a:ea typeface="Arial Unicode MS" pitchFamily="34" charset="-122"/>
                <a:cs typeface="Arial Unicode MS" pitchFamily="34" charset="-122"/>
              </a:rPr>
              <a:t>true</a:t>
            </a:r>
          </a:p>
          <a:p>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713845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 </a:t>
            </a:r>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配置</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smtClean="0">
                <a:solidFill>
                  <a:srgbClr val="0000FF"/>
                </a:solidFill>
                <a:latin typeface="Arial Unicode MS" pitchFamily="34" charset="-122"/>
                <a:ea typeface="Arial Unicode MS" pitchFamily="34" charset="-122"/>
                <a:cs typeface="Arial Unicode MS" pitchFamily="34" charset="-122"/>
              </a:rPr>
              <a:t>depends-on </a:t>
            </a:r>
            <a:r>
              <a:rPr lang="zh-CN" altLang="en-US" sz="2800" b="1" dirty="0" smtClean="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dirty="0" smtClean="0">
                <a:latin typeface="Arial Unicode MS" pitchFamily="34" charset="-122"/>
                <a:ea typeface="Arial Unicode MS" pitchFamily="34" charset="-122"/>
                <a:cs typeface="Arial Unicode MS" pitchFamily="34" charset="-122"/>
              </a:rPr>
              <a:t>，前置依赖的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会在本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实例化之前创建好</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b="1" dirty="0" smtClean="0">
                <a:solidFill>
                  <a:srgbClr val="0000FF"/>
                </a:solidFill>
                <a:latin typeface="Arial Unicode MS" pitchFamily="34" charset="-122"/>
                <a:ea typeface="Arial Unicode MS" pitchFamily="34" charset="-122"/>
                <a:cs typeface="Arial Unicode MS" pitchFamily="34" charset="-122"/>
              </a:rPr>
              <a:t>如果前置依赖于多个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b="1" dirty="0" smtClean="0">
                <a:solidFill>
                  <a:srgbClr val="0000FF"/>
                </a:solidFill>
                <a:latin typeface="Arial Unicode MS" pitchFamily="34" charset="-122"/>
                <a:ea typeface="Arial Unicode MS" pitchFamily="34" charset="-122"/>
                <a:cs typeface="Arial Unicode MS" pitchFamily="34" charset="-122"/>
              </a:rPr>
              <a:t>，则可以通过逗号，空格或的方式配置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的名称</a:t>
            </a:r>
            <a:endParaRPr lang="zh-CN" altLang="en-US" sz="28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572513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的作用域：</a:t>
            </a:r>
            <a:r>
              <a:rPr lang="en-US" altLang="zh-CN" sz="1800" b="1" dirty="0" smtClean="0">
                <a:solidFill>
                  <a:srgbClr val="0000FF"/>
                </a:solidFill>
                <a:latin typeface="Arial Unicode MS" pitchFamily="34" charset="-122"/>
                <a:ea typeface="Arial Unicode MS" pitchFamily="34" charset="-122"/>
                <a:cs typeface="Arial Unicode MS" pitchFamily="34" charset="-122"/>
              </a:rPr>
              <a:t>singleton</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prototype</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WEB </a:t>
            </a:r>
            <a:r>
              <a:rPr lang="zh-CN" altLang="en-US" sz="1800" b="1" dirty="0" smtClean="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3606615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的作用域</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72816"/>
            <a:ext cx="8568952" cy="2808312"/>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b="1" dirty="0" smtClean="0">
                <a:solidFill>
                  <a:srgbClr val="0000FF"/>
                </a:solidFill>
                <a:latin typeface="Arial Unicode MS" pitchFamily="34" charset="-122"/>
                <a:ea typeface="Arial Unicode MS" pitchFamily="34" charset="-122"/>
                <a:cs typeface="Arial Unicode MS" pitchFamily="34" charset="-122"/>
              </a:rPr>
              <a:t>默认</a:t>
            </a:r>
            <a:r>
              <a:rPr lang="zh-CN" altLang="en-US" sz="2200" b="1" dirty="0">
                <a:solidFill>
                  <a:srgbClr val="0000FF"/>
                </a:solidFill>
                <a:latin typeface="Arial Unicode MS" pitchFamily="34" charset="-122"/>
                <a:ea typeface="Arial Unicode MS" pitchFamily="34" charset="-122"/>
                <a:cs typeface="Arial Unicode MS" pitchFamily="34" charset="-122"/>
              </a:rPr>
              <a:t>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创建唯一一</a:t>
            </a:r>
            <a:r>
              <a:rPr lang="zh-CN" altLang="en-US" sz="2200" b="1" dirty="0">
                <a:solidFill>
                  <a:srgbClr val="0000FF"/>
                </a:solidFill>
                <a:latin typeface="Arial Unicode MS" pitchFamily="34" charset="-122"/>
                <a:ea typeface="Arial Unicode MS" pitchFamily="34" charset="-122"/>
                <a:cs typeface="Arial Unicode MS" pitchFamily="34" charset="-122"/>
              </a:rPr>
              <a:t>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a:t>
            </a:r>
            <a:r>
              <a:rPr lang="zh-CN" altLang="en-US" sz="2200" b="1" dirty="0" smtClean="0">
                <a:solidFill>
                  <a:srgbClr val="0000FF"/>
                </a:solidFill>
                <a:latin typeface="Arial Unicode MS" pitchFamily="34" charset="-122"/>
                <a:ea typeface="Arial Unicode MS" pitchFamily="34" charset="-122"/>
                <a:cs typeface="Arial Unicode MS" pitchFamily="34" charset="-122"/>
              </a:rPr>
              <a:t>实例</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所有</a:t>
            </a:r>
            <a:r>
              <a:rPr lang="zh-CN" altLang="en-US" sz="2200" dirty="0">
                <a:latin typeface="Arial Unicode MS" pitchFamily="34" charset="-122"/>
                <a:ea typeface="Arial Unicode MS" pitchFamily="34" charset="-122"/>
                <a:cs typeface="Arial Unicode MS" pitchFamily="34" charset="-122"/>
              </a:rPr>
              <a:t>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4077072"/>
            <a:ext cx="6716945" cy="2520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9931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656184"/>
            <a:ext cx="8568952" cy="5157192"/>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使用外部属性文件</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3437755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使用外部属性文件</a:t>
            </a:r>
          </a:p>
        </p:txBody>
      </p:sp>
      <p:sp>
        <p:nvSpPr>
          <p:cNvPr id="664579" name="Rectangle 3"/>
          <p:cNvSpPr>
            <a:spLocks noGrp="1" noChangeArrowheads="1"/>
          </p:cNvSpPr>
          <p:nvPr>
            <p:ph type="body" idx="1"/>
          </p:nvPr>
        </p:nvSpPr>
        <p:spPr>
          <a:xfrm>
            <a:off x="251520" y="1922363"/>
            <a:ext cx="8496944" cy="4098925"/>
          </a:xfrm>
        </p:spPr>
        <p:txBody>
          <a:bodyPr>
            <a:normAutofit lnSpcReduction="10000"/>
          </a:bodyPr>
          <a:lstStyle/>
          <a:p>
            <a:r>
              <a:rPr lang="zh-CN" altLang="en-US" sz="2400" dirty="0" smtClean="0">
                <a:latin typeface="Arial Unicode MS" pitchFamily="34" charset="-122"/>
                <a:ea typeface="Arial Unicode MS" pitchFamily="34" charset="-122"/>
                <a:cs typeface="Arial Unicode MS" pitchFamily="34" charset="-122"/>
              </a:rPr>
              <a:t>在</a:t>
            </a:r>
            <a:r>
              <a:rPr lang="zh-CN" altLang="en-US" sz="2400" dirty="0">
                <a:latin typeface="Arial Unicode MS" pitchFamily="34" charset="-122"/>
                <a:ea typeface="Arial Unicode MS" pitchFamily="34" charset="-122"/>
                <a:cs typeface="Arial Unicode MS" pitchFamily="34" charset="-122"/>
              </a:rPr>
              <a:t>配置文件里配置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有时需要在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的配置里混入</a:t>
            </a:r>
            <a:r>
              <a:rPr lang="zh-CN" altLang="en-US" sz="2400" b="1" dirty="0">
                <a:solidFill>
                  <a:srgbClr val="FF0000"/>
                </a:solidFill>
                <a:latin typeface="Arial Unicode MS" pitchFamily="34" charset="-122"/>
                <a:ea typeface="Arial Unicode MS" pitchFamily="34" charset="-122"/>
                <a:cs typeface="Arial Unicode MS" pitchFamily="34" charset="-122"/>
              </a:rPr>
              <a:t>系统部署的细节信息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文件路径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数据源配置信息等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而这些部署细节实际上需要和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配置相分离</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提供了一个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BeanFactory</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这个处理器允许用户将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配置的部分内容外移到</a:t>
            </a:r>
            <a:r>
              <a:rPr lang="zh-CN" altLang="en-US" sz="2400" b="1" dirty="0">
                <a:solidFill>
                  <a:srgbClr val="0000FF"/>
                </a:solidFill>
                <a:latin typeface="Arial Unicode MS" pitchFamily="34" charset="-122"/>
                <a:ea typeface="Arial Unicode MS" pitchFamily="34" charset="-122"/>
                <a:cs typeface="Arial Unicode MS" pitchFamily="34" charset="-122"/>
              </a:rPr>
              <a:t>属性文件</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配置文件里使用形式为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var</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的变量</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从属性文件里加载属性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并使用这些属性来替换变量</a:t>
            </a:r>
            <a:r>
              <a:rPr lang="en-US" altLang="zh-CN" sz="2400" dirty="0" smtClean="0">
                <a:latin typeface="Arial Unicode MS" pitchFamily="34" charset="-122"/>
                <a:ea typeface="Arial Unicode MS" pitchFamily="34" charset="-122"/>
                <a:cs typeface="Arial Unicode MS" pitchFamily="34" charset="-122"/>
              </a:rPr>
              <a:t>.</a:t>
            </a: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还允许在属性文件中使用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propName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，以实现属性之间的相互引用。</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197275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62880" y="692696"/>
            <a:ext cx="8229600" cy="857256"/>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p>
        </p:txBody>
      </p:sp>
      <p:sp>
        <p:nvSpPr>
          <p:cNvPr id="673795" name="Rectangle 3"/>
          <p:cNvSpPr>
            <a:spLocks noGrp="1" noChangeArrowheads="1"/>
          </p:cNvSpPr>
          <p:nvPr>
            <p:ph type="body" idx="1"/>
          </p:nvPr>
        </p:nvSpPr>
        <p:spPr>
          <a:xfrm>
            <a:off x="501718" y="1556792"/>
            <a:ext cx="8212198"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Spring 2.5 </a:t>
            </a:r>
            <a:r>
              <a:rPr lang="zh-CN" altLang="en-US" sz="2400" b="1" dirty="0" smtClean="0">
                <a:solidFill>
                  <a:srgbClr val="FF0000"/>
                </a:solidFill>
                <a:latin typeface="Arial Unicode MS" pitchFamily="34" charset="-122"/>
                <a:ea typeface="Arial Unicode MS" pitchFamily="34" charset="-122"/>
                <a:cs typeface="Arial Unicode MS" pitchFamily="34" charset="-122"/>
              </a:rPr>
              <a:t>之后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561" y="2151076"/>
            <a:ext cx="9036496" cy="910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09783" y="5085183"/>
            <a:ext cx="5544616" cy="557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45173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1623715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a:t>
            </a:r>
            <a:r>
              <a:rPr lang="zh-CN" altLang="en-US" dirty="0" smtClean="0">
                <a:latin typeface="Arial Unicode MS" pitchFamily="34" charset="-122"/>
                <a:ea typeface="Arial Unicode MS" pitchFamily="34" charset="-122"/>
                <a:cs typeface="Arial Unicode MS" pitchFamily="34" charset="-122"/>
              </a:rPr>
              <a:t>语言：</a:t>
            </a:r>
            <a:r>
              <a:rPr lang="en-US" altLang="zh-CN" dirty="0" err="1" smtClean="0">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36504"/>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400" b="1" dirty="0" smtClean="0">
                <a:solidFill>
                  <a:srgbClr val="0000FF"/>
                </a:solidFill>
                <a:latin typeface="Arial Unicode MS" pitchFamily="34" charset="-122"/>
                <a:ea typeface="Arial Unicode MS" pitchFamily="34" charset="-122"/>
                <a:cs typeface="Arial Unicode MS" pitchFamily="34" charset="-122"/>
              </a:rPr>
              <a:t>表达式</a:t>
            </a:r>
            <a:r>
              <a:rPr lang="zh-CN" altLang="en-US" sz="2400" b="1" dirty="0">
                <a:solidFill>
                  <a:srgbClr val="0000FF"/>
                </a:solidFill>
                <a:latin typeface="Arial Unicode MS" pitchFamily="34" charset="-122"/>
                <a:ea typeface="Arial Unicode MS" pitchFamily="34" charset="-122"/>
                <a:cs typeface="Arial Unicode MS" pitchFamily="34" charset="-122"/>
              </a:rPr>
              <a:t>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smtClean="0">
                <a:latin typeface="Arial Unicode MS" pitchFamily="34" charset="-122"/>
                <a:ea typeface="Arial Unicode MS" pitchFamily="34" charset="-122"/>
                <a:cs typeface="Arial Unicode MS" pitchFamily="34" charset="-122"/>
              </a:rPr>
              <a:t>）：是</a:t>
            </a:r>
            <a:r>
              <a:rPr lang="zh-CN" altLang="en-US" sz="2400" dirty="0">
                <a:latin typeface="Arial Unicode MS" pitchFamily="34" charset="-122"/>
                <a:ea typeface="Arial Unicode MS" pitchFamily="34" charset="-122"/>
                <a:cs typeface="Arial Unicode MS" pitchFamily="34" charset="-122"/>
              </a:rPr>
              <a:t>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语法类似于</a:t>
            </a:r>
            <a:r>
              <a:rPr lang="zh-CN" altLang="en-US"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EL</a:t>
            </a:r>
            <a:r>
              <a:rPr lang="zh-CN" altLang="en-US" sz="2400" dirty="0" smtClean="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为 </a:t>
            </a:r>
            <a:r>
              <a:rPr lang="en-US" altLang="zh-CN" sz="2400" b="1" dirty="0" smtClean="0">
                <a:solidFill>
                  <a:srgbClr val="0000FF"/>
                </a:solidFill>
                <a:latin typeface="Arial Unicode MS" pitchFamily="34" charset="-122"/>
                <a:ea typeface="Arial Unicode MS" pitchFamily="34" charset="-122"/>
                <a:cs typeface="Arial Unicode MS" pitchFamily="34" charset="-122"/>
              </a:rPr>
              <a:t>bean </a:t>
            </a:r>
            <a:r>
              <a:rPr lang="zh-CN" altLang="en-US" sz="2400" b="1" dirty="0" smtClean="0">
                <a:solidFill>
                  <a:srgbClr val="0000FF"/>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err="1" smtClean="0">
                <a:latin typeface="Arial Unicode MS" pitchFamily="34" charset="-122"/>
                <a:ea typeface="Arial Unicode MS" pitchFamily="34" charset="-122"/>
                <a:cs typeface="Arial Unicode MS" pitchFamily="34" charset="-122"/>
              </a:rPr>
              <a:t>SpEL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可以实现：</a:t>
            </a:r>
            <a:endParaRPr lang="zh-CN" altLang="en-US" sz="24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id </a:t>
            </a:r>
            <a:r>
              <a:rPr lang="zh-CN" altLang="en-US" sz="2000" dirty="0" smtClean="0">
                <a:latin typeface="Arial Unicode MS" pitchFamily="34" charset="-122"/>
                <a:ea typeface="Arial Unicode MS" pitchFamily="34" charset="-122"/>
                <a:cs typeface="Arial Unicode MS" pitchFamily="34" charset="-122"/>
              </a:rPr>
              <a:t>对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进行</a:t>
            </a:r>
            <a:r>
              <a:rPr lang="zh-CN" altLang="en-US" sz="2000" dirty="0">
                <a:latin typeface="Arial Unicode MS" pitchFamily="34" charset="-122"/>
                <a:ea typeface="Arial Unicode MS" pitchFamily="34" charset="-122"/>
                <a:cs typeface="Arial Unicode MS" pitchFamily="34" charset="-122"/>
              </a:rPr>
              <a:t>引用</a:t>
            </a:r>
          </a:p>
          <a:p>
            <a:pPr lvl="1"/>
            <a:r>
              <a:rPr lang="zh-CN" altLang="en-US" sz="2000" dirty="0" smtClean="0">
                <a:latin typeface="Arial Unicode MS" pitchFamily="34" charset="-122"/>
                <a:ea typeface="Arial Unicode MS" pitchFamily="34" charset="-122"/>
                <a:cs typeface="Arial Unicode MS" pitchFamily="34" charset="-122"/>
              </a:rPr>
              <a:t>调用</a:t>
            </a:r>
            <a:r>
              <a:rPr lang="zh-CN" altLang="en-US" sz="2000" dirty="0">
                <a:latin typeface="Arial Unicode MS" pitchFamily="34" charset="-122"/>
                <a:ea typeface="Arial Unicode MS" pitchFamily="34" charset="-122"/>
                <a:cs typeface="Arial Unicode MS" pitchFamily="34" charset="-122"/>
              </a:rPr>
              <a:t>方法以及引用对象中的属性</a:t>
            </a:r>
          </a:p>
          <a:p>
            <a:pPr lvl="1"/>
            <a:r>
              <a:rPr lang="zh-CN" altLang="en-US" sz="2000" dirty="0" smtClean="0">
                <a:latin typeface="Arial Unicode MS" pitchFamily="34" charset="-122"/>
                <a:ea typeface="Arial Unicode MS" pitchFamily="34" charset="-122"/>
                <a:cs typeface="Arial Unicode MS" pitchFamily="34" charset="-122"/>
              </a:rPr>
              <a:t>计算</a:t>
            </a:r>
            <a:r>
              <a:rPr lang="zh-CN" altLang="en-US" sz="2000" dirty="0">
                <a:latin typeface="Arial Unicode MS" pitchFamily="34" charset="-122"/>
                <a:ea typeface="Arial Unicode MS" pitchFamily="34" charset="-122"/>
                <a:cs typeface="Arial Unicode MS" pitchFamily="34" charset="-122"/>
              </a:rPr>
              <a:t>表达式的值</a:t>
            </a:r>
          </a:p>
          <a:p>
            <a:pPr lvl="1"/>
            <a:r>
              <a:rPr lang="zh-CN" altLang="en-US" sz="2000" dirty="0" smtClean="0">
                <a:latin typeface="Arial Unicode MS" pitchFamily="34" charset="-122"/>
                <a:ea typeface="Arial Unicode MS" pitchFamily="34" charset="-122"/>
                <a:cs typeface="Arial Unicode MS" pitchFamily="34" charset="-122"/>
              </a:rPr>
              <a:t>正则表达式</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匹配</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3492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09492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p>
        </p:txBody>
      </p:sp>
      <p:sp>
        <p:nvSpPr>
          <p:cNvPr id="620547" name="Rectangle 3"/>
          <p:cNvSpPr>
            <a:spLocks noGrp="1" noChangeArrowheads="1"/>
          </p:cNvSpPr>
          <p:nvPr>
            <p:ph type="body" idx="1"/>
          </p:nvPr>
        </p:nvSpPr>
        <p:spPr>
          <a:xfrm>
            <a:off x="395536" y="1700808"/>
            <a:ext cx="8424936" cy="468052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p>
          <a:p>
            <a:pPr lvl="1"/>
            <a:r>
              <a:rPr lang="zh-CN" altLang="en-US" sz="2100" b="1" dirty="0" smtClean="0">
                <a:solidFill>
                  <a:srgbClr val="0000FF"/>
                </a:solidFill>
                <a:latin typeface="Arial Unicode MS" pitchFamily="34" charset="-122"/>
                <a:ea typeface="Arial Unicode MS" pitchFamily="34" charset="-122"/>
                <a:cs typeface="Arial Unicode MS" pitchFamily="34" charset="-122"/>
              </a:rPr>
              <a:t>轻量级</a:t>
            </a:r>
            <a:r>
              <a:rPr lang="zh-CN" altLang="en-US" sz="2100" dirty="0">
                <a:latin typeface="Arial Unicode MS" pitchFamily="34" charset="-122"/>
                <a:ea typeface="Arial Unicode MS" pitchFamily="34" charset="-122"/>
                <a:cs typeface="Arial Unicode MS" pitchFamily="34" charset="-122"/>
              </a:rPr>
              <a:t>：</a:t>
            </a:r>
            <a:r>
              <a:rPr lang="en-US" altLang="zh-CN" sz="21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100" b="1" dirty="0">
                <a:solidFill>
                  <a:srgbClr val="0000FF"/>
                </a:solidFill>
                <a:latin typeface="Arial Unicode MS" pitchFamily="34" charset="-122"/>
                <a:ea typeface="Arial Unicode MS" pitchFamily="34" charset="-122"/>
                <a:cs typeface="Arial Unicode MS" pitchFamily="34" charset="-122"/>
              </a:rPr>
              <a:t>是非侵入性</a:t>
            </a:r>
            <a:r>
              <a:rPr lang="zh-CN" altLang="en-US" sz="2100" b="1" dirty="0" smtClean="0">
                <a:solidFill>
                  <a:srgbClr val="0000FF"/>
                </a:solidFill>
                <a:latin typeface="Arial Unicode MS" pitchFamily="34" charset="-122"/>
                <a:ea typeface="Arial Unicode MS" pitchFamily="34" charset="-122"/>
                <a:cs typeface="Arial Unicode MS" pitchFamily="34" charset="-122"/>
              </a:rPr>
              <a:t>的 </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基于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开发的应用中的对象可以不依赖于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的 </a:t>
            </a:r>
            <a:r>
              <a:rPr lang="en-US" altLang="zh-CN" sz="2100" dirty="0">
                <a:latin typeface="Arial Unicode MS" pitchFamily="34" charset="-122"/>
                <a:ea typeface="Arial Unicode MS" pitchFamily="34" charset="-122"/>
                <a:cs typeface="Arial Unicode MS" pitchFamily="34" charset="-122"/>
              </a:rPr>
              <a:t>API</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依赖注入</a:t>
            </a:r>
            <a:r>
              <a:rPr lang="en-US" altLang="zh-CN" sz="2100" dirty="0">
                <a:latin typeface="Arial Unicode MS" pitchFamily="34" charset="-122"/>
                <a:ea typeface="Arial Unicode MS" pitchFamily="34" charset="-122"/>
                <a:cs typeface="Arial Unicode MS" pitchFamily="34" charset="-122"/>
              </a:rPr>
              <a:t>(DI --- dependency </a:t>
            </a:r>
            <a:r>
              <a:rPr lang="en-US" altLang="zh-CN" sz="2100" dirty="0" smtClean="0">
                <a:latin typeface="Arial Unicode MS" pitchFamily="34" charset="-122"/>
                <a:ea typeface="Arial Unicode MS" pitchFamily="34" charset="-122"/>
                <a:cs typeface="Arial Unicode MS" pitchFamily="34" charset="-122"/>
              </a:rPr>
              <a:t>injection</a:t>
            </a:r>
            <a:r>
              <a:rPr lang="zh-CN" altLang="en-US" sz="2100" dirty="0" smtClean="0">
                <a:latin typeface="Arial Unicode MS" pitchFamily="34" charset="-122"/>
                <a:ea typeface="Arial Unicode MS" pitchFamily="34" charset="-122"/>
                <a:cs typeface="Arial Unicode MS" pitchFamily="34" charset="-122"/>
              </a:rPr>
              <a:t>、</a:t>
            </a:r>
            <a:r>
              <a:rPr lang="en-US" altLang="zh-CN" sz="2100" dirty="0" smtClean="0">
                <a:latin typeface="Arial Unicode MS" pitchFamily="34" charset="-122"/>
                <a:ea typeface="Arial Unicode MS" pitchFamily="34" charset="-122"/>
                <a:cs typeface="Arial Unicode MS" pitchFamily="34" charset="-122"/>
              </a:rPr>
              <a:t>IOC)</a:t>
            </a:r>
            <a:endParaRPr lang="en-US" altLang="zh-CN" sz="2100" dirty="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100" dirty="0">
                <a:latin typeface="Arial Unicode MS" pitchFamily="34" charset="-122"/>
                <a:ea typeface="Arial Unicode MS" pitchFamily="34" charset="-122"/>
                <a:cs typeface="Arial Unicode MS" pitchFamily="34" charset="-122"/>
              </a:rPr>
              <a:t>(AOP --- aspect oriented programming)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容器</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是一个容器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因为它包含并且管理应用对象的生命周期</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框架</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实现了使用简单的组件配置组合成一个复杂的应用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中可以使用 </a:t>
            </a:r>
            <a:r>
              <a:rPr lang="en-US" altLang="zh-CN" sz="2100" dirty="0">
                <a:latin typeface="Arial Unicode MS" pitchFamily="34" charset="-122"/>
                <a:ea typeface="Arial Unicode MS" pitchFamily="34" charset="-122"/>
                <a:cs typeface="Arial Unicode MS" pitchFamily="34" charset="-122"/>
              </a:rPr>
              <a:t>XML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Java </a:t>
            </a:r>
            <a:r>
              <a:rPr lang="zh-CN" altLang="en-US" sz="2100" dirty="0" smtClean="0">
                <a:latin typeface="Arial Unicode MS" pitchFamily="34" charset="-122"/>
                <a:ea typeface="Arial Unicode MS" pitchFamily="34" charset="-122"/>
                <a:cs typeface="Arial Unicode MS" pitchFamily="34" charset="-122"/>
              </a:rPr>
              <a:t>注解组合</a:t>
            </a:r>
            <a:r>
              <a:rPr lang="zh-CN" altLang="en-US" sz="2100" dirty="0">
                <a:latin typeface="Arial Unicode MS" pitchFamily="34" charset="-122"/>
                <a:ea typeface="Arial Unicode MS" pitchFamily="34" charset="-122"/>
                <a:cs typeface="Arial Unicode MS" pitchFamily="34" charset="-122"/>
              </a:rPr>
              <a:t>这些</a:t>
            </a:r>
            <a:r>
              <a:rPr lang="zh-CN" altLang="en-US" sz="2100" dirty="0" smtClean="0">
                <a:latin typeface="Arial Unicode MS" pitchFamily="34" charset="-122"/>
                <a:ea typeface="Arial Unicode MS" pitchFamily="34" charset="-122"/>
                <a:cs typeface="Arial Unicode MS" pitchFamily="34" charset="-122"/>
              </a:rPr>
              <a:t>对象</a:t>
            </a:r>
            <a:endParaRPr lang="en-US" altLang="zh-CN" sz="2100" dirty="0" smtClean="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一站</a:t>
            </a:r>
            <a:r>
              <a:rPr lang="zh-CN" altLang="en-US" sz="2100" b="1" dirty="0" smtClean="0">
                <a:solidFill>
                  <a:srgbClr val="0000FF"/>
                </a:solidFill>
                <a:latin typeface="Arial Unicode MS" pitchFamily="34" charset="-122"/>
                <a:ea typeface="Arial Unicode MS" pitchFamily="34" charset="-122"/>
                <a:cs typeface="Arial Unicode MS" pitchFamily="34" charset="-122"/>
              </a:rPr>
              <a:t>式</a:t>
            </a:r>
            <a:r>
              <a:rPr lang="zh-CN" altLang="en-US" sz="2100" dirty="0" smtClean="0">
                <a:latin typeface="Arial Unicode MS" pitchFamily="34" charset="-122"/>
                <a:ea typeface="Arial Unicode MS" pitchFamily="34" charset="-122"/>
                <a:cs typeface="Arial Unicode MS" pitchFamily="34" charset="-122"/>
              </a:rPr>
              <a:t>：在 </a:t>
            </a:r>
            <a:r>
              <a:rPr lang="en-US" altLang="zh-CN" sz="2100" dirty="0" smtClean="0">
                <a:latin typeface="Arial Unicode MS" pitchFamily="34" charset="-122"/>
                <a:ea typeface="Arial Unicode MS" pitchFamily="34" charset="-122"/>
                <a:cs typeface="Arial Unicode MS" pitchFamily="34" charset="-122"/>
              </a:rPr>
              <a:t>IOC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AOP </a:t>
            </a:r>
            <a:r>
              <a:rPr lang="zh-CN" altLang="en-US" sz="2100" dirty="0" smtClean="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（实际上 </a:t>
            </a:r>
            <a:r>
              <a:rPr lang="en-US" altLang="zh-CN" sz="2100" dirty="0" smtClean="0">
                <a:latin typeface="Arial Unicode MS" pitchFamily="34" charset="-122"/>
                <a:ea typeface="Arial Unicode MS" pitchFamily="34" charset="-122"/>
                <a:cs typeface="Arial Unicode MS" pitchFamily="34" charset="-122"/>
              </a:rPr>
              <a:t>Spring </a:t>
            </a:r>
            <a:r>
              <a:rPr lang="zh-CN" altLang="en-US" sz="2100" dirty="0" smtClean="0">
                <a:latin typeface="Arial Unicode MS" pitchFamily="34" charset="-122"/>
                <a:ea typeface="Arial Unicode MS" pitchFamily="34" charset="-122"/>
                <a:cs typeface="Arial Unicode MS" pitchFamily="34" charset="-122"/>
              </a:rPr>
              <a:t>自身也提供了展现层的 </a:t>
            </a:r>
            <a:r>
              <a:rPr lang="en-US" altLang="zh-CN" sz="2100" dirty="0" err="1" smtClean="0">
                <a:latin typeface="Arial Unicode MS" pitchFamily="34" charset="-122"/>
                <a:ea typeface="Arial Unicode MS" pitchFamily="34" charset="-122"/>
                <a:cs typeface="Arial Unicode MS" pitchFamily="34" charset="-122"/>
              </a:rPr>
              <a:t>SpringMVC</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和 持久层的 </a:t>
            </a:r>
            <a:r>
              <a:rPr lang="en-US" altLang="zh-CN" sz="2100" dirty="0" smtClean="0">
                <a:latin typeface="Arial Unicode MS" pitchFamily="34" charset="-122"/>
                <a:ea typeface="Arial Unicode MS" pitchFamily="34" charset="-122"/>
                <a:cs typeface="Arial Unicode MS" pitchFamily="34" charset="-122"/>
              </a:rPr>
              <a:t>Spring JDBC</a:t>
            </a:r>
            <a:r>
              <a:rPr lang="zh-CN" altLang="en-US" sz="2100" dirty="0" smtClean="0">
                <a:latin typeface="Arial Unicode MS" pitchFamily="34" charset="-122"/>
                <a:ea typeface="Arial Unicode MS" pitchFamily="34" charset="-122"/>
                <a:cs typeface="Arial Unicode MS" pitchFamily="34" charset="-122"/>
              </a:rPr>
              <a:t>）</a:t>
            </a:r>
            <a:endParaRPr lang="zh-CN" altLang="en-US" sz="21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70673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SpEL</a:t>
            </a:r>
            <a:r>
              <a:rPr lang="zh-CN" altLang="en-US" dirty="0" smtClean="0">
                <a:latin typeface="Arial Unicode MS" pitchFamily="34" charset="-122"/>
                <a:ea typeface="Arial Unicode MS" pitchFamily="34" charset="-122"/>
                <a:cs typeface="Arial Unicode MS" pitchFamily="34" charset="-122"/>
              </a:rPr>
              <a:t>：字面量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字面</a:t>
            </a:r>
            <a:r>
              <a:rPr lang="zh-CN" altLang="en-US" sz="2400" dirty="0">
                <a:latin typeface="Arial Unicode MS" pitchFamily="34" charset="-122"/>
                <a:ea typeface="Arial Unicode MS" pitchFamily="34" charset="-122"/>
                <a:cs typeface="Arial Unicode MS" pitchFamily="34" charset="-122"/>
              </a:rPr>
              <a:t>量的</a:t>
            </a:r>
            <a:r>
              <a:rPr lang="zh-CN" altLang="en-US" sz="2400" dirty="0" smtClean="0">
                <a:latin typeface="Arial Unicode MS" pitchFamily="34" charset="-122"/>
                <a:ea typeface="Arial Unicode MS" pitchFamily="34" charset="-122"/>
                <a:cs typeface="Arial Unicode MS" pitchFamily="34" charset="-122"/>
              </a:rPr>
              <a:t>表示：</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整数：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smtClean="0">
                <a:latin typeface="Arial Unicode MS" pitchFamily="34" charset="-122"/>
                <a:ea typeface="Arial Unicode MS" pitchFamily="34" charset="-122"/>
                <a:cs typeface="Arial Unicode MS" pitchFamily="34" charset="-122"/>
              </a:rPr>
              <a:t>小数：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科学计数</a:t>
            </a:r>
            <a:r>
              <a:rPr lang="zh-CN" altLang="en-US" sz="2000" dirty="0" smtClean="0">
                <a:latin typeface="Arial Unicode MS" pitchFamily="34" charset="-122"/>
                <a:ea typeface="Arial Unicode MS" pitchFamily="34" charset="-122"/>
                <a:cs typeface="Arial Unicode MS" pitchFamily="34" charset="-122"/>
              </a:rPr>
              <a:t>法：</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a:t>
            </a:r>
            <a:r>
              <a:rPr lang="zh-CN" altLang="en-US" sz="2000" b="1" dirty="0" smtClean="0">
                <a:solidFill>
                  <a:srgbClr val="FF0000"/>
                </a:solidFill>
                <a:latin typeface="Arial Unicode MS" pitchFamily="34" charset="-122"/>
                <a:ea typeface="Arial Unicode MS" pitchFamily="34" charset="-122"/>
                <a:cs typeface="Arial Unicode MS" pitchFamily="34" charset="-122"/>
              </a:rPr>
              <a:t>号</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a:t>
            </a:r>
            <a:r>
              <a:rPr lang="en-US" altLang="zh-CN" sz="2000" dirty="0" smtClean="0">
                <a:latin typeface="Arial Unicode MS" pitchFamily="34" charset="-122"/>
                <a:ea typeface="Arial Unicode MS" pitchFamily="34" charset="-122"/>
                <a:cs typeface="Arial Unicode MS" pitchFamily="34" charset="-122"/>
              </a:rPr>
              <a:t>=“name” </a:t>
            </a:r>
            <a:r>
              <a:rPr lang="en-US" altLang="zh-CN" sz="2000" dirty="0">
                <a:latin typeface="Arial Unicode MS" pitchFamily="34" charset="-122"/>
                <a:ea typeface="Arial Unicode MS" pitchFamily="34" charset="-122"/>
                <a:cs typeface="Arial Unicode MS" pitchFamily="34" charset="-122"/>
              </a:rPr>
              <a:t>value</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#{'Chuck'}</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dirty="0" smtClean="0">
                <a:latin typeface="Arial Unicode MS" pitchFamily="34" charset="-122"/>
                <a:ea typeface="Arial Unicode MS" pitchFamily="34" charset="-122"/>
                <a:cs typeface="Arial Unicode MS" pitchFamily="34" charset="-122"/>
              </a:rPr>
              <a:t>Boolean</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049670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568952"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引用 </a:t>
            </a:r>
            <a:r>
              <a:rPr lang="en-US" altLang="zh-CN" dirty="0" smtClean="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属性</a:t>
            </a:r>
            <a:r>
              <a:rPr lang="zh-CN" altLang="en-US" dirty="0">
                <a:latin typeface="Arial Unicode MS" pitchFamily="34" charset="-122"/>
                <a:ea typeface="Arial Unicode MS" pitchFamily="34" charset="-122"/>
                <a:cs typeface="Arial Unicode MS" pitchFamily="34" charset="-122"/>
              </a:rPr>
              <a:t>和</a:t>
            </a:r>
            <a:r>
              <a:rPr lang="zh-CN" altLang="en-US" dirty="0" smtClean="0">
                <a:latin typeface="Arial Unicode MS" pitchFamily="34" charset="-122"/>
                <a:ea typeface="Arial Unicode MS" pitchFamily="34" charset="-122"/>
                <a:cs typeface="Arial Unicode MS" pitchFamily="34" charset="-122"/>
              </a:rPr>
              <a:t>方法（</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5616" y="2394084"/>
            <a:ext cx="7134225" cy="41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5616" y="3456806"/>
            <a:ext cx="75819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15616" y="4581128"/>
            <a:ext cx="7629525"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915616" y="5373216"/>
            <a:ext cx="6924675"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609002" y="286697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7953" y="394925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5188" y="507651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613841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00667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a:t>
            </a:r>
            <a:r>
              <a:rPr lang="zh-CN" altLang="en-US" dirty="0" smtClean="0">
                <a:latin typeface="Arial Unicode MS" pitchFamily="34" charset="-122"/>
                <a:ea typeface="Arial Unicode MS" pitchFamily="34" charset="-122"/>
                <a:cs typeface="Arial Unicode MS" pitchFamily="34" charset="-122"/>
              </a:rPr>
              <a:t>符号（</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3733875"/>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加号</a:t>
            </a:r>
            <a:r>
              <a:rPr lang="zh-CN" altLang="en-US" sz="2000" b="1" dirty="0">
                <a:solidFill>
                  <a:srgbClr val="FF0000"/>
                </a:solidFill>
                <a:latin typeface="Arial Unicode MS" pitchFamily="34" charset="-122"/>
                <a:ea typeface="Arial Unicode MS" pitchFamily="34" charset="-122"/>
                <a:cs typeface="Arial Unicode MS" pitchFamily="34" charset="-122"/>
              </a:rPr>
              <a:t>还可以用作字符串连</a:t>
            </a:r>
            <a:r>
              <a:rPr lang="zh-CN" altLang="en-US" sz="2000" b="1" dirty="0" smtClean="0">
                <a:solidFill>
                  <a:srgbClr val="FF0000"/>
                </a:solidFill>
                <a:latin typeface="Arial Unicode MS" pitchFamily="34" charset="-122"/>
                <a:ea typeface="Arial Unicode MS" pitchFamily="34" charset="-122"/>
                <a:cs typeface="Arial Unicode MS" pitchFamily="34" charset="-122"/>
              </a:rPr>
              <a:t>接：</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比较</a:t>
            </a:r>
            <a:r>
              <a:rPr lang="zh-CN" altLang="en-US" sz="2000" b="1" dirty="0">
                <a:solidFill>
                  <a:srgbClr val="FF0000"/>
                </a:solidFill>
                <a:latin typeface="Arial Unicode MS" pitchFamily="34" charset="-122"/>
                <a:ea typeface="Arial Unicode MS" pitchFamily="34" charset="-122"/>
                <a:cs typeface="Arial Unicode MS" pitchFamily="34" charset="-122"/>
              </a:rPr>
              <a:t>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4477" y="2492896"/>
            <a:ext cx="8247572" cy="14906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4477" y="4659610"/>
            <a:ext cx="7258050" cy="41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54477" y="5661248"/>
            <a:ext cx="6525835" cy="264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54477" y="6021288"/>
            <a:ext cx="7776864" cy="288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53439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55365"/>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运算符</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正则表达式</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matches</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3089" y="2268198"/>
            <a:ext cx="8361399" cy="6480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163" y="3422898"/>
            <a:ext cx="8945886" cy="4211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8657" y="4555976"/>
            <a:ext cx="5181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0" y="5589241"/>
            <a:ext cx="9144000" cy="4104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70388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712968"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T() </a:t>
            </a:r>
            <a:r>
              <a:rPr lang="zh-CN" altLang="en-US" sz="2400" dirty="0" smtClean="0">
                <a:latin typeface="Arial Unicode MS" pitchFamily="34" charset="-122"/>
                <a:ea typeface="Arial Unicode MS" pitchFamily="34" charset="-122"/>
                <a:cs typeface="Arial Unicode MS" pitchFamily="34" charset="-122"/>
              </a:rPr>
              <a:t>调用</a:t>
            </a:r>
            <a:r>
              <a:rPr lang="zh-CN" altLang="en-US" sz="2400" dirty="0">
                <a:latin typeface="Arial Unicode MS" pitchFamily="34" charset="-122"/>
                <a:ea typeface="Arial Unicode MS" pitchFamily="34" charset="-122"/>
                <a:cs typeface="Arial Unicode MS" pitchFamily="34" charset="-122"/>
              </a:rPr>
              <a:t>一</a:t>
            </a:r>
            <a:r>
              <a:rPr lang="zh-CN" altLang="en-US" sz="2400" dirty="0" smtClean="0">
                <a:latin typeface="Arial Unicode MS" pitchFamily="34" charset="-122"/>
                <a:ea typeface="Arial Unicode MS" pitchFamily="34" charset="-122"/>
                <a:cs typeface="Arial Unicode MS" pitchFamily="34" charset="-122"/>
              </a:rPr>
              <a:t>个类的静态方法，它</a:t>
            </a:r>
            <a:r>
              <a:rPr lang="zh-CN" altLang="en-US" sz="2400" dirty="0">
                <a:latin typeface="Arial Unicode MS" pitchFamily="34" charset="-122"/>
                <a:ea typeface="Arial Unicode MS" pitchFamily="34" charset="-122"/>
                <a:cs typeface="Arial Unicode MS" pitchFamily="34" charset="-122"/>
              </a:rPr>
              <a:t>将返回一</a:t>
            </a:r>
            <a:r>
              <a:rPr lang="zh-CN" altLang="en-US" sz="2400" dirty="0" smtClean="0">
                <a:latin typeface="Arial Unicode MS" pitchFamily="34" charset="-122"/>
                <a:ea typeface="Arial Unicode MS" pitchFamily="34" charset="-122"/>
                <a:cs typeface="Arial Unicode MS" pitchFamily="34" charset="-122"/>
              </a:rPr>
              <a:t>个 </a:t>
            </a:r>
            <a:r>
              <a:rPr lang="en-US" altLang="zh-CN" sz="2400" dirty="0" smtClean="0">
                <a:latin typeface="Arial Unicode MS" pitchFamily="34" charset="-122"/>
                <a:ea typeface="Arial Unicode MS" pitchFamily="34" charset="-122"/>
                <a:cs typeface="Arial Unicode MS" pitchFamily="34" charset="-122"/>
              </a:rPr>
              <a:t>Class Object</a:t>
            </a:r>
            <a:r>
              <a:rPr lang="zh-CN" altLang="en-US" sz="2400" dirty="0" smtClean="0">
                <a:latin typeface="Arial Unicode MS" pitchFamily="34" charset="-122"/>
                <a:ea typeface="Arial Unicode MS" pitchFamily="34" charset="-122"/>
                <a:cs typeface="Arial Unicode MS" pitchFamily="34" charset="-122"/>
              </a:rPr>
              <a:t>，然后再</a:t>
            </a:r>
            <a:r>
              <a:rPr lang="zh-CN" altLang="en-US" sz="2400" dirty="0">
                <a:latin typeface="Arial Unicode MS" pitchFamily="34" charset="-122"/>
                <a:ea typeface="Arial Unicode MS" pitchFamily="34" charset="-122"/>
                <a:cs typeface="Arial Unicode MS" pitchFamily="34" charset="-122"/>
              </a:rPr>
              <a:t>调用相应的</a:t>
            </a:r>
            <a:r>
              <a:rPr lang="zh-CN" altLang="en-US" sz="2400" dirty="0" smtClean="0">
                <a:latin typeface="Arial Unicode MS" pitchFamily="34" charset="-122"/>
                <a:ea typeface="Arial Unicode MS" pitchFamily="34" charset="-122"/>
                <a:cs typeface="Arial Unicode MS" pitchFamily="34" charset="-122"/>
              </a:rPr>
              <a:t>方法或属性： </a:t>
            </a:r>
            <a:endParaRPr lang="zh-CN" altLang="en-US" sz="24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3068960"/>
            <a:ext cx="6840760" cy="5760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4054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IOC </a:t>
            </a:r>
            <a:r>
              <a:rPr lang="zh-CN" altLang="en-US" sz="1800" b="1" dirty="0" smtClean="0">
                <a:solidFill>
                  <a:srgbClr val="0000FF"/>
                </a:solidFill>
                <a:latin typeface="Arial Unicode MS" pitchFamily="34" charset="-122"/>
                <a:ea typeface="Arial Unicode MS" pitchFamily="34" charset="-122"/>
                <a:cs typeface="Arial Unicode MS" pitchFamily="34" charset="-122"/>
              </a:rPr>
              <a:t>容器中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的生命周期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3371844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a:t>
            </a:r>
            <a:r>
              <a:rPr lang="zh-CN" altLang="en-US" sz="3600" dirty="0" smtClean="0">
                <a:latin typeface="Arial Unicode MS" pitchFamily="34" charset="-122"/>
                <a:ea typeface="Arial Unicode MS" pitchFamily="34" charset="-122"/>
                <a:cs typeface="Arial Unicode MS" pitchFamily="34" charset="-122"/>
              </a:rPr>
              <a:t>生命周期方法</a:t>
            </a:r>
            <a:endParaRPr lang="zh-CN" altLang="en-US" sz="3600" dirty="0"/>
          </a:p>
        </p:txBody>
      </p:sp>
      <p:sp>
        <p:nvSpPr>
          <p:cNvPr id="5" name="内容占位符 2"/>
          <p:cNvSpPr>
            <a:spLocks noGrp="1"/>
          </p:cNvSpPr>
          <p:nvPr>
            <p:ph idx="1"/>
          </p:nvPr>
        </p:nvSpPr>
        <p:spPr>
          <a:xfrm>
            <a:off x="457200" y="1816224"/>
            <a:ext cx="8229600" cy="398904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a:t>
            </a:r>
            <a:r>
              <a:rPr lang="zh-CN" altLang="en-US" sz="2000" b="1" dirty="0" smtClean="0">
                <a:solidFill>
                  <a:srgbClr val="0000FF"/>
                </a:solidFill>
                <a:latin typeface="Arial Unicode MS" pitchFamily="34" charset="-122"/>
                <a:ea typeface="Arial Unicode MS" pitchFamily="34" charset="-122"/>
                <a:cs typeface="Arial Unicode MS" pitchFamily="34" charset="-122"/>
              </a:rPr>
              <a:t>方法</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smtClean="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76484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6288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p>
        </p:txBody>
      </p:sp>
      <p:sp>
        <p:nvSpPr>
          <p:cNvPr id="762883" name="Rectangle 3"/>
          <p:cNvSpPr>
            <a:spLocks noGrp="1" noChangeArrowheads="1"/>
          </p:cNvSpPr>
          <p:nvPr>
            <p:ph type="body" idx="1"/>
          </p:nvPr>
        </p:nvSpPr>
        <p:spPr>
          <a:xfrm>
            <a:off x="4477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a:t>
            </a:r>
            <a:r>
              <a:rPr lang="zh-CN" altLang="en-US" sz="2400" dirty="0" smtClean="0">
                <a:latin typeface="Arial Unicode MS" pitchFamily="34" charset="-122"/>
                <a:ea typeface="Arial Unicode MS" pitchFamily="34" charset="-122"/>
                <a:cs typeface="Arial Unicode MS" pitchFamily="34" charset="-122"/>
              </a:rPr>
              <a:t>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a:latin typeface="Arial Unicode MS" pitchFamily="34" charset="-122"/>
                <a:ea typeface="Arial Unicode MS" pitchFamily="34" charset="-122"/>
                <a:cs typeface="Arial Unicode MS" pitchFamily="34" charset="-122"/>
              </a:rPr>
              <a:t>:</a:t>
            </a:r>
          </a:p>
        </p:txBody>
      </p:sp>
      <p:pic>
        <p:nvPicPr>
          <p:cNvPr id="762884" name="Picture 4"/>
          <p:cNvPicPr>
            <a:picLocks noChangeAspect="1" noChangeArrowheads="1"/>
          </p:cNvPicPr>
          <p:nvPr/>
        </p:nvPicPr>
        <p:blipFill>
          <a:blip r:embed="rId2" cstate="print"/>
          <a:srcRect/>
          <a:stretch>
            <a:fillRect/>
          </a:stretch>
        </p:blipFill>
        <p:spPr bwMode="auto">
          <a:xfrm>
            <a:off x="5620796" y="3583352"/>
            <a:ext cx="3059113" cy="404812"/>
          </a:xfrm>
          <a:prstGeom prst="rect">
            <a:avLst/>
          </a:prstGeom>
          <a:noFill/>
        </p:spPr>
      </p:pic>
      <p:pic>
        <p:nvPicPr>
          <p:cNvPr id="762885" name="Picture 5"/>
          <p:cNvPicPr>
            <a:picLocks noChangeAspect="1" noChangeArrowheads="1"/>
          </p:cNvPicPr>
          <p:nvPr/>
        </p:nvPicPr>
        <p:blipFill>
          <a:blip r:embed="rId3" cstate="print"/>
          <a:srcRect/>
          <a:stretch>
            <a:fillRect/>
          </a:stretch>
        </p:blipFill>
        <p:spPr bwMode="auto">
          <a:xfrm>
            <a:off x="904330" y="5085184"/>
            <a:ext cx="5618163" cy="1208088"/>
          </a:xfrm>
          <a:prstGeom prst="rect">
            <a:avLst/>
          </a:prstGeom>
          <a:noFill/>
        </p:spPr>
      </p:pic>
    </p:spTree>
    <p:extLst>
      <p:ext uri="{BB962C8B-B14F-4D97-AF65-F5344CB8AC3E}">
        <p14:creationId xmlns="" xmlns:p14="http://schemas.microsoft.com/office/powerpoint/2010/main" val="161622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4213" y="5489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p>
        </p:txBody>
      </p:sp>
      <p:sp>
        <p:nvSpPr>
          <p:cNvPr id="763907" name="Rectangle 3"/>
          <p:cNvSpPr>
            <a:spLocks noGrp="1" noChangeArrowheads="1"/>
          </p:cNvSpPr>
          <p:nvPr>
            <p:ph type="body" idx="1"/>
          </p:nvPr>
        </p:nvSpPr>
        <p:spPr>
          <a:xfrm>
            <a:off x="323528" y="1842277"/>
            <a:ext cx="8534752" cy="3890979"/>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20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方法</a:t>
            </a:r>
          </a:p>
          <a:p>
            <a:pPr lvl="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的初始化方法</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20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dirty="0">
                <a:latin typeface="Arial Unicode MS" pitchFamily="34" charset="-122"/>
                <a:ea typeface="Arial Unicode MS" pitchFamily="34" charset="-122"/>
                <a:cs typeface="Arial Unicode MS" pitchFamily="34" charset="-122"/>
              </a:rPr>
              <a:t>当容器关闭时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的销毁方法</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4260821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通过工厂方法（静态工厂方法 </a:t>
            </a:r>
            <a:r>
              <a:rPr lang="en-US" altLang="zh-CN" sz="1800" b="1" dirty="0" smtClean="0">
                <a:solidFill>
                  <a:srgbClr val="0000FF"/>
                </a:solidFill>
                <a:latin typeface="Arial Unicode MS" pitchFamily="34" charset="-122"/>
                <a:ea typeface="Arial Unicode MS" pitchFamily="34" charset="-122"/>
                <a:cs typeface="Arial Unicode MS" pitchFamily="34" charset="-122"/>
              </a:rPr>
              <a:t>&amp; </a:t>
            </a:r>
            <a:r>
              <a:rPr lang="zh-CN" altLang="en-US" sz="1800" b="1" dirty="0" smtClean="0">
                <a:solidFill>
                  <a:srgbClr val="0000FF"/>
                </a:solidFill>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之间的关联关系）</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5786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53955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模块</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575" y="1844824"/>
            <a:ext cx="7651633" cy="460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546532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395536" y="764704"/>
            <a:ext cx="8553128" cy="857256"/>
          </a:xfrm>
        </p:spPr>
        <p:txBody>
          <a:bodyPr>
            <a:noAutofit/>
          </a:bodyPr>
          <a:lstStyle/>
          <a:p>
            <a:r>
              <a:rPr lang="zh-CN" altLang="en-US" dirty="0">
                <a:latin typeface="Arial Unicode MS" pitchFamily="34" charset="-122"/>
                <a:ea typeface="Arial Unicode MS" pitchFamily="34" charset="-122"/>
                <a:cs typeface="Arial Unicode MS" pitchFamily="34" charset="-122"/>
              </a:rPr>
              <a:t>通过调用静态工厂方法创建 </a:t>
            </a:r>
            <a:r>
              <a:rPr lang="en-US" altLang="zh-CN" dirty="0">
                <a:latin typeface="Arial Unicode MS" pitchFamily="34" charset="-122"/>
                <a:ea typeface="Arial Unicode MS" pitchFamily="34" charset="-122"/>
                <a:cs typeface="Arial Unicode MS" pitchFamily="34" charset="-122"/>
              </a:rPr>
              <a:t>Bean</a:t>
            </a:r>
          </a:p>
        </p:txBody>
      </p:sp>
      <p:sp>
        <p:nvSpPr>
          <p:cNvPr id="655363" name="Rectangle 3"/>
          <p:cNvSpPr>
            <a:spLocks noGrp="1" noChangeArrowheads="1"/>
          </p:cNvSpPr>
          <p:nvPr>
            <p:ph type="body" idx="1"/>
          </p:nvPr>
        </p:nvSpPr>
        <p:spPr>
          <a:xfrm>
            <a:off x="323528" y="1895375"/>
            <a:ext cx="8424936" cy="3477841"/>
          </a:xfrm>
        </p:spPr>
        <p:txBody>
          <a:bodyPr/>
          <a:lstStyle/>
          <a:p>
            <a:r>
              <a:rPr lang="zh-CN" altLang="en-US" sz="2800" dirty="0">
                <a:latin typeface="Arial Unicode MS" pitchFamily="34" charset="-122"/>
                <a:ea typeface="Arial Unicode MS" pitchFamily="34" charset="-122"/>
                <a:cs typeface="Arial Unicode MS" pitchFamily="34" charset="-122"/>
              </a:rPr>
              <a:t>调用</a:t>
            </a:r>
            <a:r>
              <a:rPr lang="zh-CN" altLang="en-US" sz="2800" b="1" dirty="0">
                <a:solidFill>
                  <a:srgbClr val="0000FF"/>
                </a:solidFill>
                <a:latin typeface="Arial Unicode MS" pitchFamily="34" charset="-122"/>
                <a:ea typeface="Arial Unicode MS" pitchFamily="34" charset="-122"/>
                <a:cs typeface="Arial Unicode MS" pitchFamily="34" charset="-122"/>
              </a:rPr>
              <a:t>静态工厂方法</a:t>
            </a:r>
            <a:r>
              <a:rPr lang="zh-CN" altLang="en-US" sz="2800" dirty="0">
                <a:latin typeface="Arial Unicode MS" pitchFamily="34" charset="-122"/>
                <a:ea typeface="Arial Unicode MS" pitchFamily="34" charset="-122"/>
                <a:cs typeface="Arial Unicode MS" pitchFamily="34" charset="-122"/>
              </a:rPr>
              <a:t>创建 </a:t>
            </a:r>
            <a:r>
              <a:rPr lang="en-US" altLang="zh-CN" sz="2800" dirty="0">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是将</a:t>
            </a:r>
            <a:r>
              <a:rPr lang="zh-CN" altLang="en-US" sz="2800" b="1" dirty="0">
                <a:solidFill>
                  <a:srgbClr val="0000FF"/>
                </a:solidFill>
                <a:latin typeface="Arial Unicode MS" pitchFamily="34" charset="-122"/>
                <a:ea typeface="Arial Unicode MS" pitchFamily="34" charset="-122"/>
                <a:cs typeface="Arial Unicode MS" pitchFamily="34" charset="-122"/>
              </a:rPr>
              <a:t>对象创建的过程封装到静态方法中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只需要简单地调用静态方法</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而不同关心创建对象的细节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要声明通过静态方法创建的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需要在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 </a:t>
            </a:r>
            <a:r>
              <a:rPr lang="en-US" altLang="zh-CN" sz="2800" b="1" dirty="0">
                <a:solidFill>
                  <a:srgbClr val="0000FF"/>
                </a:solidFill>
                <a:latin typeface="Arial Unicode MS" pitchFamily="34" charset="-122"/>
                <a:ea typeface="Arial Unicode MS" pitchFamily="34" charset="-122"/>
                <a:cs typeface="Arial Unicode MS" pitchFamily="34" charset="-122"/>
              </a:rPr>
              <a:t>class</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属性里指定拥有该工厂的方法的类</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同时在 </a:t>
            </a:r>
            <a:r>
              <a:rPr lang="en-US" altLang="zh-CN" sz="2800" b="1" dirty="0">
                <a:solidFill>
                  <a:srgbClr val="0000FF"/>
                </a:solidFill>
                <a:latin typeface="Arial Unicode MS" pitchFamily="34" charset="-122"/>
                <a:ea typeface="Arial Unicode MS" pitchFamily="34" charset="-122"/>
                <a:cs typeface="Arial Unicode MS" pitchFamily="34" charset="-122"/>
              </a:rPr>
              <a:t>factory-method</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属性里指定工厂方法的名称</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最后</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b="1" dirty="0">
                <a:solidFill>
                  <a:srgbClr val="0000FF"/>
                </a:solidFill>
                <a:latin typeface="Arial Unicode MS" pitchFamily="34" charset="-122"/>
                <a:ea typeface="Arial Unicode MS" pitchFamily="34" charset="-122"/>
                <a:cs typeface="Arial Unicode MS" pitchFamily="34" charset="-122"/>
              </a:rPr>
              <a:t>&lt;</a:t>
            </a:r>
            <a:r>
              <a:rPr lang="en-US" altLang="zh-CN" sz="2800" b="1" dirty="0" err="1">
                <a:solidFill>
                  <a:srgbClr val="0000FF"/>
                </a:solidFill>
                <a:latin typeface="Arial Unicode MS" pitchFamily="34" charset="-122"/>
                <a:ea typeface="Arial Unicode MS" pitchFamily="34" charset="-122"/>
                <a:cs typeface="Arial Unicode MS" pitchFamily="34" charset="-122"/>
              </a:rPr>
              <a:t>constrctor-arg</a:t>
            </a:r>
            <a:r>
              <a:rPr lang="en-US" altLang="zh-CN" sz="2800" b="1" dirty="0">
                <a:solidFill>
                  <a:srgbClr val="0000FF"/>
                </a:solidFill>
                <a:latin typeface="Arial Unicode MS" pitchFamily="34" charset="-122"/>
                <a:ea typeface="Arial Unicode MS" pitchFamily="34" charset="-122"/>
                <a:cs typeface="Arial Unicode MS" pitchFamily="34" charset="-122"/>
              </a:rPr>
              <a:t>&gt;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元素为该方法传递方法参数</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38663590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806896"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通过调用实例工厂方法创建 </a:t>
            </a:r>
            <a:r>
              <a:rPr lang="en-US" altLang="zh-CN" dirty="0">
                <a:latin typeface="Arial Unicode MS" pitchFamily="34" charset="-122"/>
                <a:ea typeface="Arial Unicode MS" pitchFamily="34" charset="-122"/>
                <a:cs typeface="Arial Unicode MS" pitchFamily="34" charset="-122"/>
              </a:rPr>
              <a:t>Bean</a:t>
            </a:r>
          </a:p>
        </p:txBody>
      </p:sp>
      <p:sp>
        <p:nvSpPr>
          <p:cNvPr id="757763" name="Rectangle 3"/>
          <p:cNvSpPr>
            <a:spLocks noGrp="1" noChangeArrowheads="1"/>
          </p:cNvSpPr>
          <p:nvPr>
            <p:ph type="body" idx="1"/>
          </p:nvPr>
        </p:nvSpPr>
        <p:spPr>
          <a:xfrm>
            <a:off x="428596" y="1778347"/>
            <a:ext cx="8143932" cy="4098925"/>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将对象的创建过程封装到另外一个对象实例的方法里</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当客户端需要请求对象时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只需要简单的调用该实例方法而不需要关心对象的创建细节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要声明通过实例工厂方法创建的 </a:t>
            </a:r>
            <a:r>
              <a:rPr lang="en-US" altLang="zh-CN" sz="28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属性里指定拥有该工厂方法的 </a:t>
            </a:r>
            <a:r>
              <a:rPr lang="en-US" altLang="zh-CN" sz="24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factory-method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属性里指定该工厂方法的名称</a:t>
            </a:r>
          </a:p>
          <a:p>
            <a:pPr lvl="1"/>
            <a:r>
              <a:rPr lang="zh-CN" altLang="en-US" sz="2400" dirty="0">
                <a:latin typeface="Arial Unicode MS" pitchFamily="34" charset="-122"/>
                <a:ea typeface="Arial Unicode MS" pitchFamily="34" charset="-122"/>
                <a:cs typeface="Arial Unicode MS" pitchFamily="34" charset="-122"/>
              </a:rPr>
              <a:t>使用 </a:t>
            </a:r>
            <a:r>
              <a:rPr lang="en-US" altLang="zh-CN" sz="2400" b="1" dirty="0" err="1">
                <a:solidFill>
                  <a:srgbClr val="0000FF"/>
                </a:solidFill>
                <a:latin typeface="Arial Unicode MS" pitchFamily="34" charset="-122"/>
                <a:ea typeface="Arial Unicode MS" pitchFamily="34" charset="-122"/>
                <a:cs typeface="Arial Unicode MS" pitchFamily="34" charset="-122"/>
              </a:rPr>
              <a:t>construtor-arg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元素为工厂方法传递方法参数</a:t>
            </a:r>
          </a:p>
          <a:p>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741317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smtClean="0">
                <a:solidFill>
                  <a:srgbClr val="FF0000"/>
                </a:solidFill>
                <a:latin typeface="Arial Unicode MS" pitchFamily="34" charset="-122"/>
                <a:ea typeface="Arial Unicode MS" pitchFamily="34" charset="-122"/>
                <a:cs typeface="Arial Unicode MS" pitchFamily="34" charset="-122"/>
              </a:rPr>
              <a:t>&amp; </a:t>
            </a:r>
            <a:r>
              <a:rPr lang="zh-CN" altLang="en-US" sz="1800" dirty="0" smtClean="0">
                <a:solidFill>
                  <a:srgbClr val="FF0000"/>
                </a:solidFill>
                <a:latin typeface="Arial Unicode MS" pitchFamily="34" charset="-122"/>
                <a:ea typeface="Arial Unicode MS" pitchFamily="34" charset="-122"/>
                <a:cs typeface="Arial Unicode MS" pitchFamily="34" charset="-122"/>
              </a:rPr>
              <a:t>实例工厂方法）</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FactoryBean</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3162111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07504" y="692696"/>
            <a:ext cx="8928992" cy="1584176"/>
          </a:xfrm>
          <a:noFill/>
        </p:spPr>
        <p:txBody>
          <a:bodyPr>
            <a:noAutofit/>
          </a:bodyPr>
          <a:lstStyle/>
          <a:p>
            <a:r>
              <a:rPr lang="zh-CN" altLang="en-US" sz="4000" dirty="0">
                <a:latin typeface="Arial Unicode MS" pitchFamily="34" charset="-122"/>
                <a:ea typeface="Arial Unicode MS" pitchFamily="34" charset="-122"/>
                <a:cs typeface="Arial Unicode MS" pitchFamily="34" charset="-122"/>
              </a:rPr>
              <a:t>实现 </a:t>
            </a:r>
            <a:r>
              <a:rPr lang="en-US" altLang="zh-CN" sz="4000" dirty="0" err="1">
                <a:latin typeface="Arial Unicode MS" pitchFamily="34" charset="-122"/>
                <a:ea typeface="Arial Unicode MS" pitchFamily="34" charset="-122"/>
                <a:cs typeface="Arial Unicode MS" pitchFamily="34" charset="-122"/>
              </a:rPr>
              <a:t>FactoryBean</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接口在 </a:t>
            </a:r>
            <a:r>
              <a:rPr lang="en-US" altLang="zh-CN" sz="4000" dirty="0">
                <a:latin typeface="Arial Unicode MS" pitchFamily="34" charset="-122"/>
                <a:ea typeface="Arial Unicode MS" pitchFamily="34" charset="-122"/>
                <a:cs typeface="Arial Unicode MS" pitchFamily="34" charset="-122"/>
              </a:rPr>
              <a:t>Spring IOC </a:t>
            </a:r>
            <a:r>
              <a:rPr lang="zh-CN" altLang="en-US" sz="4000" dirty="0">
                <a:latin typeface="Arial Unicode MS" pitchFamily="34" charset="-122"/>
                <a:ea typeface="Arial Unicode MS" pitchFamily="34" charset="-122"/>
                <a:cs typeface="Arial Unicode MS" pitchFamily="34" charset="-122"/>
              </a:rPr>
              <a:t>容器中配置 </a:t>
            </a:r>
            <a:r>
              <a:rPr lang="en-US" altLang="zh-CN" sz="4000" dirty="0" smtClean="0">
                <a:latin typeface="Arial Unicode MS" pitchFamily="34" charset="-122"/>
                <a:ea typeface="Arial Unicode MS" pitchFamily="34" charset="-122"/>
                <a:cs typeface="Arial Unicode MS" pitchFamily="34" charset="-122"/>
              </a:rPr>
              <a:t>Bean</a:t>
            </a:r>
            <a:endParaRPr lang="en-US" altLang="zh-CN" sz="4000" dirty="0">
              <a:latin typeface="Arial Unicode MS" pitchFamily="34" charset="-122"/>
              <a:ea typeface="Arial Unicode MS" pitchFamily="34" charset="-122"/>
              <a:cs typeface="Arial Unicode MS" pitchFamily="34" charset="-122"/>
            </a:endParaRPr>
          </a:p>
        </p:txBody>
      </p:sp>
      <p:sp>
        <p:nvSpPr>
          <p:cNvPr id="874499" name="Rectangle 3"/>
          <p:cNvSpPr>
            <a:spLocks noGrp="1" noChangeArrowheads="1"/>
          </p:cNvSpPr>
          <p:nvPr>
            <p:ph type="body" idx="1"/>
          </p:nvPr>
        </p:nvSpPr>
        <p:spPr>
          <a:xfrm>
            <a:off x="285720" y="2311454"/>
            <a:ext cx="8286808" cy="2076450"/>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中有两种类型的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一种是普通</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另一种是工厂</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即</a:t>
            </a:r>
            <a:r>
              <a:rPr lang="en-US" altLang="zh-CN" sz="2400" dirty="0" err="1">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跟普通</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不同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其返回的对象不是指定类的一个实例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其返回的是该工厂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getObject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方法所返回的对象 </a:t>
            </a:r>
          </a:p>
        </p:txBody>
      </p:sp>
      <p:pic>
        <p:nvPicPr>
          <p:cNvPr id="874500" name="Picture 4"/>
          <p:cNvPicPr>
            <a:picLocks noChangeAspect="1" noChangeArrowheads="1"/>
          </p:cNvPicPr>
          <p:nvPr/>
        </p:nvPicPr>
        <p:blipFill>
          <a:blip r:embed="rId2" cstate="print"/>
          <a:srcRect/>
          <a:stretch>
            <a:fillRect/>
          </a:stretch>
        </p:blipFill>
        <p:spPr bwMode="auto">
          <a:xfrm>
            <a:off x="683567" y="4342854"/>
            <a:ext cx="4644509" cy="2398514"/>
          </a:xfrm>
          <a:prstGeom prst="rect">
            <a:avLst/>
          </a:prstGeom>
          <a:noFill/>
        </p:spPr>
      </p:pic>
    </p:spTree>
    <p:extLst>
      <p:ext uri="{BB962C8B-B14F-4D97-AF65-F5344CB8AC3E}">
        <p14:creationId xmlns="" xmlns:p14="http://schemas.microsoft.com/office/powerpoint/2010/main" val="3096049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5229200"/>
          </a:xfrm>
        </p:spPr>
        <p:txBody>
          <a:bodyPr>
            <a:normAutofit lnSpcReduction="10000"/>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a:t>
            </a:r>
            <a:r>
              <a:rPr lang="zh-CN" altLang="en-US" sz="1800" b="1" dirty="0">
                <a:solidFill>
                  <a:srgbClr val="0000FF"/>
                </a:solidFill>
                <a:latin typeface="Arial Unicode MS" pitchFamily="34" charset="-122"/>
                <a:ea typeface="Arial Unicode MS" pitchFamily="34" charset="-122"/>
                <a:cs typeface="Arial Unicode MS" pitchFamily="34" charset="-122"/>
              </a:rPr>
              <a:t>注解的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方式（基于注解配置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；基于注解来装配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的属性）</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；工厂方法注入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3703995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4685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7411" name="Rectangle 3"/>
          <p:cNvSpPr>
            <a:spLocks noGrp="1" noChangeArrowheads="1"/>
          </p:cNvSpPr>
          <p:nvPr>
            <p:ph type="body" idx="1"/>
          </p:nvPr>
        </p:nvSpPr>
        <p:spPr>
          <a:xfrm>
            <a:off x="395536" y="1628800"/>
            <a:ext cx="8352928" cy="4824536"/>
          </a:xfrm>
        </p:spPr>
        <p:txBody>
          <a:bodyPr>
            <a:normAutofit/>
          </a:bodyPr>
          <a:lstStyle/>
          <a:p>
            <a:r>
              <a:rPr lang="zh-CN" altLang="en-US" sz="2600" dirty="0">
                <a:latin typeface="Arial Unicode MS" pitchFamily="34" charset="-122"/>
                <a:ea typeface="Arial Unicode MS" pitchFamily="34" charset="-122"/>
                <a:cs typeface="Arial Unicode MS" pitchFamily="34" charset="-122"/>
              </a:rPr>
              <a:t>组件扫描</a:t>
            </a:r>
            <a:r>
              <a:rPr lang="en-US" altLang="zh-CN" sz="2600" dirty="0">
                <a:latin typeface="Arial Unicode MS" pitchFamily="34" charset="-122"/>
                <a:ea typeface="Arial Unicode MS" pitchFamily="34" charset="-122"/>
                <a:cs typeface="Arial Unicode MS" pitchFamily="34" charset="-122"/>
              </a:rPr>
              <a:t>(component scanning):  Spring </a:t>
            </a:r>
            <a:r>
              <a:rPr lang="zh-CN" altLang="en-US" sz="2600" dirty="0" smtClean="0">
                <a:latin typeface="Arial Unicode MS" pitchFamily="34" charset="-122"/>
                <a:ea typeface="Arial Unicode MS" pitchFamily="34" charset="-122"/>
                <a:cs typeface="Arial Unicode MS" pitchFamily="34" charset="-122"/>
              </a:rPr>
              <a:t>能够</a:t>
            </a:r>
            <a:r>
              <a:rPr lang="zh-CN" altLang="en-US" sz="2600" dirty="0">
                <a:latin typeface="Arial Unicode MS" pitchFamily="34" charset="-122"/>
                <a:ea typeface="Arial Unicode MS" pitchFamily="34" charset="-122"/>
                <a:cs typeface="Arial Unicode MS" pitchFamily="34" charset="-122"/>
              </a:rPr>
              <a:t>从 </a:t>
            </a:r>
            <a:r>
              <a:rPr lang="en-US" altLang="zh-CN" sz="2600" dirty="0" err="1">
                <a:latin typeface="Arial Unicode MS" pitchFamily="34" charset="-122"/>
                <a:ea typeface="Arial Unicode MS" pitchFamily="34" charset="-122"/>
                <a:cs typeface="Arial Unicode MS" pitchFamily="34" charset="-122"/>
              </a:rPr>
              <a:t>classpath</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下自动扫描</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侦测和实例化具有特定注解的组件</a:t>
            </a:r>
            <a:r>
              <a:rPr lang="en-US" altLang="zh-CN" sz="2600" dirty="0">
                <a:latin typeface="Arial Unicode MS" pitchFamily="34" charset="-122"/>
                <a:ea typeface="Arial Unicode MS" pitchFamily="34" charset="-122"/>
                <a:cs typeface="Arial Unicode MS" pitchFamily="34" charset="-122"/>
              </a:rPr>
              <a:t>. </a:t>
            </a:r>
          </a:p>
          <a:p>
            <a:r>
              <a:rPr lang="zh-CN" altLang="en-US" sz="2600" dirty="0">
                <a:latin typeface="Arial Unicode MS" pitchFamily="34" charset="-122"/>
                <a:ea typeface="Arial Unicode MS" pitchFamily="34" charset="-122"/>
                <a:cs typeface="Arial Unicode MS" pitchFamily="34" charset="-122"/>
              </a:rPr>
              <a:t>特定组件包括</a:t>
            </a:r>
            <a:r>
              <a:rPr lang="en-US" altLang="zh-CN" sz="2600" dirty="0">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@Component: </a:t>
            </a:r>
            <a:r>
              <a:rPr lang="zh-CN" altLang="en-US" sz="2100" dirty="0">
                <a:latin typeface="Arial Unicode MS" pitchFamily="34" charset="-122"/>
                <a:ea typeface="Arial Unicode MS" pitchFamily="34" charset="-122"/>
                <a:cs typeface="Arial Unicode MS" pitchFamily="34" charset="-122"/>
              </a:rPr>
              <a:t>基本注解</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标识了一个受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管理的组件</a:t>
            </a:r>
          </a:p>
          <a:p>
            <a:pPr lvl="1"/>
            <a:r>
              <a:rPr lang="en-US" altLang="zh-CN" sz="2100" dirty="0">
                <a:latin typeface="Arial Unicode MS" pitchFamily="34" charset="-122"/>
                <a:ea typeface="Arial Unicode MS" pitchFamily="34" charset="-122"/>
                <a:cs typeface="Arial Unicode MS" pitchFamily="34" charset="-122"/>
              </a:rPr>
              <a:t>@</a:t>
            </a:r>
            <a:r>
              <a:rPr lang="en-US" altLang="zh-CN" sz="2100" dirty="0" err="1">
                <a:latin typeface="Arial Unicode MS" pitchFamily="34" charset="-122"/>
                <a:ea typeface="Arial Unicode MS" pitchFamily="34" charset="-122"/>
                <a:cs typeface="Arial Unicode MS" pitchFamily="34" charset="-122"/>
              </a:rPr>
              <a:t>Respository</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标识持久层组件</a:t>
            </a:r>
          </a:p>
          <a:p>
            <a:pPr lvl="1"/>
            <a:r>
              <a:rPr lang="en-US" altLang="zh-CN" sz="2100" dirty="0">
                <a:latin typeface="Arial Unicode MS" pitchFamily="34" charset="-122"/>
                <a:ea typeface="Arial Unicode MS" pitchFamily="34" charset="-122"/>
                <a:cs typeface="Arial Unicode MS" pitchFamily="34" charset="-122"/>
              </a:rPr>
              <a:t>@Service: </a:t>
            </a:r>
            <a:r>
              <a:rPr lang="zh-CN" altLang="en-US" sz="2100" dirty="0">
                <a:latin typeface="Arial Unicode MS" pitchFamily="34" charset="-122"/>
                <a:ea typeface="Arial Unicode MS" pitchFamily="34" charset="-122"/>
                <a:cs typeface="Arial Unicode MS" pitchFamily="34" charset="-122"/>
              </a:rPr>
              <a:t>标识服务层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业务层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组件</a:t>
            </a:r>
          </a:p>
          <a:p>
            <a:pPr lvl="1"/>
            <a:r>
              <a:rPr lang="en-US" altLang="zh-CN" sz="2100" dirty="0">
                <a:latin typeface="Arial Unicode MS" pitchFamily="34" charset="-122"/>
                <a:ea typeface="Arial Unicode MS" pitchFamily="34" charset="-122"/>
                <a:cs typeface="Arial Unicode MS" pitchFamily="34" charset="-122"/>
              </a:rPr>
              <a:t>@Controller: </a:t>
            </a:r>
            <a:r>
              <a:rPr lang="zh-CN" altLang="en-US" sz="2100" dirty="0">
                <a:latin typeface="Arial Unicode MS" pitchFamily="34" charset="-122"/>
                <a:ea typeface="Arial Unicode MS" pitchFamily="34" charset="-122"/>
                <a:cs typeface="Arial Unicode MS" pitchFamily="34" charset="-122"/>
              </a:rPr>
              <a:t>标识表现层</a:t>
            </a:r>
            <a:r>
              <a:rPr lang="zh-CN" altLang="en-US" sz="2100" dirty="0" smtClean="0">
                <a:latin typeface="Arial Unicode MS" pitchFamily="34" charset="-122"/>
                <a:ea typeface="Arial Unicode MS" pitchFamily="34" charset="-122"/>
                <a:cs typeface="Arial Unicode MS" pitchFamily="34" charset="-122"/>
              </a:rPr>
              <a:t>组件</a:t>
            </a:r>
            <a:endParaRPr lang="en-US" altLang="zh-CN" sz="2100" dirty="0" smtClean="0">
              <a:latin typeface="Arial Unicode MS" pitchFamily="34" charset="-122"/>
              <a:ea typeface="Arial Unicode MS" pitchFamily="34" charset="-122"/>
              <a:cs typeface="Arial Unicode MS" pitchFamily="34" charset="-122"/>
            </a:endParaRPr>
          </a:p>
          <a:p>
            <a:r>
              <a:rPr lang="zh-CN" altLang="en-US" sz="2500" dirty="0">
                <a:latin typeface="Arial Unicode MS" pitchFamily="34" charset="-122"/>
                <a:ea typeface="Arial Unicode MS" pitchFamily="34" charset="-122"/>
                <a:cs typeface="Arial Unicode MS" pitchFamily="34" charset="-122"/>
              </a:rPr>
              <a:t>对于扫描到的组件</a:t>
            </a:r>
            <a:r>
              <a:rPr lang="en-US" altLang="zh-CN" sz="2500" dirty="0">
                <a:latin typeface="Arial Unicode MS" pitchFamily="34" charset="-122"/>
                <a:ea typeface="Arial Unicode MS" pitchFamily="34" charset="-122"/>
                <a:cs typeface="Arial Unicode MS" pitchFamily="34" charset="-122"/>
              </a:rPr>
              <a:t>, </a:t>
            </a:r>
            <a:r>
              <a:rPr lang="en-US" altLang="zh-CN" sz="2500" b="1" dirty="0">
                <a:solidFill>
                  <a:srgbClr val="0000FF"/>
                </a:solidFill>
                <a:latin typeface="Arial Unicode MS" pitchFamily="34" charset="-122"/>
                <a:ea typeface="Arial Unicode MS" pitchFamily="34" charset="-122"/>
                <a:cs typeface="Arial Unicode MS" pitchFamily="34" charset="-122"/>
              </a:rPr>
              <a:t>Spring </a:t>
            </a:r>
            <a:r>
              <a:rPr lang="zh-CN" altLang="en-US" sz="2500" b="1" dirty="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使用非限定类名</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第一个字母小写</a:t>
            </a:r>
            <a:r>
              <a:rPr lang="en-US" altLang="zh-CN" sz="2500" b="1" dirty="0">
                <a:solidFill>
                  <a:srgbClr val="0000FF"/>
                </a:solidFill>
                <a:latin typeface="Arial Unicode MS" pitchFamily="34" charset="-122"/>
                <a:ea typeface="Arial Unicode MS" pitchFamily="34" charset="-122"/>
                <a:cs typeface="Arial Unicode MS" pitchFamily="34" charset="-122"/>
              </a:rPr>
              <a:t>. </a:t>
            </a:r>
            <a:r>
              <a:rPr lang="zh-CN" altLang="en-US" sz="2500" b="1" dirty="0">
                <a:solidFill>
                  <a:srgbClr val="0000FF"/>
                </a:solidFill>
                <a:latin typeface="Arial Unicode MS" pitchFamily="34" charset="-122"/>
                <a:ea typeface="Arial Unicode MS" pitchFamily="34" charset="-122"/>
                <a:cs typeface="Arial Unicode MS" pitchFamily="34" charset="-122"/>
              </a:rPr>
              <a:t>也可以</a:t>
            </a:r>
            <a:r>
              <a:rPr lang="zh-CN" altLang="en-US" sz="2500" b="1" dirty="0" smtClean="0">
                <a:solidFill>
                  <a:srgbClr val="0000FF"/>
                </a:solidFill>
                <a:latin typeface="Arial Unicode MS" pitchFamily="34" charset="-122"/>
                <a:ea typeface="Arial Unicode MS" pitchFamily="34" charset="-122"/>
                <a:cs typeface="Arial Unicode MS" pitchFamily="34" charset="-122"/>
              </a:rPr>
              <a:t>在注解中通过 </a:t>
            </a:r>
            <a:r>
              <a:rPr lang="en-US" altLang="zh-CN" sz="2500" b="1" dirty="0" smtClean="0">
                <a:solidFill>
                  <a:srgbClr val="0000FF"/>
                </a:solidFill>
                <a:latin typeface="Arial Unicode MS" pitchFamily="34" charset="-122"/>
                <a:ea typeface="Arial Unicode MS" pitchFamily="34" charset="-122"/>
                <a:cs typeface="Arial Unicode MS" pitchFamily="34" charset="-122"/>
              </a:rPr>
              <a:t>value </a:t>
            </a:r>
            <a:r>
              <a:rPr lang="zh-CN" altLang="en-US" sz="2500" b="1" dirty="0" smtClean="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2851838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89959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6387" name="Rectangle 3"/>
          <p:cNvSpPr>
            <a:spLocks noGrp="1" noChangeArrowheads="1"/>
          </p:cNvSpPr>
          <p:nvPr>
            <p:ph type="body" idx="1"/>
          </p:nvPr>
        </p:nvSpPr>
        <p:spPr>
          <a:xfrm>
            <a:off x="251520" y="1628800"/>
            <a:ext cx="8712968" cy="515719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a:t>
            </a:r>
            <a:r>
              <a:rPr lang="zh-CN" altLang="en-US" sz="2400" dirty="0" smtClean="0">
                <a:latin typeface="Arial Unicode MS" pitchFamily="34" charset="-122"/>
                <a:ea typeface="Arial Unicode MS" pitchFamily="34" charset="-122"/>
                <a:cs typeface="Arial Unicode MS" pitchFamily="34" charset="-122"/>
              </a:rPr>
              <a:t>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smtClean="0">
                <a:solidFill>
                  <a:srgbClr val="0000FF"/>
                </a:solidFill>
                <a:latin typeface="Arial Unicode MS" pitchFamily="34" charset="-122"/>
                <a:ea typeface="Arial Unicode MS" pitchFamily="34" charset="-122"/>
                <a:cs typeface="Arial Unicode MS" pitchFamily="34" charset="-122"/>
              </a:rPr>
              <a:t>&gt;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base-package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smtClean="0">
                <a:latin typeface="Arial Unicode MS" pitchFamily="34" charset="-122"/>
                <a:ea typeface="Arial Unicode MS" pitchFamily="34" charset="-122"/>
                <a:cs typeface="Arial Unicode MS" pitchFamily="34" charset="-122"/>
              </a:rPr>
              <a:t>resource-pattern </a:t>
            </a:r>
            <a:r>
              <a:rPr lang="zh-CN" altLang="en-US" sz="2000" dirty="0" smtClean="0">
                <a:latin typeface="Arial Unicode MS" pitchFamily="34" charset="-122"/>
                <a:ea typeface="Arial Unicode MS" pitchFamily="34" charset="-122"/>
                <a:cs typeface="Arial Unicode MS" pitchFamily="34" charset="-122"/>
              </a:rPr>
              <a:t>属性过滤特定的类，示例：</a:t>
            </a:r>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smtClean="0">
                <a:solidFill>
                  <a:srgbClr val="0000FF"/>
                </a:solidFill>
                <a:latin typeface="Arial Unicode MS" pitchFamily="34" charset="-122"/>
                <a:ea typeface="Arial Unicode MS" pitchFamily="34" charset="-122"/>
                <a:cs typeface="Arial Unicode MS" pitchFamily="34" charset="-122"/>
              </a:rPr>
              <a:t>&gt; </a:t>
            </a:r>
            <a:r>
              <a:rPr lang="zh-CN" altLang="en-US" sz="2000" b="1" dirty="0" smtClean="0">
                <a:solidFill>
                  <a:srgbClr val="0000FF"/>
                </a:solidFill>
                <a:latin typeface="Arial Unicode MS" pitchFamily="34" charset="-122"/>
                <a:ea typeface="Arial Unicode MS" pitchFamily="34" charset="-122"/>
                <a:cs typeface="Arial Unicode MS" pitchFamily="34" charset="-122"/>
              </a:rPr>
              <a:t>子节点表示要包含的目标类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a:t>
            </a:r>
            <a:r>
              <a:rPr lang="zh-CN" altLang="en-US" sz="2000" b="1" dirty="0" smtClean="0">
                <a:solidFill>
                  <a:srgbClr val="0000FF"/>
                </a:solidFill>
                <a:latin typeface="Arial Unicode MS" pitchFamily="34" charset="-122"/>
                <a:ea typeface="Arial Unicode MS" pitchFamily="34" charset="-122"/>
                <a:cs typeface="Arial Unicode MS" pitchFamily="34" charset="-122"/>
              </a:rPr>
              <a:t>要排除在外的</a:t>
            </a:r>
            <a:r>
              <a:rPr lang="zh-CN" altLang="en-US" sz="2000" b="1" dirty="0">
                <a:solidFill>
                  <a:srgbClr val="0000FF"/>
                </a:solidFill>
                <a:latin typeface="Arial Unicode MS" pitchFamily="34" charset="-122"/>
                <a:ea typeface="Arial Unicode MS" pitchFamily="34" charset="-122"/>
                <a:cs typeface="Arial Unicode MS" pitchFamily="34" charset="-122"/>
              </a:rPr>
              <a:t>目标</a:t>
            </a:r>
            <a:r>
              <a:rPr lang="zh-CN" altLang="en-US" sz="2000" b="1" dirty="0" smtClean="0">
                <a:solidFill>
                  <a:srgbClr val="0000FF"/>
                </a:solidFill>
                <a:latin typeface="Arial Unicode MS" pitchFamily="34" charset="-122"/>
                <a:ea typeface="Arial Unicode MS" pitchFamily="34" charset="-122"/>
                <a:cs typeface="Arial Unicode MS" pitchFamily="34" charset="-122"/>
              </a:rPr>
              <a:t>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context:component-scan</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76754" y="4221088"/>
            <a:ext cx="6365102" cy="864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44175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p>
        </p:txBody>
      </p:sp>
      <p:sp>
        <p:nvSpPr>
          <p:cNvPr id="3" name="内容占位符 2"/>
          <p:cNvSpPr>
            <a:spLocks noGrp="1"/>
          </p:cNvSpPr>
          <p:nvPr>
            <p:ph idx="1"/>
          </p:nvPr>
        </p:nvSpPr>
        <p:spPr>
          <a:xfrm>
            <a:off x="457200" y="1913926"/>
            <a:ext cx="8229600" cy="8670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context:include-filter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context:exclude-filter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子</a:t>
            </a:r>
            <a:r>
              <a:rPr lang="zh-CN" altLang="en-US" sz="2400" dirty="0" smtClean="0">
                <a:latin typeface="Arial Unicode MS" pitchFamily="34" charset="-122"/>
                <a:ea typeface="Arial Unicode MS" pitchFamily="34" charset="-122"/>
                <a:cs typeface="Arial Unicode MS" pitchFamily="34" charset="-122"/>
              </a:rPr>
              <a:t>节点支持多种类型的过滤表达式：</a:t>
            </a:r>
            <a:endParaRPr lang="en-US" altLang="zh-CN" sz="2400"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5059" y="2980511"/>
            <a:ext cx="8465413" cy="32568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35662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组件装配</a:t>
            </a:r>
            <a:endParaRPr lang="zh-CN" altLang="en-US" sz="48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988840"/>
            <a:ext cx="8229600" cy="2667202"/>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err="1">
                <a:solidFill>
                  <a:srgbClr val="FF0000"/>
                </a:solidFill>
                <a:latin typeface="Arial Unicode MS" pitchFamily="34" charset="-122"/>
                <a:ea typeface="Arial Unicode MS" pitchFamily="34" charset="-122"/>
                <a:cs typeface="Arial Unicode MS" pitchFamily="34" charset="-122"/>
              </a:rPr>
              <a:t>Autowired</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smtClean="0">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的属性</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691362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72042" y="476672"/>
            <a:ext cx="832043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err="1">
                <a:latin typeface="Arial Unicode MS" pitchFamily="34" charset="-122"/>
                <a:ea typeface="Arial Unicode MS" pitchFamily="34" charset="-122"/>
                <a:cs typeface="Arial Unicode MS" pitchFamily="34" charset="-122"/>
              </a:rPr>
              <a:t>Autowired</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p>
        </p:txBody>
      </p:sp>
      <p:sp>
        <p:nvSpPr>
          <p:cNvPr id="659459" name="Rectangle 3"/>
          <p:cNvSpPr>
            <a:spLocks noGrp="1" noChangeArrowheads="1"/>
          </p:cNvSpPr>
          <p:nvPr>
            <p:ph type="body" idx="1"/>
          </p:nvPr>
        </p:nvSpPr>
        <p:spPr>
          <a:xfrm>
            <a:off x="179512" y="1700808"/>
            <a:ext cx="8784976" cy="4896544"/>
          </a:xfrm>
          <a:noFill/>
        </p:spPr>
        <p:txBody>
          <a:bodyPr>
            <a:normAutofit/>
          </a:bodyPr>
          <a:lstStyle/>
          <a:p>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Autowired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默认</a:t>
            </a:r>
            <a:r>
              <a:rPr lang="zh-CN" altLang="en-US" sz="1800" b="1" dirty="0">
                <a:solidFill>
                  <a:srgbClr val="0000FF"/>
                </a:solidFill>
                <a:latin typeface="Arial Unicode MS" pitchFamily="34" charset="-122"/>
                <a:ea typeface="Arial Unicode MS" pitchFamily="34" charset="-122"/>
                <a:cs typeface="Arial Unicode MS" pitchFamily="34" charset="-122"/>
              </a:rPr>
              <a:t>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注解的属性都需要被设置</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p>
          <a:p>
            <a:pPr lvl="1"/>
            <a:r>
              <a:rPr lang="zh-CN" altLang="en-US" sz="1800" dirty="0" smtClean="0">
                <a:latin typeface="Arial Unicode MS" pitchFamily="34" charset="-122"/>
                <a:ea typeface="Arial Unicode MS" pitchFamily="34" charset="-122"/>
                <a:cs typeface="Arial Unicode MS" pitchFamily="34" charset="-122"/>
              </a:rPr>
              <a:t>默认</a:t>
            </a:r>
            <a:r>
              <a:rPr lang="zh-CN" altLang="en-US" sz="1800" dirty="0">
                <a:latin typeface="Arial Unicode MS" pitchFamily="34" charset="-122"/>
                <a:ea typeface="Arial Unicode MS" pitchFamily="34" charset="-122"/>
                <a:cs typeface="Arial Unicode MS" pitchFamily="34" charset="-122"/>
              </a:rPr>
              <a:t>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1800" b="1" dirty="0" smtClean="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Qualifiter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p>
          <a:p>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20992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安装 </a:t>
            </a:r>
            <a:r>
              <a:rPr lang="en-US" cap="all" dirty="0" smtClean="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556792"/>
            <a:ext cx="8640960" cy="5184576"/>
          </a:xfrm>
        </p:spPr>
        <p:txBody>
          <a:bodyPr>
            <a:normAutofit lnSpcReduction="10000"/>
          </a:bodyPr>
          <a:lstStyle/>
          <a:p>
            <a:r>
              <a:rPr lang="en-US" sz="2000" cap="all" dirty="0" smtClean="0">
                <a:latin typeface="Arial Unicode MS" pitchFamily="34" charset="-122"/>
                <a:ea typeface="Arial Unicode MS" pitchFamily="34" charset="-122"/>
                <a:cs typeface="Arial Unicode MS" pitchFamily="34" charset="-122"/>
              </a:rPr>
              <a:t>SPRING TOOL SUITE </a:t>
            </a:r>
            <a:r>
              <a:rPr lang="zh-CN" altLang="en-US" sz="2000" dirty="0" smtClean="0">
                <a:latin typeface="Arial Unicode MS" pitchFamily="34" charset="-122"/>
                <a:ea typeface="Arial Unicode MS" pitchFamily="34" charset="-122"/>
                <a:cs typeface="Arial Unicode MS" pitchFamily="34" charset="-122"/>
              </a:rPr>
              <a:t>是一</a:t>
            </a:r>
            <a:r>
              <a:rPr lang="zh-CN" altLang="en-US" sz="2000" dirty="0">
                <a:latin typeface="Arial Unicode MS" pitchFamily="34" charset="-122"/>
                <a:ea typeface="Arial Unicode MS" pitchFamily="34" charset="-122"/>
                <a:cs typeface="Arial Unicode MS" pitchFamily="34" charset="-122"/>
              </a:rPr>
              <a:t>个</a:t>
            </a:r>
            <a:r>
              <a:rPr lang="zh-CN" altLang="en-US" sz="2000" dirty="0" smtClean="0">
                <a:latin typeface="Arial Unicode MS" pitchFamily="34" charset="-122"/>
                <a:ea typeface="Arial Unicode MS" pitchFamily="34" charset="-122"/>
                <a:cs typeface="Arial Unicode MS" pitchFamily="34" charset="-122"/>
              </a:rPr>
              <a:t> </a:t>
            </a:r>
            <a:r>
              <a:rPr lang="en-US"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插件，利用该插件可以更方便的在 </a:t>
            </a:r>
            <a:r>
              <a:rPr lang="en-US" altLang="zh-CN"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平台上开发基于 </a:t>
            </a:r>
            <a:r>
              <a:rPr lang="en-US"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安装</a:t>
            </a:r>
            <a:r>
              <a:rPr lang="zh-CN" altLang="en-US" sz="2000" dirty="0">
                <a:latin typeface="Arial Unicode MS" pitchFamily="34" charset="-122"/>
                <a:ea typeface="Arial Unicode MS" pitchFamily="34" charset="-122"/>
                <a:cs typeface="Arial Unicode MS" pitchFamily="34" charset="-122"/>
              </a:rPr>
              <a:t>方法说明</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smtClean="0">
                <a:solidFill>
                  <a:srgbClr val="0000FF"/>
                </a:solidFill>
                <a:latin typeface="Arial Unicode MS" pitchFamily="34" charset="-122"/>
                <a:ea typeface="Arial Unicode MS" pitchFamily="34" charset="-122"/>
                <a:cs typeface="Arial Unicode MS" pitchFamily="34" charset="-122"/>
              </a:rPr>
              <a:t>xxx/Spring IDE</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that </a:t>
            </a:r>
            <a:r>
              <a:rPr lang="zh-CN" altLang="zh-CN" sz="2000" dirty="0">
                <a:latin typeface="Arial Unicode MS" pitchFamily="34" charset="-122"/>
                <a:ea typeface="Arial Unicode MS" pitchFamily="34" charset="-122"/>
                <a:cs typeface="Arial Unicode MS" pitchFamily="34" charset="-122"/>
              </a:rPr>
              <a:t>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70228" y="5463444"/>
            <a:ext cx="3529602" cy="1368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05205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395536" y="692993"/>
            <a:ext cx="835292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smtClean="0">
                <a:latin typeface="Arial Unicode MS" pitchFamily="34" charset="-122"/>
                <a:ea typeface="Arial Unicode MS" pitchFamily="34" charset="-122"/>
                <a:cs typeface="Arial Unicode MS" pitchFamily="34" charset="-122"/>
              </a:rPr>
              <a:t>Resource </a:t>
            </a:r>
            <a:r>
              <a:rPr lang="zh-CN" altLang="en-US" sz="4000" dirty="0" smtClean="0">
                <a:latin typeface="Arial Unicode MS" pitchFamily="34" charset="-122"/>
                <a:ea typeface="Arial Unicode MS" pitchFamily="34" charset="-122"/>
                <a:cs typeface="Arial Unicode MS" pitchFamily="34" charset="-122"/>
              </a:rPr>
              <a:t>或 </a:t>
            </a:r>
            <a:r>
              <a:rPr lang="en-US" altLang="zh-CN" sz="4000" dirty="0" smtClean="0">
                <a:latin typeface="Arial Unicode MS" pitchFamily="34" charset="-122"/>
                <a:ea typeface="Arial Unicode MS" pitchFamily="34" charset="-122"/>
                <a:cs typeface="Arial Unicode MS" pitchFamily="34" charset="-122"/>
              </a:rPr>
              <a:t>@Inject </a:t>
            </a:r>
            <a:br>
              <a:rPr lang="en-US" altLang="zh-CN"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solidFill>
                <a:srgbClr val="FF0000"/>
              </a:solidFill>
              <a:latin typeface="Arial Unicode MS" pitchFamily="34" charset="-122"/>
              <a:ea typeface="Arial Unicode MS" pitchFamily="34" charset="-122"/>
              <a:cs typeface="Arial Unicode MS" pitchFamily="34" charset="-122"/>
            </a:endParaRPr>
          </a:p>
        </p:txBody>
      </p:sp>
      <p:sp>
        <p:nvSpPr>
          <p:cNvPr id="658435" name="Rectangle 3"/>
          <p:cNvSpPr>
            <a:spLocks noGrp="1" noChangeArrowheads="1"/>
          </p:cNvSpPr>
          <p:nvPr>
            <p:ph type="body" idx="1"/>
          </p:nvPr>
        </p:nvSpPr>
        <p:spPr>
          <a:xfrm>
            <a:off x="323528" y="2178794"/>
            <a:ext cx="8496944" cy="398651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还支持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注解，这两个注解和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注解的功用类似</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solidFill>
                  <a:srgbClr val="0000FF"/>
                </a:solidFill>
                <a:latin typeface="Arial Unicode MS" pitchFamily="34" charset="-122"/>
                <a:ea typeface="Arial Unicode MS" pitchFamily="34" charset="-122"/>
                <a:cs typeface="Arial Unicode MS" pitchFamily="34" charset="-122"/>
              </a:rPr>
              <a:t>@Resource </a:t>
            </a:r>
            <a:r>
              <a:rPr lang="zh-CN" altLang="en-US" sz="2400" dirty="0" smtClean="0">
                <a:solidFill>
                  <a:srgbClr val="0000FF"/>
                </a:solidFill>
                <a:latin typeface="Arial Unicode MS" pitchFamily="34" charset="-122"/>
                <a:ea typeface="Arial Unicode MS" pitchFamily="34" charset="-122"/>
                <a:cs typeface="Arial Unicode MS" pitchFamily="34" charset="-122"/>
              </a:rPr>
              <a:t>注解要求提供一个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名称的属性，若该属性为空，则自动采用标注处的变量或方法名作为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zh-CN" altLang="en-US" sz="2400" dirty="0" smtClean="0">
                <a:latin typeface="Arial Unicode MS" pitchFamily="34" charset="-122"/>
                <a:ea typeface="Arial Unicode MS" pitchFamily="34" charset="-122"/>
                <a:cs typeface="Arial Unicode MS" pitchFamily="34" charset="-122"/>
              </a:rPr>
              <a:t>一样也是按类型匹配注入的 </a:t>
            </a:r>
            <a:r>
              <a:rPr lang="en-US" altLang="zh-CN" sz="2400" dirty="0" smtClean="0">
                <a:latin typeface="Arial Unicode MS" pitchFamily="34" charset="-122"/>
                <a:ea typeface="Arial Unicode MS" pitchFamily="34" charset="-122"/>
                <a:cs typeface="Arial Unicode MS" pitchFamily="34" charset="-122"/>
              </a:rPr>
              <a:t>Bean</a:t>
            </a:r>
            <a:r>
              <a:rPr lang="zh-CN" altLang="en-US" sz="2400" dirty="0" smtClean="0">
                <a:latin typeface="Arial Unicode MS" pitchFamily="34" charset="-122"/>
                <a:ea typeface="Arial Unicode MS" pitchFamily="34" charset="-122"/>
                <a:cs typeface="Arial Unicode MS" pitchFamily="34" charset="-122"/>
              </a:rPr>
              <a:t>， 但没有 </a:t>
            </a:r>
            <a:r>
              <a:rPr lang="en-US" altLang="zh-CN" sz="2400" dirty="0" err="1" smtClean="0">
                <a:latin typeface="Arial Unicode MS" pitchFamily="34" charset="-122"/>
                <a:ea typeface="Arial Unicode MS" pitchFamily="34" charset="-122"/>
                <a:cs typeface="Arial Unicode MS" pitchFamily="34" charset="-122"/>
              </a:rPr>
              <a:t>reqired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建议使用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Autowired</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11672874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solidFill>
                  <a:srgbClr val="FF0000"/>
                </a:solidFill>
                <a:latin typeface="Arial Unicode MS" pitchFamily="34" charset="-122"/>
                <a:ea typeface="Arial Unicode MS" pitchFamily="34" charset="-122"/>
                <a:cs typeface="Arial Unicode MS" pitchFamily="34" charset="-122"/>
              </a:rPr>
              <a:t>配置形式</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方式；基于</a:t>
            </a:r>
            <a:r>
              <a:rPr lang="zh-CN" altLang="en-US" sz="1800" dirty="0">
                <a:solidFill>
                  <a:srgbClr val="FF0000"/>
                </a:solidFill>
                <a:latin typeface="Arial Unicode MS" pitchFamily="34" charset="-122"/>
                <a:ea typeface="Arial Unicode MS" pitchFamily="34" charset="-122"/>
                <a:cs typeface="Arial Unicode MS" pitchFamily="34" charset="-122"/>
              </a:rPr>
              <a:t>注解的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工厂方法注入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Spring 4.x </a:t>
            </a:r>
            <a:r>
              <a:rPr lang="zh-CN" altLang="en-US" sz="1800" b="1" dirty="0" smtClean="0">
                <a:solidFill>
                  <a:srgbClr val="0000FF"/>
                </a:solidFill>
                <a:latin typeface="Arial Unicode MS" pitchFamily="34" charset="-122"/>
                <a:ea typeface="Arial Unicode MS" pitchFamily="34" charset="-122"/>
                <a:cs typeface="Arial Unicode MS" pitchFamily="34" charset="-122"/>
              </a:rPr>
              <a:t>新特性：泛</a:t>
            </a:r>
            <a:r>
              <a:rPr lang="zh-CN" altLang="en-US" sz="1800" b="1" dirty="0">
                <a:solidFill>
                  <a:srgbClr val="0000FF"/>
                </a:solidFill>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 xmlns:p14="http://schemas.microsoft.com/office/powerpoint/2010/main" val="68535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370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泛型依赖</a:t>
            </a:r>
            <a:r>
              <a:rPr lang="zh-CN" altLang="en-US" dirty="0" smtClean="0">
                <a:latin typeface="Arial Unicode MS" pitchFamily="34" charset="-122"/>
                <a:ea typeface="Arial Unicode MS" pitchFamily="34" charset="-122"/>
                <a:cs typeface="Arial Unicode MS" pitchFamily="34" charset="-122"/>
              </a:rPr>
              <a:t>注入</a:t>
            </a:r>
            <a:endParaRPr lang="zh-CN" altLang="en-US" dirty="0">
              <a:latin typeface="Arial Unicode MS" pitchFamily="34" charset="-122"/>
              <a:ea typeface="Arial Unicode MS" pitchFamily="34" charset="-122"/>
              <a:cs typeface="Arial Unicode MS" pitchFamily="34" charset="-122"/>
            </a:endParaRPr>
          </a:p>
        </p:txBody>
      </p:sp>
      <p:sp>
        <p:nvSpPr>
          <p:cNvPr id="4" name="内容占位符 3"/>
          <p:cNvSpPr>
            <a:spLocks noGrp="1"/>
          </p:cNvSpPr>
          <p:nvPr>
            <p:ph idx="1"/>
          </p:nvPr>
        </p:nvSpPr>
        <p:spPr>
          <a:xfrm>
            <a:off x="539552" y="1844825"/>
            <a:ext cx="8229600" cy="1008112"/>
          </a:xfrm>
        </p:spPr>
        <p:txBody>
          <a:bodyPr>
            <a:normAutofit/>
          </a:bodyPr>
          <a:lstStyle/>
          <a:p>
            <a:r>
              <a:rPr lang="en-US" altLang="zh-CN" sz="2800" dirty="0" smtClean="0">
                <a:latin typeface="Arial Unicode MS" pitchFamily="34" charset="-122"/>
                <a:ea typeface="Arial Unicode MS" pitchFamily="34" charset="-122"/>
                <a:cs typeface="Arial Unicode MS" pitchFamily="34" charset="-122"/>
              </a:rPr>
              <a:t>Spring 4.x </a:t>
            </a:r>
            <a:r>
              <a:rPr lang="zh-CN" altLang="en-US" sz="2800" dirty="0" smtClean="0">
                <a:latin typeface="Arial Unicode MS" pitchFamily="34" charset="-122"/>
                <a:ea typeface="Arial Unicode MS" pitchFamily="34" charset="-122"/>
                <a:cs typeface="Arial Unicode MS" pitchFamily="34" charset="-122"/>
              </a:rPr>
              <a:t>中可以为子类注入子类对应的泛型类型的成员变量的引用</a:t>
            </a:r>
            <a:endParaRPr lang="zh-CN" altLang="en-US" sz="2800" dirty="0">
              <a:latin typeface="Arial Unicode MS" pitchFamily="34" charset="-122"/>
              <a:ea typeface="Arial Unicode MS" pitchFamily="34" charset="-122"/>
              <a:cs typeface="Arial Unicode MS" pitchFamily="34" charset="-122"/>
            </a:endParaRPr>
          </a:p>
        </p:txBody>
      </p:sp>
      <p:pic>
        <p:nvPicPr>
          <p:cNvPr id="1029"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599" y="3140968"/>
            <a:ext cx="6087281" cy="30963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502304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整合多个配置文件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988841"/>
            <a:ext cx="8568952" cy="1656184"/>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允许通过 </a:t>
            </a:r>
            <a:r>
              <a:rPr lang="en-US" altLang="zh-CN" sz="2400" dirty="0" smtClean="0">
                <a:latin typeface="Arial Unicode MS" pitchFamily="34" charset="-122"/>
                <a:ea typeface="Arial Unicode MS" pitchFamily="34" charset="-122"/>
                <a:cs typeface="Arial Unicode MS" pitchFamily="34" charset="-122"/>
              </a:rPr>
              <a:t>&lt;import&gt; </a:t>
            </a:r>
            <a:r>
              <a:rPr lang="zh-CN" altLang="en-US" sz="2400" dirty="0" smtClean="0">
                <a:latin typeface="Arial Unicode MS" pitchFamily="34" charset="-122"/>
                <a:ea typeface="Arial Unicode MS" pitchFamily="34" charset="-122"/>
                <a:cs typeface="Arial Unicode MS" pitchFamily="34" charset="-122"/>
              </a:rPr>
              <a:t>将多个配置文件引入到一个文件中，进行配置文件的集成。这样在启动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a:t>
            </a:r>
            <a:r>
              <a:rPr lang="en-US" altLang="zh-CN" sz="2400" dirty="0" smtClean="0">
                <a:latin typeface="Arial Unicode MS" pitchFamily="34" charset="-122"/>
                <a:ea typeface="Arial Unicode MS" pitchFamily="34" charset="-122"/>
                <a:cs typeface="Arial Unicode MS" pitchFamily="34" charset="-122"/>
              </a:rPr>
              <a:t>mport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属性支持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的标准的路径资源</a:t>
            </a:r>
            <a:endParaRPr lang="zh-CN" altLang="en-US" sz="2400" dirty="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3717032"/>
            <a:ext cx="8280920" cy="18211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09530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936625"/>
          </a:xfrm>
          <a:prstGeom prst="rect">
            <a:avLst/>
          </a:prstGeom>
          <a:noFill/>
          <a:ln/>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Spring AOP</a:t>
            </a:r>
            <a:endParaRPr kumimoji="0" lang="en-US" altLang="zh-CN" sz="5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1863500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539552" y="692696"/>
            <a:ext cx="8229600" cy="1224136"/>
          </a:xfrm>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AOP </a:t>
            </a:r>
            <a:r>
              <a:rPr lang="zh-CN" altLang="en-US" sz="4800" dirty="0" smtClean="0">
                <a:latin typeface="Arial Unicode MS" pitchFamily="34" charset="-122"/>
                <a:ea typeface="Arial Unicode MS" pitchFamily="34" charset="-122"/>
                <a:cs typeface="Arial Unicode MS" pitchFamily="34" charset="-122"/>
              </a:rPr>
              <a:t>前奏</a:t>
            </a:r>
            <a:endParaRPr lang="zh-CN" altLang="en-US" sz="4800" dirty="0">
              <a:latin typeface="Arial Unicode MS" pitchFamily="34" charset="-122"/>
              <a:ea typeface="Arial Unicode MS" pitchFamily="34" charset="-122"/>
              <a:cs typeface="Arial Unicode MS" pitchFamily="34" charset="-122"/>
            </a:endParaRPr>
          </a:p>
        </p:txBody>
      </p:sp>
      <p:pic>
        <p:nvPicPr>
          <p:cNvPr id="675844" name="Picture 4"/>
          <p:cNvPicPr>
            <a:picLocks noChangeAspect="1" noChangeArrowheads="1"/>
          </p:cNvPicPr>
          <p:nvPr/>
        </p:nvPicPr>
        <p:blipFill>
          <a:blip r:embed="rId3" cstate="print"/>
          <a:srcRect/>
          <a:stretch>
            <a:fillRect/>
          </a:stretch>
        </p:blipFill>
        <p:spPr bwMode="auto">
          <a:xfrm>
            <a:off x="251520" y="2692518"/>
            <a:ext cx="3128962" cy="3600450"/>
          </a:xfrm>
          <a:prstGeom prst="rect">
            <a:avLst/>
          </a:prstGeom>
          <a:noFill/>
        </p:spPr>
      </p:pic>
      <p:sp>
        <p:nvSpPr>
          <p:cNvPr id="675845" name="Text Box 5"/>
          <p:cNvSpPr txBox="1">
            <a:spLocks noChangeArrowheads="1"/>
          </p:cNvSpPr>
          <p:nvPr/>
        </p:nvSpPr>
        <p:spPr bwMode="auto">
          <a:xfrm>
            <a:off x="3705920" y="2692518"/>
            <a:ext cx="5261004" cy="784830"/>
          </a:xfrm>
          <a:prstGeom prst="rect">
            <a:avLst/>
          </a:prstGeom>
          <a:solidFill>
            <a:srgbClr val="CCFFCC"/>
          </a:solidFill>
          <a:ln w="9525" algn="ctr">
            <a:noFill/>
            <a:miter lim="800000"/>
            <a:headEnd/>
            <a:tailEnd/>
          </a:ln>
          <a:effectLst/>
        </p:spPr>
        <p:txBody>
          <a:bodyPr wrap="square">
            <a:spAutoFit/>
          </a:bodyPr>
          <a:lstStyle/>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日志：</a:t>
            </a:r>
            <a:r>
              <a:rPr lang="zh-CN" altLang="en-US" dirty="0">
                <a:latin typeface="Arial Unicode MS" pitchFamily="34" charset="-122"/>
                <a:ea typeface="Arial Unicode MS" pitchFamily="34" charset="-122"/>
                <a:cs typeface="Arial Unicode MS" pitchFamily="34" charset="-122"/>
              </a:rPr>
              <a:t>在程序执行期间追踪正在发生的活动</a:t>
            </a:r>
          </a:p>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验证：</a:t>
            </a:r>
            <a:r>
              <a:rPr lang="zh-CN" altLang="en-US" dirty="0">
                <a:latin typeface="Arial Unicode MS" pitchFamily="34" charset="-122"/>
                <a:ea typeface="Arial Unicode MS" pitchFamily="34" charset="-122"/>
                <a:cs typeface="Arial Unicode MS" pitchFamily="34" charset="-122"/>
              </a:rPr>
              <a:t>希望计算器只能处理正数的运算</a:t>
            </a:r>
          </a:p>
        </p:txBody>
      </p:sp>
      <p:sp>
        <p:nvSpPr>
          <p:cNvPr id="8" name="Rectangle 3"/>
          <p:cNvSpPr txBox="1">
            <a:spLocks noChangeArrowheads="1"/>
          </p:cNvSpPr>
          <p:nvPr/>
        </p:nvSpPr>
        <p:spPr>
          <a:xfrm>
            <a:off x="395536" y="1823988"/>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smtClean="0">
                <a:latin typeface="Arial Unicode MS" pitchFamily="34" charset="-122"/>
                <a:ea typeface="Arial Unicode MS" pitchFamily="34" charset="-122"/>
                <a:cs typeface="Arial Unicode MS" pitchFamily="34" charset="-122"/>
              </a:rPr>
              <a:t>WHY </a:t>
            </a:r>
            <a:r>
              <a:rPr lang="zh-CN" altLang="en-US" sz="2600" dirty="0" smtClean="0">
                <a:latin typeface="Arial Unicode MS" pitchFamily="34" charset="-122"/>
                <a:ea typeface="Arial Unicode MS" pitchFamily="34" charset="-122"/>
                <a:cs typeface="Arial Unicode MS" pitchFamily="34" charset="-122"/>
              </a:rPr>
              <a:t> </a:t>
            </a:r>
            <a:r>
              <a:rPr lang="en-US" altLang="zh-CN" sz="2600" dirty="0" smtClean="0">
                <a:latin typeface="Arial Unicode MS" pitchFamily="34" charset="-122"/>
                <a:ea typeface="Arial Unicode MS" pitchFamily="34" charset="-122"/>
                <a:cs typeface="Arial Unicode MS" pitchFamily="34" charset="-122"/>
              </a:rPr>
              <a:t>AOP </a:t>
            </a:r>
            <a:r>
              <a:rPr lang="zh-CN" altLang="en-US" sz="2600" dirty="0" smtClean="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2552797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1528170"/>
            <a:ext cx="6568777" cy="5069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代码实现片段</a:t>
            </a:r>
          </a:p>
        </p:txBody>
      </p:sp>
      <p:sp>
        <p:nvSpPr>
          <p:cNvPr id="2" name="矩形 1"/>
          <p:cNvSpPr/>
          <p:nvPr/>
        </p:nvSpPr>
        <p:spPr>
          <a:xfrm>
            <a:off x="141709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1839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1839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620714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问题</a:t>
            </a:r>
          </a:p>
        </p:txBody>
      </p:sp>
      <p:sp>
        <p:nvSpPr>
          <p:cNvPr id="683011" name="Rectangle 3"/>
          <p:cNvSpPr>
            <a:spLocks noGrp="1" noChangeArrowheads="1"/>
          </p:cNvSpPr>
          <p:nvPr>
            <p:ph type="body" idx="1"/>
          </p:nvPr>
        </p:nvSpPr>
        <p:spPr>
          <a:xfrm>
            <a:off x="251520" y="1772816"/>
            <a:ext cx="8568952" cy="3528392"/>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代码混乱：越来越</a:t>
            </a:r>
            <a:r>
              <a:rPr lang="zh-CN" altLang="en-US" sz="2800" dirty="0">
                <a:latin typeface="Arial Unicode MS" pitchFamily="34" charset="-122"/>
                <a:ea typeface="Arial Unicode MS" pitchFamily="34" charset="-122"/>
                <a:cs typeface="Arial Unicode MS" pitchFamily="34" charset="-122"/>
              </a:rPr>
              <a:t>多的非业务需求</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日志和</a:t>
            </a:r>
            <a:r>
              <a:rPr lang="zh-CN" altLang="en-US" sz="2800" dirty="0" smtClean="0">
                <a:latin typeface="Arial Unicode MS" pitchFamily="34" charset="-122"/>
                <a:ea typeface="Arial Unicode MS" pitchFamily="34" charset="-122"/>
                <a:cs typeface="Arial Unicode MS" pitchFamily="34" charset="-122"/>
              </a:rPr>
              <a:t>验证等</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加入后</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原有</a:t>
            </a:r>
            <a:r>
              <a:rPr lang="zh-CN" altLang="en-US" sz="2800" b="1" dirty="0" smtClean="0">
                <a:solidFill>
                  <a:srgbClr val="0000FF"/>
                </a:solidFill>
                <a:latin typeface="Arial Unicode MS" pitchFamily="34" charset="-122"/>
                <a:ea typeface="Arial Unicode MS" pitchFamily="34" charset="-122"/>
                <a:cs typeface="Arial Unicode MS" pitchFamily="34" charset="-122"/>
              </a:rPr>
              <a:t>的业务方法</a:t>
            </a:r>
            <a:r>
              <a:rPr lang="zh-CN" altLang="en-US" sz="2800" b="1" dirty="0">
                <a:solidFill>
                  <a:srgbClr val="0000FF"/>
                </a:solidFill>
                <a:latin typeface="Arial Unicode MS" pitchFamily="34" charset="-122"/>
                <a:ea typeface="Arial Unicode MS" pitchFamily="34" charset="-122"/>
                <a:cs typeface="Arial Unicode MS" pitchFamily="34" charset="-122"/>
              </a:rPr>
              <a:t>急剧膨胀</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en-US" altLang="zh-CN" sz="2800" b="1" dirty="0" smtClean="0">
                <a:solidFill>
                  <a:srgbClr val="0000FF"/>
                </a:solidFill>
                <a:latin typeface="Arial Unicode MS" pitchFamily="34" charset="-122"/>
                <a:ea typeface="Arial Unicode MS" pitchFamily="34" charset="-122"/>
                <a:cs typeface="Arial Unicode MS" pitchFamily="34" charset="-122"/>
              </a:rPr>
              <a:t> </a:t>
            </a:r>
            <a:r>
              <a:rPr lang="zh-CN" altLang="en-US" sz="2800" b="1" dirty="0" smtClean="0">
                <a:solidFill>
                  <a:srgbClr val="0000FF"/>
                </a:solidFill>
                <a:latin typeface="Arial Unicode MS" pitchFamily="34" charset="-122"/>
                <a:ea typeface="Arial Unicode MS" pitchFamily="34" charset="-122"/>
                <a:cs typeface="Arial Unicode MS" pitchFamily="34" charset="-122"/>
              </a:rPr>
              <a:t>每个</a:t>
            </a:r>
            <a:r>
              <a:rPr lang="zh-CN" altLang="en-US" sz="2800" b="1" dirty="0">
                <a:solidFill>
                  <a:srgbClr val="0000FF"/>
                </a:solidFill>
                <a:latin typeface="Arial Unicode MS" pitchFamily="34" charset="-122"/>
                <a:ea typeface="Arial Unicode MS" pitchFamily="34" charset="-122"/>
                <a:cs typeface="Arial Unicode MS" pitchFamily="34" charset="-122"/>
              </a:rPr>
              <a:t>方法在处理核心逻辑的同时还必须兼顾其他多个关注点</a:t>
            </a:r>
            <a:r>
              <a:rPr lang="en-US" altLang="zh-CN" sz="2800" dirty="0">
                <a:latin typeface="Arial Unicode MS" pitchFamily="34" charset="-122"/>
                <a:ea typeface="Arial Unicode MS" pitchFamily="34" charset="-122"/>
                <a:cs typeface="Arial Unicode MS" pitchFamily="34" charset="-122"/>
              </a:rPr>
              <a:t>. </a:t>
            </a:r>
          </a:p>
          <a:p>
            <a:r>
              <a:rPr lang="zh-CN" altLang="en-US" sz="2800" dirty="0">
                <a:latin typeface="Arial Unicode MS" pitchFamily="34" charset="-122"/>
                <a:ea typeface="Arial Unicode MS" pitchFamily="34" charset="-122"/>
                <a:cs typeface="Arial Unicode MS" pitchFamily="34" charset="-122"/>
              </a:rPr>
              <a:t>代码分散</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以日志需求为例</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只是为了满足这个单一需求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就不得不在多个</a:t>
            </a:r>
            <a:r>
              <a:rPr lang="zh-CN" altLang="en-US" sz="2800" dirty="0" smtClean="0">
                <a:latin typeface="Arial Unicode MS" pitchFamily="34" charset="-122"/>
                <a:ea typeface="Arial Unicode MS" pitchFamily="34" charset="-122"/>
                <a:cs typeface="Arial Unicode MS" pitchFamily="34" charset="-122"/>
              </a:rPr>
              <a:t>模块（方法）里</a:t>
            </a:r>
            <a:r>
              <a:rPr lang="zh-CN" altLang="en-US" sz="2800" dirty="0">
                <a:latin typeface="Arial Unicode MS" pitchFamily="34" charset="-122"/>
                <a:ea typeface="Arial Unicode MS" pitchFamily="34" charset="-122"/>
                <a:cs typeface="Arial Unicode MS" pitchFamily="34" charset="-122"/>
              </a:rPr>
              <a:t>多次重复相同的日志代码</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如果日志需求发生变化</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必须修改所有模块</a:t>
            </a:r>
            <a:r>
              <a:rPr lang="en-US" altLang="zh-CN" sz="2800" dirty="0" smtClean="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4450551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使用动态</a:t>
            </a:r>
            <a:r>
              <a:rPr lang="zh-CN" altLang="en-US" dirty="0" smtClean="0">
                <a:latin typeface="Arial Unicode MS" pitchFamily="34" charset="-122"/>
                <a:ea typeface="Arial Unicode MS" pitchFamily="34" charset="-122"/>
                <a:cs typeface="Arial Unicode MS" pitchFamily="34" charset="-122"/>
              </a:rPr>
              <a:t>代理解决上述问题</a:t>
            </a:r>
            <a:endParaRPr lang="zh-CN" altLang="en-US" dirty="0">
              <a:latin typeface="Arial Unicode MS" pitchFamily="34" charset="-122"/>
              <a:ea typeface="Arial Unicode MS" pitchFamily="34" charset="-122"/>
              <a:cs typeface="Arial Unicode MS" pitchFamily="34" charset="-122"/>
            </a:endParaRPr>
          </a:p>
        </p:txBody>
      </p:sp>
      <p:sp>
        <p:nvSpPr>
          <p:cNvPr id="680963" name="Rectangle 3"/>
          <p:cNvSpPr>
            <a:spLocks noGrp="1" noChangeArrowheads="1"/>
          </p:cNvSpPr>
          <p:nvPr>
            <p:ph type="body" idx="1"/>
          </p:nvPr>
        </p:nvSpPr>
        <p:spPr>
          <a:xfrm>
            <a:off x="755650" y="1759223"/>
            <a:ext cx="769620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p>
        </p:txBody>
      </p:sp>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buFont typeface="Wingdings" pitchFamily="2" charset="2"/>
              <a:buNone/>
            </a:pPr>
            <a:r>
              <a:rPr lang="zh-CN" altLang="en-US" dirty="0">
                <a:latin typeface="Arial Unicode MS" pitchFamily="34" charset="-122"/>
                <a:ea typeface="Arial Unicode MS" pitchFamily="34"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itchFamily="2" charset="2"/>
              <a:buNone/>
            </a:pPr>
            <a:r>
              <a:rPr lang="zh-CN" altLang="en-US" sz="1800" b="1" dirty="0" smtClean="0">
                <a:latin typeface="Arial Unicode MS" pitchFamily="34" charset="-122"/>
                <a:ea typeface="Arial Unicode MS" pitchFamily="34" charset="-122"/>
                <a:cs typeface="Arial Unicode MS" pitchFamily="34" charset="-122"/>
              </a:rPr>
              <a:t>计算器</a:t>
            </a:r>
            <a:endParaRPr lang="zh-CN" altLang="en-US" sz="1800" b="1" dirty="0">
              <a:latin typeface="Arial Unicode MS" pitchFamily="34" charset="-122"/>
              <a:ea typeface="Arial Unicode MS" pitchFamily="34" charset="-122"/>
              <a:cs typeface="Arial Unicode MS" pitchFamily="34" charset="-122"/>
            </a:endParaRP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836777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08520" y="548680"/>
            <a:ext cx="9145711" cy="1439863"/>
          </a:xfrm>
        </p:spPr>
        <p:txBody>
          <a:bodyPr>
            <a:normAutofit/>
          </a:bodyPr>
          <a:lstStyle/>
          <a:p>
            <a:r>
              <a:rPr lang="en-US" altLang="zh-CN" sz="4000" dirty="0" err="1" smtClean="0">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2" cstate="print"/>
          <a:srcRect/>
          <a:stretch>
            <a:fillRect/>
          </a:stretch>
        </p:blipFill>
        <p:spPr bwMode="auto">
          <a:xfrm>
            <a:off x="539552" y="1804119"/>
            <a:ext cx="8137525" cy="4721225"/>
          </a:xfrm>
          <a:prstGeom prst="rect">
            <a:avLst/>
          </a:prstGeom>
          <a:noFill/>
        </p:spPr>
      </p:pic>
    </p:spTree>
    <p:extLst>
      <p:ext uri="{BB962C8B-B14F-4D97-AF65-F5344CB8AC3E}">
        <p14:creationId xmlns="" xmlns:p14="http://schemas.microsoft.com/office/powerpoint/2010/main" val="27797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搭建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457200" y="1633916"/>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把以下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包加入到工程的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一个典型的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项目需要创建一个或多个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这些配置文件用于在 </a:t>
            </a:r>
            <a:r>
              <a:rPr lang="en-US" altLang="zh-CN" sz="2400" dirty="0" smtClean="0">
                <a:latin typeface="Arial Unicode MS" pitchFamily="34" charset="-122"/>
                <a:ea typeface="Arial Unicode MS" pitchFamily="34" charset="-122"/>
                <a:cs typeface="Arial Unicode MS" pitchFamily="34" charset="-122"/>
              </a:rPr>
              <a:t>Spring IOC </a:t>
            </a:r>
            <a:r>
              <a:rPr lang="zh-CN" altLang="en-US" sz="2400" dirty="0" smtClean="0">
                <a:latin typeface="Arial Unicode MS" pitchFamily="34" charset="-122"/>
                <a:ea typeface="Arial Unicode MS" pitchFamily="34" charset="-122"/>
                <a:cs typeface="Arial Unicode MS" pitchFamily="34" charset="-122"/>
              </a:rPr>
              <a:t>容器里配置 </a:t>
            </a:r>
            <a:r>
              <a:rPr lang="en-US" altLang="zh-CN" sz="2400" dirty="0" smtClean="0">
                <a:latin typeface="Arial Unicode MS" pitchFamily="34" charset="-122"/>
                <a:ea typeface="Arial Unicode MS" pitchFamily="34" charset="-122"/>
                <a:cs typeface="Arial Unicode MS" pitchFamily="34" charset="-122"/>
              </a:rPr>
              <a:t>Bean. Bean </a:t>
            </a:r>
            <a:r>
              <a:rPr lang="zh-CN" altLang="en-US" sz="2400" dirty="0" smtClean="0">
                <a:latin typeface="Arial Unicode MS" pitchFamily="34" charset="-122"/>
                <a:ea typeface="Arial Unicode MS" pitchFamily="34" charset="-122"/>
                <a:cs typeface="Arial Unicode MS" pitchFamily="34" charset="-122"/>
              </a:rPr>
              <a:t>的配置文件可以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放在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classpath</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也可以放在其它目录下</a:t>
            </a:r>
            <a:r>
              <a:rPr lang="en-US" altLang="zh-CN" sz="2400" dirty="0" smtClean="0">
                <a:latin typeface="Arial Unicode MS" pitchFamily="34" charset="-122"/>
                <a:ea typeface="Arial Unicode MS" pitchFamily="34" charset="-122"/>
                <a:cs typeface="Arial Unicode MS" pitchFamily="34" charset="-122"/>
              </a:rPr>
              <a:t>.</a:t>
            </a:r>
          </a:p>
          <a:p>
            <a:pPr>
              <a:buNone/>
            </a:pPr>
            <a:endParaRPr lang="zh-CN" alt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2204864"/>
            <a:ext cx="3158156" cy="15121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02367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98488" y="631815"/>
            <a:ext cx="8459787" cy="1439863"/>
          </a:xfrm>
        </p:spPr>
        <p:txBody>
          <a:bodyPr/>
          <a:lstStyle/>
          <a:p>
            <a:r>
              <a:rPr lang="en-US" altLang="en-US" dirty="0" err="1" smtClean="0">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cstate="print"/>
          <a:srcRect/>
          <a:stretch>
            <a:fillRect/>
          </a:stretch>
        </p:blipFill>
        <p:spPr bwMode="auto">
          <a:xfrm>
            <a:off x="755650" y="1989138"/>
            <a:ext cx="5976938" cy="4824412"/>
          </a:xfrm>
          <a:prstGeom prst="rect">
            <a:avLst/>
          </a:prstGeom>
          <a:noFill/>
        </p:spPr>
      </p:pic>
    </p:spTree>
    <p:extLst>
      <p:ext uri="{BB962C8B-B14F-4D97-AF65-F5344CB8AC3E}">
        <p14:creationId xmlns="" xmlns:p14="http://schemas.microsoft.com/office/powerpoint/2010/main" val="4471063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6288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测试代码</a:t>
            </a:r>
          </a:p>
        </p:txBody>
      </p:sp>
      <p:pic>
        <p:nvPicPr>
          <p:cNvPr id="688132" name="Picture 4"/>
          <p:cNvPicPr>
            <a:picLocks noChangeAspect="1" noChangeArrowheads="1"/>
          </p:cNvPicPr>
          <p:nvPr/>
        </p:nvPicPr>
        <p:blipFill>
          <a:blip r:embed="rId2" cstate="print"/>
          <a:srcRect/>
          <a:stretch>
            <a:fillRect/>
          </a:stretch>
        </p:blipFill>
        <p:spPr bwMode="auto">
          <a:xfrm>
            <a:off x="714348" y="1714488"/>
            <a:ext cx="6553200" cy="2513012"/>
          </a:xfrm>
          <a:prstGeom prst="rect">
            <a:avLst/>
          </a:prstGeom>
          <a:noFill/>
        </p:spPr>
      </p:pic>
    </p:spTree>
    <p:extLst>
      <p:ext uri="{BB962C8B-B14F-4D97-AF65-F5344CB8AC3E}">
        <p14:creationId xmlns="" xmlns:p14="http://schemas.microsoft.com/office/powerpoint/2010/main" val="1400460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683568" y="732619"/>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p>
        </p:txBody>
      </p:sp>
      <p:sp>
        <p:nvSpPr>
          <p:cNvPr id="687107" name="Rectangle 3"/>
          <p:cNvSpPr>
            <a:spLocks noGrp="1" noChangeArrowheads="1"/>
          </p:cNvSpPr>
          <p:nvPr>
            <p:ph type="body" idx="1"/>
          </p:nvPr>
        </p:nvSpPr>
        <p:spPr>
          <a:xfrm>
            <a:off x="611560" y="1628800"/>
            <a:ext cx="8064896" cy="4706937"/>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的主要编程对象是</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dirty="0">
                <a:latin typeface="Arial Unicode MS" pitchFamily="34" charset="-122"/>
                <a:ea typeface="Arial Unicode MS" pitchFamily="34" charset="-122"/>
                <a:cs typeface="Arial Unicode MS" pitchFamily="34" charset="-122"/>
              </a:rPr>
              <a:t>(aspect), </a:t>
            </a:r>
            <a:r>
              <a:rPr lang="zh-CN" altLang="en-US" sz="2400" dirty="0">
                <a:latin typeface="Arial Unicode MS" pitchFamily="34" charset="-122"/>
                <a:ea typeface="Arial Unicode MS" pitchFamily="34" charset="-122"/>
                <a:cs typeface="Arial Unicode MS" pitchFamily="34" charset="-122"/>
              </a:rPr>
              <a:t>而</a:t>
            </a:r>
            <a:r>
              <a:rPr lang="zh-CN" altLang="en-US" sz="2400" b="1" dirty="0">
                <a:solidFill>
                  <a:srgbClr val="0000FF"/>
                </a:solidFill>
                <a:latin typeface="Arial Unicode MS" pitchFamily="34" charset="-122"/>
                <a:ea typeface="Arial Unicode MS" pitchFamily="34" charset="-122"/>
                <a:cs typeface="Arial Unicode MS" pitchFamily="34" charset="-122"/>
              </a:rPr>
              <a:t>切面模块化横切关注点</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a:t>
            </a:r>
            <a:r>
              <a:rPr lang="zh-CN" altLang="en-US" sz="2400" dirty="0" smtClean="0">
                <a:latin typeface="Arial Unicode MS" pitchFamily="34" charset="-122"/>
                <a:ea typeface="Arial Unicode MS" pitchFamily="34" charset="-122"/>
                <a:cs typeface="Arial Unicode MS" pitchFamily="34" charset="-122"/>
              </a:rPr>
              <a:t>需要</a:t>
            </a:r>
            <a:r>
              <a:rPr lang="zh-CN" altLang="en-US" sz="2400" b="1" dirty="0" smtClean="0">
                <a:solidFill>
                  <a:srgbClr val="0000FF"/>
                </a:solidFill>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35715785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6115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35" name="矩形 34"/>
          <p:cNvSpPr/>
          <p:nvPr/>
        </p:nvSpPr>
        <p:spPr>
          <a:xfrm>
            <a:off x="6115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36" name="矩形 35"/>
          <p:cNvSpPr/>
          <p:nvPr/>
        </p:nvSpPr>
        <p:spPr>
          <a:xfrm>
            <a:off x="6115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7" name="矩形 36"/>
          <p:cNvSpPr/>
          <p:nvPr/>
        </p:nvSpPr>
        <p:spPr>
          <a:xfrm>
            <a:off x="6115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38" name="矩形 37"/>
          <p:cNvSpPr/>
          <p:nvPr/>
        </p:nvSpPr>
        <p:spPr>
          <a:xfrm>
            <a:off x="42119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9" name="矩形 38"/>
          <p:cNvSpPr/>
          <p:nvPr/>
        </p:nvSpPr>
        <p:spPr>
          <a:xfrm>
            <a:off x="42119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0" name="矩形 39"/>
          <p:cNvSpPr/>
          <p:nvPr/>
        </p:nvSpPr>
        <p:spPr>
          <a:xfrm>
            <a:off x="42119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1" name="矩形 40"/>
          <p:cNvSpPr/>
          <p:nvPr/>
        </p:nvSpPr>
        <p:spPr>
          <a:xfrm>
            <a:off x="42119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2" name="矩形 41"/>
          <p:cNvSpPr/>
          <p:nvPr/>
        </p:nvSpPr>
        <p:spPr>
          <a:xfrm>
            <a:off x="24117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3" name="矩形 42"/>
          <p:cNvSpPr/>
          <p:nvPr/>
        </p:nvSpPr>
        <p:spPr>
          <a:xfrm>
            <a:off x="24117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4" name="矩形 43"/>
          <p:cNvSpPr/>
          <p:nvPr/>
        </p:nvSpPr>
        <p:spPr>
          <a:xfrm>
            <a:off x="24117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5" name="矩形 44"/>
          <p:cNvSpPr/>
          <p:nvPr/>
        </p:nvSpPr>
        <p:spPr>
          <a:xfrm>
            <a:off x="24117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6" name="矩形 45"/>
          <p:cNvSpPr/>
          <p:nvPr/>
        </p:nvSpPr>
        <p:spPr>
          <a:xfrm>
            <a:off x="60121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7" name="矩形 46"/>
          <p:cNvSpPr/>
          <p:nvPr/>
        </p:nvSpPr>
        <p:spPr>
          <a:xfrm>
            <a:off x="60121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8" name="矩形 47"/>
          <p:cNvSpPr/>
          <p:nvPr/>
        </p:nvSpPr>
        <p:spPr>
          <a:xfrm>
            <a:off x="7537775" y="578512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9" name="矩形 48"/>
          <p:cNvSpPr/>
          <p:nvPr/>
        </p:nvSpPr>
        <p:spPr>
          <a:xfrm>
            <a:off x="60121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50" name="圆角矩形 49"/>
          <p:cNvSpPr/>
          <p:nvPr/>
        </p:nvSpPr>
        <p:spPr>
          <a:xfrm>
            <a:off x="323528" y="172850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1543345"/>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52" name="矩形 51"/>
          <p:cNvSpPr/>
          <p:nvPr/>
        </p:nvSpPr>
        <p:spPr>
          <a:xfrm>
            <a:off x="6169623"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3" name="矩形 52"/>
          <p:cNvSpPr/>
          <p:nvPr/>
        </p:nvSpPr>
        <p:spPr>
          <a:xfrm>
            <a:off x="7537775"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4" name="矩形 53"/>
          <p:cNvSpPr/>
          <p:nvPr/>
        </p:nvSpPr>
        <p:spPr>
          <a:xfrm>
            <a:off x="6169623" y="576768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5" name="圆角矩形 54"/>
          <p:cNvSpPr/>
          <p:nvPr/>
        </p:nvSpPr>
        <p:spPr>
          <a:xfrm>
            <a:off x="6012160" y="496583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13639" y="4695400"/>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61" name="圆角矩形 60"/>
          <p:cNvSpPr/>
          <p:nvPr/>
        </p:nvSpPr>
        <p:spPr>
          <a:xfrm>
            <a:off x="298485" y="535753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599964" y="5114310"/>
            <a:ext cx="727847"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验证</a:t>
            </a:r>
            <a:endParaRPr lang="zh-CN" altLang="en-US" dirty="0">
              <a:latin typeface="Arial Unicode MS" pitchFamily="34" charset="-122"/>
              <a:ea typeface="Arial Unicode MS" pitchFamily="34" charset="-122"/>
              <a:cs typeface="Arial Unicode MS" pitchFamily="34" charset="-122"/>
            </a:endParaRPr>
          </a:p>
        </p:txBody>
      </p:sp>
      <p:sp>
        <p:nvSpPr>
          <p:cNvPr id="63" name="矩形 62"/>
          <p:cNvSpPr/>
          <p:nvPr/>
        </p:nvSpPr>
        <p:spPr>
          <a:xfrm>
            <a:off x="60121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68" name="圆角矩形 67"/>
          <p:cNvSpPr/>
          <p:nvPr/>
        </p:nvSpPr>
        <p:spPr>
          <a:xfrm>
            <a:off x="2530733" y="535753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16188" y="5061974"/>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p>
        </p:txBody>
      </p:sp>
      <p:sp>
        <p:nvSpPr>
          <p:cNvPr id="70" name="矩形 69"/>
          <p:cNvSpPr/>
          <p:nvPr/>
        </p:nvSpPr>
        <p:spPr>
          <a:xfrm>
            <a:off x="607731"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75" name="矩形 74"/>
          <p:cNvSpPr/>
          <p:nvPr/>
        </p:nvSpPr>
        <p:spPr>
          <a:xfrm>
            <a:off x="2695963"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76" name="矩形 75"/>
          <p:cNvSpPr/>
          <p:nvPr/>
        </p:nvSpPr>
        <p:spPr>
          <a:xfrm>
            <a:off x="4269378"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78" name="下箭头 77"/>
          <p:cNvSpPr/>
          <p:nvPr/>
        </p:nvSpPr>
        <p:spPr>
          <a:xfrm>
            <a:off x="2987824" y="443711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35469" y="4509120"/>
            <a:ext cx="1940387"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抽取横切关注点</a:t>
            </a:r>
            <a:endParaRPr lang="zh-CN" altLang="en-US" dirty="0">
              <a:latin typeface="Arial Unicode MS" pitchFamily="34" charset="-122"/>
              <a:ea typeface="Arial Unicode MS" pitchFamily="34" charset="-122"/>
              <a:cs typeface="Arial Unicode MS" pitchFamily="34" charset="-122"/>
            </a:endParaRPr>
          </a:p>
        </p:txBody>
      </p:sp>
      <p:sp>
        <p:nvSpPr>
          <p:cNvPr id="81" name="下箭头 80"/>
          <p:cNvSpPr/>
          <p:nvPr/>
        </p:nvSpPr>
        <p:spPr>
          <a:xfrm rot="10800000">
            <a:off x="3995937" y="439646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44008" y="4510734"/>
            <a:ext cx="790173"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1969107" y="6157536"/>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切面</a:t>
            </a:r>
            <a:endParaRPr lang="zh-CN" altLang="en-US" dirty="0">
              <a:latin typeface="Arial Unicode MS" pitchFamily="34" charset="-122"/>
              <a:ea typeface="Arial Unicode MS" pitchFamily="34" charset="-122"/>
              <a:cs typeface="Arial Unicode MS" pitchFamily="34" charset="-122"/>
            </a:endParaRPr>
          </a:p>
        </p:txBody>
      </p:sp>
      <p:sp>
        <p:nvSpPr>
          <p:cNvPr id="57" name="TextBox 56"/>
          <p:cNvSpPr txBox="1"/>
          <p:nvPr/>
        </p:nvSpPr>
        <p:spPr>
          <a:xfrm>
            <a:off x="7790760" y="4360204"/>
            <a:ext cx="117372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目标对象</a:t>
            </a:r>
            <a:endParaRPr lang="zh-CN" altLang="en-US" dirty="0">
              <a:latin typeface="Arial Unicode MS" pitchFamily="34" charset="-122"/>
              <a:ea typeface="Arial Unicode MS" pitchFamily="34" charset="-122"/>
              <a:cs typeface="Arial Unicode MS" pitchFamily="34" charset="-122"/>
            </a:endParaRPr>
          </a:p>
        </p:txBody>
      </p:sp>
      <p:sp>
        <p:nvSpPr>
          <p:cNvPr id="58" name="TextBox 57"/>
          <p:cNvSpPr txBox="1"/>
          <p:nvPr/>
        </p:nvSpPr>
        <p:spPr>
          <a:xfrm>
            <a:off x="7790760" y="2595373"/>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a:t>
            </a:r>
            <a:r>
              <a:rPr lang="zh-CN" altLang="en-US" dirty="0" smtClean="0">
                <a:latin typeface="Arial Unicode MS" pitchFamily="34" charset="-122"/>
                <a:ea typeface="Arial Unicode MS" pitchFamily="34" charset="-122"/>
                <a:cs typeface="Arial Unicode MS" pitchFamily="34" charset="-122"/>
              </a:rPr>
              <a:t>对象</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13765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p>
        </p:txBody>
      </p:sp>
      <p:sp>
        <p:nvSpPr>
          <p:cNvPr id="686083" name="Rectangle 3"/>
          <p:cNvSpPr>
            <a:spLocks noGrp="1" noChangeArrowheads="1"/>
          </p:cNvSpPr>
          <p:nvPr>
            <p:ph type="body" idx="1"/>
          </p:nvPr>
        </p:nvSpPr>
        <p:spPr>
          <a:xfrm>
            <a:off x="323528" y="1656160"/>
            <a:ext cx="8568952" cy="5013200"/>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被模块化的特殊对象</a:t>
            </a: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a:t>
            </a: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p>
          <a:p>
            <a:r>
              <a:rPr lang="zh-CN" altLang="en-US" sz="1900" dirty="0" smtClean="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a:t>
            </a:r>
            <a:r>
              <a:rPr lang="en-US" altLang="zh-CN" sz="1900" dirty="0" err="1" smtClean="0">
                <a:latin typeface="Arial Unicode MS" pitchFamily="34" charset="-122"/>
                <a:ea typeface="Arial Unicode MS" pitchFamily="34" charset="-122"/>
                <a:cs typeface="Arial Unicode MS" pitchFamily="34" charset="-122"/>
              </a:rPr>
              <a:t>oinpoint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solidFill>
                  <a:srgbClr val="0000FF"/>
                </a:solidFill>
                <a:latin typeface="Arial Unicode MS" pitchFamily="34" charset="-122"/>
                <a:ea typeface="Arial Unicode MS" pitchFamily="34" charset="-122"/>
                <a:cs typeface="Arial Unicode MS" pitchFamily="34" charset="-122"/>
              </a:rPr>
              <a:t>程序</a:t>
            </a:r>
            <a:r>
              <a:rPr lang="zh-CN" altLang="en-US" sz="1900" b="1" dirty="0">
                <a:solidFill>
                  <a:srgbClr val="0000FF"/>
                </a:solidFill>
                <a:latin typeface="Arial Unicode MS" pitchFamily="34" charset="-122"/>
                <a:ea typeface="Arial Unicode MS" pitchFamily="34" charset="-122"/>
                <a:cs typeface="Arial Unicode MS" pitchFamily="34" charset="-122"/>
              </a:rPr>
              <a:t>执行的某个特定位置</a:t>
            </a:r>
            <a:r>
              <a:rPr lang="zh-CN" altLang="en-US" sz="1900" dirty="0">
                <a:latin typeface="Arial Unicode MS" pitchFamily="34" charset="-122"/>
                <a:ea typeface="Arial Unicode MS" pitchFamily="34" charset="-122"/>
                <a:cs typeface="Arial Unicode MS" pitchFamily="34" charset="-122"/>
              </a:rPr>
              <a:t>：如类某个方法调用前、调用后、方法抛出异常后等</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连接点</a:t>
            </a:r>
            <a:r>
              <a:rPr lang="zh-CN" altLang="en-US" sz="1900" b="1" dirty="0">
                <a:latin typeface="Arial Unicode MS" pitchFamily="34" charset="-122"/>
                <a:ea typeface="Arial Unicode MS" pitchFamily="34" charset="-122"/>
                <a:cs typeface="Arial Unicode MS" pitchFamily="34" charset="-122"/>
              </a:rPr>
              <a:t>由两个信息确定：方法表示的程序执行点；相对点表示的方位</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 </a:t>
            </a:r>
            <a:r>
              <a:rPr lang="zh-CN" altLang="en-US" sz="1900" dirty="0" smtClean="0">
                <a:latin typeface="Arial Unicode MS" pitchFamily="34" charset="-122"/>
                <a:ea typeface="Arial Unicode MS" pitchFamily="34" charset="-122"/>
                <a:cs typeface="Arial Unicode MS" pitchFamily="34" charset="-122"/>
              </a:rPr>
              <a:t>方法执行</a:t>
            </a:r>
            <a:r>
              <a:rPr lang="zh-CN" altLang="en-US" sz="1900" dirty="0">
                <a:latin typeface="Arial Unicode MS" pitchFamily="34" charset="-122"/>
                <a:ea typeface="Arial Unicode MS" pitchFamily="34" charset="-122"/>
                <a:cs typeface="Arial Unicode MS" pitchFamily="34" charset="-122"/>
              </a:rPr>
              <a:t>前的连接点，执行点为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 方位为该方法执行前的</a:t>
            </a:r>
            <a:r>
              <a:rPr lang="zh-CN" altLang="en-US" sz="1900" dirty="0" smtClean="0">
                <a:latin typeface="Arial Unicode MS" pitchFamily="34" charset="-122"/>
                <a:ea typeface="Arial Unicode MS" pitchFamily="34" charset="-122"/>
                <a:cs typeface="Arial Unicode MS" pitchFamily="34" charset="-122"/>
              </a:rPr>
              <a:t>位置</a:t>
            </a:r>
            <a:endParaRPr lang="en-US" altLang="zh-CN" sz="1900" dirty="0" smtClean="0">
              <a:latin typeface="Arial Unicode MS" pitchFamily="34" charset="-122"/>
              <a:ea typeface="Arial Unicode MS" pitchFamily="34" charset="-122"/>
              <a:cs typeface="Arial Unicode MS" pitchFamily="34" charset="-122"/>
            </a:endParaRPr>
          </a:p>
          <a:p>
            <a:r>
              <a:rPr lang="zh-CN" altLang="en-US" sz="1900" dirty="0" smtClean="0">
                <a:latin typeface="Arial Unicode MS" pitchFamily="34" charset="-122"/>
                <a:ea typeface="Arial Unicode MS" pitchFamily="34" charset="-122"/>
                <a:cs typeface="Arial Unicode MS" pitchFamily="34" charset="-122"/>
              </a:rPr>
              <a:t>切点（</a:t>
            </a:r>
            <a:r>
              <a:rPr lang="en-US" altLang="zh-CN" sz="1900" dirty="0" err="1" smtClean="0">
                <a:latin typeface="Arial Unicode MS" pitchFamily="34" charset="-122"/>
                <a:ea typeface="Arial Unicode MS" pitchFamily="34" charset="-122"/>
                <a:cs typeface="Arial Unicode MS" pitchFamily="34" charset="-122"/>
              </a:rPr>
              <a:t>pointcut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每个</a:t>
            </a:r>
            <a:r>
              <a:rPr lang="zh-CN" altLang="en-US" sz="1900" b="1" dirty="0">
                <a:latin typeface="Arial Unicode MS" pitchFamily="34" charset="-122"/>
                <a:ea typeface="Arial Unicode MS" pitchFamily="34" charset="-122"/>
                <a:cs typeface="Arial Unicode MS" pitchFamily="34" charset="-122"/>
              </a:rPr>
              <a:t>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a:t>
            </a:r>
            <a:r>
              <a:rPr lang="zh-CN" altLang="en-US" sz="1900" b="1" dirty="0" smtClean="0">
                <a:latin typeface="Arial Unicode MS" pitchFamily="34" charset="-122"/>
                <a:ea typeface="Arial Unicode MS" pitchFamily="34" charset="-122"/>
                <a:cs typeface="Arial Unicode MS" pitchFamily="34" charset="-122"/>
              </a:rPr>
              <a:t>客观存在</a:t>
            </a:r>
            <a:r>
              <a:rPr lang="zh-CN" altLang="en-US" sz="1900" b="1" dirty="0">
                <a:latin typeface="Arial Unicode MS" pitchFamily="34" charset="-122"/>
                <a:ea typeface="Arial Unicode MS" pitchFamily="34" charset="-122"/>
                <a:cs typeface="Arial Unicode MS" pitchFamily="34" charset="-122"/>
              </a:rPr>
              <a:t>的事务</a:t>
            </a:r>
            <a:r>
              <a:rPr lang="zh-CN" altLang="en-US" sz="1900" dirty="0" smtClean="0">
                <a:latin typeface="Arial Unicode MS" pitchFamily="34" charset="-122"/>
                <a:ea typeface="Arial Unicode MS" pitchFamily="34" charset="-122"/>
                <a:cs typeface="Arial Unicode MS" pitchFamily="34" charset="-122"/>
              </a:rPr>
              <a:t>。</a:t>
            </a:r>
            <a:r>
              <a:rPr lang="en-US" altLang="zh-CN" sz="1900" b="1" dirty="0" smtClean="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通过切点定位到特定的连接点</a:t>
            </a:r>
            <a:r>
              <a:rPr lang="zh-CN" altLang="en-US" sz="1900" b="1" dirty="0" smtClean="0">
                <a:solidFill>
                  <a:srgbClr val="0000FF"/>
                </a:solidFill>
                <a:latin typeface="Arial Unicode MS" pitchFamily="34" charset="-122"/>
                <a:ea typeface="Arial Unicode MS" pitchFamily="34" charset="-122"/>
                <a:cs typeface="Arial Unicode MS" pitchFamily="34" charset="-122"/>
              </a:rPr>
              <a:t>。类比</a:t>
            </a:r>
            <a:r>
              <a:rPr lang="zh-CN" altLang="en-US" sz="1900" b="1" dirty="0">
                <a:solidFill>
                  <a:srgbClr val="0000FF"/>
                </a:solidFill>
                <a:latin typeface="Arial Unicode MS" pitchFamily="34" charset="-122"/>
                <a:ea typeface="Arial Unicode MS" pitchFamily="34" charset="-122"/>
                <a:cs typeface="Arial Unicode MS" pitchFamily="34" charset="-122"/>
              </a:rPr>
              <a:t>：连接点相当于数据库中的记录，切点相当于查询条件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。切点和连接点不是一对一的关系，一个切点匹配多个</a:t>
            </a:r>
            <a:r>
              <a:rPr lang="zh-CN" altLang="en-US" sz="1900" dirty="0" smtClean="0">
                <a:latin typeface="Arial Unicode MS" pitchFamily="34" charset="-122"/>
                <a:ea typeface="Arial Unicode MS" pitchFamily="34" charset="-122"/>
                <a:cs typeface="Arial Unicode MS" pitchFamily="34" charset="-122"/>
              </a:rPr>
              <a:t>连接点，</a:t>
            </a:r>
            <a:r>
              <a:rPr lang="zh-CN" altLang="en-US" sz="1900" dirty="0">
                <a:latin typeface="Arial Unicode MS" pitchFamily="34" charset="-122"/>
                <a:ea typeface="Arial Unicode MS" pitchFamily="34" charset="-122"/>
                <a:cs typeface="Arial Unicode MS" pitchFamily="34" charset="-122"/>
              </a:rPr>
              <a:t>切点通过 </a:t>
            </a:r>
            <a:r>
              <a:rPr lang="en-US" altLang="zh-CN" sz="1900" dirty="0" err="1">
                <a:latin typeface="Arial Unicode MS" pitchFamily="34" charset="-122"/>
                <a:ea typeface="Arial Unicode MS" pitchFamily="34" charset="-122"/>
                <a:cs typeface="Arial Unicode MS" pitchFamily="34" charset="-122"/>
              </a:rPr>
              <a:t>org.springframework.aop.Pointcut</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接口进行描述，它使用类和方法作为连接点的</a:t>
            </a:r>
            <a:r>
              <a:rPr lang="zh-CN" altLang="en-US" sz="1900" dirty="0" smtClean="0">
                <a:latin typeface="Arial Unicode MS" pitchFamily="34" charset="-122"/>
                <a:ea typeface="Arial Unicode MS" pitchFamily="34" charset="-122"/>
                <a:cs typeface="Arial Unicode MS" pitchFamily="34" charset="-122"/>
              </a:rPr>
              <a:t>查询条件</a:t>
            </a:r>
            <a:r>
              <a:rPr lang="zh-CN" altLang="en-US" sz="1900" dirty="0">
                <a:latin typeface="Arial Unicode MS" pitchFamily="34" charset="-122"/>
                <a:ea typeface="Arial Unicode MS" pitchFamily="34" charset="-122"/>
                <a:cs typeface="Arial Unicode MS" pitchFamily="34" charset="-122"/>
              </a:rPr>
              <a:t>。</a:t>
            </a:r>
            <a:endParaRPr lang="en-US" altLang="zh-CN" sz="19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8846553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18864"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AOP</a:t>
            </a:r>
          </a:p>
        </p:txBody>
      </p:sp>
      <p:sp>
        <p:nvSpPr>
          <p:cNvPr id="685059" name="Rectangle 3"/>
          <p:cNvSpPr>
            <a:spLocks noGrp="1" noChangeArrowheads="1"/>
          </p:cNvSpPr>
          <p:nvPr>
            <p:ph type="body" idx="1"/>
          </p:nvPr>
        </p:nvSpPr>
        <p:spPr>
          <a:xfrm>
            <a:off x="467544" y="1844824"/>
            <a:ext cx="8208912" cy="1978025"/>
          </a:xfrm>
        </p:spPr>
        <p:txBody>
          <a:bodyPr>
            <a:norm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社区里最完整最流行的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Spring2.0 </a:t>
            </a:r>
            <a:r>
              <a:rPr lang="zh-CN" altLang="en-US" sz="2400" dirty="0">
                <a:latin typeface="Arial Unicode MS" pitchFamily="34" charset="-122"/>
                <a:ea typeface="Arial Unicode MS" pitchFamily="34" charset="-122"/>
                <a:cs typeface="Arial Unicode MS" pitchFamily="34" charset="-122"/>
              </a:rPr>
              <a:t>以上版本</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dirty="0" smtClean="0">
                <a:latin typeface="Arial Unicode MS" pitchFamily="34" charset="-122"/>
                <a:ea typeface="Arial Unicode MS" pitchFamily="34" charset="-122"/>
                <a:cs typeface="Arial Unicode MS" pitchFamily="34" charset="-122"/>
              </a:rPr>
              <a:t>使用基于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注解或基于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配置的 </a:t>
            </a:r>
            <a:r>
              <a:rPr lang="en-US" altLang="zh-CN" sz="2400" dirty="0" smtClean="0">
                <a:latin typeface="Arial Unicode MS" pitchFamily="34" charset="-122"/>
                <a:ea typeface="Arial Unicode MS" pitchFamily="34" charset="-122"/>
                <a:cs typeface="Arial Unicode MS" pitchFamily="34" charset="-122"/>
              </a:rPr>
              <a:t>AOP</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4271642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07504" y="548680"/>
            <a:ext cx="9036496"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中启用 </a:t>
            </a:r>
            <a:r>
              <a:rPr lang="en-US" altLang="zh-CN" sz="4000" dirty="0" err="1">
                <a:latin typeface="Arial Unicode MS" pitchFamily="34" charset="-122"/>
                <a:ea typeface="Arial Unicode MS" pitchFamily="34" charset="-122"/>
                <a:cs typeface="Arial Unicode MS" pitchFamily="34" charset="-122"/>
              </a:rPr>
              <a:t>AspectJ</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注解支持</a:t>
            </a:r>
          </a:p>
        </p:txBody>
      </p:sp>
      <p:sp>
        <p:nvSpPr>
          <p:cNvPr id="684035" name="Rectangle 3"/>
          <p:cNvSpPr>
            <a:spLocks noGrp="1" noChangeArrowheads="1"/>
          </p:cNvSpPr>
          <p:nvPr>
            <p:ph type="body" idx="1"/>
          </p:nvPr>
        </p:nvSpPr>
        <p:spPr>
          <a:xfrm>
            <a:off x="500034" y="1857364"/>
            <a:ext cx="8072494"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应用中使用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必须在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下包含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类库</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aopalliance.jar</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aspectj.weaver.jar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spring-aspects.jar</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err="1">
                <a:solidFill>
                  <a:srgbClr val="0000FF"/>
                </a:solidFill>
                <a:latin typeface="Arial Unicode MS" pitchFamily="34" charset="-122"/>
                <a:ea typeface="Arial Unicode MS" pitchFamily="34" charset="-122"/>
                <a:cs typeface="Arial Unicode MS" pitchFamily="34" charset="-122"/>
              </a:rPr>
              <a:t>aop</a:t>
            </a:r>
            <a:r>
              <a:rPr lang="en-US" altLang="zh-CN" sz="2400" b="1" dirty="0">
                <a:solidFill>
                  <a:srgbClr val="0000FF"/>
                </a:solidFill>
                <a:latin typeface="Arial Unicode MS" pitchFamily="34" charset="-122"/>
                <a:ea typeface="Arial Unicode MS" pitchFamily="34" charset="-122"/>
                <a:cs typeface="Arial Unicode MS" pitchFamily="34" charset="-122"/>
              </a:rPr>
              <a:t> Schema </a:t>
            </a:r>
            <a:r>
              <a:rPr lang="zh-CN" altLang="en-US" sz="2400" b="1" dirty="0">
                <a:solidFill>
                  <a:srgbClr val="0000FF"/>
                </a:solidFill>
                <a:latin typeface="Arial Unicode MS" pitchFamily="34" charset="-122"/>
                <a:ea typeface="Arial Unicode MS" pitchFamily="34" charset="-122"/>
                <a:cs typeface="Arial Unicode MS" pitchFamily="34" charset="-122"/>
              </a:rPr>
              <a:t>添加到 </a:t>
            </a:r>
            <a:r>
              <a:rPr lang="en-US" altLang="zh-CN" sz="2400" b="1" dirty="0">
                <a:solidFill>
                  <a:srgbClr val="0000FF"/>
                </a:solidFill>
                <a:latin typeface="Arial Unicode MS" pitchFamily="34" charset="-122"/>
                <a:ea typeface="Arial Unicode MS" pitchFamily="34" charset="-122"/>
                <a:cs typeface="Arial Unicode MS" pitchFamily="34" charset="-122"/>
              </a:rPr>
              <a:t>&lt;beans&gt; </a:t>
            </a:r>
            <a:r>
              <a:rPr lang="zh-CN" altLang="en-US" sz="2400" b="1" dirty="0">
                <a:solidFill>
                  <a:srgbClr val="0000FF"/>
                </a:solidFill>
                <a:latin typeface="Arial Unicode MS" pitchFamily="34" charset="-122"/>
                <a:ea typeface="Arial Unicode MS" pitchFamily="34" charset="-122"/>
                <a:cs typeface="Arial Unicode MS" pitchFamily="34" charset="-122"/>
              </a:rPr>
              <a:t>根元素中</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要</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容器中启用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配置文件中定义一个空的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元素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aop:aspectj-autoproxy</a:t>
            </a:r>
            <a:r>
              <a:rPr lang="en-US" altLang="zh-CN" sz="2400" b="1" dirty="0">
                <a:solidFill>
                  <a:srgbClr val="0000FF"/>
                </a:solidFill>
                <a:latin typeface="Arial Unicode MS" pitchFamily="34" charset="-122"/>
                <a:ea typeface="Arial Unicode MS" pitchFamily="34" charset="-122"/>
                <a:cs typeface="Arial Unicode MS" pitchFamily="34" charset="-122"/>
              </a:rPr>
              <a:t>&gt;</a:t>
            </a:r>
          </a:p>
          <a:p>
            <a:r>
              <a:rPr lang="zh-CN" altLang="en-US" sz="2400" dirty="0" smtClean="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容器侦测到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配置文件中的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aop:aspectj-autoproxy</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会自动为与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2725789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err="1">
                <a:latin typeface="Arial Unicode MS" pitchFamily="34" charset="-122"/>
                <a:ea typeface="Arial Unicode MS" pitchFamily="34" charset="-122"/>
                <a:cs typeface="Arial Unicode MS" pitchFamily="34" charset="-122"/>
              </a:rPr>
              <a:t>AspectJ</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注解声明切面</a:t>
            </a:r>
          </a:p>
        </p:txBody>
      </p:sp>
      <p:sp>
        <p:nvSpPr>
          <p:cNvPr id="693251" name="Rectangle 3"/>
          <p:cNvSpPr>
            <a:spLocks noGrp="1" noChangeArrowheads="1"/>
          </p:cNvSpPr>
          <p:nvPr>
            <p:ph type="body" idx="1"/>
          </p:nvPr>
        </p:nvSpPr>
        <p:spPr>
          <a:xfrm>
            <a:off x="571472" y="1643050"/>
            <a:ext cx="8001056" cy="5214950"/>
          </a:xfrm>
          <a:solidFill>
            <a:schemeClr val="bg1"/>
          </a:solidFill>
        </p:spPr>
        <p:txBody>
          <a:bodyPr>
            <a:normAutofit/>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要在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中声明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只需要在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容器中将切面声明为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容器中初始化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切面之后</a:t>
            </a:r>
            <a:r>
              <a:rPr lang="en-US" altLang="zh-CN" sz="2400" dirty="0">
                <a:latin typeface="Arial Unicode MS" pitchFamily="34" charset="-122"/>
                <a:ea typeface="Arial Unicode MS" pitchFamily="34" charset="-122"/>
                <a:cs typeface="Arial Unicode MS" pitchFamily="34" charset="-122"/>
              </a:rPr>
              <a:t>, Spring IOC </a:t>
            </a:r>
            <a:r>
              <a:rPr lang="zh-CN" altLang="en-US" sz="2400" dirty="0">
                <a:latin typeface="Arial Unicode MS" pitchFamily="34" charset="-122"/>
                <a:ea typeface="Arial Unicode MS" pitchFamily="34" charset="-122"/>
                <a:cs typeface="Arial Unicode MS" pitchFamily="34" charset="-122"/>
              </a:rPr>
              <a:t>容器就会为那些与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切面相匹配的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切面只是一个带有 </a:t>
            </a:r>
            <a:r>
              <a:rPr lang="en-US" altLang="zh-CN" sz="2400" b="1" dirty="0">
                <a:solidFill>
                  <a:srgbClr val="0000FF"/>
                </a:solidFill>
                <a:latin typeface="Arial Unicode MS" pitchFamily="34" charset="-122"/>
                <a:ea typeface="Arial Unicode MS" pitchFamily="34" charset="-122"/>
                <a:cs typeface="Arial Unicode MS" pitchFamily="34" charset="-122"/>
              </a:rPr>
              <a:t>@Aspect </a:t>
            </a:r>
            <a:r>
              <a:rPr lang="zh-CN" altLang="en-US" sz="2400" b="1" dirty="0">
                <a:solidFill>
                  <a:srgbClr val="0000FF"/>
                </a:solidFill>
                <a:latin typeface="Arial Unicode MS" pitchFamily="34" charset="-122"/>
                <a:ea typeface="Arial Unicode MS" pitchFamily="34" charset="-122"/>
                <a:cs typeface="Arial Unicode MS" pitchFamily="34" charset="-122"/>
              </a:rPr>
              <a:t>注解的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类</a:t>
            </a:r>
            <a:r>
              <a:rPr lang="en-US" altLang="zh-CN" sz="2400" dirty="0">
                <a:latin typeface="Arial Unicode MS" pitchFamily="34" charset="-122"/>
                <a:ea typeface="Arial Unicode MS" pitchFamily="34" charset="-122"/>
                <a:cs typeface="Arial Unicode MS" pitchFamily="34" charset="-122"/>
              </a:rPr>
              <a:t>. </a:t>
            </a:r>
          </a:p>
          <a:p>
            <a:r>
              <a:rPr lang="zh-CN" altLang="en-US" sz="2400" b="1" dirty="0">
                <a:solidFill>
                  <a:srgbClr val="0000FF"/>
                </a:solidFill>
                <a:latin typeface="Arial Unicode MS" pitchFamily="34" charset="-122"/>
                <a:ea typeface="Arial Unicode MS" pitchFamily="34" charset="-122"/>
                <a:cs typeface="Arial Unicode MS" pitchFamily="34" charset="-122"/>
              </a:rPr>
              <a:t>通知是标注有某种注解的简单的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种类型的通知注解</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@Before: </a:t>
            </a:r>
            <a:r>
              <a:rPr lang="zh-CN" altLang="en-US" sz="2000" dirty="0">
                <a:latin typeface="Arial Unicode MS" pitchFamily="34" charset="-122"/>
                <a:ea typeface="Arial Unicode MS" pitchFamily="34" charset="-122"/>
                <a:cs typeface="Arial Unicode MS" pitchFamily="34" charset="-122"/>
              </a:rPr>
              <a:t>前置通知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在方法执行之前执行</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@After: </a:t>
            </a:r>
            <a:r>
              <a:rPr lang="zh-CN" altLang="en-US" sz="2000" dirty="0">
                <a:latin typeface="Arial Unicode MS" pitchFamily="34" charset="-122"/>
                <a:ea typeface="Arial Unicode MS" pitchFamily="34" charset="-122"/>
                <a:cs typeface="Arial Unicode MS" pitchFamily="34" charset="-122"/>
              </a:rPr>
              <a:t>后置通知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在方法执行之后执行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AfterRunning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在方法返回结果之后</a:t>
            </a:r>
            <a:r>
              <a:rPr lang="zh-CN" altLang="en-US" sz="2000" dirty="0" smtClean="0">
                <a:latin typeface="Arial Unicode MS" pitchFamily="34" charset="-122"/>
                <a:ea typeface="Arial Unicode MS" pitchFamily="34" charset="-122"/>
                <a:cs typeface="Arial Unicode MS" pitchFamily="34" charset="-122"/>
              </a:rPr>
              <a:t>执行</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在方法抛出异常之后</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@Around: </a:t>
            </a:r>
            <a:r>
              <a:rPr lang="zh-CN" altLang="en-US" sz="2000" dirty="0">
                <a:latin typeface="Arial Unicode MS" pitchFamily="34" charset="-122"/>
                <a:ea typeface="Arial Unicode MS" pitchFamily="34" charset="-122"/>
                <a:cs typeface="Arial Unicode MS" pitchFamily="34" charset="-122"/>
              </a:rPr>
              <a:t>环绕通知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围绕着方法执行</a:t>
            </a:r>
          </a:p>
        </p:txBody>
      </p:sp>
    </p:spTree>
    <p:extLst>
      <p:ext uri="{BB962C8B-B14F-4D97-AF65-F5344CB8AC3E}">
        <p14:creationId xmlns="" xmlns:p14="http://schemas.microsoft.com/office/powerpoint/2010/main" val="32925418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142872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前置通知</a:t>
            </a:r>
          </a:p>
        </p:txBody>
      </p:sp>
      <p:sp>
        <p:nvSpPr>
          <p:cNvPr id="771075" name="Rectangle 3"/>
          <p:cNvSpPr>
            <a:spLocks noGrp="1" noChangeArrowheads="1"/>
          </p:cNvSpPr>
          <p:nvPr>
            <p:ph type="body" idx="1"/>
          </p:nvPr>
        </p:nvSpPr>
        <p:spPr>
          <a:xfrm>
            <a:off x="755650" y="1777914"/>
            <a:ext cx="7696200" cy="1322387"/>
          </a:xfrm>
        </p:spPr>
        <p:txBody>
          <a:bodyPr/>
          <a:lstStyle/>
          <a:p>
            <a:r>
              <a:rPr lang="zh-CN" altLang="en-US" sz="2400" dirty="0">
                <a:latin typeface="Arial Unicode MS" pitchFamily="34" charset="-122"/>
                <a:ea typeface="Arial Unicode MS" pitchFamily="34" charset="-122"/>
                <a:cs typeface="Arial Unicode MS" pitchFamily="34" charset="-122"/>
              </a:rPr>
              <a:t>前置通知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在方法执行之前执行的通知</a:t>
            </a:r>
          </a:p>
          <a:p>
            <a:r>
              <a:rPr lang="zh-CN" altLang="en-US" sz="2400" dirty="0">
                <a:latin typeface="Arial Unicode MS" pitchFamily="34" charset="-122"/>
                <a:ea typeface="Arial Unicode MS" pitchFamily="34" charset="-122"/>
                <a:cs typeface="Arial Unicode MS" pitchFamily="34" charset="-122"/>
              </a:rPr>
              <a:t>前置通知使用 </a:t>
            </a:r>
            <a:r>
              <a:rPr lang="en-US" altLang="zh-CN" sz="2400" dirty="0">
                <a:latin typeface="Arial Unicode MS" pitchFamily="34" charset="-122"/>
                <a:ea typeface="Arial Unicode MS" pitchFamily="34" charset="-122"/>
                <a:cs typeface="Arial Unicode MS" pitchFamily="34" charset="-122"/>
              </a:rPr>
              <a:t>@Before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并将切入点表达式的值作为注解值</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71076" name="Picture 4"/>
          <p:cNvPicPr>
            <a:picLocks noChangeAspect="1" noChangeArrowheads="1"/>
          </p:cNvPicPr>
          <p:nvPr/>
        </p:nvPicPr>
        <p:blipFill>
          <a:blip r:embed="rId2" cstate="print"/>
          <a:srcRect/>
          <a:stretch>
            <a:fillRect/>
          </a:stretch>
        </p:blipFill>
        <p:spPr bwMode="auto">
          <a:xfrm>
            <a:off x="1116013" y="3240001"/>
            <a:ext cx="6192837" cy="2100263"/>
          </a:xfrm>
          <a:prstGeom prst="rect">
            <a:avLst/>
          </a:prstGeom>
          <a:noFill/>
        </p:spPr>
      </p:pic>
      <p:sp>
        <p:nvSpPr>
          <p:cNvPr id="771077" name="Line 5"/>
          <p:cNvSpPr>
            <a:spLocks noChangeShapeType="1"/>
          </p:cNvSpPr>
          <p:nvPr/>
        </p:nvSpPr>
        <p:spPr bwMode="auto">
          <a:xfrm flipV="1">
            <a:off x="1885950" y="3240001"/>
            <a:ext cx="1822450" cy="144463"/>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78" name="Text Box 6"/>
          <p:cNvSpPr txBox="1">
            <a:spLocks noChangeArrowheads="1"/>
          </p:cNvSpPr>
          <p:nvPr/>
        </p:nvSpPr>
        <p:spPr bwMode="auto">
          <a:xfrm>
            <a:off x="3779838" y="3024101"/>
            <a:ext cx="2952750" cy="366713"/>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标识这个类是一个切面</a:t>
            </a:r>
          </a:p>
        </p:txBody>
      </p:sp>
      <p:sp>
        <p:nvSpPr>
          <p:cNvPr id="771079" name="Line 7"/>
          <p:cNvSpPr>
            <a:spLocks noChangeShapeType="1"/>
          </p:cNvSpPr>
          <p:nvPr/>
        </p:nvSpPr>
        <p:spPr bwMode="auto">
          <a:xfrm>
            <a:off x="611188" y="4306801"/>
            <a:ext cx="865187"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0" name="Line 8"/>
          <p:cNvSpPr>
            <a:spLocks noChangeShapeType="1"/>
          </p:cNvSpPr>
          <p:nvPr/>
        </p:nvSpPr>
        <p:spPr bwMode="auto">
          <a:xfrm>
            <a:off x="611188" y="4306801"/>
            <a:ext cx="0" cy="115252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1" name="Text Box 9"/>
          <p:cNvSpPr txBox="1">
            <a:spLocks noChangeArrowheads="1"/>
          </p:cNvSpPr>
          <p:nvPr/>
        </p:nvSpPr>
        <p:spPr bwMode="auto">
          <a:xfrm>
            <a:off x="539750" y="5472026"/>
            <a:ext cx="8208963" cy="1220788"/>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标识这个方法是个前置通知</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切点表达式表示</a:t>
            </a:r>
            <a:r>
              <a:rPr lang="zh-CN" altLang="en-US" b="1" dirty="0">
                <a:solidFill>
                  <a:srgbClr val="0000FF"/>
                </a:solidFill>
                <a:latin typeface="Arial Unicode MS" pitchFamily="34" charset="-122"/>
                <a:ea typeface="Arial Unicode MS" pitchFamily="34" charset="-122"/>
                <a:cs typeface="Arial Unicode MS" pitchFamily="34" charset="-122"/>
              </a:rPr>
              <a:t>执行</a:t>
            </a:r>
            <a:r>
              <a:rPr lang="zh-CN" altLang="en-US"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ArithmeticCalculator</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add() </a:t>
            </a:r>
            <a:r>
              <a:rPr lang="zh-CN" altLang="en-US" dirty="0">
                <a:latin typeface="Arial Unicode MS" pitchFamily="34" charset="-122"/>
                <a:ea typeface="Arial Unicode MS" pitchFamily="34" charset="-122"/>
                <a:cs typeface="Arial Unicode MS" pitchFamily="34" charset="-122"/>
              </a:rPr>
              <a:t>方法</a:t>
            </a:r>
            <a:r>
              <a:rPr lang="en-US" altLang="zh-CN" dirty="0">
                <a:latin typeface="Arial Unicode MS" pitchFamily="34" charset="-122"/>
                <a:ea typeface="Arial Unicode MS" pitchFamily="34" charset="-122"/>
                <a:cs typeface="Arial Unicode MS" pitchFamily="34" charset="-122"/>
              </a:rPr>
              <a:t>. * </a:t>
            </a:r>
            <a:r>
              <a:rPr lang="zh-CN" altLang="en-US" dirty="0">
                <a:latin typeface="Arial Unicode MS" pitchFamily="34" charset="-122"/>
                <a:ea typeface="Arial Unicode MS" pitchFamily="34" charset="-122"/>
                <a:cs typeface="Arial Unicode MS" pitchFamily="34" charset="-122"/>
              </a:rPr>
              <a:t>代表匹配任意修饰符及任意返回值</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参数列表中的 </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匹配任意数量的参数</a:t>
            </a:r>
          </a:p>
        </p:txBody>
      </p:sp>
    </p:spTree>
    <p:extLst>
      <p:ext uri="{BB962C8B-B14F-4D97-AF65-F5344CB8AC3E}">
        <p14:creationId xmlns="" xmlns:p14="http://schemas.microsoft.com/office/powerpoint/2010/main" val="143246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1472" y="5603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利用</a:t>
            </a:r>
            <a:r>
              <a:rPr lang="zh-CN" altLang="en-US" sz="3200" b="1" dirty="0">
                <a:solidFill>
                  <a:srgbClr val="FF0000"/>
                </a:solidFill>
                <a:latin typeface="Arial Unicode MS" pitchFamily="34" charset="-122"/>
                <a:ea typeface="Arial Unicode MS" pitchFamily="34" charset="-122"/>
                <a:cs typeface="Arial Unicode MS" pitchFamily="34" charset="-122"/>
              </a:rPr>
              <a:t>方法签名</a:t>
            </a:r>
            <a:r>
              <a:rPr lang="zh-CN" altLang="en-US" sz="3200" dirty="0">
                <a:latin typeface="Arial Unicode MS" pitchFamily="34" charset="-122"/>
                <a:ea typeface="Arial Unicode MS" pitchFamily="34" charset="-122"/>
                <a:cs typeface="Arial Unicode MS" pitchFamily="34" charset="-122"/>
              </a:rPr>
              <a:t>编写 </a:t>
            </a:r>
            <a:r>
              <a:rPr lang="en-US" altLang="zh-CN" sz="3200" dirty="0" err="1">
                <a:latin typeface="Arial Unicode MS" pitchFamily="34" charset="-122"/>
                <a:ea typeface="Arial Unicode MS" pitchFamily="34" charset="-122"/>
                <a:cs typeface="Arial Unicode MS" pitchFamily="34" charset="-122"/>
              </a:rPr>
              <a:t>AspectJ</a:t>
            </a:r>
            <a:r>
              <a:rPr lang="en-US" altLang="zh-CN" sz="3200" dirty="0">
                <a:latin typeface="Arial Unicode MS" pitchFamily="34" charset="-122"/>
                <a:ea typeface="Arial Unicode MS" pitchFamily="34" charset="-122"/>
                <a:cs typeface="Arial Unicode MS" pitchFamily="34" charset="-122"/>
              </a:rPr>
              <a:t> </a:t>
            </a:r>
            <a:r>
              <a:rPr lang="zh-CN" altLang="en-US" sz="3200" dirty="0">
                <a:latin typeface="Arial Unicode MS" pitchFamily="34" charset="-122"/>
                <a:ea typeface="Arial Unicode MS" pitchFamily="34" charset="-122"/>
                <a:cs typeface="Arial Unicode MS" pitchFamily="34" charset="-122"/>
              </a:rPr>
              <a:t>切入点表达式</a:t>
            </a:r>
          </a:p>
        </p:txBody>
      </p:sp>
      <p:sp>
        <p:nvSpPr>
          <p:cNvPr id="700419" name="Rectangle 3"/>
          <p:cNvSpPr>
            <a:spLocks noGrp="1" noChangeArrowheads="1"/>
          </p:cNvSpPr>
          <p:nvPr>
            <p:ph type="body" idx="1"/>
          </p:nvPr>
        </p:nvSpPr>
        <p:spPr>
          <a:xfrm>
            <a:off x="576293" y="1714488"/>
            <a:ext cx="8281987" cy="4954587"/>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最典型的切入点表达式时根据方法的签名来匹配各种方法</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com.atguigu.spring.ArithmeticCalculator</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中声明的所有方法</a:t>
            </a:r>
            <a:r>
              <a:rPr lang="en-US" altLang="zh-CN"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第一个 * 代表任意修饰符及任意返回值</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第二个 * 代表任意方法</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匹配任意数量的参数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若目标类与接口与该切面在同一个包中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可以省略包名</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接口的</a:t>
            </a:r>
            <a:r>
              <a:rPr lang="zh-CN" altLang="en-US" sz="2000" b="1" dirty="0">
                <a:solidFill>
                  <a:srgbClr val="0000FF"/>
                </a:solidFill>
                <a:latin typeface="Arial Unicode MS" pitchFamily="34" charset="-122"/>
                <a:ea typeface="Arial Unicode MS" pitchFamily="34" charset="-122"/>
                <a:cs typeface="Arial Unicode MS" pitchFamily="34" charset="-122"/>
              </a:rPr>
              <a:t>所有公有方法</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a:t>
            </a:r>
            <a:r>
              <a:rPr lang="zh-CN" altLang="en-US" sz="2000" b="1" dirty="0">
                <a:solidFill>
                  <a:srgbClr val="0000FF"/>
                </a:solidFill>
                <a:latin typeface="Arial Unicode MS" pitchFamily="34" charset="-122"/>
                <a:ea typeface="Arial Unicode MS" pitchFamily="34" charset="-122"/>
                <a:cs typeface="Arial Unicode MS" pitchFamily="34" charset="-122"/>
              </a:rPr>
              <a:t>返回 </a:t>
            </a:r>
            <a:r>
              <a:rPr lang="en-US" altLang="zh-CN" sz="2000" b="1" dirty="0">
                <a:solidFill>
                  <a:srgbClr val="0000FF"/>
                </a:solidFill>
                <a:latin typeface="Arial Unicode MS" pitchFamily="34" charset="-122"/>
                <a:ea typeface="Arial Unicode MS" pitchFamily="34" charset="-122"/>
                <a:cs typeface="Arial Unicode MS" pitchFamily="34" charset="-122"/>
              </a:rPr>
              <a:t>double </a:t>
            </a:r>
            <a:r>
              <a:rPr lang="zh-CN" altLang="en-US" sz="2000" b="1" dirty="0">
                <a:solidFill>
                  <a:srgbClr val="0000FF"/>
                </a:solidFill>
                <a:latin typeface="Arial Unicode MS" pitchFamily="34" charset="-122"/>
                <a:ea typeface="Arial Unicode MS" pitchFamily="34" charset="-122"/>
                <a:cs typeface="Arial Unicode MS" pitchFamily="34" charset="-122"/>
              </a:rPr>
              <a:t>类型数值的方法</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匹配第一个参数为 </a:t>
            </a:r>
            <a:r>
              <a:rPr lang="en-US" altLang="zh-CN" sz="2000" dirty="0">
                <a:latin typeface="Arial Unicode MS" pitchFamily="34" charset="-122"/>
                <a:ea typeface="Arial Unicode MS" pitchFamily="34" charset="-122"/>
                <a:cs typeface="Arial Unicode MS" pitchFamily="34" charset="-122"/>
              </a:rPr>
              <a:t>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匹配任意数量任意类型的参数</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匹配参数类型为 </a:t>
            </a:r>
            <a:r>
              <a:rPr lang="en-US" altLang="zh-CN" sz="2000" dirty="0">
                <a:latin typeface="Arial Unicode MS" pitchFamily="34" charset="-122"/>
                <a:ea typeface="Arial Unicode MS" pitchFamily="34" charset="-122"/>
                <a:cs typeface="Arial Unicode MS" pitchFamily="34" charset="-122"/>
              </a:rPr>
              <a:t>double, 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3775583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sp>
        <p:nvSpPr>
          <p:cNvPr id="623621" name="Text Box 5"/>
          <p:cNvSpPr txBox="1">
            <a:spLocks noChangeArrowheads="1"/>
          </p:cNvSpPr>
          <p:nvPr/>
        </p:nvSpPr>
        <p:spPr bwMode="auto">
          <a:xfrm>
            <a:off x="6660232" y="4753571"/>
            <a:ext cx="20161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charset="-122"/>
              </a:rPr>
              <a:t>HelloWorld.java</a:t>
            </a:r>
          </a:p>
        </p:txBody>
      </p:sp>
      <p:sp>
        <p:nvSpPr>
          <p:cNvPr id="623623" name="Text Box 7"/>
          <p:cNvSpPr txBox="1">
            <a:spLocks noChangeArrowheads="1"/>
          </p:cNvSpPr>
          <p:nvPr/>
        </p:nvSpPr>
        <p:spPr bwMode="auto">
          <a:xfrm>
            <a:off x="6588249" y="6309320"/>
            <a:ext cx="2448247" cy="366713"/>
          </a:xfrm>
          <a:prstGeom prst="rect">
            <a:avLst/>
          </a:prstGeom>
          <a:noFill/>
          <a:ln w="9525" algn="ctr">
            <a:noFill/>
            <a:miter lim="800000"/>
            <a:headEnd/>
            <a:tailEnd/>
          </a:ln>
          <a:effectLst/>
        </p:spPr>
        <p:txBody>
          <a:bodyPr wrap="square">
            <a:spAutoFit/>
          </a:bodyPr>
          <a:lstStyle/>
          <a:p>
            <a:pPr marL="342900" indent="-342900">
              <a:spcBef>
                <a:spcPct val="50000"/>
              </a:spcBef>
              <a:buFont typeface="Wingdings" pitchFamily="2" charset="2"/>
              <a:buNone/>
            </a:pPr>
            <a:r>
              <a:rPr lang="en-US" altLang="zh-CN" dirty="0">
                <a:ea typeface="宋体" charset="-122"/>
              </a:rPr>
              <a:t>applicationContext.xml</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1711" y="1809725"/>
            <a:ext cx="5629275" cy="3419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1711" y="5341350"/>
            <a:ext cx="6419850" cy="971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034702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567102" y="428802"/>
            <a:ext cx="4995862" cy="1439863"/>
          </a:xfrm>
        </p:spPr>
        <p:txBody>
          <a:bodyPr/>
          <a:lstStyle/>
          <a:p>
            <a:r>
              <a:rPr lang="zh-CN" altLang="en-US" dirty="0">
                <a:latin typeface="Arial Unicode MS" pitchFamily="34" charset="-122"/>
                <a:ea typeface="Arial Unicode MS" pitchFamily="34" charset="-122"/>
                <a:cs typeface="Arial Unicode MS" pitchFamily="34" charset="-122"/>
              </a:rPr>
              <a:t>合并切入点表达式</a:t>
            </a:r>
            <a:endParaRPr lang="zh-CN" altLang="en-US" dirty="0">
              <a:solidFill>
                <a:schemeClr val="tx1"/>
              </a:solidFill>
              <a:latin typeface="Arial Unicode MS" pitchFamily="34" charset="-122"/>
              <a:ea typeface="Arial Unicode MS" pitchFamily="34" charset="-122"/>
              <a:cs typeface="Arial Unicode MS" pitchFamily="34" charset="-122"/>
            </a:endParaRPr>
          </a:p>
        </p:txBody>
      </p:sp>
      <p:sp>
        <p:nvSpPr>
          <p:cNvPr id="699395" name="Rectangle 3"/>
          <p:cNvSpPr>
            <a:spLocks noGrp="1" noChangeArrowheads="1"/>
          </p:cNvSpPr>
          <p:nvPr>
            <p:ph type="body" idx="1"/>
          </p:nvPr>
        </p:nvSpPr>
        <p:spPr>
          <a:xfrm>
            <a:off x="395039" y="1700808"/>
            <a:ext cx="8137401" cy="903287"/>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切入点表达式可以通过操作符 </a:t>
            </a:r>
            <a:r>
              <a:rPr lang="en-US" altLang="zh-CN" sz="2400" dirty="0">
                <a:latin typeface="Arial Unicode MS" pitchFamily="34" charset="-122"/>
                <a:ea typeface="Arial Unicode MS" pitchFamily="34" charset="-122"/>
                <a:cs typeface="Arial Unicode MS" pitchFamily="34" charset="-122"/>
              </a:rPr>
              <a:t>&amp;&amp;, ||, ! </a:t>
            </a:r>
            <a:r>
              <a:rPr lang="zh-CN" altLang="en-US" sz="2400" dirty="0">
                <a:latin typeface="Arial Unicode MS" pitchFamily="34" charset="-122"/>
                <a:ea typeface="Arial Unicode MS" pitchFamily="34" charset="-122"/>
                <a:cs typeface="Arial Unicode MS" pitchFamily="34" charset="-122"/>
              </a:rPr>
              <a:t>结合起来</a:t>
            </a:r>
            <a:r>
              <a:rPr lang="en-US" altLang="zh-CN" sz="2400" dirty="0">
                <a:latin typeface="Arial Unicode MS" pitchFamily="34" charset="-122"/>
                <a:ea typeface="Arial Unicode MS" pitchFamily="34" charset="-122"/>
                <a:cs typeface="Arial Unicode MS" pitchFamily="34" charset="-122"/>
              </a:rPr>
              <a:t>. </a:t>
            </a:r>
          </a:p>
        </p:txBody>
      </p:sp>
      <p:pic>
        <p:nvPicPr>
          <p:cNvPr id="699396" name="Picture 4"/>
          <p:cNvPicPr>
            <a:picLocks noChangeAspect="1" noChangeArrowheads="1"/>
          </p:cNvPicPr>
          <p:nvPr/>
        </p:nvPicPr>
        <p:blipFill>
          <a:blip r:embed="rId2" cstate="print"/>
          <a:srcRect/>
          <a:stretch>
            <a:fillRect/>
          </a:stretch>
        </p:blipFill>
        <p:spPr bwMode="auto">
          <a:xfrm>
            <a:off x="827584" y="2708920"/>
            <a:ext cx="7129463" cy="1722438"/>
          </a:xfrm>
          <a:prstGeom prst="rect">
            <a:avLst/>
          </a:prstGeom>
          <a:noFill/>
        </p:spPr>
      </p:pic>
      <p:sp>
        <p:nvSpPr>
          <p:cNvPr id="699397" name="Line 5"/>
          <p:cNvSpPr>
            <a:spLocks noChangeShapeType="1"/>
          </p:cNvSpPr>
          <p:nvPr/>
        </p:nvSpPr>
        <p:spPr bwMode="auto">
          <a:xfrm>
            <a:off x="1908672" y="2950220"/>
            <a:ext cx="5616575"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 xmlns:p14="http://schemas.microsoft.com/office/powerpoint/2010/main" val="4283412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539552" y="708235"/>
            <a:ext cx="8229600" cy="857256"/>
          </a:xfrm>
        </p:spPr>
        <p:txBody>
          <a:bodyPr/>
          <a:lstStyle/>
          <a:p>
            <a:r>
              <a:rPr lang="zh-CN" altLang="en-US" dirty="0">
                <a:latin typeface="Arial Unicode MS" pitchFamily="34" charset="-122"/>
                <a:ea typeface="Arial Unicode MS" pitchFamily="34" charset="-122"/>
                <a:cs typeface="Arial Unicode MS" pitchFamily="34" charset="-122"/>
              </a:rPr>
              <a:t>让通知访问当前连接点的细节</a:t>
            </a:r>
          </a:p>
        </p:txBody>
      </p:sp>
      <p:sp>
        <p:nvSpPr>
          <p:cNvPr id="692227" name="Rectangle 3"/>
          <p:cNvSpPr>
            <a:spLocks noGrp="1" noChangeArrowheads="1"/>
          </p:cNvSpPr>
          <p:nvPr>
            <p:ph type="body" idx="1"/>
          </p:nvPr>
        </p:nvSpPr>
        <p:spPr>
          <a:xfrm>
            <a:off x="755650" y="1864891"/>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可以在通知方法中声明一个类型为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然后就能访问链接细节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如方法名称和参数值</a:t>
            </a:r>
            <a:r>
              <a:rPr lang="en-US" altLang="zh-CN" sz="2400" dirty="0">
                <a:latin typeface="Arial Unicode MS" pitchFamily="34" charset="-122"/>
                <a:ea typeface="Arial Unicode MS" pitchFamily="34" charset="-122"/>
                <a:cs typeface="Arial Unicode MS" pitchFamily="34" charset="-122"/>
              </a:rPr>
              <a:t>. </a:t>
            </a:r>
          </a:p>
        </p:txBody>
      </p:sp>
      <p:pic>
        <p:nvPicPr>
          <p:cNvPr id="692231" name="Picture 7"/>
          <p:cNvPicPr preferRelativeResize="0">
            <a:picLocks noChangeAspect="1" noChangeArrowheads="1"/>
          </p:cNvPicPr>
          <p:nvPr/>
        </p:nvPicPr>
        <p:blipFill>
          <a:blip r:embed="rId2" cstate="print"/>
          <a:srcRect/>
          <a:stretch>
            <a:fillRect/>
          </a:stretch>
        </p:blipFill>
        <p:spPr bwMode="auto">
          <a:xfrm>
            <a:off x="684213" y="2911053"/>
            <a:ext cx="7416800" cy="2168525"/>
          </a:xfrm>
          <a:prstGeom prst="rect">
            <a:avLst/>
          </a:prstGeom>
          <a:solidFill>
            <a:srgbClr val="99CCFF"/>
          </a:solidFill>
        </p:spPr>
      </p:pic>
      <p:sp>
        <p:nvSpPr>
          <p:cNvPr id="692234" name="Line 10"/>
          <p:cNvSpPr>
            <a:spLocks noChangeShapeType="1"/>
          </p:cNvSpPr>
          <p:nvPr/>
        </p:nvSpPr>
        <p:spPr bwMode="auto">
          <a:xfrm>
            <a:off x="323850" y="3873078"/>
            <a:ext cx="700088"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5" name="Line 11"/>
          <p:cNvSpPr>
            <a:spLocks noChangeShapeType="1"/>
          </p:cNvSpPr>
          <p:nvPr/>
        </p:nvSpPr>
        <p:spPr bwMode="auto">
          <a:xfrm>
            <a:off x="322263" y="3882603"/>
            <a:ext cx="1587" cy="1189038"/>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6" name="Text Box 12"/>
          <p:cNvSpPr txBox="1">
            <a:spLocks noChangeArrowheads="1"/>
          </p:cNvSpPr>
          <p:nvPr/>
        </p:nvSpPr>
        <p:spPr bwMode="auto">
          <a:xfrm>
            <a:off x="250825" y="5160541"/>
            <a:ext cx="8208963" cy="1220787"/>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标识这个方法是个前置通知</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切点表达式表示执行任意类的任意方法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一个 * 代表匹配任意修饰符及任意返回值</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第二个 * 代表任意类的对象</a:t>
            </a:r>
            <a:r>
              <a:rPr lang="en-US" altLang="zh-CN">
                <a:latin typeface="Arial Unicode MS" pitchFamily="34" charset="-122"/>
                <a:ea typeface="Arial Unicode MS" pitchFamily="34" charset="-122"/>
                <a:cs typeface="Arial Unicode MS" pitchFamily="34" charset="-122"/>
              </a:rPr>
              <a:t>,</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第三个 * 代表任意方法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参数列表中的 </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匹配任意数量的参数</a:t>
            </a:r>
          </a:p>
        </p:txBody>
      </p:sp>
      <p:sp>
        <p:nvSpPr>
          <p:cNvPr id="692237" name="Rectangle 13"/>
          <p:cNvSpPr>
            <a:spLocks noChangeArrowheads="1"/>
          </p:cNvSpPr>
          <p:nvPr/>
        </p:nvSpPr>
        <p:spPr bwMode="auto">
          <a:xfrm>
            <a:off x="3216275" y="3992141"/>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41803884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后置通知</a:t>
            </a:r>
          </a:p>
        </p:txBody>
      </p:sp>
      <p:sp>
        <p:nvSpPr>
          <p:cNvPr id="691203" name="Rectangle 3"/>
          <p:cNvSpPr>
            <a:spLocks noGrp="1" noChangeArrowheads="1"/>
          </p:cNvSpPr>
          <p:nvPr>
            <p:ph type="body" idx="1"/>
          </p:nvPr>
        </p:nvSpPr>
        <p:spPr>
          <a:xfrm>
            <a:off x="755650" y="1706476"/>
            <a:ext cx="7696200" cy="1703388"/>
          </a:xfrm>
        </p:spPr>
        <p:txBody>
          <a:bodyPr/>
          <a:lstStyle/>
          <a:p>
            <a:r>
              <a:rPr lang="zh-CN" altLang="en-US" sz="2400" dirty="0">
                <a:latin typeface="Arial Unicode MS" pitchFamily="34" charset="-122"/>
                <a:ea typeface="Arial Unicode MS" pitchFamily="34" charset="-122"/>
                <a:cs typeface="Arial Unicode MS" pitchFamily="34" charset="-122"/>
              </a:rPr>
              <a:t>后置通知是在连接点完成之后执行的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即连接点返回结果或者抛出异常的时候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下面的后置通知记录了方法的终止</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一个切面可以包括一个或者多个通知</a:t>
            </a:r>
            <a:r>
              <a:rPr lang="en-US" altLang="zh-CN" sz="2400" dirty="0">
                <a:latin typeface="Arial Unicode MS" pitchFamily="34" charset="-122"/>
                <a:ea typeface="Arial Unicode MS" pitchFamily="34" charset="-122"/>
                <a:cs typeface="Arial Unicode MS" pitchFamily="34" charset="-122"/>
              </a:rPr>
              <a:t>.</a:t>
            </a:r>
          </a:p>
        </p:txBody>
      </p:sp>
      <p:pic>
        <p:nvPicPr>
          <p:cNvPr id="691204" name="Picture 4"/>
          <p:cNvPicPr>
            <a:picLocks noChangeAspect="1" noChangeArrowheads="1"/>
          </p:cNvPicPr>
          <p:nvPr/>
        </p:nvPicPr>
        <p:blipFill>
          <a:blip r:embed="rId2" cstate="print"/>
          <a:srcRect/>
          <a:stretch>
            <a:fillRect/>
          </a:stretch>
        </p:blipFill>
        <p:spPr bwMode="auto">
          <a:xfrm>
            <a:off x="900113" y="3336839"/>
            <a:ext cx="7200900" cy="3209925"/>
          </a:xfrm>
          <a:prstGeom prst="rect">
            <a:avLst/>
          </a:prstGeom>
          <a:noFill/>
        </p:spPr>
      </p:pic>
    </p:spTree>
    <p:extLst>
      <p:ext uri="{BB962C8B-B14F-4D97-AF65-F5344CB8AC3E}">
        <p14:creationId xmlns="" xmlns:p14="http://schemas.microsoft.com/office/powerpoint/2010/main" val="515488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683568"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返回通知</a:t>
            </a:r>
          </a:p>
        </p:txBody>
      </p:sp>
      <p:sp>
        <p:nvSpPr>
          <p:cNvPr id="690179" name="Rectangle 3"/>
          <p:cNvSpPr>
            <a:spLocks noGrp="1" noChangeArrowheads="1"/>
          </p:cNvSpPr>
          <p:nvPr>
            <p:ph type="body" idx="1"/>
          </p:nvPr>
        </p:nvSpPr>
        <p:spPr>
          <a:xfrm>
            <a:off x="755650" y="1664710"/>
            <a:ext cx="7696200" cy="1250950"/>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无论连接点是正常返回还是抛出异常</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后置通知都会执行</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如果只想在连接点返回的时候记录日志</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应使用返回通知代替后置通知</a:t>
            </a:r>
            <a:r>
              <a:rPr lang="en-US" altLang="zh-CN" sz="2400" dirty="0">
                <a:latin typeface="Arial Unicode MS" pitchFamily="34" charset="-122"/>
                <a:ea typeface="Arial Unicode MS" pitchFamily="34" charset="-122"/>
                <a:cs typeface="Arial Unicode MS" pitchFamily="34" charset="-122"/>
              </a:rPr>
              <a:t>.</a:t>
            </a:r>
          </a:p>
        </p:txBody>
      </p:sp>
      <p:pic>
        <p:nvPicPr>
          <p:cNvPr id="690180" name="Picture 4"/>
          <p:cNvPicPr>
            <a:picLocks noChangeAspect="1" noChangeArrowheads="1"/>
          </p:cNvPicPr>
          <p:nvPr/>
        </p:nvPicPr>
        <p:blipFill>
          <a:blip r:embed="rId2" cstate="print"/>
          <a:srcRect/>
          <a:stretch>
            <a:fillRect/>
          </a:stretch>
        </p:blipFill>
        <p:spPr bwMode="auto">
          <a:xfrm>
            <a:off x="1187450" y="2941092"/>
            <a:ext cx="7345363" cy="3224212"/>
          </a:xfrm>
          <a:prstGeom prst="rect">
            <a:avLst/>
          </a:prstGeom>
          <a:noFill/>
        </p:spPr>
      </p:pic>
    </p:spTree>
    <p:extLst>
      <p:ext uri="{BB962C8B-B14F-4D97-AF65-F5344CB8AC3E}">
        <p14:creationId xmlns="" xmlns:p14="http://schemas.microsoft.com/office/powerpoint/2010/main" val="10186568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39552" y="695779"/>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在返回通知中访问连接点的返回值</a:t>
            </a:r>
          </a:p>
        </p:txBody>
      </p:sp>
      <p:sp>
        <p:nvSpPr>
          <p:cNvPr id="689155" name="Rectangle 3"/>
          <p:cNvSpPr>
            <a:spLocks noGrp="1" noChangeArrowheads="1"/>
          </p:cNvSpPr>
          <p:nvPr>
            <p:ph type="body" idx="1"/>
          </p:nvPr>
        </p:nvSpPr>
        <p:spPr>
          <a:xfrm>
            <a:off x="611560" y="1628800"/>
            <a:ext cx="7992888" cy="2566988"/>
          </a:xfrm>
        </p:spPr>
        <p:txBody>
          <a:bodyPr/>
          <a:lstStyle/>
          <a:p>
            <a:r>
              <a:rPr lang="zh-CN" altLang="en-US" sz="2400" dirty="0">
                <a:latin typeface="Arial Unicode MS" pitchFamily="34" charset="-122"/>
                <a:ea typeface="Arial Unicode MS" pitchFamily="34" charset="-122"/>
                <a:cs typeface="Arial Unicode MS" pitchFamily="34" charset="-122"/>
              </a:rPr>
              <a:t>在返回通知中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只要将 </a:t>
            </a:r>
            <a:r>
              <a:rPr lang="en-US" altLang="zh-CN" sz="2400" b="1" dirty="0">
                <a:solidFill>
                  <a:srgbClr val="0000FF"/>
                </a:solidFill>
                <a:latin typeface="Arial Unicode MS" pitchFamily="34" charset="-122"/>
                <a:ea typeface="Arial Unicode MS" pitchFamily="34" charset="-122"/>
                <a:cs typeface="Arial Unicode MS" pitchFamily="34" charset="-122"/>
              </a:rPr>
              <a:t>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属性添加到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AfterReturning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就可以访问连接点的返回值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该属性的值即为用来传入返回值的参数名称</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必须在通知方法的签名中添加一个</a:t>
            </a:r>
            <a:r>
              <a:rPr lang="zh-CN" altLang="en-US" sz="2400" b="1" dirty="0">
                <a:solidFill>
                  <a:srgbClr val="0000FF"/>
                </a:solidFill>
                <a:latin typeface="Arial Unicode MS" pitchFamily="34" charset="-122"/>
                <a:ea typeface="Arial Unicode MS" pitchFamily="34" charset="-122"/>
                <a:cs typeface="Arial Unicode MS" pitchFamily="34" charset="-122"/>
              </a:rPr>
              <a:t>同名参数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在运行时</a:t>
            </a:r>
            <a:r>
              <a:rPr lang="en-US" altLang="zh-CN" sz="2400" dirty="0">
                <a:latin typeface="Arial Unicode MS" pitchFamily="34" charset="-122"/>
                <a:ea typeface="Arial Unicode MS" pitchFamily="34" charset="-122"/>
                <a:cs typeface="Arial Unicode MS" pitchFamily="34" charset="-122"/>
              </a:rPr>
              <a:t>, Spring AOP </a:t>
            </a:r>
            <a:r>
              <a:rPr lang="zh-CN" altLang="en-US" sz="2400" dirty="0">
                <a:latin typeface="Arial Unicode MS" pitchFamily="34" charset="-122"/>
                <a:ea typeface="Arial Unicode MS" pitchFamily="34" charset="-122"/>
                <a:cs typeface="Arial Unicode MS" pitchFamily="34" charset="-122"/>
              </a:rPr>
              <a:t>会通过这个参数传递返回值</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原始的</a:t>
            </a:r>
            <a:r>
              <a:rPr lang="zh-CN" altLang="en-US" sz="2400" b="1" dirty="0" smtClean="0">
                <a:solidFill>
                  <a:srgbClr val="0000FF"/>
                </a:solidFill>
                <a:latin typeface="Arial Unicode MS" pitchFamily="34" charset="-122"/>
                <a:ea typeface="Arial Unicode MS" pitchFamily="34" charset="-122"/>
                <a:cs typeface="Arial Unicode MS" pitchFamily="34" charset="-122"/>
              </a:rPr>
              <a:t>切点</a:t>
            </a:r>
            <a:r>
              <a:rPr lang="zh-CN" altLang="en-US" sz="2400" b="1" dirty="0">
                <a:solidFill>
                  <a:srgbClr val="0000FF"/>
                </a:solidFill>
                <a:latin typeface="Arial Unicode MS" pitchFamily="34" charset="-122"/>
                <a:ea typeface="Arial Unicode MS" pitchFamily="34" charset="-122"/>
                <a:cs typeface="Arial Unicode MS" pitchFamily="34" charset="-122"/>
              </a:rPr>
              <a:t>表达式需要出现在 </a:t>
            </a:r>
            <a:r>
              <a:rPr lang="en-US" altLang="zh-CN" sz="2400" b="1" dirty="0" err="1">
                <a:solidFill>
                  <a:srgbClr val="0000FF"/>
                </a:solidFill>
                <a:latin typeface="Arial Unicode MS" pitchFamily="34" charset="-122"/>
                <a:ea typeface="Arial Unicode MS" pitchFamily="34" charset="-122"/>
                <a:cs typeface="Arial Unicode MS" pitchFamily="34" charset="-122"/>
              </a:rPr>
              <a:t>pointcut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属性中</a:t>
            </a:r>
          </a:p>
        </p:txBody>
      </p:sp>
      <p:pic>
        <p:nvPicPr>
          <p:cNvPr id="689156" name="Picture 4"/>
          <p:cNvPicPr>
            <a:picLocks noChangeAspect="1" noChangeArrowheads="1"/>
          </p:cNvPicPr>
          <p:nvPr/>
        </p:nvPicPr>
        <p:blipFill>
          <a:blip r:embed="rId2" cstate="print"/>
          <a:srcRect/>
          <a:stretch>
            <a:fillRect/>
          </a:stretch>
        </p:blipFill>
        <p:spPr bwMode="auto">
          <a:xfrm>
            <a:off x="858811" y="4477543"/>
            <a:ext cx="7273925" cy="1255713"/>
          </a:xfrm>
          <a:prstGeom prst="rect">
            <a:avLst/>
          </a:prstGeom>
          <a:noFill/>
        </p:spPr>
      </p:pic>
    </p:spTree>
    <p:extLst>
      <p:ext uri="{BB962C8B-B14F-4D97-AF65-F5344CB8AC3E}">
        <p14:creationId xmlns="" xmlns:p14="http://schemas.microsoft.com/office/powerpoint/2010/main" val="4025553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25152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异常通知</a:t>
            </a:r>
          </a:p>
        </p:txBody>
      </p:sp>
      <p:sp>
        <p:nvSpPr>
          <p:cNvPr id="773123" name="Rectangle 3"/>
          <p:cNvSpPr>
            <a:spLocks noGrp="1" noChangeArrowheads="1"/>
          </p:cNvSpPr>
          <p:nvPr>
            <p:ph type="body" idx="1"/>
          </p:nvPr>
        </p:nvSpPr>
        <p:spPr>
          <a:xfrm>
            <a:off x="323527" y="1628800"/>
            <a:ext cx="8207697" cy="2617787"/>
          </a:xfrm>
        </p:spPr>
        <p:txBody>
          <a:bodyPr>
            <a:noAutofit/>
          </a:bodyPr>
          <a:lstStyle/>
          <a:p>
            <a:r>
              <a:rPr lang="zh-CN" altLang="en-US" sz="2400" dirty="0">
                <a:latin typeface="Arial Unicode MS" pitchFamily="34" charset="-122"/>
                <a:ea typeface="Arial Unicode MS" pitchFamily="34" charset="-122"/>
                <a:cs typeface="Arial Unicode MS" pitchFamily="34" charset="-122"/>
              </a:rPr>
              <a:t>只在连接点抛出异常时才执行异常通知</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a:solidFill>
                  <a:srgbClr val="0000FF"/>
                </a:solidFill>
                <a:latin typeface="Arial Unicode MS" pitchFamily="34" charset="-122"/>
                <a:ea typeface="Arial Unicode MS" pitchFamily="34" charset="-122"/>
                <a:cs typeface="Arial Unicode MS" pitchFamily="34" charset="-122"/>
              </a:rPr>
              <a:t>throwing </a:t>
            </a:r>
            <a:r>
              <a:rPr lang="zh-CN" altLang="en-US" sz="2400" b="1" dirty="0">
                <a:solidFill>
                  <a:srgbClr val="0000FF"/>
                </a:solidFill>
                <a:latin typeface="Arial Unicode MS" pitchFamily="34" charset="-122"/>
                <a:ea typeface="Arial Unicode MS" pitchFamily="34" charset="-122"/>
                <a:cs typeface="Arial Unicode MS" pitchFamily="34" charset="-122"/>
              </a:rPr>
              <a:t>属性添加到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也可以访问连接点抛出的异常</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Throwable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是所有错误和异常类的超类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所以在异常通知方法可以捕获到任何错误和异常</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如果只对某种特殊的异常类型感兴趣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可以将参数声明为其他异常的参数类型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然后通知就只在抛出这个类型及其子类的异常时才被执行</a:t>
            </a:r>
            <a:r>
              <a:rPr lang="en-US" altLang="zh-CN" sz="2400" dirty="0">
                <a:latin typeface="Arial Unicode MS" pitchFamily="34" charset="-122"/>
                <a:ea typeface="Arial Unicode MS" pitchFamily="34" charset="-122"/>
                <a:cs typeface="Arial Unicode MS" pitchFamily="34" charset="-122"/>
              </a:rPr>
              <a:t>.</a:t>
            </a:r>
          </a:p>
        </p:txBody>
      </p:sp>
      <p:pic>
        <p:nvPicPr>
          <p:cNvPr id="773124" name="Picture 4"/>
          <p:cNvPicPr>
            <a:picLocks noChangeAspect="1" noChangeArrowheads="1"/>
          </p:cNvPicPr>
          <p:nvPr/>
        </p:nvPicPr>
        <p:blipFill>
          <a:blip r:embed="rId2" cstate="print"/>
          <a:srcRect/>
          <a:stretch>
            <a:fillRect/>
          </a:stretch>
        </p:blipFill>
        <p:spPr bwMode="auto">
          <a:xfrm>
            <a:off x="755576" y="4547549"/>
            <a:ext cx="7559675" cy="1193800"/>
          </a:xfrm>
          <a:prstGeom prst="rect">
            <a:avLst/>
          </a:prstGeom>
          <a:noFill/>
        </p:spPr>
      </p:pic>
    </p:spTree>
    <p:extLst>
      <p:ext uri="{BB962C8B-B14F-4D97-AF65-F5344CB8AC3E}">
        <p14:creationId xmlns="" xmlns:p14="http://schemas.microsoft.com/office/powerpoint/2010/main" val="36207369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711000"/>
            <a:ext cx="3455987" cy="792163"/>
          </a:xfrm>
        </p:spPr>
        <p:txBody>
          <a:bodyPr/>
          <a:lstStyle/>
          <a:p>
            <a:r>
              <a:rPr lang="zh-CN" altLang="en-US" dirty="0">
                <a:latin typeface="Arial Unicode MS" pitchFamily="34" charset="-122"/>
                <a:ea typeface="Arial Unicode MS" pitchFamily="34" charset="-122"/>
                <a:cs typeface="Arial Unicode MS" pitchFamily="34" charset="-122"/>
              </a:rPr>
              <a:t>环绕通知</a:t>
            </a:r>
          </a:p>
        </p:txBody>
      </p:sp>
      <p:sp>
        <p:nvSpPr>
          <p:cNvPr id="697347" name="Rectangle 3"/>
          <p:cNvSpPr>
            <a:spLocks noGrp="1" noChangeArrowheads="1"/>
          </p:cNvSpPr>
          <p:nvPr>
            <p:ph type="body" idx="1"/>
          </p:nvPr>
        </p:nvSpPr>
        <p:spPr>
          <a:xfrm>
            <a:off x="323528" y="1628800"/>
            <a:ext cx="8352928" cy="4786346"/>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p>
        </p:txBody>
      </p:sp>
    </p:spTree>
    <p:extLst>
      <p:ext uri="{BB962C8B-B14F-4D97-AF65-F5344CB8AC3E}">
        <p14:creationId xmlns="" xmlns:p14="http://schemas.microsoft.com/office/powerpoint/2010/main" val="32213955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9959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p>
        </p:txBody>
      </p:sp>
      <p:pic>
        <p:nvPicPr>
          <p:cNvPr id="696324" name="Picture 4"/>
          <p:cNvPicPr>
            <a:picLocks noChangeAspect="1" noChangeArrowheads="1"/>
          </p:cNvPicPr>
          <p:nvPr/>
        </p:nvPicPr>
        <p:blipFill>
          <a:blip r:embed="rId2" cstate="print"/>
          <a:srcRect/>
          <a:stretch>
            <a:fillRect/>
          </a:stretch>
        </p:blipFill>
        <p:spPr bwMode="auto">
          <a:xfrm>
            <a:off x="827088" y="1989138"/>
            <a:ext cx="6697662" cy="2932112"/>
          </a:xfrm>
          <a:prstGeom prst="rect">
            <a:avLst/>
          </a:prstGeom>
          <a:noFill/>
        </p:spPr>
      </p:pic>
    </p:spTree>
    <p:extLst>
      <p:ext uri="{BB962C8B-B14F-4D97-AF65-F5344CB8AC3E}">
        <p14:creationId xmlns="" xmlns:p14="http://schemas.microsoft.com/office/powerpoint/2010/main" val="20670243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55576" y="692696"/>
            <a:ext cx="8229600" cy="857256"/>
          </a:xfrm>
        </p:spPr>
        <p:txBody>
          <a:bodyPr/>
          <a:lstStyle/>
          <a:p>
            <a:r>
              <a:rPr lang="zh-CN" altLang="en-US" b="1" dirty="0" smtClean="0">
                <a:latin typeface="Arial Unicode MS" pitchFamily="34" charset="-122"/>
                <a:ea typeface="Arial Unicode MS" pitchFamily="34" charset="-122"/>
                <a:cs typeface="Arial Unicode MS" pitchFamily="34" charset="-122"/>
              </a:rPr>
              <a:t>指定</a:t>
            </a:r>
            <a:r>
              <a:rPr lang="zh-CN" altLang="en-US" b="1" dirty="0">
                <a:latin typeface="Arial Unicode MS" pitchFamily="34" charset="-122"/>
                <a:ea typeface="Arial Unicode MS" pitchFamily="34" charset="-122"/>
                <a:cs typeface="Arial Unicode MS" pitchFamily="34" charset="-122"/>
              </a:rPr>
              <a:t>切面的优先级</a:t>
            </a:r>
          </a:p>
        </p:txBody>
      </p:sp>
      <p:sp>
        <p:nvSpPr>
          <p:cNvPr id="695299" name="Rectangle 3"/>
          <p:cNvSpPr>
            <a:spLocks noGrp="1" noChangeArrowheads="1"/>
          </p:cNvSpPr>
          <p:nvPr>
            <p:ph type="body" idx="1"/>
          </p:nvPr>
        </p:nvSpPr>
        <p:spPr>
          <a:xfrm>
            <a:off x="467544" y="1706476"/>
            <a:ext cx="7984306" cy="2973388"/>
          </a:xfrm>
        </p:spPr>
        <p:txBody>
          <a:bodyPr/>
          <a:lstStyle/>
          <a:p>
            <a:r>
              <a:rPr lang="zh-CN" altLang="en-US" sz="2400" dirty="0">
                <a:latin typeface="Arial Unicode MS" pitchFamily="34" charset="-122"/>
                <a:ea typeface="Arial Unicode MS" pitchFamily="34" charset="-122"/>
                <a:cs typeface="Arial Unicode MS" pitchFamily="34" charset="-122"/>
              </a:rPr>
              <a:t>在同一个连接点上应用不止一个切面时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除非明确指定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否则它们的优先级是不确定的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切面的优先级可以通过实现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接口或利用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注解指定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getOrder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方法的返回值越小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优先级越高</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若使用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序号出现在注解中</a:t>
            </a:r>
          </a:p>
        </p:txBody>
      </p:sp>
      <p:pic>
        <p:nvPicPr>
          <p:cNvPr id="695300" name="Picture 4"/>
          <p:cNvPicPr>
            <a:picLocks noChangeAspect="1" noChangeArrowheads="1"/>
          </p:cNvPicPr>
          <p:nvPr/>
        </p:nvPicPr>
        <p:blipFill>
          <a:blip r:embed="rId2" cstate="print"/>
          <a:srcRect/>
          <a:stretch>
            <a:fillRect/>
          </a:stretch>
        </p:blipFill>
        <p:spPr bwMode="auto">
          <a:xfrm>
            <a:off x="1187450" y="4679864"/>
            <a:ext cx="4032250" cy="627062"/>
          </a:xfrm>
          <a:prstGeom prst="rect">
            <a:avLst/>
          </a:prstGeom>
          <a:noFill/>
        </p:spPr>
      </p:pic>
      <p:pic>
        <p:nvPicPr>
          <p:cNvPr id="695301" name="Picture 5"/>
          <p:cNvPicPr>
            <a:picLocks noChangeAspect="1" noChangeArrowheads="1"/>
          </p:cNvPicPr>
          <p:nvPr/>
        </p:nvPicPr>
        <p:blipFill>
          <a:blip r:embed="rId3" cstate="print"/>
          <a:srcRect/>
          <a:stretch>
            <a:fillRect/>
          </a:stretch>
        </p:blipFill>
        <p:spPr bwMode="auto">
          <a:xfrm>
            <a:off x="1187450" y="5400589"/>
            <a:ext cx="3889375" cy="644525"/>
          </a:xfrm>
          <a:prstGeom prst="rect">
            <a:avLst/>
          </a:prstGeom>
          <a:noFill/>
        </p:spPr>
      </p:pic>
    </p:spTree>
    <p:extLst>
      <p:ext uri="{BB962C8B-B14F-4D97-AF65-F5344CB8AC3E}">
        <p14:creationId xmlns="" xmlns:p14="http://schemas.microsoft.com/office/powerpoint/2010/main" val="2665079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a:t>
            </a:r>
          </a:p>
        </p:txBody>
      </p:sp>
      <p:sp>
        <p:nvSpPr>
          <p:cNvPr id="694275" name="Rectangle 3"/>
          <p:cNvSpPr>
            <a:spLocks noGrp="1" noChangeArrowheads="1"/>
          </p:cNvSpPr>
          <p:nvPr>
            <p:ph type="body" idx="1"/>
          </p:nvPr>
        </p:nvSpPr>
        <p:spPr>
          <a:xfrm>
            <a:off x="323528" y="1628800"/>
            <a:ext cx="8424936" cy="4286280"/>
          </a:xfrm>
        </p:spPr>
        <p:txBody>
          <a:bodyPr/>
          <a:lstStyle/>
          <a:p>
            <a:r>
              <a:rPr lang="zh-CN" altLang="en-US" sz="2200" dirty="0">
                <a:latin typeface="Arial Unicode MS" pitchFamily="34" charset="-122"/>
                <a:ea typeface="Arial Unicode MS" pitchFamily="34" charset="-122"/>
                <a:cs typeface="Arial Unicode MS" pitchFamily="34" charset="-122"/>
              </a:rPr>
              <a:t>在编写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可以直接在通知注解中书写切入点表达式</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但同一个切点表达式可能会在多个通知中重复出现</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a:t>
            </a:r>
            <a:r>
              <a:rPr lang="zh-CN" altLang="en-US" sz="2200" b="1" dirty="0">
                <a:solidFill>
                  <a:srgbClr val="0000FF"/>
                </a:solidFill>
                <a:latin typeface="Arial Unicode MS" pitchFamily="34" charset="-122"/>
                <a:ea typeface="Arial Unicode MS" pitchFamily="34" charset="-122"/>
                <a:cs typeface="Arial Unicode MS" pitchFamily="34" charset="-122"/>
              </a:rPr>
              <a:t>通过 </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Pointcut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注解将一个切入点声明成</a:t>
            </a:r>
            <a:r>
              <a:rPr lang="zh-CN" altLang="en-US" sz="2200" b="1" dirty="0">
                <a:solidFill>
                  <a:srgbClr val="FF0000"/>
                </a:solidFill>
                <a:latin typeface="Arial Unicode MS" pitchFamily="34" charset="-122"/>
                <a:ea typeface="Arial Unicode MS" pitchFamily="34" charset="-122"/>
                <a:cs typeface="Arial Unicode MS" pitchFamily="34" charset="-122"/>
              </a:rPr>
              <a:t>简单的方法</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切入点的方法体通常是空的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因为将切入点定义与应用程序逻辑混在一起是不合理的</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切入点方法的访问控制符同时也控制着这个切入点的可见性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如果切入点要在多个切面中共用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最好将它们集中在一个公共的类中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在这种情况下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它们必须被声明为 </a:t>
            </a:r>
            <a:r>
              <a:rPr lang="en-US" altLang="zh-CN" sz="2200" dirty="0">
                <a:latin typeface="Arial Unicode MS" pitchFamily="34" charset="-122"/>
                <a:ea typeface="Arial Unicode MS" pitchFamily="34" charset="-122"/>
                <a:cs typeface="Arial Unicode MS" pitchFamily="34" charset="-122"/>
              </a:rPr>
              <a:t>public. </a:t>
            </a:r>
            <a:r>
              <a:rPr lang="zh-CN" altLang="en-US" sz="2200" dirty="0">
                <a:latin typeface="Arial Unicode MS" pitchFamily="34" charset="-122"/>
                <a:ea typeface="Arial Unicode MS" pitchFamily="34" charset="-122"/>
                <a:cs typeface="Arial Unicode MS" pitchFamily="34" charset="-122"/>
              </a:rPr>
              <a:t>在引入这个切入点时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必须将类名也包括在内</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如果类没有与这个切面放在同一个包中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还必须包含包名</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其他通知可以通过方法名称引入该切入点</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 xmlns:p14="http://schemas.microsoft.com/office/powerpoint/2010/main" val="537790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18270</TotalTime>
  <Words>19030</Words>
  <Application>Microsoft Office PowerPoint</Application>
  <PresentationFormat>全屏显示(4:3)</PresentationFormat>
  <Paragraphs>1081</Paragraphs>
  <Slides>190</Slides>
  <Notes>15</Notes>
  <HiddenSlides>0</HiddenSlides>
  <MMClips>0</MMClips>
  <ScaleCrop>false</ScaleCrop>
  <HeadingPairs>
    <vt:vector size="4" baseType="variant">
      <vt:variant>
        <vt:lpstr>主题</vt:lpstr>
      </vt:variant>
      <vt:variant>
        <vt:i4>1</vt:i4>
      </vt:variant>
      <vt:variant>
        <vt:lpstr>幻灯片标题</vt:lpstr>
      </vt:variant>
      <vt:variant>
        <vt:i4>190</vt:i4>
      </vt:variant>
    </vt:vector>
  </HeadingPairs>
  <TitlesOfParts>
    <vt:vector size="191" baseType="lpstr">
      <vt:lpstr>Office 主题</vt:lpstr>
      <vt:lpstr>幻灯片 1</vt:lpstr>
      <vt:lpstr>幻灯片 2</vt:lpstr>
      <vt:lpstr>Hello World</vt:lpstr>
      <vt:lpstr>Spring 是什么(1)</vt:lpstr>
      <vt:lpstr>Spring 是什么(2)</vt:lpstr>
      <vt:lpstr>Spring 模块</vt:lpstr>
      <vt:lpstr>安装 SPRING TOOL SUITE</vt:lpstr>
      <vt:lpstr>搭建 Spring 开发环境</vt:lpstr>
      <vt:lpstr>建立 Spring 项目</vt:lpstr>
      <vt:lpstr>建立 Spring 项目</vt:lpstr>
      <vt:lpstr>Spring 中的 Bean 配置</vt:lpstr>
      <vt:lpstr>内容提要</vt:lpstr>
      <vt:lpstr>IOC 和 DI</vt:lpstr>
      <vt:lpstr>幻灯片 14</vt:lpstr>
      <vt:lpstr>IOC 前生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依赖注入的方式</vt:lpstr>
      <vt:lpstr>属性注入</vt:lpstr>
      <vt:lpstr>构造方法注入</vt:lpstr>
      <vt:lpstr>构造方法注入</vt:lpstr>
      <vt:lpstr>内容提要</vt:lpstr>
      <vt:lpstr>字面值</vt:lpstr>
      <vt:lpstr>引用其它 Bean</vt:lpstr>
      <vt:lpstr>幻灯片 30</vt:lpstr>
      <vt:lpstr>内部 Bean</vt:lpstr>
      <vt:lpstr>注入参数详解：null 值和级联属性</vt:lpstr>
      <vt:lpstr>集合属性</vt:lpstr>
      <vt:lpstr>集合属性</vt:lpstr>
      <vt:lpstr>使用 utility scheme 定义集合</vt:lpstr>
      <vt:lpstr>使用 p 命名空间</vt:lpstr>
      <vt:lpstr>内容提要</vt:lpstr>
      <vt:lpstr>XML 配置里的 Bean 自动装配</vt:lpstr>
      <vt:lpstr>XML 配置里的 Bean 自动装配的缺点</vt:lpstr>
      <vt:lpstr>内容提要</vt:lpstr>
      <vt:lpstr>继承 Bean 配置</vt:lpstr>
      <vt:lpstr>依赖 Bean 配置</vt:lpstr>
      <vt:lpstr>内容提要</vt:lpstr>
      <vt:lpstr>Bean 的作用域</vt:lpstr>
      <vt:lpstr>内容提要</vt:lpstr>
      <vt:lpstr>使用外部属性文件</vt:lpstr>
      <vt:lpstr>注册 PropertyPlaceholderConfigurer </vt:lpstr>
      <vt:lpstr>内容提要</vt:lpstr>
      <vt:lpstr>Spring表达式语言：SpEL</vt:lpstr>
      <vt:lpstr>SpEL：字面量</vt:lpstr>
      <vt:lpstr>SpEL：引用 Bean、属性和方法（1）</vt:lpstr>
      <vt:lpstr>SpEL支持的运算符号（1）</vt:lpstr>
      <vt:lpstr>SpEL支持的运算符号（2）</vt:lpstr>
      <vt:lpstr>SpEL：引用 Bean、属性和方法（2）</vt:lpstr>
      <vt:lpstr>内容提要</vt:lpstr>
      <vt:lpstr>IOC 容器中 Bean 的生命周期方法</vt:lpstr>
      <vt:lpstr>创建 Bean 后置处理器</vt:lpstr>
      <vt:lpstr>添加 Bean 后置处理器后 Bean 的生命周期</vt:lpstr>
      <vt:lpstr>内容提要</vt:lpstr>
      <vt:lpstr>通过调用静态工厂方法创建 Bean</vt:lpstr>
      <vt:lpstr>通过调用实例工厂方法创建 Bean</vt:lpstr>
      <vt:lpstr>内容提要</vt:lpstr>
      <vt:lpstr>实现 FactoryBean 接口在 Spring IOC 容器中配置 Bean</vt:lpstr>
      <vt:lpstr>内容提要</vt:lpstr>
      <vt:lpstr>在 classpath 中扫描组件</vt:lpstr>
      <vt:lpstr>在 classpath 中扫描组件</vt:lpstr>
      <vt:lpstr>在 classpath 中扫描组件</vt:lpstr>
      <vt:lpstr>组件装配</vt:lpstr>
      <vt:lpstr>使用 @Autowired 自动装配 Bean</vt:lpstr>
      <vt:lpstr>使用 @Resource 或 @Inject  自动装配 Bean</vt:lpstr>
      <vt:lpstr>内容提要</vt:lpstr>
      <vt:lpstr>泛型依赖注入</vt:lpstr>
      <vt:lpstr>整合多个配置文件</vt:lpstr>
      <vt:lpstr>幻灯片 74</vt:lpstr>
      <vt:lpstr>AOP 前奏</vt:lpstr>
      <vt:lpstr>代码实现片段</vt:lpstr>
      <vt:lpstr>问题</vt:lpstr>
      <vt:lpstr>使用动态代理解决上述问题</vt:lpstr>
      <vt:lpstr>CalculatorLoggingHandler</vt:lpstr>
      <vt:lpstr>CalculatorValidationHandler</vt:lpstr>
      <vt:lpstr>测试代码</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lpstr>Spring  整合 Hibernate</vt:lpstr>
      <vt:lpstr>Spring 整合 Hibernate</vt:lpstr>
      <vt:lpstr>在 Spring 中配置 SessionFactory</vt:lpstr>
      <vt:lpstr>需求</vt:lpstr>
      <vt:lpstr>在 Spring 中配置 SessionFactory(1)</vt:lpstr>
      <vt:lpstr>在 Spring 中配置 SessionFactory(2)</vt:lpstr>
      <vt:lpstr>在 Spring 中配置 SessionFactory(2)</vt:lpstr>
      <vt:lpstr>在 Spring 中配置 SessionFactory(3)</vt:lpstr>
      <vt:lpstr>在 Spring 中配置 SessionFactory(3)</vt:lpstr>
      <vt:lpstr>用 Spring 的 ORM 模板持久化对象</vt:lpstr>
      <vt:lpstr>Spring 对不同数据存储策略的支持类</vt:lpstr>
      <vt:lpstr>使用 Hibernate 模板</vt:lpstr>
      <vt:lpstr>使用 Hibernate 模板示例代码</vt:lpstr>
      <vt:lpstr>使用 Hibernate 模板示例代码</vt:lpstr>
      <vt:lpstr>在 HibernateTemplate 中访问 Hibernate 底层 Session</vt:lpstr>
      <vt:lpstr>继承 Hibernate 的 DAO 支持类</vt:lpstr>
      <vt:lpstr>用 Hibernate 的上下文 Session 持久化对象</vt:lpstr>
      <vt:lpstr>用 Hibernate 的上下文 Session 持久化对象</vt:lpstr>
      <vt:lpstr>Hibernate 上下文相关的 Session(1)</vt:lpstr>
      <vt:lpstr>Hibernate 上下文相关的 Session(2)</vt:lpstr>
      <vt:lpstr>Spring  整合 Struts1.x</vt:lpstr>
      <vt:lpstr>在通用的 web 应用中访问 Spring</vt:lpstr>
      <vt:lpstr>在通用的 web 应用中访问 Spring 具体实现</vt:lpstr>
      <vt:lpstr>web.xml 文件示例代码</vt:lpstr>
      <vt:lpstr>在 web 应用程序中访问 Spring 的 ApplicationContext 对象</vt:lpstr>
      <vt:lpstr>Spring 整合 Struts</vt:lpstr>
      <vt:lpstr>将 Spring 的应用程序上下文加载到 Struts 应用程序中(1)</vt:lpstr>
      <vt:lpstr>在 Spring 的 Bean 配置文件中声明 Struts Action</vt:lpstr>
      <vt:lpstr>在 Spring 的 Bean 配置文件中声明 Struts Action 的示例代码</vt:lpstr>
      <vt:lpstr>在 Spring 的 Bean 配置文件中声明 Struts Action 的示例代码(2)</vt:lpstr>
      <vt:lpstr>将 Spring 的应用程序上下文加载到 Struts 应用程序中(2)</vt:lpstr>
      <vt:lpstr>在 Spring 的 Bean 配置文件中声明 Struts Action 的示例代码(3)</vt:lpstr>
      <vt:lpstr>在 Spring 的 Bean 配置文件中声明 Struts Action 的示例代码(4)</vt:lpstr>
      <vt:lpstr>整合 Struts2</vt:lpstr>
      <vt:lpstr>在通用的 web 应用中访问 Spring</vt:lpstr>
      <vt:lpstr>在通用的 web 应用中访问 Spring 具体实现</vt:lpstr>
      <vt:lpstr>web.xml 文件示例代码</vt:lpstr>
      <vt:lpstr>在 web 应用程序中访问 Spring 的 ApplicationContext 对象</vt:lpstr>
      <vt:lpstr>幻灯片 186</vt:lpstr>
      <vt:lpstr>整合 Struts2</vt:lpstr>
      <vt:lpstr>让 Spring 管理控制器</vt:lpstr>
      <vt:lpstr>自动装配</vt:lpstr>
      <vt:lpstr>幻灯片 190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Administrator</cp:lastModifiedBy>
  <cp:revision>392</cp:revision>
  <dcterms:created xsi:type="dcterms:W3CDTF">2013-03-04T07:19:04Z</dcterms:created>
  <dcterms:modified xsi:type="dcterms:W3CDTF">2018-11-21T08:52:14Z</dcterms:modified>
</cp:coreProperties>
</file>