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5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7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3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9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2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CF5A-95AB-47C1-B504-CFC5395AC074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22CA-F7A2-4052-90CC-5229BE3B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Multi-view Matrix Factor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6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考虑由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个板块</a:t>
            </a:r>
            <a:r>
              <a:rPr lang="en-US" altLang="zh-CN" dirty="0" smtClean="0"/>
              <a:t>12</a:t>
            </a:r>
            <a:r>
              <a:rPr lang="zh-CN" altLang="en-US" dirty="0" smtClean="0"/>
              <a:t>支股票组成的数据集</a:t>
            </a:r>
            <a:r>
              <a:rPr lang="en-US" altLang="zh-CN" dirty="0" smtClean="0"/>
              <a:t>S12-09</a:t>
            </a:r>
          </a:p>
          <a:p>
            <a:r>
              <a:rPr lang="zh-CN" altLang="en-US" dirty="0"/>
              <a:t>两个</a:t>
            </a:r>
            <a:r>
              <a:rPr lang="zh-CN" altLang="en-US" dirty="0" smtClean="0"/>
              <a:t>视图下得到的结果分别是：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3   3   3   3   2   2   1   2   3   3   3   3</a:t>
            </a:r>
            <a:br>
              <a:rPr lang="en-US" altLang="zh-CN" dirty="0" smtClean="0"/>
            </a:br>
            <a:r>
              <a:rPr lang="en-US" altLang="zh-CN" dirty="0" smtClean="0"/>
              <a:t> 2   2   2   2   2   1   3   2   1   3   2   1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3×3</a:t>
            </a:r>
            <a:r>
              <a:rPr lang="zh-CN" altLang="en-US" dirty="0" smtClean="0"/>
              <a:t>＝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种可能的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，得到的聚类结果是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smtClean="0"/>
              <a:t>3   3   9   9   2   4   5   7   4   1   6   8</a:t>
            </a:r>
          </a:p>
          <a:p>
            <a:r>
              <a:rPr lang="zh-CN" altLang="en-US" dirty="0" smtClean="0"/>
              <a:t>不同板块间没有交叉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75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无关的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个板块</a:t>
            </a:r>
            <a:r>
              <a:rPr lang="en-US" altLang="zh-CN" dirty="0" smtClean="0"/>
              <a:t>×10</a:t>
            </a:r>
            <a:r>
              <a:rPr lang="zh-CN" altLang="en-US" dirty="0" smtClean="0"/>
              <a:t>支股票＝</a:t>
            </a:r>
            <a:r>
              <a:rPr lang="en-US" altLang="zh-CN" dirty="0" smtClean="0"/>
              <a:t>30</a:t>
            </a:r>
            <a:r>
              <a:rPr lang="zh-CN" altLang="en-US" dirty="0"/>
              <a:t>支</a:t>
            </a:r>
            <a:r>
              <a:rPr lang="zh-CN" altLang="en-US" dirty="0" smtClean="0"/>
              <a:t>股票的情况下（</a:t>
            </a:r>
            <a:r>
              <a:rPr lang="en-US" altLang="zh-CN" dirty="0" smtClean="0"/>
              <a:t>S50-09</a:t>
            </a:r>
            <a:r>
              <a:rPr lang="zh-CN" altLang="en-US" dirty="0" smtClean="0"/>
              <a:t>选前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支）</a:t>
            </a:r>
            <a:endParaRPr lang="en-US" altLang="zh-CN" dirty="0" smtClean="0"/>
          </a:p>
          <a:p>
            <a:r>
              <a:rPr lang="en-US" altLang="zh-CN" dirty="0" smtClean="0"/>
              <a:t>5   5   5   5   5   5   5   5   5   5 {5}</a:t>
            </a:r>
            <a:br>
              <a:rPr lang="en-US" altLang="zh-CN" dirty="0" smtClean="0"/>
            </a:br>
            <a:r>
              <a:rPr lang="en-US" altLang="zh-CN" dirty="0" smtClean="0"/>
              <a:t>6   1   6   2   1   6   6   1   2   1 {1 2 6}</a:t>
            </a:r>
            <a:br>
              <a:rPr lang="en-US" altLang="zh-CN" dirty="0" smtClean="0"/>
            </a:br>
            <a:r>
              <a:rPr lang="en-US" altLang="zh-CN" dirty="0" smtClean="0"/>
              <a:t>8   7   9   8   3   4   8   3   8   8 {3 4 7 8 9}</a:t>
            </a:r>
            <a:endParaRPr lang="en-US" altLang="zh-CN" dirty="0"/>
          </a:p>
          <a:p>
            <a:r>
              <a:rPr lang="zh-CN" altLang="en-US" dirty="0" smtClean="0"/>
              <a:t>不同板块间没有交叉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en-US" altLang="zh-CN" dirty="0" smtClean="0"/>
              <a:t>6</a:t>
            </a:r>
            <a:r>
              <a:rPr lang="zh-CN" altLang="en-US" dirty="0" smtClean="0"/>
              <a:t>类也可以达到类似效果</a:t>
            </a:r>
            <a:endParaRPr lang="en-US" altLang="zh-CN" dirty="0" smtClean="0"/>
          </a:p>
          <a:p>
            <a:r>
              <a:rPr lang="en-US" altLang="zh-CN" dirty="0" smtClean="0"/>
              <a:t>3     </a:t>
            </a:r>
            <a:r>
              <a:rPr lang="en-US" altLang="zh-CN" dirty="0"/>
              <a:t>3     3     3     3     3     3     3     3     </a:t>
            </a:r>
            <a:r>
              <a:rPr lang="en-US" altLang="zh-CN" smtClean="0"/>
              <a:t>7 {37}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     </a:t>
            </a:r>
            <a:r>
              <a:rPr lang="en-US" altLang="zh-CN" dirty="0"/>
              <a:t>6     2     6     6     2     2     6     </a:t>
            </a:r>
            <a:r>
              <a:rPr lang="en-US" altLang="zh-CN"/>
              <a:t>6     </a:t>
            </a:r>
            <a:r>
              <a:rPr lang="en-US" altLang="zh-CN" smtClean="0"/>
              <a:t>6 {26}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5     </a:t>
            </a:r>
            <a:r>
              <a:rPr lang="en-US" altLang="zh-CN" dirty="0"/>
              <a:t>1     4     5     5     1     5     5     </a:t>
            </a:r>
            <a:r>
              <a:rPr lang="en-US" altLang="zh-CN"/>
              <a:t>5     </a:t>
            </a:r>
            <a:r>
              <a:rPr lang="en-US" altLang="zh-CN" smtClean="0"/>
              <a:t>5 {145}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1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SpKmeans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4     </a:t>
            </a:r>
            <a:r>
              <a:rPr lang="en-US" altLang="zh-CN" dirty="0"/>
              <a:t>4     4     4     4     4     4     4     4     </a:t>
            </a:r>
            <a:r>
              <a:rPr lang="en-US" altLang="zh-CN" dirty="0" smtClean="0"/>
              <a:t>4 {4*}</a:t>
            </a:r>
            <a:br>
              <a:rPr lang="en-US" altLang="zh-CN" dirty="0" smtClean="0"/>
            </a:br>
            <a:r>
              <a:rPr lang="en-US" altLang="zh-CN" dirty="0" smtClean="0"/>
              <a:t>2     </a:t>
            </a:r>
            <a:r>
              <a:rPr lang="en-US" altLang="zh-CN" dirty="0"/>
              <a:t>3     2     3     </a:t>
            </a:r>
            <a:r>
              <a:rPr lang="en-US" altLang="zh-CN" dirty="0" smtClean="0"/>
              <a:t>3     </a:t>
            </a:r>
            <a:r>
              <a:rPr lang="en-US" altLang="zh-CN" dirty="0"/>
              <a:t>1     2     3     3     </a:t>
            </a:r>
            <a:r>
              <a:rPr lang="en-US" altLang="zh-CN" dirty="0" smtClean="0"/>
              <a:t>3 {12 3*}</a:t>
            </a:r>
            <a:br>
              <a:rPr lang="en-US" altLang="zh-CN" dirty="0" smtClean="0"/>
            </a:br>
            <a:r>
              <a:rPr lang="en-US" altLang="zh-CN" dirty="0" smtClean="0"/>
              <a:t>1     </a:t>
            </a:r>
            <a:r>
              <a:rPr lang="en-US" altLang="zh-CN" dirty="0"/>
              <a:t>3     2     1     1     1     1     1     1     </a:t>
            </a:r>
            <a:r>
              <a:rPr lang="en-US" altLang="zh-CN" dirty="0" smtClean="0"/>
              <a:t>1 {1* 23}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389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相关的</a:t>
            </a:r>
            <a:r>
              <a:rPr lang="en-US" altLang="zh-CN" dirty="0" smtClean="0"/>
              <a:t>3</a:t>
            </a:r>
            <a:r>
              <a:rPr lang="zh-CN" altLang="en-US" dirty="0"/>
              <a:t>个板块</a:t>
            </a:r>
            <a:r>
              <a:rPr lang="en-US" altLang="zh-CN" dirty="0"/>
              <a:t>×10</a:t>
            </a:r>
            <a:r>
              <a:rPr lang="zh-CN" altLang="en-US" dirty="0"/>
              <a:t>支股票＝</a:t>
            </a:r>
            <a:r>
              <a:rPr lang="en-US" altLang="zh-CN" dirty="0"/>
              <a:t>30</a:t>
            </a:r>
            <a:r>
              <a:rPr lang="zh-CN" altLang="en-US" dirty="0"/>
              <a:t>支股票的情况下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R50-09</a:t>
            </a:r>
            <a:r>
              <a:rPr lang="zh-CN" altLang="en-US" dirty="0"/>
              <a:t>选前</a:t>
            </a:r>
            <a:r>
              <a:rPr lang="en-US" altLang="zh-CN" dirty="0"/>
              <a:t>30</a:t>
            </a:r>
            <a:r>
              <a:rPr lang="zh-CN" altLang="en-US" dirty="0"/>
              <a:t>支）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3   4   7   4   3   3   8   1   6   4 {134678}</a:t>
            </a:r>
          </a:p>
          <a:p>
            <a:r>
              <a:rPr lang="en-US" altLang="zh-CN" dirty="0" smtClean="0"/>
              <a:t>2   8   9   4   7   6   3   2   7   9 {2346789}</a:t>
            </a:r>
          </a:p>
          <a:p>
            <a:r>
              <a:rPr lang="en-US" altLang="zh-CN" dirty="0" smtClean="0"/>
              <a:t>7   5   4   5   5   3   1   5   7   5 {13457}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有所交叉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8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 Two 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Having </a:t>
            </a:r>
            <a:r>
              <a:rPr lang="en-US" altLang="zh-CN" smtClean="0"/>
              <a:t>two (LDA) </a:t>
            </a:r>
            <a:r>
              <a:rPr lang="en-US" altLang="zh-CN" dirty="0" smtClean="0"/>
              <a:t>models trained, we can combine them for prediction on incoming documents.</a:t>
            </a:r>
          </a:p>
          <a:p>
            <a:r>
              <a:rPr lang="en-US" altLang="zh-CN" dirty="0" smtClean="0"/>
              <a:t>In such a case that the two views are industry description and related news, clustered into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topics respectively, it is possible to determine which of the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*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combinations is most likely to illustrate the new document, and thus suggest its related stocks.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59280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600200"/>
            <a:ext cx="3960440" cy="47091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观察到的变量：</a:t>
            </a:r>
            <a:r>
              <a:rPr lang="en-US" altLang="zh-CN" dirty="0" smtClean="0"/>
              <a:t>X, Y——</a:t>
            </a:r>
            <a:r>
              <a:rPr lang="zh-CN" altLang="en-US" dirty="0" smtClean="0"/>
              <a:t>不独立</a:t>
            </a:r>
            <a:endParaRPr lang="en-US" altLang="zh-CN" dirty="0" smtClean="0"/>
          </a:p>
          <a:p>
            <a:r>
              <a:rPr lang="zh-CN" altLang="en-US" dirty="0" smtClean="0"/>
              <a:t>隐含的随机变量：</a:t>
            </a:r>
            <a:r>
              <a:rPr lang="en-US" altLang="zh-CN" dirty="0" smtClean="0"/>
              <a:t>W, Z——</a:t>
            </a:r>
            <a:r>
              <a:rPr lang="zh-CN" altLang="en-US" dirty="0" smtClean="0"/>
              <a:t>不独立</a:t>
            </a:r>
            <a:endParaRPr lang="en-US" altLang="zh-CN" dirty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互相独立</a:t>
            </a:r>
            <a:endParaRPr lang="en-US" altLang="zh-CN" dirty="0" smtClean="0"/>
          </a:p>
          <a:p>
            <a:r>
              <a:rPr lang="en-US" altLang="zh-CN" dirty="0" smtClean="0"/>
              <a:t>W, Z</a:t>
            </a:r>
            <a:r>
              <a:rPr lang="zh-CN" altLang="en-US" dirty="0" smtClean="0"/>
              <a:t>的选择由</a:t>
            </a:r>
            <a:r>
              <a:rPr lang="en-US" altLang="zh-CN" dirty="0" smtClean="0"/>
              <a:t>h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r>
              <a:rPr lang="zh-CN" altLang="en-US" dirty="0"/>
              <a:t>物理</a:t>
            </a:r>
            <a:r>
              <a:rPr lang="zh-CN" altLang="en-US" dirty="0" smtClean="0"/>
              <a:t>意义：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是实际的客体所决定</a:t>
            </a:r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323528" y="821444"/>
            <a:ext cx="3674345" cy="4818958"/>
            <a:chOff x="2051720" y="84937"/>
            <a:chExt cx="4482985" cy="5879501"/>
          </a:xfrm>
        </p:grpSpPr>
        <p:sp>
          <p:nvSpPr>
            <p:cNvPr id="13" name="椭圆 12"/>
            <p:cNvSpPr/>
            <p:nvPr/>
          </p:nvSpPr>
          <p:spPr>
            <a:xfrm>
              <a:off x="2051720" y="1772816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ysClr val="windowText" lastClr="000000"/>
                  </a:solidFill>
                </a:rPr>
                <a:t>W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4048" y="1772816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ysClr val="windowText" lastClr="000000"/>
                  </a:solidFill>
                </a:rPr>
                <a:t>Z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022537" y="443711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ysClr val="windowText" lastClr="000000"/>
                  </a:solidFill>
                </a:rPr>
                <a:t>Y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051720" y="4452270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ysClr val="windowText" lastClr="000000"/>
                  </a:solidFill>
                </a:rPr>
                <a:t>X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直接箭头连接符 16"/>
            <p:cNvCxnSpPr>
              <a:endCxn id="15" idx="0"/>
            </p:cNvCxnSpPr>
            <p:nvPr/>
          </p:nvCxnSpPr>
          <p:spPr>
            <a:xfrm>
              <a:off x="5760131" y="3284984"/>
              <a:ext cx="0" cy="11521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2768384" y="3284984"/>
              <a:ext cx="0" cy="11521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3563887" y="84937"/>
              <a:ext cx="1512167" cy="15121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ysClr val="windowText" lastClr="000000"/>
                  </a:solidFill>
                </a:rPr>
                <a:t>h</a:t>
              </a:r>
              <a:endParaRPr lang="zh-CN" altLang="en-US" sz="4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" name="直接连接符 4"/>
          <p:cNvCxnSpPr>
            <a:stCxn id="13" idx="7"/>
            <a:endCxn id="20" idx="3"/>
          </p:cNvCxnSpPr>
          <p:nvPr/>
        </p:nvCxnSpPr>
        <p:spPr>
          <a:xfrm flipV="1">
            <a:off x="1381425" y="1879341"/>
            <a:ext cx="363012" cy="507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4" idx="1"/>
            <a:endCxn id="20" idx="5"/>
          </p:cNvCxnSpPr>
          <p:nvPr/>
        </p:nvCxnSpPr>
        <p:spPr>
          <a:xfrm flipH="1" flipV="1">
            <a:off x="2620828" y="1879341"/>
            <a:ext cx="303994" cy="507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视图上第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个词的频率，</a:t>
            </a:r>
            <a:r>
              <a:rPr lang="en-US" altLang="zh-CN" i="1" dirty="0" smtClean="0"/>
              <a:t>Y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Y</a:t>
            </a:r>
            <a:r>
              <a:rPr lang="zh-CN" altLang="en-US" dirty="0" smtClean="0"/>
              <a:t>视图上第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个词的频率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E</a:t>
            </a:r>
            <a:r>
              <a:rPr lang="en-US" altLang="zh-CN" i="1" dirty="0" smtClean="0"/>
              <a:t>XY</a:t>
            </a:r>
            <a:r>
              <a:rPr lang="en-US" altLang="zh-CN" baseline="30000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ij</a:t>
            </a:r>
            <a:r>
              <a:rPr lang="en-US" altLang="zh-CN" dirty="0" smtClean="0"/>
              <a:t>=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{X</a:t>
            </a:r>
            <a:r>
              <a:rPr lang="zh-CN" altLang="en-US" dirty="0" smtClean="0"/>
              <a:t>视图上第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个词出现和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视图上第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个词共同出现的概率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</a:t>
            </a:r>
          </a:p>
          <a:p>
            <a:r>
              <a:rPr lang="zh-CN" altLang="en-US" dirty="0" smtClean="0"/>
              <a:t>由之前的模型，设在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视图上词</a:t>
            </a:r>
            <a:r>
              <a:rPr lang="en-US" altLang="zh-CN" dirty="0" err="1" smtClean="0"/>
              <a:t>i</a:t>
            </a:r>
            <a:r>
              <a:rPr lang="zh-CN" altLang="en-US" dirty="0"/>
              <a:t>在</a:t>
            </a:r>
            <a:r>
              <a:rPr lang="zh-CN" altLang="en-US" dirty="0" smtClean="0"/>
              <a:t>聚类（话题）</a:t>
            </a:r>
            <a:r>
              <a:rPr lang="en-US" altLang="zh-CN" dirty="0" smtClean="0"/>
              <a:t>w</a:t>
            </a:r>
            <a:r>
              <a:rPr lang="zh-CN" altLang="en-US" dirty="0" smtClean="0"/>
              <a:t>上的分布是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i|w</a:t>
            </a:r>
            <a:r>
              <a:rPr lang="en-US" altLang="zh-CN" dirty="0" smtClean="0"/>
              <a:t>), Y</a:t>
            </a:r>
            <a:r>
              <a:rPr lang="zh-CN" altLang="en-US" dirty="0" smtClean="0"/>
              <a:t>视图词</a:t>
            </a:r>
            <a:r>
              <a:rPr lang="en-US" altLang="zh-CN" dirty="0" smtClean="0"/>
              <a:t>j</a:t>
            </a:r>
            <a:r>
              <a:rPr lang="zh-CN" altLang="en-US" dirty="0"/>
              <a:t>在</a:t>
            </a:r>
            <a:r>
              <a:rPr lang="zh-CN" altLang="en-US" dirty="0" smtClean="0"/>
              <a:t>聚类</a:t>
            </a:r>
            <a:r>
              <a:rPr lang="en-US" altLang="zh-CN" dirty="0" smtClean="0"/>
              <a:t>z</a:t>
            </a:r>
            <a:r>
              <a:rPr lang="zh-CN" altLang="en-US" dirty="0" smtClean="0"/>
              <a:t>上的是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j|z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j)=P</a:t>
            </a:r>
            <a:r>
              <a:rPr lang="en-US" altLang="zh-CN" baseline="-25000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i|w</a:t>
            </a:r>
            <a:r>
              <a:rPr lang="en-US" altLang="zh-CN" dirty="0" smtClean="0"/>
              <a:t>)P(w, z)P</a:t>
            </a:r>
            <a:r>
              <a:rPr lang="en-US" altLang="zh-CN" baseline="-25000" dirty="0" smtClean="0"/>
              <a:t>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j|z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9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数学表示：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其中：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04435"/>
              </p:ext>
            </p:extLst>
          </p:nvPr>
        </p:nvGraphicFramePr>
        <p:xfrm>
          <a:off x="3886200" y="2590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590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32489"/>
              </p:ext>
            </p:extLst>
          </p:nvPr>
        </p:nvGraphicFramePr>
        <p:xfrm>
          <a:off x="2915816" y="1700808"/>
          <a:ext cx="390961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5" imgW="1803240" imgH="431640" progId="Equation.DSMT4">
                  <p:embed/>
                </p:oleObj>
              </mc:Choice>
              <mc:Fallback>
                <p:oleObj name="Equation" r:id="rId5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1700808"/>
                        <a:ext cx="3909611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72186"/>
              </p:ext>
            </p:extLst>
          </p:nvPr>
        </p:nvGraphicFramePr>
        <p:xfrm>
          <a:off x="3419872" y="2780928"/>
          <a:ext cx="29972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7" imgW="1282680" imgH="1346040" progId="Equation.DSMT4">
                  <p:embed/>
                </p:oleObj>
              </mc:Choice>
              <mc:Fallback>
                <p:oleObj name="Equation" r:id="rId7" imgW="1282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9872" y="2780928"/>
                        <a:ext cx="29972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如果用</a:t>
            </a:r>
            <a:r>
              <a:rPr lang="en-US" altLang="zh-CN" dirty="0" smtClean="0"/>
              <a:t>LDA</a:t>
            </a:r>
            <a:r>
              <a:rPr lang="zh-CN" altLang="en-US" dirty="0" smtClean="0"/>
              <a:t>：认为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的过程服从</a:t>
            </a:r>
            <a:r>
              <a:rPr lang="en-US" altLang="zh-CN" dirty="0" smtClean="0"/>
              <a:t>LDA</a:t>
            </a:r>
            <a:r>
              <a:rPr lang="zh-CN" altLang="en-US" dirty="0" smtClean="0"/>
              <a:t>的假设（</a:t>
            </a:r>
            <a:r>
              <a:rPr lang="en-US" altLang="zh-CN" dirty="0" smtClean="0"/>
              <a:t>P, Q ~ multi(beta)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因为两者产生的过程是独立的，所以可以在两边用</a:t>
            </a:r>
            <a:r>
              <a:rPr lang="en-US" altLang="zh-CN" dirty="0" smtClean="0"/>
              <a:t>LDA</a:t>
            </a:r>
            <a:r>
              <a:rPr lang="zh-CN" altLang="en-US" dirty="0" smtClean="0"/>
              <a:t>，最后计算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矩阵即可。即：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187624" y="3933056"/>
            <a:ext cx="2016224" cy="24482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X</a:t>
            </a:r>
          </a:p>
          <a:p>
            <a:pPr algn="ctr"/>
            <a:r>
              <a:rPr lang="en-US" altLang="zh-CN" sz="4000" dirty="0" smtClean="0"/>
              <a:t>LDA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6156176" y="3933056"/>
            <a:ext cx="2016224" cy="24482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Y</a:t>
            </a:r>
          </a:p>
          <a:p>
            <a:pPr algn="ctr"/>
            <a:r>
              <a:rPr lang="en-US" altLang="zh-CN" sz="4000" dirty="0" smtClean="0"/>
              <a:t>LDA</a:t>
            </a:r>
            <a:endParaRPr lang="zh-CN" altLang="en-US" sz="4000" dirty="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>
            <a:off x="3203848" y="5157192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73443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98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如果用</a:t>
            </a:r>
            <a:r>
              <a:rPr lang="en-US" altLang="zh-CN" dirty="0" smtClean="0"/>
              <a:t>K-means/K-means++/</a:t>
            </a:r>
            <a:r>
              <a:rPr lang="en-US" altLang="zh-CN" dirty="0" err="1" smtClean="0"/>
              <a:t>SpKmeans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认为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的过程中，在某一个聚类（话题）下，词频符合多项分布。</a:t>
            </a:r>
            <a:endParaRPr lang="en-US" altLang="zh-CN" dirty="0" smtClean="0"/>
          </a:p>
          <a:p>
            <a:r>
              <a:rPr lang="zh-CN" altLang="en-US" dirty="0" smtClean="0"/>
              <a:t>一个聚类的中心就是这个聚类下词频的分布。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P, Q ~ multinomial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187624" y="4409728"/>
            <a:ext cx="2016224" cy="20436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X</a:t>
            </a:r>
          </a:p>
          <a:p>
            <a:pPr algn="ctr"/>
            <a:r>
              <a:rPr lang="en-US" altLang="zh-CN" sz="4000" dirty="0" smtClean="0"/>
              <a:t>K-means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5436096" y="4409728"/>
            <a:ext cx="2016224" cy="20436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Y</a:t>
            </a:r>
          </a:p>
          <a:p>
            <a:pPr algn="ctr"/>
            <a:r>
              <a:rPr lang="en-US" altLang="zh-CN" sz="4000" dirty="0" smtClean="0"/>
              <a:t>K-means</a:t>
            </a:r>
            <a:endParaRPr lang="zh-CN" altLang="en-US" sz="4000" dirty="0"/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>
            <a:off x="3203848" y="543153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3928" y="4723646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556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现在我们得到了</a:t>
            </a:r>
            <a:r>
              <a:rPr lang="en-US" altLang="zh-CN" dirty="0" smtClean="0"/>
              <a:t>A = (P(w, z))</a:t>
            </a:r>
            <a:r>
              <a:rPr lang="en-US" altLang="zh-CN" baseline="-25000" dirty="0" err="1" smtClean="0"/>
              <a:t>wz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LDA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，我们可以计算得出</a:t>
            </a:r>
            <a:r>
              <a:rPr lang="en-US" altLang="zh-CN" dirty="0" err="1" smtClean="0"/>
              <a:t>Pr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}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</a:t>
            </a:r>
            <a:r>
              <a:rPr lang="en-US" altLang="zh-CN" baseline="-25000" dirty="0" err="1" smtClean="0"/>
              <a:t>Y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的每个元素除以其所在行的总和，我们可以得到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z|w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，并进而得到</a:t>
            </a:r>
            <a:r>
              <a:rPr lang="en-US" altLang="zh-CN" dirty="0" err="1" smtClean="0"/>
              <a:t>Pr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{w, z} = </a:t>
            </a:r>
            <a:r>
              <a:rPr lang="en-US" altLang="zh-CN" dirty="0" err="1" smtClean="0"/>
              <a:t>Pr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{w}P(</a:t>
            </a:r>
            <a:r>
              <a:rPr lang="en-US" altLang="zh-CN" dirty="0" err="1" smtClean="0"/>
              <a:t>z|w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的每个元素除以其所在列的总和，则可以得到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w|z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，并进而得到</a:t>
            </a:r>
            <a:r>
              <a:rPr lang="en-US" altLang="zh-CN" dirty="0" err="1" smtClean="0"/>
              <a:t>Pr</a:t>
            </a:r>
            <a:r>
              <a:rPr lang="en-US" altLang="zh-CN" baseline="-25000" dirty="0" err="1" smtClean="0"/>
              <a:t>Y</a:t>
            </a:r>
            <a:r>
              <a:rPr lang="en-US" altLang="zh-CN" dirty="0" smtClean="0"/>
              <a:t>{w, z} = </a:t>
            </a:r>
            <a:r>
              <a:rPr lang="en-US" altLang="zh-CN" dirty="0" err="1" smtClean="0"/>
              <a:t>Pr</a:t>
            </a:r>
            <a:r>
              <a:rPr lang="en-US" altLang="zh-CN" baseline="-25000" dirty="0" err="1" smtClean="0"/>
              <a:t>Y</a:t>
            </a:r>
            <a:r>
              <a:rPr lang="en-US" altLang="zh-CN" dirty="0" smtClean="0"/>
              <a:t>{z}P(</a:t>
            </a:r>
            <a:r>
              <a:rPr lang="en-US" altLang="zh-CN" dirty="0" err="1" smtClean="0"/>
              <a:t>w|z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77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600" dirty="0" smtClean="0"/>
                  <a:t>这样，我们就得到了两个向量：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3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3600" b="0" i="1" smtClean="0">
                            <a:latin typeface="Cambria Math"/>
                          </a:rPr>
                          <m:t>𝑤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600" dirty="0"/>
                          <m:t>Pr</m:t>
                        </m:r>
                        <m:r>
                          <m:rPr>
                            <m:nor/>
                          </m:rPr>
                          <a:rPr lang="en-US" altLang="zh-CN" sz="3600" dirty="0"/>
                          <m:t>{</m:t>
                        </m:r>
                        <m:r>
                          <m:rPr>
                            <m:nor/>
                          </m:rPr>
                          <a:rPr lang="en-US" altLang="zh-CN" sz="3600" dirty="0"/>
                          <m:t>w</m:t>
                        </m:r>
                        <m:r>
                          <m:rPr>
                            <m:nor/>
                          </m:rPr>
                          <a:rPr lang="en-US" altLang="zh-CN" sz="3600" dirty="0"/>
                          <m:t>, </m:t>
                        </m:r>
                        <m:r>
                          <m:rPr>
                            <m:nor/>
                          </m:rPr>
                          <a:rPr lang="en-US" altLang="zh-CN" sz="3600" dirty="0"/>
                          <m:t>z</m:t>
                        </m:r>
                        <m:r>
                          <m:rPr>
                            <m:nor/>
                          </m:rPr>
                          <a:rPr lang="en-US" altLang="zh-CN" sz="3600" dirty="0"/>
                          <m:t> | </m:t>
                        </m:r>
                        <m:r>
                          <m:rPr>
                            <m:nor/>
                          </m:rPr>
                          <a:rPr lang="en-US" altLang="zh-CN" sz="36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3600" dirty="0"/>
                          <m:t>}</m:t>
                        </m:r>
                      </m:e>
                    </m:nary>
                  </m:oMath>
                </a14:m>
                <a:r>
                  <a:rPr lang="en-US" altLang="zh-CN" sz="3600" dirty="0" smtClean="0"/>
                  <a:t>=Pr{z | X}</a:t>
                </a:r>
                <a:r>
                  <a:rPr lang="zh-CN" altLang="en-US" sz="3600" dirty="0" smtClean="0"/>
                  <a:t>和</a:t>
                </a:r>
                <a:r>
                  <a:rPr lang="en-US" altLang="zh-CN" sz="3600" dirty="0" smtClean="0"/>
                  <a:t> </a:t>
                </a:r>
                <a:r>
                  <a:rPr lang="en-US" altLang="zh-CN" sz="3600" dirty="0" err="1" smtClean="0"/>
                  <a:t>Pr</a:t>
                </a:r>
                <a:r>
                  <a:rPr lang="en-US" altLang="zh-CN" sz="3600" dirty="0" smtClean="0"/>
                  <a:t>{w | Y} </a:t>
                </a:r>
                <a:r>
                  <a:rPr lang="zh-CN" altLang="en-US" sz="3600" dirty="0" smtClean="0"/>
                  <a:t>。</a:t>
                </a:r>
                <a:endParaRPr lang="en-US" altLang="zh-CN" sz="3600" dirty="0" smtClean="0"/>
              </a:p>
              <a:p>
                <a:r>
                  <a:rPr lang="zh-CN" altLang="en-US" sz="3600" dirty="0" smtClean="0"/>
                  <a:t>用</a:t>
                </a:r>
                <a:r>
                  <a:rPr lang="en-US" altLang="zh-CN" sz="3600" dirty="0" err="1" smtClean="0"/>
                  <a:t>Pr</a:t>
                </a:r>
                <a:r>
                  <a:rPr lang="en-US" altLang="zh-CN" sz="3600" dirty="0" smtClean="0"/>
                  <a:t>{</a:t>
                </a:r>
                <a:r>
                  <a:rPr lang="en-US" altLang="zh-CN" sz="3600" dirty="0" err="1" smtClean="0"/>
                  <a:t>z|X</a:t>
                </a:r>
                <a:r>
                  <a:rPr lang="en-US" altLang="zh-CN" sz="3600" dirty="0" smtClean="0"/>
                  <a:t>}+</a:t>
                </a:r>
                <a:r>
                  <a:rPr lang="en-US" altLang="zh-CN" sz="3600" dirty="0" err="1" smtClean="0"/>
                  <a:t>Pr</a:t>
                </a:r>
                <a:r>
                  <a:rPr lang="en-US" altLang="zh-CN" sz="3600" dirty="0" smtClean="0"/>
                  <a:t>{</a:t>
                </a:r>
                <a:r>
                  <a:rPr lang="en-US" altLang="zh-CN" sz="3600" dirty="0" err="1" smtClean="0"/>
                  <a:t>z|Y</a:t>
                </a:r>
                <a:r>
                  <a:rPr lang="en-US" altLang="zh-CN" sz="3600" dirty="0" smtClean="0"/>
                  <a:t>}</a:t>
                </a:r>
                <a:r>
                  <a:rPr lang="zh-CN" altLang="en-US" sz="3600" dirty="0" smtClean="0"/>
                  <a:t>或</a:t>
                </a:r>
                <a:r>
                  <a:rPr lang="en-US" altLang="zh-CN" sz="3600" dirty="0" err="1" smtClean="0"/>
                  <a:t>Pr</a:t>
                </a:r>
                <a:r>
                  <a:rPr lang="en-US" altLang="zh-CN" sz="3600" dirty="0" smtClean="0"/>
                  <a:t>{</a:t>
                </a:r>
                <a:r>
                  <a:rPr lang="en-US" altLang="zh-CN" sz="3600" dirty="0" err="1" smtClean="0"/>
                  <a:t>w|X</a:t>
                </a:r>
                <a:r>
                  <a:rPr lang="en-US" altLang="zh-CN" sz="3600" dirty="0" smtClean="0"/>
                  <a:t>}+</a:t>
                </a:r>
                <a:r>
                  <a:rPr lang="en-US" altLang="zh-CN" sz="3600" dirty="0" err="1" smtClean="0"/>
                  <a:t>Pr</a:t>
                </a:r>
                <a:r>
                  <a:rPr lang="en-US" altLang="zh-CN" sz="3600" dirty="0" smtClean="0"/>
                  <a:t>{</a:t>
                </a:r>
                <a:r>
                  <a:rPr lang="en-US" altLang="zh-CN" sz="3600" dirty="0" err="1" smtClean="0"/>
                  <a:t>w|Y</a:t>
                </a:r>
                <a:r>
                  <a:rPr lang="en-US" altLang="zh-CN" sz="3600" dirty="0" smtClean="0"/>
                  <a:t>}</a:t>
                </a:r>
                <a:r>
                  <a:rPr lang="zh-CN" altLang="en-US" sz="3600" dirty="0" smtClean="0"/>
                  <a:t>的结果进行聚类。</a:t>
                </a:r>
                <a:endParaRPr lang="en-US" altLang="zh-CN" sz="3600" dirty="0" smtClean="0"/>
              </a:p>
              <a:p>
                <a:r>
                  <a:rPr lang="zh-CN" altLang="en-US" sz="3600" dirty="0" smtClean="0"/>
                  <a:t>（</a:t>
                </a:r>
                <a:r>
                  <a:rPr lang="zh-CN" altLang="en-US" sz="3600" dirty="0"/>
                  <a:t>也可以加一个因子</a:t>
                </a:r>
                <a:r>
                  <a:rPr lang="el-GR" altLang="zh-CN" sz="3600" dirty="0"/>
                  <a:t>λ</a:t>
                </a:r>
                <a:r>
                  <a:rPr lang="zh-CN" altLang="en-US" sz="3600" dirty="0"/>
                  <a:t>，用来表示侧重于哪个视图下的结果。更进一步，</a:t>
                </a:r>
                <a:r>
                  <a:rPr lang="el-GR" altLang="zh-CN" sz="3600" dirty="0"/>
                  <a:t>λ</a:t>
                </a:r>
                <a:r>
                  <a:rPr lang="zh-CN" altLang="en-US" sz="3600" dirty="0"/>
                  <a:t>可以通过有监督的学习来获得。）</a:t>
                </a:r>
                <a:endParaRPr lang="en-US" altLang="zh-CN" sz="36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17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如果对于同一对象（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）有一组观察值</a:t>
            </a:r>
            <a:r>
              <a:rPr lang="en-US" altLang="zh-CN" dirty="0" smtClean="0"/>
              <a:t>X{1..n}, Y{1..n}</a:t>
            </a:r>
            <a:r>
              <a:rPr lang="zh-CN" altLang="en-US" dirty="0" smtClean="0"/>
              <a:t>一一对应，可以用前文所述的方法计算得到</a:t>
            </a:r>
            <a:r>
              <a:rPr lang="en-US" altLang="zh-CN" dirty="0" smtClean="0"/>
              <a:t>A={p(</a:t>
            </a:r>
            <a:r>
              <a:rPr lang="en-US" altLang="zh-CN" dirty="0" err="1" smtClean="0"/>
              <a:t>w,z</a:t>
            </a:r>
            <a:r>
              <a:rPr lang="en-US" altLang="zh-CN" dirty="0" smtClean="0"/>
              <a:t>)}={p(h)}</a:t>
            </a:r>
            <a:r>
              <a:rPr lang="zh-CN" altLang="en-US" dirty="0" smtClean="0"/>
              <a:t>，说明了不同的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选择在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中产生的影响的大小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参与聚类过程。</a:t>
            </a:r>
            <a:endParaRPr lang="en-US" altLang="zh-CN" dirty="0" smtClean="0"/>
          </a:p>
          <a:p>
            <a:r>
              <a:rPr lang="zh-CN" altLang="en-US" dirty="0" smtClean="0"/>
              <a:t>聚类结果不如单独用两个特征聚类下来的结果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在于不好的聚类方法（或特征）带来了干扰。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56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760</Words>
  <Application>Microsoft Office PowerPoint</Application>
  <PresentationFormat>全屏显示(4:3)</PresentationFormat>
  <Paragraphs>76</Paragraphs>
  <Slides>14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Equation</vt:lpstr>
      <vt:lpstr>Multi-view Matrix Factor</vt:lpstr>
      <vt:lpstr>Modeling</vt:lpstr>
      <vt:lpstr>Modeling</vt:lpstr>
      <vt:lpstr>Modeling</vt:lpstr>
      <vt:lpstr>Computing</vt:lpstr>
      <vt:lpstr>Computing</vt:lpstr>
      <vt:lpstr>Computing</vt:lpstr>
      <vt:lpstr>Transfer</vt:lpstr>
      <vt:lpstr>Clustering</vt:lpstr>
      <vt:lpstr>Results</vt:lpstr>
      <vt:lpstr>Results</vt:lpstr>
      <vt:lpstr>PowerPoint 演示文稿</vt:lpstr>
      <vt:lpstr>Results</vt:lpstr>
      <vt:lpstr>Combine Two 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Multi-view Matrix Factor</dc:title>
  <dc:creator>ZTH</dc:creator>
  <cp:lastModifiedBy>ZTH</cp:lastModifiedBy>
  <cp:revision>47</cp:revision>
  <dcterms:created xsi:type="dcterms:W3CDTF">2012-08-22T03:18:00Z</dcterms:created>
  <dcterms:modified xsi:type="dcterms:W3CDTF">2012-09-29T05:10:58Z</dcterms:modified>
</cp:coreProperties>
</file>