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5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3B9D-ECBC-4E10-B8CC-2021870376A9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149A-39FB-48C6-BD26-D05B6331A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3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Matrix Factor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3570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Two views X and Y, represented by columns of feature vectors, are involved.</a:t>
            </a:r>
          </a:p>
          <a:p>
            <a:r>
              <a:rPr lang="en-US" altLang="zh-CN" dirty="0" smtClean="0"/>
              <a:t>Estimate the expectation of WZ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, where W and Z are normalized so that each feature vector has the 1-norm of 1. Denoted as E.</a:t>
            </a:r>
            <a:endParaRPr lang="en-US" altLang="zh-CN" dirty="0"/>
          </a:p>
          <a:p>
            <a:r>
              <a:rPr lang="en-US" altLang="zh-CN" dirty="0" smtClean="0"/>
              <a:t>Find out matrices P (p x s), A (s x t), and Q (q x t) such that</a:t>
            </a:r>
          </a:p>
          <a:p>
            <a:pPr marL="0" indent="0" algn="ctr">
              <a:buNone/>
            </a:pPr>
            <a:r>
              <a:rPr lang="en-US" altLang="zh-CN" dirty="0" smtClean="0"/>
              <a:t>E approx. = P A Q’</a:t>
            </a:r>
          </a:p>
          <a:p>
            <a:pPr algn="just"/>
            <a:r>
              <a:rPr lang="en-US" altLang="zh-CN" dirty="0" smtClean="0"/>
              <a:t>Where p and q denotes the length of features selected in X and Y; s and t are given as the number of probable topics.</a:t>
            </a:r>
          </a:p>
          <a:p>
            <a:pPr algn="just"/>
            <a:r>
              <a:rPr lang="en-US" altLang="zh-CN" dirty="0" smtClean="0"/>
              <a:t>For each row in P and Q, the sum has to be 1; for A, the total sum should be 1.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24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Calculate the matrices alternatively:</a:t>
            </a:r>
          </a:p>
          <a:p>
            <a:pPr lvl="1"/>
            <a:r>
              <a:rPr lang="en-US" altLang="zh-CN" dirty="0" smtClean="0"/>
              <a:t>Fix A, P and solve for Q;</a:t>
            </a:r>
          </a:p>
          <a:p>
            <a:pPr lvl="1"/>
            <a:r>
              <a:rPr lang="en-US" altLang="zh-CN" dirty="0" smtClean="0"/>
              <a:t>Fix P, Q and solve for A;</a:t>
            </a:r>
          </a:p>
          <a:p>
            <a:pPr lvl="1"/>
            <a:r>
              <a:rPr lang="en-US" altLang="zh-CN" dirty="0" smtClean="0"/>
              <a:t>Fix A, Q and solve for P;</a:t>
            </a:r>
          </a:p>
          <a:p>
            <a:r>
              <a:rPr lang="en-US" altLang="zh-CN" dirty="0" smtClean="0"/>
              <a:t>The initial condition:</a:t>
            </a:r>
          </a:p>
          <a:p>
            <a:pPr lvl="1"/>
            <a:r>
              <a:rPr lang="en-US" altLang="zh-CN" dirty="0" smtClean="0"/>
              <a:t>P and Q are set to clustering centers given by k-means.</a:t>
            </a:r>
          </a:p>
          <a:p>
            <a:pPr lvl="1"/>
            <a:r>
              <a:rPr lang="en-US" altLang="zh-CN" dirty="0" smtClean="0"/>
              <a:t>A is a random matrix or a diagonal matrix (when s = t).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27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056239" cy="4351338"/>
          </a:xfrm>
        </p:spPr>
        <p:txBody>
          <a:bodyPr/>
          <a:lstStyle/>
          <a:p>
            <a:r>
              <a:rPr lang="en-US" altLang="zh-CN" dirty="0" smtClean="0"/>
              <a:t>Recall that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= E[p(x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)]</a:t>
            </a:r>
          </a:p>
          <a:p>
            <a:r>
              <a:rPr lang="en-US" altLang="zh-CN" dirty="0" smtClean="0"/>
              <a:t>Here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x</a:t>
            </a:r>
            <a:r>
              <a:rPr lang="en-US" altLang="zh-CN" baseline="-25000" dirty="0" err="1"/>
              <a:t>j</a:t>
            </a:r>
            <a:endParaRPr lang="en-US" altLang="zh-CN" baseline="-25000" dirty="0" smtClean="0"/>
          </a:p>
          <a:p>
            <a:r>
              <a:rPr lang="en-US" altLang="zh-CN" dirty="0" smtClean="0"/>
              <a:t>So: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= 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 l="11335" r="10704"/>
          <a:stretch/>
        </p:blipFill>
        <p:spPr>
          <a:xfrm>
            <a:off x="4572000" y="1825625"/>
            <a:ext cx="4188179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118077" cy="2186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Correlation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666" y="2551289"/>
            <a:ext cx="2408061" cy="350149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A larger example. 2900 words.</a:t>
            </a:r>
          </a:p>
          <a:p>
            <a:r>
              <a:rPr lang="en-US" altLang="zh-CN" dirty="0" smtClean="0"/>
              <a:t>Explanation: Our dictionary is ordered by the word’s first occurrence.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6727" y="365126"/>
            <a:ext cx="61341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meanings of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535083" cy="4351338"/>
          </a:xfrm>
        </p:spPr>
        <p:txBody>
          <a:bodyPr/>
          <a:lstStyle/>
          <a:p>
            <a:r>
              <a:rPr lang="en-US" altLang="zh-CN" dirty="0" smtClean="0"/>
              <a:t>When P = Q, we actually have only one view involved.</a:t>
            </a:r>
          </a:p>
          <a:p>
            <a:r>
              <a:rPr lang="en-US" altLang="zh-CN" dirty="0" smtClean="0"/>
              <a:t>We may do feature selection in this way. (this  requires #topics = #words and appropriate initial values)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 l="13143" r="9526"/>
          <a:stretch/>
        </p:blipFill>
        <p:spPr>
          <a:xfrm>
            <a:off x="2323070" y="75702"/>
            <a:ext cx="6956397" cy="66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(Word)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/>
              <a:t>≤</a:t>
            </a:r>
            <a:r>
              <a:rPr lang="en-US" altLang="zh-CN" dirty="0" smtClean="0"/>
              <a:t> 0.0001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监管</a:t>
            </a:r>
            <a:r>
              <a:rPr lang="en-US" altLang="zh-CN" dirty="0" smtClean="0"/>
              <a:t> </a:t>
            </a:r>
            <a:r>
              <a:rPr lang="zh-CN" altLang="en-US" dirty="0" smtClean="0"/>
              <a:t>人民币</a:t>
            </a:r>
            <a:r>
              <a:rPr lang="en-US" altLang="zh-CN" dirty="0" smtClean="0"/>
              <a:t> </a:t>
            </a:r>
            <a:r>
              <a:rPr lang="zh-CN" altLang="en-US" dirty="0" smtClean="0"/>
              <a:t>放款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非贸易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信托业</a:t>
            </a:r>
            <a:r>
              <a:rPr lang="en-US" altLang="zh-CN" dirty="0" smtClean="0"/>
              <a:t> </a:t>
            </a:r>
            <a:r>
              <a:rPr lang="zh-CN" altLang="en-US" dirty="0" smtClean="0"/>
              <a:t>外币</a:t>
            </a:r>
            <a:r>
              <a:rPr lang="en-US" altLang="zh-CN" dirty="0" smtClean="0"/>
              <a:t> </a:t>
            </a:r>
            <a:r>
              <a:rPr lang="zh-CN" altLang="en-US" dirty="0" smtClean="0"/>
              <a:t>见证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存款</a:t>
            </a:r>
            <a:r>
              <a:rPr lang="en-US" altLang="zh-CN" dirty="0" smtClean="0"/>
              <a:t> </a:t>
            </a:r>
            <a:r>
              <a:rPr lang="zh-CN" altLang="en-US" dirty="0" smtClean="0"/>
              <a:t>贴现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000004 000007 000008 </a:t>
            </a:r>
            <a:r>
              <a:rPr lang="zh-CN" altLang="en-US" dirty="0" smtClean="0"/>
              <a:t>基地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计算机网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禽畜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生产</a:t>
            </a:r>
            <a:r>
              <a:rPr lang="en-US" altLang="zh-CN" dirty="0" smtClean="0"/>
              <a:t>  000017 </a:t>
            </a:r>
            <a:r>
              <a:rPr lang="zh-CN" altLang="en-US" dirty="0" smtClean="0"/>
              <a:t>运动</a:t>
            </a:r>
            <a:r>
              <a:rPr lang="en-US" altLang="zh-CN" dirty="0" smtClean="0"/>
              <a:t> 000001</a:t>
            </a:r>
          </a:p>
          <a:p>
            <a:pPr lvl="1"/>
            <a:r>
              <a:rPr lang="zh-CN" altLang="en-US" dirty="0" smtClean="0"/>
              <a:t>汇款</a:t>
            </a:r>
            <a:r>
              <a:rPr lang="en-US" altLang="zh-CN" dirty="0" smtClean="0"/>
              <a:t> </a:t>
            </a:r>
            <a:r>
              <a:rPr lang="zh-CN" altLang="en-US" dirty="0" smtClean="0"/>
              <a:t>借款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结算</a:t>
            </a:r>
            <a:r>
              <a:rPr lang="en-US" altLang="zh-CN" dirty="0" smtClean="0"/>
              <a:t>  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经营</a:t>
            </a:r>
            <a:endParaRPr lang="en-US" altLang="zh-CN" dirty="0"/>
          </a:p>
          <a:p>
            <a:pPr lvl="1"/>
            <a:r>
              <a:rPr lang="zh-CN" altLang="en-US" dirty="0" smtClean="0"/>
              <a:t>销售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资信</a:t>
            </a:r>
            <a:r>
              <a:rPr lang="en-US" altLang="zh-CN" dirty="0" smtClean="0"/>
              <a:t> </a:t>
            </a:r>
            <a:r>
              <a:rPr lang="zh-CN" altLang="en-US" dirty="0" smtClean="0"/>
              <a:t>票据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但是这个分解的误差很大（</a:t>
            </a:r>
            <a:r>
              <a:rPr lang="en-US" altLang="zh-CN" dirty="0" smtClean="0"/>
              <a:t>&gt;47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330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Matrix Factor Analysis</vt:lpstr>
      <vt:lpstr>Model</vt:lpstr>
      <vt:lpstr>Model</vt:lpstr>
      <vt:lpstr>Correlation Matrix</vt:lpstr>
      <vt:lpstr>Correlation Matrix</vt:lpstr>
      <vt:lpstr>Different meanings of A</vt:lpstr>
      <vt:lpstr>Feature (Word) Selection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Factor Analysis</dc:title>
  <dc:creator>Tianhua ZHU</dc:creator>
  <cp:lastModifiedBy>Tianhua ZHU</cp:lastModifiedBy>
  <cp:revision>17</cp:revision>
  <dcterms:created xsi:type="dcterms:W3CDTF">2012-11-19T23:31:01Z</dcterms:created>
  <dcterms:modified xsi:type="dcterms:W3CDTF">2012-11-20T06:23:24Z</dcterms:modified>
</cp:coreProperties>
</file>