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100" d="100"/>
          <a:sy n="100" d="100"/>
        </p:scale>
        <p:origin x="72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8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4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8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1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ADCA-475C-47AC-9189-7735784AF317}" type="datetimeFigureOut">
              <a:rPr lang="zh-CN" altLang="en-US" smtClean="0"/>
              <a:t>2013/1/28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F22F-4CD8-4312-A3AC-7A9138FA9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oweis/da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Progress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朱恬骅</a:t>
            </a:r>
            <a:endParaRPr lang="en-US" altLang="zh-CN" dirty="0" smtClean="0"/>
          </a:p>
          <a:p>
            <a:r>
              <a:rPr lang="en-US" altLang="zh-CN" dirty="0"/>
              <a:t>2013-01-11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02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NIPS Data - 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results yet…</a:t>
            </a:r>
          </a:p>
          <a:p>
            <a:r>
              <a:rPr lang="en-US" altLang="zh-CN" dirty="0" smtClean="0"/>
              <a:t>Feature selection?</a:t>
            </a:r>
          </a:p>
        </p:txBody>
      </p:sp>
    </p:spTree>
    <p:extLst>
      <p:ext uri="{BB962C8B-B14F-4D97-AF65-F5344CB8AC3E}">
        <p14:creationId xmlns:p14="http://schemas.microsoft.com/office/powerpoint/2010/main" val="21242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 Factorization Model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78073"/>
              </p:ext>
            </p:extLst>
          </p:nvPr>
        </p:nvGraphicFramePr>
        <p:xfrm>
          <a:off x="633413" y="1830388"/>
          <a:ext cx="6584950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6105441" imgH="4076700" progId="Visio.Drawing.11">
                  <p:embed/>
                </p:oleObj>
              </mc:Choice>
              <mc:Fallback>
                <p:oleObj name="Visio" r:id="rId3" imgW="6105441" imgH="40767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830388"/>
                        <a:ext cx="6584950" cy="439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51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Toy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Generating </a:t>
            </a:r>
            <a:r>
              <a:rPr lang="en-US" altLang="zh-CN" dirty="0" smtClean="0"/>
              <a:t>process. The </a:t>
            </a:r>
            <a:r>
              <a:rPr lang="en-US" altLang="zh-CN" dirty="0"/>
              <a:t>two documents concerning one object can be generated by following steps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Choose </a:t>
            </a:r>
            <a:r>
              <a:rPr lang="en-US" altLang="zh-CN" dirty="0"/>
              <a:t>a pair of topics 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j)</a:t>
            </a:r>
            <a:r>
              <a:rPr lang="en-US" altLang="zh-CN" dirty="0" smtClean="0"/>
              <a:t> according to the co-occurrence probability matrix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hoose </a:t>
            </a:r>
            <a:r>
              <a:rPr lang="en-US" altLang="zh-CN" dirty="0"/>
              <a:t>the length 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d</a:t>
            </a:r>
            <a:r>
              <a:rPr lang="en-US" altLang="zh-CN" dirty="0" smtClean="0"/>
              <a:t> of </a:t>
            </a:r>
            <a:r>
              <a:rPr lang="en-US" altLang="zh-CN" dirty="0"/>
              <a:t>the documents, which is set to a constant in </a:t>
            </a:r>
            <a:r>
              <a:rPr lang="en-US" altLang="zh-CN" dirty="0" smtClean="0"/>
              <a:t>prior.</a:t>
            </a:r>
          </a:p>
          <a:p>
            <a:pPr lvl="1"/>
            <a:r>
              <a:rPr lang="en-US" altLang="zh-CN" dirty="0" smtClean="0"/>
              <a:t>Generate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d</a:t>
            </a:r>
            <a:r>
              <a:rPr lang="en-US" altLang="zh-CN" dirty="0" smtClean="0"/>
              <a:t> </a:t>
            </a:r>
            <a:r>
              <a:rPr lang="en-US" altLang="zh-CN" dirty="0"/>
              <a:t>words for the document in the first view, according to the probability distribution given by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Generate </a:t>
            </a:r>
            <a:r>
              <a:rPr lang="en-US" altLang="zh-CN" i="1" dirty="0" err="1"/>
              <a:t>W</a:t>
            </a:r>
            <a:r>
              <a:rPr lang="en-US" altLang="zh-CN" i="1" baseline="-25000" dirty="0" err="1"/>
              <a:t>d</a:t>
            </a:r>
            <a:r>
              <a:rPr lang="en-US" altLang="zh-CN" i="1" dirty="0"/>
              <a:t> </a:t>
            </a:r>
            <a:r>
              <a:rPr lang="en-US" altLang="zh-CN" dirty="0" smtClean="0"/>
              <a:t>words </a:t>
            </a:r>
            <a:r>
              <a:rPr lang="en-US" altLang="zh-CN" dirty="0"/>
              <a:t>for the document in the second view, according to the probability distribution given by </a:t>
            </a:r>
            <a:r>
              <a:rPr lang="en-US" altLang="zh-CN" i="1" dirty="0" smtClean="0"/>
              <a:t>Q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3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Toy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Randomized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 smtClean="0"/>
              <a:t>P, Q</a:t>
            </a:r>
            <a:r>
              <a:rPr lang="en-US" altLang="zh-CN" dirty="0" smtClean="0"/>
              <a:t>: take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/>
              <a:t>for example. </a:t>
            </a:r>
            <a:r>
              <a:rPr lang="en-US" altLang="zh-CN" dirty="0" smtClean="0"/>
              <a:t>We </a:t>
            </a:r>
            <a:r>
              <a:rPr lang="en-US" altLang="zh-CN" dirty="0"/>
              <a:t>first build a pseudo distribution matrix </a:t>
            </a:r>
            <a:r>
              <a:rPr lang="en-US" altLang="zh-CN" i="1" dirty="0" smtClean="0"/>
              <a:t>P*</a:t>
            </a:r>
            <a:r>
              <a:rPr lang="en-US" altLang="zh-CN" dirty="0" smtClean="0"/>
              <a:t>, </a:t>
            </a:r>
            <a:r>
              <a:rPr lang="en-US" altLang="zh-CN" dirty="0"/>
              <a:t>where each row is generated by the following method: for indices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i</a:t>
            </a:r>
            <a:r>
              <a:rPr lang="en-US" altLang="zh-CN" dirty="0" smtClean="0"/>
              <a:t>-1)</a:t>
            </a:r>
            <a:r>
              <a:rPr lang="en-US" altLang="zh-CN" i="1" dirty="0" err="1" smtClean="0"/>
              <a:t>W</a:t>
            </a:r>
            <a:r>
              <a:rPr lang="en-US" altLang="zh-CN" i="1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 to </a:t>
            </a:r>
            <a:r>
              <a:rPr lang="en-US" altLang="zh-CN" i="1" dirty="0" err="1" smtClean="0"/>
              <a:t>iW</a:t>
            </a:r>
            <a:r>
              <a:rPr lang="en-US" altLang="zh-CN" i="1" baseline="-25000" dirty="0" err="1" smtClean="0"/>
              <a:t>t</a:t>
            </a:r>
            <a:r>
              <a:rPr lang="en-US" altLang="zh-CN" dirty="0" smtClean="0"/>
              <a:t>, </a:t>
            </a:r>
            <a:r>
              <a:rPr lang="en-US" altLang="zh-CN" dirty="0"/>
              <a:t>we get their values by sampling the uniform distribution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[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u</a:t>
            </a:r>
            <a:r>
              <a:rPr lang="en-US" altLang="zh-CN" dirty="0"/>
              <a:t>, 1</a:t>
            </a:r>
            <a:r>
              <a:rPr lang="en-US" altLang="zh-CN" dirty="0" smtClean="0"/>
              <a:t>); </a:t>
            </a:r>
            <a:r>
              <a:rPr lang="en-US" altLang="zh-CN" dirty="0"/>
              <a:t>for the last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u</a:t>
            </a:r>
            <a:r>
              <a:rPr lang="en-US" altLang="zh-CN" dirty="0" smtClean="0"/>
              <a:t> </a:t>
            </a:r>
            <a:r>
              <a:rPr lang="en-US" altLang="zh-CN" dirty="0"/>
              <a:t>dimensions, their values are samples from $</a:t>
            </a:r>
            <a:r>
              <a:rPr lang="en-US" altLang="zh-CN" i="1" dirty="0"/>
              <a:t>U</a:t>
            </a:r>
            <a:r>
              <a:rPr lang="en-US" altLang="zh-CN" dirty="0"/>
              <a:t>[0,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u</a:t>
            </a:r>
            <a:r>
              <a:rPr lang="en-US" altLang="zh-CN" dirty="0"/>
              <a:t>)$. We get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/>
              <a:t>by normalize the matrix </a:t>
            </a:r>
            <a:r>
              <a:rPr lang="en-US" altLang="zh-CN" i="1" dirty="0" smtClean="0"/>
              <a:t>P*</a:t>
            </a:r>
            <a:r>
              <a:rPr lang="en-US" altLang="zh-CN" dirty="0" smtClean="0"/>
              <a:t> </a:t>
            </a:r>
            <a:r>
              <a:rPr lang="en-US" altLang="zh-CN" dirty="0"/>
              <a:t>so that each row summed up to 1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i="1" dirty="0" smtClean="0"/>
              <a:t>A</a:t>
            </a:r>
            <a:r>
              <a:rPr lang="en-US" altLang="zh-CN" dirty="0" smtClean="0"/>
              <a:t>: set a threshold value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(0.5 for example), and generate a random matrix (</a:t>
            </a:r>
            <a:r>
              <a:rPr lang="en-US" altLang="zh-CN" i="1" dirty="0" err="1" smtClean="0"/>
              <a:t>s</a:t>
            </a:r>
            <a:r>
              <a:rPr lang="en-US" altLang="zh-CN" dirty="0" err="1" smtClean="0"/>
              <a:t>×</a:t>
            </a:r>
            <a:r>
              <a:rPr lang="en-US" altLang="zh-CN" i="1" dirty="0" err="1" smtClean="0"/>
              <a:t>t</a:t>
            </a:r>
            <a:r>
              <a:rPr lang="en-US" altLang="zh-CN" dirty="0" smtClean="0"/>
              <a:t>), then reserve those larger than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and normalize the total sum to 1. Thus, </a:t>
            </a:r>
            <a:r>
              <a:rPr lang="en-US" altLang="zh-CN" i="1" dirty="0" smtClean="0"/>
              <a:t>m</a:t>
            </a:r>
            <a:r>
              <a:rPr lang="en-US" altLang="zh-CN" dirty="0"/>
              <a:t> </a:t>
            </a:r>
            <a:r>
              <a:rPr lang="en-US" altLang="zh-CN" dirty="0" smtClean="0"/>
              <a:t>of the topics are related.</a:t>
            </a:r>
            <a:endParaRPr lang="en-US" altLang="zh-CN" i="1" dirty="0" smtClean="0"/>
          </a:p>
          <a:p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555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Toy Data – Experiment</a:t>
            </a:r>
            <a:br>
              <a:rPr lang="en-US" altLang="zh-CN" dirty="0" smtClean="0"/>
            </a:br>
            <a:r>
              <a:rPr lang="en-US" altLang="zh-CN" sz="2800" dirty="0" smtClean="0"/>
              <a:t>mean value of 20 test cases, error rate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125144"/>
              </p:ext>
            </p:extLst>
          </p:nvPr>
        </p:nvGraphicFramePr>
        <p:xfrm>
          <a:off x="257173" y="1715295"/>
          <a:ext cx="8258177" cy="4500924"/>
        </p:xfrm>
        <a:graphic>
          <a:graphicData uri="http://schemas.openxmlformats.org/drawingml/2006/table">
            <a:tbl>
              <a:tblPr firstRow="1" firstCol="1" bandRow="1"/>
              <a:tblGrid>
                <a:gridCol w="778435"/>
                <a:gridCol w="624141"/>
                <a:gridCol w="624141"/>
                <a:gridCol w="623146"/>
                <a:gridCol w="623146"/>
                <a:gridCol w="623146"/>
                <a:gridCol w="623146"/>
                <a:gridCol w="623146"/>
                <a:gridCol w="623146"/>
                <a:gridCol w="623146"/>
                <a:gridCol w="623146"/>
                <a:gridCol w="623146"/>
                <a:gridCol w="623146"/>
              </a:tblGrid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kern="100" baseline="-250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unrelated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LDA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0.2690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0.4180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0.5060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0.3280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0.3290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0.0748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LDA-MF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0.0830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0.1380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0.0347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PLSA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0.8770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0.8740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0.8640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0.8560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0.8790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0.8680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0.8670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0.7460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0.8630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0.8760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0.8820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0.0384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PLSA-MF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0.5300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0.5780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0.5830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0.5340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0.5630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0.0753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RP-KMEANS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0.1720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0.2050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0.1420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0.1460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0.1850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0.0870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0.0866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RP-MF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0.1770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0.2700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0.3190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0.2200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0.1790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0.2230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0.0921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KMEANS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0.4430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0.3360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0.4330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0.4680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5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KMEANS-MF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0.4430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0.3360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0.4330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0.4680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NNMF-KMEANS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0.3320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0.4830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0.4850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0.3890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0.6060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0.3740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0.4250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0.5760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0.3760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NNMF-MF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8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MF			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0.1620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0.1890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0.1310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0.1330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0.1610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0.0950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0.0870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0.0305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Scoring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Error rate: the rate that samples having different labels are clustered together.</a:t>
            </a:r>
          </a:p>
          <a:p>
            <a:r>
              <a:rPr lang="en-US" altLang="zh-CN" dirty="0" smtClean="0"/>
              <a:t>Recall (error) rate: the rate that samples having the same label are separated in different clusters.</a:t>
            </a:r>
          </a:p>
          <a:p>
            <a:r>
              <a:rPr lang="en-US" altLang="zh-CN" dirty="0" smtClean="0"/>
              <a:t>F-score: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07119"/>
              </p:ext>
            </p:extLst>
          </p:nvPr>
        </p:nvGraphicFramePr>
        <p:xfrm>
          <a:off x="2839156" y="3675328"/>
          <a:ext cx="4050580" cy="11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2108160" imgH="583920" progId="Equation.DSMT4">
                  <p:embed/>
                </p:oleObj>
              </mc:Choice>
              <mc:Fallback>
                <p:oleObj name="Equation" r:id="rId3" imgW="21081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9156" y="3675328"/>
                        <a:ext cx="4050580" cy="112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9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NIPS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NIPS Data: </a:t>
            </a:r>
            <a:r>
              <a:rPr lang="en-US" altLang="zh-CN" dirty="0"/>
              <a:t>The NIPS data set contains papers from the NIPS conferences between 1987 and 1999. The conference is characterized by contributions from a number of different research communities in the general area of learning algorithms.</a:t>
            </a:r>
          </a:p>
          <a:p>
            <a:r>
              <a:rPr lang="en-US" altLang="zh-CN" dirty="0"/>
              <a:t>Full papers from the NIPS conference in </a:t>
            </a:r>
            <a:r>
              <a:rPr lang="en-US" altLang="zh-CN" dirty="0" err="1"/>
              <a:t>Matlab</a:t>
            </a:r>
            <a:r>
              <a:rPr lang="en-US" altLang="zh-CN" dirty="0"/>
              <a:t> format are available on-line at </a:t>
            </a:r>
            <a:r>
              <a:rPr lang="en-US" altLang="zh-CN" u="sng" dirty="0">
                <a:hlinkClick r:id="rId2"/>
              </a:rPr>
              <a:t>http://www.cs.toronto.edu/~</a:t>
            </a:r>
            <a:r>
              <a:rPr lang="en-US" altLang="zh-CN" u="sng" dirty="0" smtClean="0">
                <a:hlinkClick r:id="rId2"/>
              </a:rPr>
              <a:t>roweis/data.html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888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NIPS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D=1,740 papers </a:t>
            </a:r>
            <a:r>
              <a:rPr lang="en-US" altLang="zh-CN" dirty="0" smtClean="0"/>
              <a:t>with a </a:t>
            </a:r>
            <a:r>
              <a:rPr lang="en-US" altLang="zh-CN" dirty="0"/>
              <a:t>total of 2,301,375 word tokens and a vocabulary size of V=13,649 unique words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1641 papers have valid labels (others are labelled as ‘unknown’).</a:t>
            </a:r>
            <a:r>
              <a:rPr lang="en-US" altLang="zh-CN" dirty="0"/>
              <a:t> Their abstracts have 89,936 words and </a:t>
            </a:r>
            <a:r>
              <a:rPr lang="en-US" altLang="zh-CN" dirty="0" smtClean="0"/>
              <a:t>6,417 unique words. </a:t>
            </a:r>
          </a:p>
          <a:p>
            <a:r>
              <a:rPr lang="en-US" altLang="zh-CN" dirty="0" smtClean="0"/>
              <a:t>48 valid labels.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42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NIPS Data -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 label identifies a field of research</a:t>
            </a:r>
          </a:p>
          <a:p>
            <a:r>
              <a:rPr lang="en-US" altLang="zh-CN" dirty="0"/>
              <a:t>Learning and </a:t>
            </a:r>
            <a:r>
              <a:rPr lang="en-US" altLang="zh-CN" dirty="0" err="1"/>
              <a:t>Generalisation</a:t>
            </a:r>
            <a:r>
              <a:rPr lang="en-US" altLang="zh-CN" dirty="0"/>
              <a:t>, Applications, Neurobiology, Structured Networks, Implementation, Neuroscience, Speech and Signal Processing, Vision, </a:t>
            </a:r>
            <a:r>
              <a:rPr lang="en-US" altLang="zh-CN" dirty="0" err="1"/>
              <a:t>Optimisation</a:t>
            </a:r>
            <a:r>
              <a:rPr lang="en-US" altLang="zh-CN" dirty="0"/>
              <a:t> and Control, New Learning Algorithms, Empirical Analyses, Theoretical Analyses, Hardware </a:t>
            </a:r>
            <a:r>
              <a:rPr lang="en-US" altLang="zh-CN" dirty="0" smtClean="0"/>
              <a:t>Implementation,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32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597</Words>
  <Application>Microsoft Office PowerPoint</Application>
  <PresentationFormat>全屏显示(4:3)</PresentationFormat>
  <Paragraphs>188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Microsoft Visio 2003-2010 绘图</vt:lpstr>
      <vt:lpstr>Equation</vt:lpstr>
      <vt:lpstr>Progress Report</vt:lpstr>
      <vt:lpstr>Matrix Factorization Model</vt:lpstr>
      <vt:lpstr>Toy Data</vt:lpstr>
      <vt:lpstr>Toy Data</vt:lpstr>
      <vt:lpstr>Toy Data – Experiment mean value of 20 test cases, error rate</vt:lpstr>
      <vt:lpstr>Evaluation Scoring</vt:lpstr>
      <vt:lpstr>NIPS Data</vt:lpstr>
      <vt:lpstr>NIPS Data</vt:lpstr>
      <vt:lpstr>NIPS Data - Labels</vt:lpstr>
      <vt:lpstr>NIPS Data - Experiment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Tianhua ZHU</dc:creator>
  <cp:lastModifiedBy>Tianhua ZHU</cp:lastModifiedBy>
  <cp:revision>23</cp:revision>
  <dcterms:created xsi:type="dcterms:W3CDTF">2013-01-11T05:05:05Z</dcterms:created>
  <dcterms:modified xsi:type="dcterms:W3CDTF">2013-01-28T09:39:57Z</dcterms:modified>
</cp:coreProperties>
</file>