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2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8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CDF9A-6798-453C-B4B0-7FF01A048013}" type="datetimeFigureOut">
              <a:rPr lang="zh-CN" altLang="en-US" smtClean="0"/>
              <a:t>2012/9/28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49C4-A7CF-43DD-BBF3-62E804BBE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52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CDF9A-6798-453C-B4B0-7FF01A048013}" type="datetimeFigureOut">
              <a:rPr lang="zh-CN" altLang="en-US" smtClean="0"/>
              <a:t>2012/9/28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49C4-A7CF-43DD-BBF3-62E804BBE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44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CDF9A-6798-453C-B4B0-7FF01A048013}" type="datetimeFigureOut">
              <a:rPr lang="zh-CN" altLang="en-US" smtClean="0"/>
              <a:t>2012/9/28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49C4-A7CF-43DD-BBF3-62E804BBE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13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CDF9A-6798-453C-B4B0-7FF01A048013}" type="datetimeFigureOut">
              <a:rPr lang="zh-CN" altLang="en-US" smtClean="0"/>
              <a:t>2012/9/28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49C4-A7CF-43DD-BBF3-62E804BBE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23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CDF9A-6798-453C-B4B0-7FF01A048013}" type="datetimeFigureOut">
              <a:rPr lang="zh-CN" altLang="en-US" smtClean="0"/>
              <a:t>2012/9/28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49C4-A7CF-43DD-BBF3-62E804BBE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07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CDF9A-6798-453C-B4B0-7FF01A048013}" type="datetimeFigureOut">
              <a:rPr lang="zh-CN" altLang="en-US" smtClean="0"/>
              <a:t>2012/9/28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49C4-A7CF-43DD-BBF3-62E804BBE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95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CDF9A-6798-453C-B4B0-7FF01A048013}" type="datetimeFigureOut">
              <a:rPr lang="zh-CN" altLang="en-US" smtClean="0"/>
              <a:t>2012/9/28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49C4-A7CF-43DD-BBF3-62E804BBE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91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CDF9A-6798-453C-B4B0-7FF01A048013}" type="datetimeFigureOut">
              <a:rPr lang="zh-CN" altLang="en-US" smtClean="0"/>
              <a:t>2012/9/28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49C4-A7CF-43DD-BBF3-62E804BBE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96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CDF9A-6798-453C-B4B0-7FF01A048013}" type="datetimeFigureOut">
              <a:rPr lang="zh-CN" altLang="en-US" smtClean="0"/>
              <a:t>2012/9/28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49C4-A7CF-43DD-BBF3-62E804BBE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88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CDF9A-6798-453C-B4B0-7FF01A048013}" type="datetimeFigureOut">
              <a:rPr lang="zh-CN" altLang="en-US" smtClean="0"/>
              <a:t>2012/9/28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49C4-A7CF-43DD-BBF3-62E804BBE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7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CDF9A-6798-453C-B4B0-7FF01A048013}" type="datetimeFigureOut">
              <a:rPr lang="zh-CN" altLang="en-US" smtClean="0"/>
              <a:t>2012/9/28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49C4-A7CF-43DD-BBF3-62E804BBE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30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CDF9A-6798-453C-B4B0-7FF01A048013}" type="datetimeFigureOut">
              <a:rPr lang="zh-CN" altLang="en-US" smtClean="0"/>
              <a:t>2012/9/28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949C4-A7CF-43DD-BBF3-62E804BBE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71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rix67.com/blog/archives/504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Construct the Keyword Dictionary based on News Texts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881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Bayesian Average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We here introduce Bayesian average for finding out outstanding words.</a:t>
            </a:r>
          </a:p>
          <a:p>
            <a:r>
              <a:rPr lang="en-US" altLang="zh-CN" dirty="0" smtClean="0"/>
              <a:t>To score the distinctness, we keep in record the global average frequency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and total words count 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 till the time we meet with a new document, and then depict the distinctness by evaluating (</a:t>
            </a:r>
            <a:r>
              <a:rPr lang="en-US" altLang="zh-CN" i="1" dirty="0" err="1" smtClean="0"/>
              <a:t>f</a:t>
            </a:r>
            <a:r>
              <a:rPr lang="en-US" altLang="zh-CN" dirty="0" err="1" smtClean="0"/>
              <a:t>+</a:t>
            </a:r>
            <a:r>
              <a:rPr lang="en-US" altLang="zh-CN" i="1" dirty="0" err="1" smtClean="0"/>
              <a:t>w</a:t>
            </a:r>
            <a:r>
              <a:rPr lang="en-US" altLang="zh-CN" dirty="0" smtClean="0"/>
              <a:t>)/(</a:t>
            </a:r>
            <a:r>
              <a:rPr lang="en-US" altLang="zh-CN" i="1" dirty="0" err="1" smtClean="0"/>
              <a:t>t</a:t>
            </a:r>
            <a:r>
              <a:rPr lang="en-US" altLang="zh-CN" dirty="0" err="1" smtClean="0"/>
              <a:t>+</a:t>
            </a:r>
            <a:r>
              <a:rPr lang="en-US" altLang="zh-CN" i="1" dirty="0" err="1" smtClean="0"/>
              <a:t>c</a:t>
            </a:r>
            <a:r>
              <a:rPr lang="en-US" altLang="zh-CN" dirty="0" smtClean="0"/>
              <a:t>), where </a:t>
            </a:r>
            <a:r>
              <a:rPr lang="en-US" altLang="zh-CN" i="1" dirty="0" smtClean="0"/>
              <a:t>w</a:t>
            </a:r>
            <a:r>
              <a:rPr lang="en-US" altLang="zh-CN" dirty="0" smtClean="0"/>
              <a:t> is the word frequency of some word in the current document D, and 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 is the total word count of D.</a:t>
            </a:r>
          </a:p>
        </p:txBody>
      </p:sp>
    </p:spTree>
    <p:extLst>
      <p:ext uri="{BB962C8B-B14F-4D97-AF65-F5344CB8AC3E}">
        <p14:creationId xmlns:p14="http://schemas.microsoft.com/office/powerpoint/2010/main" val="280573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Accumulation over 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Thus, only those words much more frequent than those in previous documents may occur in the Bayesian average result. We call them keywords.</a:t>
            </a:r>
          </a:p>
          <a:p>
            <a:r>
              <a:rPr lang="en-US" altLang="zh-CN" dirty="0" smtClean="0"/>
              <a:t>And we sum up the frequency of those keywords, and again conserve only those occurred more than the given threshold.</a:t>
            </a:r>
          </a:p>
        </p:txBody>
      </p:sp>
    </p:spTree>
    <p:extLst>
      <p:ext uri="{BB962C8B-B14F-4D97-AF65-F5344CB8AC3E}">
        <p14:creationId xmlns:p14="http://schemas.microsoft.com/office/powerpoint/2010/main" val="364746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220072" y="1259236"/>
            <a:ext cx="3466728" cy="534352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In the original result (left), some highly frequent words (we may ignore them) ranked high;</a:t>
            </a:r>
          </a:p>
          <a:p>
            <a:r>
              <a:rPr lang="en-US" altLang="zh-CN" dirty="0" smtClean="0"/>
              <a:t>In the processed result (right), we preserved keywords (those we have interest in) only.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1504950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268760"/>
            <a:ext cx="1514475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939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Clustering over selected words (I)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1280 words formed the dictionary</a:t>
            </a:r>
          </a:p>
          <a:p>
            <a:r>
              <a:rPr lang="en-US" altLang="zh-CN" dirty="0" smtClean="0"/>
              <a:t>Cluster using Gaussian Means and Spectral Means</a:t>
            </a:r>
          </a:p>
          <a:p>
            <a:r>
              <a:rPr lang="en-US" altLang="zh-CN" dirty="0" smtClean="0"/>
              <a:t>972 documents (one for a day) in total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4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Clustering over selected words (I)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Spectral means, 10 clusters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204864"/>
            <a:ext cx="566737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592" y="4028896"/>
            <a:ext cx="4499374" cy="2659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657656"/>
              </p:ext>
            </p:extLst>
          </p:nvPr>
        </p:nvGraphicFramePr>
        <p:xfrm>
          <a:off x="7884368" y="3970338"/>
          <a:ext cx="104298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包装程序外壳对象" showAsIcon="1" r:id="rId5" imgW="1042560" imgH="710640" progId="Package">
                  <p:embed/>
                </p:oleObj>
              </mc:Choice>
              <mc:Fallback>
                <p:oleObj name="包装程序外壳对象" showAsIcon="1" r:id="rId5" imgW="1042560" imgH="710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84368" y="3970338"/>
                        <a:ext cx="1042987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982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1018456" cy="4525963"/>
          </a:xfrm>
        </p:spPr>
        <p:txBody>
          <a:bodyPr vert="eaVert">
            <a:normAutofit fontScale="92500" lnSpcReduction="10000"/>
          </a:bodyPr>
          <a:lstStyle/>
          <a:p>
            <a:r>
              <a:rPr lang="en-US" altLang="zh-CN" dirty="0"/>
              <a:t>Gaussian means, 119 clusters</a:t>
            </a: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9012"/>
            <a:ext cx="6984776" cy="6333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694725"/>
              </p:ext>
            </p:extLst>
          </p:nvPr>
        </p:nvGraphicFramePr>
        <p:xfrm>
          <a:off x="8100392" y="3501008"/>
          <a:ext cx="108108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包装程序外壳对象" showAsIcon="1" r:id="rId4" imgW="1080720" imgH="710640" progId="Package">
                  <p:embed/>
                </p:oleObj>
              </mc:Choice>
              <mc:Fallback>
                <p:oleObj name="包装程序外壳对象" showAsIcon="1" r:id="rId4" imgW="1080720" imgH="710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00392" y="3501008"/>
                        <a:ext cx="1081088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553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Clustering over selected words (</a:t>
            </a:r>
            <a:r>
              <a:rPr lang="en-US" altLang="zh-CN" dirty="0" smtClean="0"/>
              <a:t>II)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One document for each stock</a:t>
            </a:r>
          </a:p>
          <a:p>
            <a:r>
              <a:rPr lang="en-US" altLang="zh-CN" dirty="0" smtClean="0"/>
              <a:t>Imposed on S12 and S50</a:t>
            </a:r>
          </a:p>
        </p:txBody>
      </p:sp>
    </p:spTree>
    <p:extLst>
      <p:ext uri="{BB962C8B-B14F-4D97-AF65-F5344CB8AC3E}">
        <p14:creationId xmlns:p14="http://schemas.microsoft.com/office/powerpoint/2010/main" val="25363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(Results to be added)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66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M. Yamamoto, K. Church: Using Suffix Arrays to Compute Term Frequency and Document Frequency for All Substrings in a Corpus, Computational Linguistics, 27(1), pp. 1 – 30.</a:t>
            </a:r>
          </a:p>
          <a:p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 smtClean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www.matrix67.com/blog/archives/5044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1631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news corpus:</a:t>
            </a:r>
          </a:p>
          <a:p>
            <a:pPr lvl="1"/>
            <a:r>
              <a:rPr lang="en-US" altLang="zh-CN" dirty="0" smtClean="0"/>
              <a:t>1.6 GB, 330,000 documents in total.</a:t>
            </a:r>
          </a:p>
          <a:p>
            <a:pPr lvl="1"/>
            <a:r>
              <a:rPr lang="en-US" altLang="zh-CN" dirty="0" smtClean="0"/>
              <a:t>Divided into 16 parts, containing approx. 20,000 documents in each part</a:t>
            </a:r>
          </a:p>
          <a:p>
            <a:pPr lvl="1"/>
            <a:r>
              <a:rPr lang="en-US" altLang="zh-CN" dirty="0" smtClean="0"/>
              <a:t>Process the parts in parallel, </a:t>
            </a:r>
            <a:r>
              <a:rPr lang="en-US" altLang="zh-CN" dirty="0" smtClean="0"/>
              <a:t>and then </a:t>
            </a:r>
            <a:r>
              <a:rPr lang="en-US" altLang="zh-CN" dirty="0" smtClean="0"/>
              <a:t>sum up the </a:t>
            </a:r>
            <a:r>
              <a:rPr lang="en-US" altLang="zh-CN" dirty="0" smtClean="0"/>
              <a:t>results </a:t>
            </a:r>
            <a:r>
              <a:rPr lang="en-US" altLang="zh-CN" dirty="0" smtClean="0"/>
              <a:t>for further processing.</a:t>
            </a:r>
          </a:p>
        </p:txBody>
      </p:sp>
    </p:spTree>
    <p:extLst>
      <p:ext uri="{BB962C8B-B14F-4D97-AF65-F5344CB8AC3E}">
        <p14:creationId xmlns:p14="http://schemas.microsoft.com/office/powerpoint/2010/main" val="217352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 Extraction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 1: Count the substrings</a:t>
            </a:r>
          </a:p>
          <a:p>
            <a:pPr lvl="1"/>
            <a:r>
              <a:rPr lang="en-US" altLang="zh-CN" dirty="0" smtClean="0"/>
              <a:t>Enumerate every substring shorter than 7 in a sentence (composed of a sequence of Chinese characters)</a:t>
            </a:r>
          </a:p>
          <a:p>
            <a:pPr lvl="1"/>
            <a:r>
              <a:rPr lang="en-US" altLang="zh-CN" dirty="0" smtClean="0"/>
              <a:t>Count the occurrence.</a:t>
            </a:r>
          </a:p>
        </p:txBody>
      </p:sp>
    </p:spTree>
    <p:extLst>
      <p:ext uri="{BB962C8B-B14F-4D97-AF65-F5344CB8AC3E}">
        <p14:creationId xmlns:p14="http://schemas.microsoft.com/office/powerpoint/2010/main" val="311981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 Extraction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Step 2: Find neighborhood characters set</a:t>
            </a:r>
          </a:p>
          <a:p>
            <a:pPr lvl="1"/>
            <a:r>
              <a:rPr lang="en-US" altLang="zh-CN" dirty="0" smtClean="0"/>
              <a:t>For each substring 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shorter than 5, find in the substring repository </a:t>
            </a:r>
            <a:r>
              <a:rPr lang="en-US" altLang="zh-CN" dirty="0" smtClean="0"/>
              <a:t>an</a:t>
            </a:r>
            <a:r>
              <a:rPr lang="en-US" altLang="zh-CN" dirty="0" smtClean="0"/>
              <a:t>other substring 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 </a:t>
            </a:r>
            <a:r>
              <a:rPr lang="en-US" altLang="zh-CN" dirty="0" smtClean="0"/>
              <a:t>that contains 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, and </a:t>
            </a:r>
            <a:r>
              <a:rPr lang="en-US" altLang="zh-CN" dirty="0" smtClean="0"/>
              <a:t>then add </a:t>
            </a:r>
            <a:r>
              <a:rPr lang="en-US" altLang="zh-CN" dirty="0" smtClean="0"/>
              <a:t>the left and right neighborhood </a:t>
            </a:r>
            <a:r>
              <a:rPr lang="en-US" altLang="zh-CN" dirty="0" smtClean="0"/>
              <a:t>characters of 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</a:t>
            </a:r>
            <a:r>
              <a:rPr lang="en-US" altLang="zh-CN" dirty="0" smtClean="0"/>
              <a:t>in 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 </a:t>
            </a:r>
            <a:r>
              <a:rPr lang="en-US" altLang="zh-CN" dirty="0" smtClean="0"/>
              <a:t>to two </a:t>
            </a:r>
            <a:r>
              <a:rPr lang="en-US" altLang="zh-CN" dirty="0" smtClean="0"/>
              <a:t>sets </a:t>
            </a:r>
            <a:r>
              <a:rPr lang="en-US" altLang="zh-CN" dirty="0" smtClean="0"/>
              <a:t>respectively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e.g. </a:t>
            </a:r>
            <a:r>
              <a:rPr lang="zh-CN" altLang="en-US" dirty="0" smtClean="0"/>
              <a:t>吃葡萄不吐葡萄皮</a:t>
            </a:r>
            <a:r>
              <a:rPr lang="zh-CN" altLang="en-US" dirty="0"/>
              <a:t>不吃</a:t>
            </a:r>
            <a:r>
              <a:rPr lang="zh-CN" altLang="en-US" dirty="0" smtClean="0"/>
              <a:t>葡萄倒吐葡萄皮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 substring s = “</a:t>
            </a:r>
            <a:r>
              <a:rPr lang="zh-CN" altLang="en-US" dirty="0" smtClean="0"/>
              <a:t>葡萄</a:t>
            </a:r>
            <a:r>
              <a:rPr lang="en-US" altLang="zh-CN" dirty="0" smtClean="0"/>
              <a:t>”, its left-neighborhood character set = {‘</a:t>
            </a:r>
            <a:r>
              <a:rPr lang="zh-CN" altLang="en-US" dirty="0" smtClean="0"/>
              <a:t>吃</a:t>
            </a:r>
            <a:r>
              <a:rPr lang="en-US" altLang="zh-CN" dirty="0" smtClean="0"/>
              <a:t>’, ‘</a:t>
            </a:r>
            <a:r>
              <a:rPr lang="zh-CN" altLang="en-US" dirty="0" smtClean="0"/>
              <a:t>吐</a:t>
            </a:r>
            <a:r>
              <a:rPr lang="en-US" altLang="zh-CN" dirty="0" smtClean="0"/>
              <a:t>’, ‘</a:t>
            </a:r>
            <a:r>
              <a:rPr lang="zh-CN" altLang="en-US" dirty="0" smtClean="0"/>
              <a:t>吃</a:t>
            </a:r>
            <a:r>
              <a:rPr lang="en-US" altLang="zh-CN" dirty="0" smtClean="0"/>
              <a:t>’, ‘</a:t>
            </a:r>
            <a:r>
              <a:rPr lang="zh-CN" altLang="en-US" dirty="0" smtClean="0"/>
              <a:t>吐</a:t>
            </a:r>
            <a:r>
              <a:rPr lang="en-US" altLang="zh-CN" dirty="0" smtClean="0"/>
              <a:t>’}, and the set for right is {‘</a:t>
            </a:r>
            <a:r>
              <a:rPr lang="zh-CN" altLang="en-US" dirty="0" smtClean="0"/>
              <a:t>不</a:t>
            </a:r>
            <a:r>
              <a:rPr lang="en-US" altLang="zh-CN" dirty="0" smtClean="0"/>
              <a:t>’, ‘</a:t>
            </a:r>
            <a:r>
              <a:rPr lang="zh-CN" altLang="en-US" dirty="0" smtClean="0"/>
              <a:t>皮</a:t>
            </a:r>
            <a:r>
              <a:rPr lang="en-US" altLang="zh-CN" dirty="0" smtClean="0"/>
              <a:t>’, ‘</a:t>
            </a:r>
            <a:r>
              <a:rPr lang="zh-CN" altLang="en-US" dirty="0" smtClean="0"/>
              <a:t>倒</a:t>
            </a:r>
            <a:r>
              <a:rPr lang="en-US" altLang="zh-CN" dirty="0" smtClean="0"/>
              <a:t>’, ‘</a:t>
            </a:r>
            <a:r>
              <a:rPr lang="zh-CN" altLang="en-US" dirty="0" smtClean="0"/>
              <a:t>皮</a:t>
            </a:r>
            <a:r>
              <a:rPr lang="en-US" altLang="zh-CN" dirty="0" smtClean="0"/>
              <a:t>’}.</a:t>
            </a:r>
          </a:p>
        </p:txBody>
      </p:sp>
    </p:spTree>
    <p:extLst>
      <p:ext uri="{BB962C8B-B14F-4D97-AF65-F5344CB8AC3E}">
        <p14:creationId xmlns:p14="http://schemas.microsoft.com/office/powerpoint/2010/main" val="117109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 Extraction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 2: Find neighborhood characters set</a:t>
            </a:r>
          </a:p>
          <a:p>
            <a:pPr lvl="1"/>
            <a:r>
              <a:rPr lang="en-US" altLang="zh-CN" dirty="0" smtClean="0"/>
              <a:t>For substring s = “</a:t>
            </a:r>
            <a:r>
              <a:rPr lang="zh-CN" altLang="en-US" dirty="0" smtClean="0"/>
              <a:t>葡萄</a:t>
            </a:r>
            <a:r>
              <a:rPr lang="en-US" altLang="zh-CN" dirty="0" smtClean="0"/>
              <a:t>”, its left-neighborhood character set = {‘</a:t>
            </a:r>
            <a:r>
              <a:rPr lang="zh-CN" altLang="en-US" dirty="0" smtClean="0"/>
              <a:t>吃</a:t>
            </a:r>
            <a:r>
              <a:rPr lang="en-US" altLang="zh-CN" dirty="0" smtClean="0"/>
              <a:t>’, ‘</a:t>
            </a:r>
            <a:r>
              <a:rPr lang="zh-CN" altLang="en-US" dirty="0" smtClean="0"/>
              <a:t>吐</a:t>
            </a:r>
            <a:r>
              <a:rPr lang="en-US" altLang="zh-CN" dirty="0" smtClean="0"/>
              <a:t>’, ‘</a:t>
            </a:r>
            <a:r>
              <a:rPr lang="zh-CN" altLang="en-US" dirty="0" smtClean="0"/>
              <a:t>吃</a:t>
            </a:r>
            <a:r>
              <a:rPr lang="en-US" altLang="zh-CN" dirty="0" smtClean="0"/>
              <a:t>’, ‘</a:t>
            </a:r>
            <a:r>
              <a:rPr lang="zh-CN" altLang="en-US" dirty="0" smtClean="0"/>
              <a:t>吐</a:t>
            </a:r>
            <a:r>
              <a:rPr lang="en-US" altLang="zh-CN" dirty="0" smtClean="0"/>
              <a:t>’}, and the set for right is {‘</a:t>
            </a:r>
            <a:r>
              <a:rPr lang="zh-CN" altLang="en-US" dirty="0" smtClean="0"/>
              <a:t>不</a:t>
            </a:r>
            <a:r>
              <a:rPr lang="en-US" altLang="zh-CN" dirty="0" smtClean="0"/>
              <a:t>’, ‘</a:t>
            </a:r>
            <a:r>
              <a:rPr lang="zh-CN" altLang="en-US" dirty="0" smtClean="0"/>
              <a:t>皮</a:t>
            </a:r>
            <a:r>
              <a:rPr lang="en-US" altLang="zh-CN" dirty="0" smtClean="0"/>
              <a:t>’, ‘</a:t>
            </a:r>
            <a:r>
              <a:rPr lang="zh-CN" altLang="en-US" dirty="0" smtClean="0"/>
              <a:t>倒</a:t>
            </a:r>
            <a:r>
              <a:rPr lang="en-US" altLang="zh-CN" dirty="0" smtClean="0"/>
              <a:t>’, ‘</a:t>
            </a:r>
            <a:r>
              <a:rPr lang="zh-CN" altLang="en-US" dirty="0" smtClean="0"/>
              <a:t>皮</a:t>
            </a:r>
            <a:r>
              <a:rPr lang="en-US" altLang="zh-CN" dirty="0" smtClean="0"/>
              <a:t>’}.</a:t>
            </a:r>
          </a:p>
          <a:p>
            <a:pPr lvl="1"/>
            <a:r>
              <a:rPr lang="en-US" altLang="zh-CN" dirty="0" smtClean="0"/>
              <a:t>Compute information entropy on both sets</a:t>
            </a:r>
          </a:p>
          <a:p>
            <a:pPr lvl="2"/>
            <a:r>
              <a:rPr lang="en-US" altLang="zh-CN" dirty="0" smtClean="0"/>
              <a:t>We get: 1/2log2 + 1/2log2 = 1 for the left, and 1/4log4 + 1/2log2 + 1/4log4 = 1.5 for the right.</a:t>
            </a:r>
          </a:p>
          <a:p>
            <a:pPr lvl="1"/>
            <a:r>
              <a:rPr lang="en-US" altLang="zh-CN" dirty="0" smtClean="0"/>
              <a:t>Conserve only those having entropy larger than a given </a:t>
            </a:r>
            <a:r>
              <a:rPr lang="en-US" altLang="zh-CN" dirty="0" smtClean="0"/>
              <a:t>threshold. In </a:t>
            </a:r>
            <a:r>
              <a:rPr lang="en-US" altLang="zh-CN" dirty="0" smtClean="0"/>
              <a:t>our case it is set to 1.0.</a:t>
            </a:r>
          </a:p>
        </p:txBody>
      </p:sp>
    </p:spTree>
    <p:extLst>
      <p:ext uri="{BB962C8B-B14F-4D97-AF65-F5344CB8AC3E}">
        <p14:creationId xmlns:p14="http://schemas.microsoft.com/office/powerpoint/2010/main" val="224482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Build </a:t>
            </a:r>
            <a:r>
              <a:rPr lang="en-US" altLang="zh-CN" dirty="0" smtClean="0"/>
              <a:t>a Dictionary for CWS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Step 3: Output the remaining substrings and their frequencies.</a:t>
            </a:r>
          </a:p>
          <a:p>
            <a:pPr lvl="1"/>
            <a:r>
              <a:rPr lang="en-US" altLang="zh-CN" dirty="0" smtClean="0"/>
              <a:t>Build up the temporary dictionary for rough word segmentation.</a:t>
            </a:r>
          </a:p>
          <a:p>
            <a:r>
              <a:rPr lang="en-US" altLang="zh-CN" dirty="0" smtClean="0"/>
              <a:t>Step 4: Perform rough word segmentation on the news corpus.</a:t>
            </a:r>
          </a:p>
          <a:p>
            <a:pPr lvl="1"/>
            <a:r>
              <a:rPr lang="en-US" altLang="zh-CN" dirty="0" smtClean="0"/>
              <a:t>Get documents segmented. Many noise substrings may exist.</a:t>
            </a:r>
          </a:p>
        </p:txBody>
      </p:sp>
    </p:spTree>
    <p:extLst>
      <p:ext uri="{BB962C8B-B14F-4D97-AF65-F5344CB8AC3E}">
        <p14:creationId xmlns:p14="http://schemas.microsoft.com/office/powerpoint/2010/main" val="258703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Eliminating Noise Substrings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 the temporary dictionary, there may exist many substrings which are not exactly words or phrases. They are fragments of a sentence like “</a:t>
            </a:r>
            <a:r>
              <a:rPr lang="zh-CN" altLang="en-US" dirty="0" smtClean="0"/>
              <a:t>和资本市场</a:t>
            </a:r>
            <a:r>
              <a:rPr lang="en-US" altLang="zh-CN" dirty="0" smtClean="0"/>
              <a:t>”, which also enjoy high frequency. We call them noise substrings.</a:t>
            </a:r>
          </a:p>
          <a:p>
            <a:r>
              <a:rPr lang="en-US" altLang="zh-CN" dirty="0" smtClean="0"/>
              <a:t>To eliminate these noise, we suppose that such phrases are stereotyped news fragments.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96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Take </a:t>
            </a:r>
            <a:r>
              <a:rPr lang="en-US" altLang="zh-CN" dirty="0" smtClean="0"/>
              <a:t>Temporal Sequence </a:t>
            </a:r>
            <a:r>
              <a:rPr lang="en-US" altLang="zh-CN" dirty="0" smtClean="0"/>
              <a:t>into Account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may reason that news clichés repeat themselves so often that their frequency do not vibrate much in time.</a:t>
            </a:r>
          </a:p>
          <a:p>
            <a:r>
              <a:rPr lang="en-US" altLang="zh-CN" dirty="0" smtClean="0"/>
              <a:t>Thus, a fragment may be outstanding in one document, but it will not when comparing with other documents. Then we can build up a dictionary consisting of only distinct words in all time.</a:t>
            </a:r>
          </a:p>
        </p:txBody>
      </p:sp>
    </p:spTree>
    <p:extLst>
      <p:ext uri="{BB962C8B-B14F-4D97-AF65-F5344CB8AC3E}">
        <p14:creationId xmlns:p14="http://schemas.microsoft.com/office/powerpoint/2010/main" val="341292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732</Words>
  <Application>Microsoft Office PowerPoint</Application>
  <PresentationFormat>全屏显示(4:3)</PresentationFormat>
  <Paragraphs>58</Paragraphs>
  <Slides>17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Office 主题​​</vt:lpstr>
      <vt:lpstr>程序包</vt:lpstr>
      <vt:lpstr>Construct the Keyword Dictionary based on News Texts</vt:lpstr>
      <vt:lpstr>References</vt:lpstr>
      <vt:lpstr>Data</vt:lpstr>
      <vt:lpstr>Word Extraction</vt:lpstr>
      <vt:lpstr>Word Extraction</vt:lpstr>
      <vt:lpstr>Word Extraction</vt:lpstr>
      <vt:lpstr>Build a Dictionary for CWS</vt:lpstr>
      <vt:lpstr>Eliminating Noise Substrings</vt:lpstr>
      <vt:lpstr>Take Temporal Sequence into Account</vt:lpstr>
      <vt:lpstr>Bayesian Average</vt:lpstr>
      <vt:lpstr>Accumulation over Time</vt:lpstr>
      <vt:lpstr>Results</vt:lpstr>
      <vt:lpstr>Clustering over selected words (I)</vt:lpstr>
      <vt:lpstr>Clustering over selected words (I)</vt:lpstr>
      <vt:lpstr>PowerPoint 演示文稿</vt:lpstr>
      <vt:lpstr>Clustering over selected words (II)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从新闻文本构建词典</dc:title>
  <dc:creator>ZTH</dc:creator>
  <cp:lastModifiedBy>ZTH</cp:lastModifiedBy>
  <cp:revision>28</cp:revision>
  <dcterms:created xsi:type="dcterms:W3CDTF">2012-09-22T10:23:36Z</dcterms:created>
  <dcterms:modified xsi:type="dcterms:W3CDTF">2012-09-28T23:30:13Z</dcterms:modified>
</cp:coreProperties>
</file>