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9"/>
  </p:notesMasterIdLst>
  <p:sldIdLst>
    <p:sldId id="256" r:id="rId2"/>
    <p:sldId id="280" r:id="rId3"/>
    <p:sldId id="258" r:id="rId4"/>
    <p:sldId id="268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6" userDrawn="1">
          <p15:clr>
            <a:srgbClr val="A4A3A4"/>
          </p15:clr>
        </p15:guide>
        <p15:guide id="1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2848" autoAdjust="0"/>
  </p:normalViewPr>
  <p:slideViewPr>
    <p:cSldViewPr snapToObjects="1">
      <p:cViewPr>
        <p:scale>
          <a:sx n="100" d="100"/>
          <a:sy n="100" d="100"/>
        </p:scale>
        <p:origin x="-282" y="-96"/>
      </p:cViewPr>
      <p:guideLst>
        <p:guide orient="horz" pos="215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8198-3977-4BB3-8C0B-A7FF7127335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06F74-F070-4423-9EDC-CD8C5F5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1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6F74-F070-4423-9EDC-CD8C5F5AF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9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EA5C-7C71-4A1D-B071-B414D8688B65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2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1109495"/>
            <a:ext cx="9148589" cy="1095369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class</a:t>
            </a:r>
            <a:r>
              <a:rPr lang="en-US" altLang="ko-KR" sz="3600" dirty="0"/>
              <a:t> </a:t>
            </a:r>
            <a:r>
              <a:rPr lang="en-US" altLang="ko-KR" sz="3600" smtClean="0">
                <a:solidFill>
                  <a:schemeClr val="accent5"/>
                </a:solidFill>
              </a:rPr>
              <a:t>ObjectPoolingManager</a:t>
            </a:r>
            <a:r>
              <a:rPr lang="en-US" altLang="ko-KR" sz="3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600" dirty="0" smtClean="0">
                <a:solidFill>
                  <a:schemeClr val="tx2">
                    <a:lumMod val="75000"/>
                  </a:schemeClr>
                </a:solidFill>
              </a:rPr>
              <a:t>설계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2204864"/>
            <a:ext cx="1720527" cy="4320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By </a:t>
            </a:r>
            <a:r>
              <a:rPr lang="ko-KR" altLang="en-US" sz="2800" dirty="0" smtClean="0">
                <a:solidFill>
                  <a:schemeClr val="tx1"/>
                </a:solidFill>
              </a:rPr>
              <a:t>남정웅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145012"/>
            <a:ext cx="8201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0. </a:t>
            </a:r>
            <a:r>
              <a:rPr lang="ko-KR" altLang="en-US" sz="2400" dirty="0" smtClean="0"/>
              <a:t>설계 목표</a:t>
            </a:r>
            <a:endParaRPr lang="en-US" altLang="ko-KR" sz="2400" dirty="0" smtClean="0"/>
          </a:p>
          <a:p>
            <a:r>
              <a:rPr lang="en-US" altLang="ko-KR" sz="2400" dirty="0" smtClean="0"/>
              <a:t>1.</a:t>
            </a:r>
            <a:r>
              <a:rPr lang="en-US" altLang="ko-KR" sz="2400" dirty="0" smtClean="0">
                <a:solidFill>
                  <a:srgbClr val="0070C0"/>
                </a:solidFill>
              </a:rPr>
              <a:t> class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ObjectPoolingManager</a:t>
            </a:r>
            <a:endParaRPr lang="en-US" altLang="ko-KR" sz="2400" dirty="0">
              <a:solidFill>
                <a:schemeClr val="accent5"/>
              </a:solidFill>
            </a:endParaRPr>
          </a:p>
          <a:p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인스펙터뷰에서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풀 </a:t>
            </a:r>
            <a:r>
              <a:rPr lang="ko-KR" altLang="en-US" sz="2400" dirty="0" smtClean="0"/>
              <a:t>편집</a:t>
            </a: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게임 </a:t>
            </a:r>
            <a:r>
              <a:rPr lang="ko-KR" altLang="en-US" sz="2400" dirty="0"/>
              <a:t>시작 후 다른 클래스에서 사용 할 때</a:t>
            </a:r>
          </a:p>
          <a:p>
            <a:r>
              <a:rPr lang="en-US" altLang="ko-KR" sz="2400" dirty="0" smtClean="0">
                <a:latin typeface="+mj-ea"/>
              </a:rPr>
              <a:t>4. </a:t>
            </a:r>
            <a:r>
              <a:rPr lang="ko-KR" altLang="en-US" sz="2400" dirty="0">
                <a:latin typeface="+mj-ea"/>
              </a:rPr>
              <a:t>객체가 사라질 </a:t>
            </a:r>
            <a:r>
              <a:rPr lang="ko-KR" altLang="en-US" sz="2400" dirty="0" smtClean="0">
                <a:latin typeface="+mj-ea"/>
              </a:rPr>
              <a:t>때</a:t>
            </a:r>
            <a:endParaRPr lang="en-US" altLang="ko-KR" sz="2400" dirty="0" smtClean="0">
              <a:latin typeface="+mj-ea"/>
            </a:endParaRPr>
          </a:p>
          <a:p>
            <a:r>
              <a:rPr lang="en-US" altLang="ko-KR" sz="2400" dirty="0" smtClean="0">
                <a:latin typeface="맑은 고딕" charset="0"/>
                <a:ea typeface="맑은 고딕" charset="0"/>
              </a:rPr>
              <a:t>5.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활성화 시킬 객체가 없을 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때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1766" y="343829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2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222862"/>
            <a:ext cx="85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프로그래머가 아니더라도 </a:t>
            </a:r>
            <a:r>
              <a:rPr lang="ko-KR" altLang="en-US" sz="2000" dirty="0" err="1" smtClean="0"/>
              <a:t>유니티상에서</a:t>
            </a:r>
            <a:r>
              <a:rPr lang="ko-KR" altLang="en-US" sz="2000" dirty="0" smtClean="0"/>
              <a:t> 쉽게 사용 할 수 있게 설계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2)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>
                <a:solidFill>
                  <a:srgbClr val="0070C0"/>
                </a:solidFill>
              </a:rPr>
              <a:t>class</a:t>
            </a:r>
            <a:r>
              <a:rPr lang="ko-KR" altLang="en-US" sz="2000" dirty="0" smtClean="0"/>
              <a:t>에서 풀들을 일괄 관리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인스펙터뷰에서</a:t>
            </a:r>
            <a:r>
              <a:rPr lang="ko-KR" altLang="en-US" sz="2000" dirty="0" smtClean="0"/>
              <a:t> 편집 가능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3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)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 smtClean="0">
                <a:latin typeface="맑은 고딕" charset="0"/>
                <a:ea typeface="맑은 고딕" charset="0"/>
              </a:rPr>
              <a:t>하나의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풀을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여러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클래스에서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사용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할 수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있게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설계</a:t>
            </a:r>
            <a:endParaRPr lang="en-US" altLang="ko-KR" sz="20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4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)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게임시작전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유니티</a:t>
            </a:r>
            <a:r>
              <a:rPr lang="ko-KR" altLang="en-US" sz="2000" dirty="0" smtClean="0"/>
              <a:t> 에디터에서 미리 객체들을 생성가능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5) Instantiate</a:t>
            </a:r>
            <a:r>
              <a:rPr lang="ko-KR" altLang="en-US" sz="2000" dirty="0" smtClean="0"/>
              <a:t>와 같이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인스펙터뷰에서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프리팹을</a:t>
            </a:r>
            <a:r>
              <a:rPr lang="ko-KR" altLang="en-US" sz="2000" dirty="0" smtClean="0"/>
              <a:t> 할당하는 형식으로 사용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6) </a:t>
            </a:r>
            <a:r>
              <a:rPr lang="ko-KR" altLang="en-US" sz="2000" dirty="0" smtClean="0"/>
              <a:t>풀에서 활성화 시킬 객체가 없는 경우 처리방법 선택가능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1044025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0. </a:t>
            </a:r>
            <a:r>
              <a:rPr lang="ko-KR" altLang="en-US" sz="3200" dirty="0" smtClean="0"/>
              <a:t>설계 목표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60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65278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</a:t>
            </a:r>
            <a:r>
              <a:rPr lang="en-US" altLang="ko-KR" sz="3200" dirty="0" smtClean="0">
                <a:solidFill>
                  <a:srgbClr val="0070C0"/>
                </a:solidFill>
              </a:rPr>
              <a:t>class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5"/>
                </a:solidFill>
              </a:rPr>
              <a:t>ObjectPoolingManager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0" y="1013962"/>
            <a:ext cx="9144000" cy="284708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2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1) </a:t>
            </a:r>
            <a:r>
              <a:rPr lang="en-US" altLang="ko-KR" sz="2000" b="0" cap="none" dirty="0" err="1" smtClean="0">
                <a:latin typeface="맑은 고딕" charset="0"/>
                <a:ea typeface="맑은 고딕" charset="0"/>
              </a:rPr>
              <a:t>풀링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 할 객체들의 풀을 모두 이 </a:t>
            </a:r>
            <a:r>
              <a:rPr lang="en-US" altLang="ko-KR" sz="2000" b="0" cap="none" dirty="0" err="1" smtClean="0">
                <a:latin typeface="맑은 고딕" charset="0"/>
                <a:ea typeface="맑은 고딕" charset="0"/>
              </a:rPr>
              <a:t>클래스에서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cap="none" dirty="0" err="1" smtClean="0">
                <a:latin typeface="맑은 고딕" charset="0"/>
                <a:ea typeface="맑은 고딕" charset="0"/>
              </a:rPr>
              <a:t>관리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2000" b="0" cap="none" dirty="0" err="1" smtClean="0">
                <a:latin typeface="맑은 고딕" charset="0"/>
                <a:ea typeface="맑은 고딕" charset="0"/>
              </a:rPr>
              <a:t>싱글톤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)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2)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풀의 자료구조는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이용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3)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Dictionary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를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 활용하여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하나의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풀을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여러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클래스에서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사용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할 수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있게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설계</a:t>
            </a:r>
            <a:endParaRPr lang="en-US" altLang="ko-KR" sz="2000" dirty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4)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enum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분기를 통해 풀에 있는 객체가 모두 활성화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중일 때 어떻게 처리할지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구현</a:t>
            </a:r>
            <a:endParaRPr lang="en-US" altLang="ko-KR" sz="20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5)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일반적인 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Instantiate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처럼 </a:t>
            </a:r>
            <a:r>
              <a:rPr lang="ko-KR" altLang="en-US" sz="2000" dirty="0" err="1" smtClean="0">
                <a:latin typeface="맑은 고딕" charset="0"/>
                <a:ea typeface="맑은 고딕" charset="0"/>
              </a:rPr>
              <a:t>인스펙터뷰에서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err="1" smtClean="0">
                <a:latin typeface="맑은 고딕" charset="0"/>
                <a:ea typeface="맑은 고딕" charset="0"/>
              </a:rPr>
              <a:t>프리팹을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 할당해서 사용</a:t>
            </a: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ko-KR" sz="2000" dirty="0" smtClean="0"/>
              <a:t>6) </a:t>
            </a:r>
            <a:r>
              <a:rPr lang="ko-KR" altLang="en-US" sz="2000" dirty="0" smtClean="0"/>
              <a:t>오브젝트들을 </a:t>
            </a:r>
            <a:r>
              <a:rPr lang="ko-KR" altLang="en-US" sz="2000" dirty="0" err="1" smtClean="0"/>
              <a:t>풀링</a:t>
            </a:r>
            <a:r>
              <a:rPr lang="ko-KR" altLang="en-US" sz="2000" dirty="0" smtClean="0"/>
              <a:t> 할 때</a:t>
            </a:r>
            <a:r>
              <a:rPr lang="en-US" altLang="ko-KR" sz="2000" dirty="0">
                <a:solidFill>
                  <a:srgbClr val="0070C0"/>
                </a:solidFill>
              </a:rPr>
              <a:t> class</a:t>
            </a:r>
            <a:r>
              <a:rPr lang="ko-KR" altLang="en-US" sz="2000" dirty="0" smtClean="0">
                <a:solidFill>
                  <a:schemeClr val="accent5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IsReusing</a:t>
            </a:r>
            <a:r>
              <a:rPr lang="en-US" altLang="ko-KR" sz="2000" dirty="0" smtClean="0">
                <a:solidFill>
                  <a:schemeClr val="accent5"/>
                </a:solidFill>
              </a:rPr>
              <a:t> </a:t>
            </a:r>
            <a:r>
              <a:rPr lang="ko-KR" altLang="en-US" sz="2000" dirty="0" smtClean="0"/>
              <a:t>컴포넌트를 추가하며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IsReusing</a:t>
            </a:r>
            <a:r>
              <a:rPr lang="en-US" altLang="ko-KR" sz="2000" dirty="0" smtClean="0">
                <a:solidFill>
                  <a:schemeClr val="accent5"/>
                </a:solidFill>
              </a:rPr>
              <a:t> </a:t>
            </a:r>
            <a:r>
              <a:rPr lang="ko-KR" altLang="en-US" sz="2000" dirty="0" smtClean="0"/>
              <a:t>컴포넌트의 유무에 따라 </a:t>
            </a:r>
            <a:r>
              <a:rPr lang="ko-KR" altLang="en-US" sz="2000" dirty="0"/>
              <a:t>객체가 사라 질 때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sz="2000" dirty="0"/>
              <a:t>의 </a:t>
            </a:r>
            <a:r>
              <a:rPr lang="en-US" altLang="ko-KR" sz="2000" dirty="0" err="1" smtClean="0"/>
              <a:t>DisableOrDestroy</a:t>
            </a:r>
            <a:r>
              <a:rPr lang="en-US" altLang="ko-KR" sz="2000" dirty="0" smtClean="0"/>
              <a:t>() </a:t>
            </a:r>
            <a:r>
              <a:rPr lang="ko-KR" altLang="en-US" sz="2000" dirty="0"/>
              <a:t>함수를 통해 비활성화 시킬지 파괴 할지 </a:t>
            </a:r>
            <a:r>
              <a:rPr lang="ko-KR" altLang="en-US" sz="2000" dirty="0" smtClean="0"/>
              <a:t>결정</a:t>
            </a:r>
          </a:p>
        </p:txBody>
      </p:sp>
      <p:sp>
        <p:nvSpPr>
          <p:cNvPr id="5" name="텍스트 상자 9"/>
          <p:cNvSpPr txBox="1">
            <a:spLocks/>
          </p:cNvSpPr>
          <p:nvPr/>
        </p:nvSpPr>
        <p:spPr>
          <a:xfrm>
            <a:off x="179512" y="4871045"/>
            <a:ext cx="8726041" cy="147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 smtClean="0">
                <a:latin typeface="맑은 고딕" charset="0"/>
                <a:ea typeface="맑은 고딕" charset="0"/>
              </a:rPr>
              <a:t>1) 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객</a:t>
            </a:r>
            <a:r>
              <a:rPr lang="ko-KR" altLang="en-US" dirty="0">
                <a:latin typeface="맑은 고딕" charset="0"/>
                <a:ea typeface="맑은 고딕" charset="0"/>
              </a:rPr>
              <a:t>체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활성화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시킬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때 Dequeue()후 Enqueue()로 큐의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가장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뒤쪽에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배치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dirty="0" smtClean="0">
                <a:latin typeface="맑은 고딕" charset="0"/>
                <a:ea typeface="맑은 고딕" charset="0"/>
              </a:rPr>
              <a:t>2)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일반적으로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먼저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활성화된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객체가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먼저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비활성화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되는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경우가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많음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3)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비활성화된 객체를 찾을때 </a:t>
            </a:r>
            <a:r>
              <a:rPr lang="en-US" altLang="ko-KR" sz="18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 첫번째 요소가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비활성화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되어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가</a:t>
            </a:r>
          </a:p>
          <a:p>
            <a:pPr algn="l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능성이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높음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4) 이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로써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8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의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순회를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최소한으로 할 수 있는 기대를 할 수 있음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0"/>
          <p:cNvSpPr txBox="1">
            <a:spLocks/>
          </p:cNvSpPr>
          <p:nvPr/>
        </p:nvSpPr>
        <p:spPr>
          <a:xfrm>
            <a:off x="195561" y="4292448"/>
            <a:ext cx="416496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*</a:t>
            </a:r>
            <a:r>
              <a:rPr lang="en-US" altLang="ko-KR" sz="24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풀을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 만드는 이유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1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>
            <a:spLocks/>
          </p:cNvSpPr>
          <p:nvPr/>
        </p:nvSpPr>
        <p:spPr>
          <a:xfrm>
            <a:off x="2934462" y="3058795"/>
            <a:ext cx="3041283" cy="1308050"/>
          </a:xfrm>
          <a:prstGeom prst="rect">
            <a:avLst/>
          </a:prstGeom>
          <a:solidFill>
            <a:srgbClr val="DCE6F2"/>
          </a:solidFill>
          <a:ln w="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List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&lt;</a:t>
            </a:r>
            <a:r>
              <a:rPr lang="en-US" altLang="ko-KR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&gt;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listOfInfo</a:t>
            </a:r>
            <a:endParaRPr lang="en-US" altLang="ko-KR" sz="1500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081858" y="3394059"/>
            <a:ext cx="1512168" cy="923330"/>
            <a:chOff x="467544" y="428131"/>
            <a:chExt cx="1512168" cy="923330"/>
          </a:xfrm>
        </p:grpSpPr>
        <p:sp>
          <p:nvSpPr>
            <p:cNvPr id="60" name="TextBox 59"/>
            <p:cNvSpPr txBox="1"/>
            <p:nvPr/>
          </p:nvSpPr>
          <p:spPr>
            <a:xfrm>
              <a:off x="467544" y="428131"/>
              <a:ext cx="1512168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accent5"/>
                  </a:solidFill>
                  <a:latin typeface="맑은 고딕" charset="0"/>
                  <a:ea typeface="맑은 고딕" charset="0"/>
                </a:rPr>
                <a:t>InfoOfPool</a:t>
              </a:r>
              <a:endParaRPr lang="en-US" altLang="ko-KR" dirty="0" smtClean="0">
                <a:solidFill>
                  <a:schemeClr val="accent5"/>
                </a:solidFill>
                <a:latin typeface="맑은 고딕" charset="0"/>
                <a:ea typeface="맑은 고딕" charset="0"/>
              </a:endParaRPr>
            </a:p>
            <a:p>
              <a:pPr algn="ctr"/>
              <a:endParaRPr lang="en-US" altLang="ko-KR" dirty="0" smtClean="0">
                <a:solidFill>
                  <a:srgbClr val="009297"/>
                </a:solidFill>
                <a:latin typeface="맑은 고딕" charset="0"/>
                <a:ea typeface="맑은 고딕" charset="0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1379" y="885392"/>
              <a:ext cx="138449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Queue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:\Nam\포트폴리오 스크린샷&amp;동영상\ObjectPooling\Ver2\인스펙터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2" y="686518"/>
            <a:ext cx="2667000" cy="594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230" y="99259"/>
            <a:ext cx="539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err="1" smtClean="0"/>
              <a:t>인스펙터뷰에서</a:t>
            </a:r>
            <a:r>
              <a:rPr lang="ko-KR" altLang="en-US" sz="3200" dirty="0" smtClean="0"/>
              <a:t> 풀 편집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577849" y="1735162"/>
            <a:ext cx="23069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884462" y="1592016"/>
            <a:ext cx="429344" cy="323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3806" y="1259079"/>
            <a:ext cx="266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미리 만들어 놓고 싶은 오브젝트와 그 숫자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9817" y="6271666"/>
            <a:ext cx="25949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889026" y="6451686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49660" y="2599258"/>
            <a:ext cx="1288429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594073" y="4327450"/>
            <a:ext cx="1" cy="19442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2607" y="6123371"/>
            <a:ext cx="546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버튼을 누르면 </a:t>
            </a:r>
            <a:r>
              <a:rPr lang="en-US" altLang="ko-KR" dirty="0" err="1" smtClean="0"/>
              <a:t>KeyObject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PoolingNumber</a:t>
            </a:r>
            <a:r>
              <a:rPr lang="ko-KR" altLang="en-US" dirty="0" smtClean="0"/>
              <a:t>의 값을 토대로 미리 풀에 넣을 </a:t>
            </a:r>
            <a:r>
              <a:rPr lang="ko-KR" altLang="en-US" smtClean="0"/>
              <a:t>인스턴스</a:t>
            </a:r>
            <a:r>
              <a:rPr lang="ko-KR" altLang="en-US"/>
              <a:t>들</a:t>
            </a:r>
            <a:r>
              <a:rPr lang="ko-KR" altLang="en-US" smtClean="0"/>
              <a:t>를</a:t>
            </a:r>
            <a:r>
              <a:rPr lang="ko-KR" altLang="en-US" dirty="0" smtClean="0"/>
              <a:t> 생성함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738089" y="3465028"/>
            <a:ext cx="343769" cy="5709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34462" y="4366845"/>
            <a:ext cx="37420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생성된 </a:t>
            </a:r>
            <a:r>
              <a:rPr lang="ko-KR" altLang="en-US" dirty="0" err="1" smtClean="0"/>
              <a:t>인스턴스들은</a:t>
            </a:r>
            <a:r>
              <a:rPr lang="ko-KR" altLang="en-US" dirty="0" smtClean="0"/>
              <a:t> 게임 시작 후 </a:t>
            </a:r>
            <a:r>
              <a:rPr lang="en-US" altLang="ko-KR" dirty="0" smtClean="0">
                <a:solidFill>
                  <a:schemeClr val="accent5"/>
                </a:solidFill>
              </a:rPr>
              <a:t>Queue</a:t>
            </a:r>
            <a:r>
              <a:rPr lang="ko-KR" altLang="en-US" dirty="0" smtClean="0"/>
              <a:t>로 된 풀에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77502" y="2095202"/>
            <a:ext cx="2306960" cy="18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878807" y="2238347"/>
            <a:ext cx="504056" cy="21689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82863" y="2275222"/>
            <a:ext cx="56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풀에 활성화 시킬 객체가 없을 경우 처리방법 선택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94026" y="3654304"/>
            <a:ext cx="440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인스펙터뷰에는</a:t>
            </a:r>
            <a:r>
              <a:rPr lang="ko-KR" altLang="en-US" sz="1600" dirty="0" smtClean="0"/>
              <a:t> 표시되지 않지만</a:t>
            </a:r>
            <a:endParaRPr lang="en-US" altLang="ko-KR" sz="1600" dirty="0" smtClean="0"/>
          </a:p>
          <a:p>
            <a:r>
              <a:rPr lang="en-US" altLang="ko-KR" sz="1600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>
                <a:solidFill>
                  <a:schemeClr val="accent5"/>
                </a:solidFill>
              </a:rPr>
              <a:t>Queue</a:t>
            </a:r>
            <a:r>
              <a:rPr lang="ko-KR" altLang="en-US" sz="1600" dirty="0" smtClean="0"/>
              <a:t>도 선언되어 있음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028" name="직선 연결선 1027"/>
          <p:cNvCxnSpPr/>
          <p:nvPr/>
        </p:nvCxnSpPr>
        <p:spPr>
          <a:xfrm>
            <a:off x="323528" y="1196752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오른쪽 화살표 37"/>
          <p:cNvSpPr/>
          <p:nvPr/>
        </p:nvSpPr>
        <p:spPr>
          <a:xfrm rot="10800000">
            <a:off x="1740692" y="1484783"/>
            <a:ext cx="1166393" cy="5760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1749423" y="5879901"/>
            <a:ext cx="1166393" cy="5760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1749834" y="3645024"/>
            <a:ext cx="1166393" cy="5760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8650" y="980728"/>
            <a:ext cx="143503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en-US" altLang="ko-KR" dirty="0" smtClean="0">
                <a:solidFill>
                  <a:schemeClr val="accent1"/>
                </a:solidFill>
              </a:rPr>
              <a:t>class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980728"/>
            <a:ext cx="5904656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94112" y="1065605"/>
            <a:ext cx="49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70C0"/>
                </a:solidFill>
              </a:rPr>
              <a:t>class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ObjectPoolingManager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3086093" y="1858829"/>
            <a:ext cx="5556384" cy="892552"/>
          </a:xfrm>
          <a:prstGeom prst="rect">
            <a:avLst/>
          </a:prstGeom>
          <a:solidFill>
            <a:srgbClr val="EBF1DE"/>
          </a:solidFill>
          <a:ln w="0" cap="flat" cmpd="sng">
            <a:solidFill>
              <a:schemeClr val="accent3">
                <a:lumMod val="50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18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Dictionary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18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GameObject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,</a:t>
            </a:r>
            <a:r>
              <a:rPr lang="en-US" altLang="ko-KR" sz="18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 </a:t>
            </a:r>
            <a:r>
              <a:rPr lang="en-US" altLang="ko-KR" dirty="0" err="1" smtClean="0"/>
              <a:t>dicOfInfo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 smtClean="0">
              <a:solidFill>
                <a:schemeClr val="accent3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algn="r" eaLnBrk="0"/>
            <a:r>
              <a:rPr lang="ko-KR" altLang="en-US" sz="1600" b="0" cap="none" dirty="0" smtClean="0">
                <a:latin typeface="맑은 고딕" charset="0"/>
                <a:ea typeface="맑은 고딕" charset="0"/>
              </a:rPr>
              <a:t>받은 </a:t>
            </a:r>
            <a:r>
              <a:rPr lang="en-US" altLang="ko-KR" sz="1600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GameObject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Key)</a:t>
            </a:r>
            <a:r>
              <a:rPr lang="ko-KR" altLang="en-US" sz="1600" b="0" cap="none" dirty="0" smtClean="0">
                <a:latin typeface="맑은 고딕" charset="0"/>
                <a:ea typeface="맑은 고딕" charset="0"/>
              </a:rPr>
              <a:t>로 </a:t>
            </a:r>
            <a:r>
              <a:rPr lang="en-US" altLang="ko-KR" sz="16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Value)</a:t>
            </a:r>
            <a:r>
              <a:rPr lang="ko-KR" altLang="en-US" sz="1600" b="0" cap="none" dirty="0" smtClean="0">
                <a:latin typeface="맑은 고딕" charset="0"/>
                <a:ea typeface="맑은 고딕" charset="0"/>
              </a:rPr>
              <a:t>에 접근</a:t>
            </a:r>
            <a:endParaRPr lang="ko-KR" altLang="en-US" sz="160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3161110" y="3169314"/>
            <a:ext cx="5393466" cy="2231380"/>
          </a:xfrm>
          <a:prstGeom prst="rect">
            <a:avLst/>
          </a:prstGeom>
          <a:solidFill>
            <a:srgbClr val="DCE6F2"/>
          </a:solidFill>
          <a:ln w="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List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&lt;</a:t>
            </a:r>
            <a:r>
              <a:rPr lang="en-US" altLang="ko-KR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&gt;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listOfInfo</a:t>
            </a:r>
            <a:endParaRPr lang="en-US" altLang="ko-KR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368502" y="3643077"/>
            <a:ext cx="2121768" cy="1532930"/>
            <a:chOff x="4740449" y="2996952"/>
            <a:chExt cx="2121768" cy="1532930"/>
          </a:xfrm>
        </p:grpSpPr>
        <p:grpSp>
          <p:nvGrpSpPr>
            <p:cNvPr id="22" name="그룹 21"/>
            <p:cNvGrpSpPr/>
            <p:nvPr/>
          </p:nvGrpSpPr>
          <p:grpSpPr>
            <a:xfrm>
              <a:off x="4740449" y="2996952"/>
              <a:ext cx="1512168" cy="923330"/>
              <a:chOff x="467544" y="476672"/>
              <a:chExt cx="1512168" cy="92333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892849" y="3149352"/>
              <a:ext cx="1512168" cy="923330"/>
              <a:chOff x="467544" y="476672"/>
              <a:chExt cx="1512168" cy="92333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045249" y="3301752"/>
              <a:ext cx="1512168" cy="923330"/>
              <a:chOff x="467544" y="476672"/>
              <a:chExt cx="1512168" cy="92333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197649" y="3454152"/>
              <a:ext cx="1512168" cy="923330"/>
              <a:chOff x="467544" y="476672"/>
              <a:chExt cx="1512168" cy="92333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350049" y="3606552"/>
              <a:ext cx="1512168" cy="923330"/>
              <a:chOff x="467544" y="476672"/>
              <a:chExt cx="1512168" cy="9233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7" name="오른쪽 화살표 86"/>
          <p:cNvSpPr/>
          <p:nvPr/>
        </p:nvSpPr>
        <p:spPr>
          <a:xfrm>
            <a:off x="1763688" y="908720"/>
            <a:ext cx="1152128" cy="5760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238350" y="2567111"/>
            <a:ext cx="185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필요한 오브젝트</a:t>
            </a:r>
            <a:r>
              <a:rPr lang="en-US" altLang="ko-KR" sz="1600" dirty="0" smtClean="0"/>
              <a:t>(Key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전달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328650" y="5373216"/>
            <a:ext cx="143503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en-US" altLang="ko-KR" dirty="0" smtClean="0">
                <a:solidFill>
                  <a:schemeClr val="accent1"/>
                </a:solidFill>
              </a:rPr>
              <a:t>class</a:t>
            </a:r>
          </a:p>
          <a:p>
            <a:endParaRPr lang="ko-KR" altLang="en-US" dirty="0"/>
          </a:p>
        </p:txBody>
      </p:sp>
      <p:sp>
        <p:nvSpPr>
          <p:cNvPr id="90" name="오른쪽 화살표 89"/>
          <p:cNvSpPr/>
          <p:nvPr/>
        </p:nvSpPr>
        <p:spPr>
          <a:xfrm>
            <a:off x="1754957" y="5301208"/>
            <a:ext cx="1152128" cy="5760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19919" y="3159868"/>
            <a:ext cx="143503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en-US" altLang="ko-KR" dirty="0" smtClean="0">
                <a:solidFill>
                  <a:schemeClr val="accent1"/>
                </a:solidFill>
              </a:rPr>
              <a:t>class</a:t>
            </a:r>
          </a:p>
          <a:p>
            <a:endParaRPr lang="ko-KR" altLang="en-US" dirty="0"/>
          </a:p>
        </p:txBody>
      </p:sp>
      <p:sp>
        <p:nvSpPr>
          <p:cNvPr id="92" name="오른쪽 화살표 91"/>
          <p:cNvSpPr/>
          <p:nvPr/>
        </p:nvSpPr>
        <p:spPr>
          <a:xfrm>
            <a:off x="1753444" y="3043768"/>
            <a:ext cx="1162372" cy="5760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501266" y="4269554"/>
            <a:ext cx="295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의 </a:t>
            </a:r>
            <a:r>
              <a:rPr lang="en-US" altLang="ko-KR" sz="1600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1600" dirty="0" err="1" smtClean="0">
                <a:latin typeface="맑은 고딕" charset="0"/>
                <a:ea typeface="맑은 고딕" charset="0"/>
              </a:rPr>
              <a:t>풀링된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 오브젝트들이 있는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에 접근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504" y="116631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3. </a:t>
            </a:r>
            <a:r>
              <a:rPr lang="ko-KR" altLang="en-US" sz="3200" dirty="0" smtClean="0">
                <a:latin typeface="+mj-lt"/>
              </a:rPr>
              <a:t>게임 시작 후 다른 클래스에서 사용 할 때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11960" y="5858365"/>
            <a:ext cx="363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Dictionary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는 게임 시작 직후 생성</a:t>
            </a:r>
            <a:endParaRPr lang="ko-KR" altLang="en-US" dirty="0"/>
          </a:p>
        </p:txBody>
      </p:sp>
      <p:cxnSp>
        <p:nvCxnSpPr>
          <p:cNvPr id="108" name="도형 56"/>
          <p:cNvCxnSpPr/>
          <p:nvPr/>
        </p:nvCxnSpPr>
        <p:spPr>
          <a:xfrm flipH="1">
            <a:off x="5426435" y="2170212"/>
            <a:ext cx="1017773" cy="2099342"/>
          </a:xfrm>
          <a:prstGeom prst="straightConnector1">
            <a:avLst/>
          </a:prstGeom>
          <a:ln w="381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도형 62"/>
          <p:cNvCxnSpPr/>
          <p:nvPr/>
        </p:nvCxnSpPr>
        <p:spPr>
          <a:xfrm>
            <a:off x="6012160" y="2170212"/>
            <a:ext cx="1083411" cy="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5"/>
          <p:cNvCxnSpPr/>
          <p:nvPr/>
        </p:nvCxnSpPr>
        <p:spPr>
          <a:xfrm>
            <a:off x="2915816" y="1265660"/>
            <a:ext cx="2205819" cy="638398"/>
          </a:xfrm>
          <a:prstGeom prst="straightConnector1">
            <a:avLst/>
          </a:prstGeom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96" y="4117154"/>
            <a:ext cx="285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활성화된 오브젝트를 </a:t>
            </a:r>
            <a:r>
              <a:rPr lang="en-US" altLang="ko-KR" sz="1600" dirty="0" smtClean="0">
                <a:solidFill>
                  <a:srgbClr val="0070C0"/>
                </a:solidFill>
              </a:rPr>
              <a:t>return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ko-KR" altLang="en-US" sz="1600" dirty="0" smtClean="0"/>
              <a:t>에서 제어 할 수 있도록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41" name="도형 56"/>
          <p:cNvCxnSpPr/>
          <p:nvPr/>
        </p:nvCxnSpPr>
        <p:spPr>
          <a:xfrm flipH="1">
            <a:off x="5274034" y="4269554"/>
            <a:ext cx="134319" cy="444788"/>
          </a:xfrm>
          <a:prstGeom prst="straightConnector1">
            <a:avLst/>
          </a:prstGeom>
          <a:ln w="381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2"/>
          <p:cNvCxnSpPr/>
          <p:nvPr/>
        </p:nvCxnSpPr>
        <p:spPr>
          <a:xfrm>
            <a:off x="4581786" y="1916832"/>
            <a:ext cx="1353535" cy="0"/>
          </a:xfrm>
          <a:prstGeom prst="line">
            <a:avLst/>
          </a:prstGeom>
          <a:ln w="9525" cap="flat" cmpd="sng">
            <a:solidFill>
              <a:schemeClr val="accent5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520" y="106942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ea"/>
                <a:ea typeface="+mj-ea"/>
              </a:rPr>
              <a:t>4. </a:t>
            </a:r>
            <a:r>
              <a:rPr lang="ko-KR" altLang="en-US" sz="3200" dirty="0" smtClean="0">
                <a:latin typeface="+mj-ea"/>
                <a:ea typeface="+mj-ea"/>
              </a:rPr>
              <a:t>객체가 사라질 때</a:t>
            </a:r>
            <a:endParaRPr lang="ko-KR" altLang="en-US" sz="3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98" y="76470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자체로는 아무런 기능이 없는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en-US" altLang="ko-KR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된 객체에 추가 시키며 재사용 가능 여부를 판단하기 위한 컴포넌트용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</a:p>
        </p:txBody>
      </p:sp>
      <p:pic>
        <p:nvPicPr>
          <p:cNvPr id="1026" name="Picture 2" descr="C:\Nam\포트폴리오 스크린샷&amp;동영상\ObjectPooling\isreu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19" y="3717032"/>
            <a:ext cx="2733676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29511" y="2636912"/>
            <a:ext cx="347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오브젝트가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될 때 </a:t>
            </a:r>
            <a:endParaRPr lang="en-US" altLang="ko-KR" dirty="0" smtClean="0"/>
          </a:p>
          <a:p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ObjectPooling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dirty="0">
                <a:latin typeface="굴림" charset="0"/>
                <a:ea typeface="굴림" charset="0"/>
              </a:rPr>
              <a:t>…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함수 실행 시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</a:p>
          <a:p>
            <a:r>
              <a:rPr lang="ko-KR" altLang="en-US" dirty="0" smtClean="0"/>
              <a:t>자동으로 컴포넌트가 추가됨</a:t>
            </a:r>
            <a:endParaRPr lang="ko-KR" altLang="en-US" dirty="0"/>
          </a:p>
        </p:txBody>
      </p:sp>
      <p:pic>
        <p:nvPicPr>
          <p:cNvPr id="1028" name="Picture 4" descr="C:\Nam\포트폴리오 스크린샷&amp;동영상\ObjectPooling\pref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825843"/>
            <a:ext cx="2667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36361" y="1825843"/>
            <a:ext cx="100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프리팹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4206" y="3717032"/>
            <a:ext cx="2808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>
                <a:solidFill>
                  <a:schemeClr val="accent5"/>
                </a:solidFill>
              </a:rPr>
              <a:t>ObjectPoolingManager</a:t>
            </a:r>
            <a:r>
              <a:rPr lang="en-US" altLang="ko-KR" sz="1600" dirty="0">
                <a:solidFill>
                  <a:schemeClr val="accent5"/>
                </a:solidFill>
              </a:rPr>
              <a:t> </a:t>
            </a:r>
            <a:r>
              <a:rPr lang="ko-KR" altLang="en-US" sz="1600" dirty="0" smtClean="0"/>
              <a:t>를 통해 </a:t>
            </a:r>
            <a:r>
              <a:rPr lang="ko-KR" altLang="en-US" sz="1600" dirty="0" err="1" smtClean="0"/>
              <a:t>풀링</a:t>
            </a:r>
            <a:r>
              <a:rPr lang="ko-KR" altLang="en-US" sz="1600" dirty="0" smtClean="0"/>
              <a:t> 되었을 때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028" idx="2"/>
          </p:cNvCxnSpPr>
          <p:nvPr/>
        </p:nvCxnSpPr>
        <p:spPr>
          <a:xfrm flipH="1">
            <a:off x="4602487" y="2521168"/>
            <a:ext cx="6870" cy="119586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94" y="490962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 객체가 사라 질 때 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 </a:t>
            </a:r>
            <a:r>
              <a:rPr lang="en-US" altLang="ko-KR" sz="1600" dirty="0" err="1">
                <a:solidFill>
                  <a:schemeClr val="accent5"/>
                </a:solidFill>
              </a:rPr>
              <a:t>ObjectPoolingManager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DisableOrDestroy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DisableOrDestroy</a:t>
            </a:r>
            <a:r>
              <a:rPr lang="ko-KR" altLang="en-US" sz="1600" dirty="0" smtClean="0"/>
              <a:t>에서 이 컴포넌트의 유무로 비활성화 시킬지 파괴시킬지 결정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3242519" y="4362138"/>
            <a:ext cx="2733676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6142" y="5928220"/>
            <a:ext cx="50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방법을 통해 풀을 이용한 방법이 아니라도</a:t>
            </a: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instantiate</a:t>
            </a:r>
            <a:r>
              <a:rPr lang="ko-KR" altLang="en-US" dirty="0" smtClean="0"/>
              <a:t>을 통한 방법도 사용가능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4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-2" y="35913"/>
            <a:ext cx="598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맑은 고딕" charset="0"/>
                <a:ea typeface="맑은 고딕" charset="0"/>
              </a:rPr>
              <a:t>5. </a:t>
            </a:r>
            <a:r>
              <a:rPr lang="ko-KR" altLang="en-US" sz="3200" dirty="0" smtClean="0">
                <a:latin typeface="맑은 고딕" charset="0"/>
                <a:ea typeface="맑은 고딕" charset="0"/>
              </a:rPr>
              <a:t>활성화 시킬 객체가 없을 때</a:t>
            </a:r>
            <a:endParaRPr lang="ko-KR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02830" y="1603163"/>
            <a:ext cx="2253226" cy="1056690"/>
            <a:chOff x="5559134" y="1136751"/>
            <a:chExt cx="2253226" cy="1056690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>
              <a:off x="6001839" y="1136751"/>
              <a:ext cx="1323340" cy="3689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 cap="flat" cmpd="sng">
              <a:solidFill>
                <a:srgbClr val="0070C0">
                  <a:alpha val="100000"/>
                </a:srgb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queuePool</a:t>
              </a:r>
              <a:endPara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59134" y="1658136"/>
              <a:ext cx="2253226" cy="535305"/>
              <a:chOff x="5559134" y="1658136"/>
              <a:chExt cx="2253226" cy="535305"/>
            </a:xfrm>
          </p:grpSpPr>
          <p:cxnSp>
            <p:nvCxnSpPr>
              <p:cNvPr id="5" name="도형 18"/>
              <p:cNvCxnSpPr/>
              <p:nvPr/>
            </p:nvCxnSpPr>
            <p:spPr>
              <a:xfrm>
                <a:off x="5559134" y="1658136"/>
                <a:ext cx="2253226" cy="635"/>
              </a:xfrm>
              <a:prstGeom prst="line">
                <a:avLst/>
              </a:prstGeom>
              <a:ln w="76200" cap="flat" cmpd="sng">
                <a:solidFill>
                  <a:schemeClr val="accent4">
                    <a:lumMod val="50000"/>
                    <a:lumOff val="0"/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도형 19"/>
              <p:cNvCxnSpPr/>
              <p:nvPr/>
            </p:nvCxnSpPr>
            <p:spPr>
              <a:xfrm>
                <a:off x="5559134" y="2192806"/>
                <a:ext cx="2253226" cy="635"/>
              </a:xfrm>
              <a:prstGeom prst="line">
                <a:avLst/>
              </a:prstGeom>
              <a:ln w="76200" cap="flat" cmpd="sng">
                <a:solidFill>
                  <a:schemeClr val="accent4">
                    <a:lumMod val="50000"/>
                    <a:lumOff val="0"/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도형 23"/>
              <p:cNvSpPr>
                <a:spLocks/>
              </p:cNvSpPr>
              <p:nvPr/>
            </p:nvSpPr>
            <p:spPr>
              <a:xfrm>
                <a:off x="6961329" y="1764967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7" name="도형 23"/>
              <p:cNvSpPr>
                <a:spLocks/>
              </p:cNvSpPr>
              <p:nvPr/>
            </p:nvSpPr>
            <p:spPr>
              <a:xfrm>
                <a:off x="6039235" y="1764181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8" name="도형 23"/>
              <p:cNvSpPr>
                <a:spLocks/>
              </p:cNvSpPr>
              <p:nvPr/>
            </p:nvSpPr>
            <p:spPr>
              <a:xfrm>
                <a:off x="6497457" y="1764967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9" name="도형 23"/>
              <p:cNvSpPr>
                <a:spLocks/>
              </p:cNvSpPr>
              <p:nvPr/>
            </p:nvSpPr>
            <p:spPr>
              <a:xfrm>
                <a:off x="7449412" y="1764181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1" name="도형 23"/>
              <p:cNvSpPr>
                <a:spLocks/>
              </p:cNvSpPr>
              <p:nvPr/>
            </p:nvSpPr>
            <p:spPr>
              <a:xfrm>
                <a:off x="5580112" y="1764967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4318638" y="692696"/>
            <a:ext cx="4789866" cy="1592484"/>
            <a:chOff x="4428911" y="2493917"/>
            <a:chExt cx="4789866" cy="1592484"/>
          </a:xfrm>
        </p:grpSpPr>
        <p:cxnSp>
          <p:nvCxnSpPr>
            <p:cNvPr id="49" name="꺾인 연결선 48"/>
            <p:cNvCxnSpPr>
              <a:endCxn id="48" idx="1"/>
            </p:cNvCxnSpPr>
            <p:nvPr/>
          </p:nvCxnSpPr>
          <p:spPr>
            <a:xfrm rot="10800000" flipH="1">
              <a:off x="5713762" y="2654572"/>
              <a:ext cx="427648" cy="1164010"/>
            </a:xfrm>
            <a:prstGeom prst="bentConnector3">
              <a:avLst>
                <a:gd name="adj1" fmla="val -53455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도형 23"/>
            <p:cNvSpPr>
              <a:spLocks/>
            </p:cNvSpPr>
            <p:nvPr/>
          </p:nvSpPr>
          <p:spPr>
            <a:xfrm>
              <a:off x="6141410" y="2493917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0" name="꺾인 연결선 49"/>
            <p:cNvCxnSpPr>
              <a:stCxn id="108" idx="3"/>
            </p:cNvCxnSpPr>
            <p:nvPr/>
          </p:nvCxnSpPr>
          <p:spPr>
            <a:xfrm>
              <a:off x="7451180" y="2654572"/>
              <a:ext cx="463987" cy="1163224"/>
            </a:xfrm>
            <a:prstGeom prst="bentConnector3">
              <a:avLst>
                <a:gd name="adj1" fmla="val 149269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428911" y="3062280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Dequeue</a:t>
              </a:r>
              <a:endParaRPr lang="en-US" altLang="ko-KR" sz="1600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55992" y="3062280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Enqueue</a:t>
              </a:r>
              <a:endParaRPr lang="ko-KR" altLang="en-US" sz="1600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5692784" y="3029711"/>
              <a:ext cx="2253226" cy="1056690"/>
              <a:chOff x="5559134" y="1136751"/>
              <a:chExt cx="2253226" cy="1056690"/>
            </a:xfrm>
          </p:grpSpPr>
          <p:sp>
            <p:nvSpPr>
              <p:cNvPr id="86" name="TextBox 85"/>
              <p:cNvSpPr txBox="1">
                <a:spLocks/>
              </p:cNvSpPr>
              <p:nvPr/>
            </p:nvSpPr>
            <p:spPr>
              <a:xfrm>
                <a:off x="6001839" y="1136751"/>
                <a:ext cx="1323340" cy="368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0" cap="flat" cmpd="sng">
                <a:solidFill>
                  <a:srgbClr val="0070C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queuePool</a:t>
                </a:r>
                <a:endParaRPr lang="ko-KR" altLang="en-US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5559134" y="1658136"/>
                <a:ext cx="2253226" cy="535305"/>
                <a:chOff x="5559134" y="1658136"/>
                <a:chExt cx="2253226" cy="535305"/>
              </a:xfrm>
            </p:grpSpPr>
            <p:cxnSp>
              <p:nvCxnSpPr>
                <p:cNvPr id="88" name="도형 18"/>
                <p:cNvCxnSpPr/>
                <p:nvPr/>
              </p:nvCxnSpPr>
              <p:spPr>
                <a:xfrm>
                  <a:off x="5559134" y="1658136"/>
                  <a:ext cx="2253226" cy="635"/>
                </a:xfrm>
                <a:prstGeom prst="line">
                  <a:avLst/>
                </a:prstGeom>
                <a:ln w="76200" cap="flat" cmpd="sng">
                  <a:solidFill>
                    <a:schemeClr val="accent4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도형 19"/>
                <p:cNvCxnSpPr/>
                <p:nvPr/>
              </p:nvCxnSpPr>
              <p:spPr>
                <a:xfrm>
                  <a:off x="5559134" y="2192806"/>
                  <a:ext cx="2253226" cy="635"/>
                </a:xfrm>
                <a:prstGeom prst="line">
                  <a:avLst/>
                </a:prstGeom>
                <a:ln w="76200" cap="flat" cmpd="sng">
                  <a:solidFill>
                    <a:schemeClr val="accent4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도형 23"/>
                <p:cNvSpPr>
                  <a:spLocks/>
                </p:cNvSpPr>
                <p:nvPr/>
              </p:nvSpPr>
              <p:spPr>
                <a:xfrm>
                  <a:off x="6961329" y="1764967"/>
                  <a:ext cx="332105" cy="32131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91" name="도형 23"/>
                <p:cNvSpPr>
                  <a:spLocks/>
                </p:cNvSpPr>
                <p:nvPr/>
              </p:nvSpPr>
              <p:spPr>
                <a:xfrm>
                  <a:off x="6039235" y="1764181"/>
                  <a:ext cx="332105" cy="32131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92" name="도형 23"/>
                <p:cNvSpPr>
                  <a:spLocks/>
                </p:cNvSpPr>
                <p:nvPr/>
              </p:nvSpPr>
              <p:spPr>
                <a:xfrm>
                  <a:off x="6497457" y="1764967"/>
                  <a:ext cx="332105" cy="32131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12" name="도형 23"/>
                <p:cNvSpPr>
                  <a:spLocks/>
                </p:cNvSpPr>
                <p:nvPr/>
              </p:nvSpPr>
              <p:spPr>
                <a:xfrm>
                  <a:off x="5596594" y="1764181"/>
                  <a:ext cx="332105" cy="321310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106" name="도형 23"/>
            <p:cNvSpPr>
              <a:spLocks/>
            </p:cNvSpPr>
            <p:nvPr/>
          </p:nvSpPr>
          <p:spPr>
            <a:xfrm>
              <a:off x="6631107" y="2493917"/>
              <a:ext cx="332105" cy="321310"/>
            </a:xfrm>
            <a:prstGeom prst="rect">
              <a:avLst/>
            </a:prstGeom>
            <a:noFill/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도형 23"/>
            <p:cNvSpPr>
              <a:spLocks/>
            </p:cNvSpPr>
            <p:nvPr/>
          </p:nvSpPr>
          <p:spPr>
            <a:xfrm>
              <a:off x="7119075" y="2493917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도형 23"/>
            <p:cNvSpPr>
              <a:spLocks/>
            </p:cNvSpPr>
            <p:nvPr/>
          </p:nvSpPr>
          <p:spPr>
            <a:xfrm>
              <a:off x="7583062" y="3657141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5" name="직선 화살표 연결선 114"/>
            <p:cNvCxnSpPr>
              <a:stCxn id="48" idx="3"/>
              <a:endCxn id="106" idx="1"/>
            </p:cNvCxnSpPr>
            <p:nvPr/>
          </p:nvCxnSpPr>
          <p:spPr>
            <a:xfrm>
              <a:off x="6473515" y="2654572"/>
              <a:ext cx="157592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6961483" y="2654572"/>
              <a:ext cx="157592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/>
          <p:cNvGrpSpPr/>
          <p:nvPr/>
        </p:nvGrpSpPr>
        <p:grpSpPr>
          <a:xfrm>
            <a:off x="5220072" y="3790621"/>
            <a:ext cx="3672408" cy="1150547"/>
            <a:chOff x="5364088" y="5065279"/>
            <a:chExt cx="3672408" cy="1150547"/>
          </a:xfrm>
        </p:grpSpPr>
        <p:sp>
          <p:nvSpPr>
            <p:cNvPr id="38" name="TextBox 37"/>
            <p:cNvSpPr txBox="1"/>
            <p:nvPr/>
          </p:nvSpPr>
          <p:spPr>
            <a:xfrm>
              <a:off x="7973711" y="5877272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Enqueue</a:t>
              </a:r>
              <a:endParaRPr lang="ko-KR" altLang="en-US" sz="1600" dirty="0"/>
            </a:p>
          </p:txBody>
        </p:sp>
        <p:sp>
          <p:nvSpPr>
            <p:cNvPr id="34" name="도형 23"/>
            <p:cNvSpPr>
              <a:spLocks/>
            </p:cNvSpPr>
            <p:nvPr/>
          </p:nvSpPr>
          <p:spPr>
            <a:xfrm>
              <a:off x="8200335" y="5113363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TextBox 117"/>
            <p:cNvSpPr txBox="1">
              <a:spLocks/>
            </p:cNvSpPr>
            <p:nvPr/>
          </p:nvSpPr>
          <p:spPr>
            <a:xfrm>
              <a:off x="5806793" y="5065279"/>
              <a:ext cx="1323340" cy="3689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 cap="flat" cmpd="sng">
              <a:solidFill>
                <a:srgbClr val="0070C0">
                  <a:alpha val="100000"/>
                </a:srgb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queuePool</a:t>
              </a:r>
              <a:endPara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20" name="도형 18"/>
            <p:cNvCxnSpPr/>
            <p:nvPr/>
          </p:nvCxnSpPr>
          <p:spPr>
            <a:xfrm>
              <a:off x="5364088" y="5586664"/>
              <a:ext cx="2493772" cy="0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도형 19"/>
            <p:cNvCxnSpPr/>
            <p:nvPr/>
          </p:nvCxnSpPr>
          <p:spPr>
            <a:xfrm>
              <a:off x="5364088" y="6121334"/>
              <a:ext cx="2493772" cy="0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도형 23"/>
            <p:cNvSpPr>
              <a:spLocks/>
            </p:cNvSpPr>
            <p:nvPr/>
          </p:nvSpPr>
          <p:spPr>
            <a:xfrm>
              <a:off x="6766283" y="5693495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23"/>
            <p:cNvSpPr>
              <a:spLocks/>
            </p:cNvSpPr>
            <p:nvPr/>
          </p:nvSpPr>
          <p:spPr>
            <a:xfrm>
              <a:off x="5844189" y="5692709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도형 23"/>
            <p:cNvSpPr>
              <a:spLocks/>
            </p:cNvSpPr>
            <p:nvPr/>
          </p:nvSpPr>
          <p:spPr>
            <a:xfrm>
              <a:off x="6302411" y="5693495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23"/>
            <p:cNvSpPr>
              <a:spLocks/>
            </p:cNvSpPr>
            <p:nvPr/>
          </p:nvSpPr>
          <p:spPr>
            <a:xfrm>
              <a:off x="7254366" y="5692709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23"/>
            <p:cNvSpPr>
              <a:spLocks/>
            </p:cNvSpPr>
            <p:nvPr/>
          </p:nvSpPr>
          <p:spPr>
            <a:xfrm>
              <a:off x="5385066" y="5693495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28" name="꺾인 연결선 127"/>
            <p:cNvCxnSpPr>
              <a:stCxn id="34" idx="2"/>
            </p:cNvCxnSpPr>
            <p:nvPr/>
          </p:nvCxnSpPr>
          <p:spPr>
            <a:xfrm rot="5400000">
              <a:off x="7885654" y="5372629"/>
              <a:ext cx="418691" cy="542778"/>
            </a:xfrm>
            <a:prstGeom prst="bentConnector2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439384" y="1124744"/>
            <a:ext cx="26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1) DONOTMAKE</a:t>
            </a:r>
            <a:endParaRPr lang="ko-KR" altLang="en-US" sz="2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14397" y="2825560"/>
            <a:ext cx="273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아무런 행동을 하지 않는다</a:t>
            </a:r>
            <a:endParaRPr lang="ko-KR" alt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580112" y="292586"/>
            <a:ext cx="26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2) DEACTIVEFIRST</a:t>
            </a:r>
            <a:endParaRPr lang="ko-KR" altLang="en-US" sz="2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127433" y="2412177"/>
            <a:ext cx="4621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가장 먼저 활성화 되었던 객체</a:t>
            </a:r>
            <a:r>
              <a:rPr lang="en-US" altLang="ko-KR" sz="1600" dirty="0" smtClean="0"/>
              <a:t>(Queue</a:t>
            </a:r>
            <a:r>
              <a:rPr lang="ko-KR" altLang="en-US" sz="1600" dirty="0" smtClean="0"/>
              <a:t>의 가장 앞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비활성화 한 후 다시 활성화 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accent5"/>
                </a:solidFill>
              </a:rPr>
              <a:t>Transform</a:t>
            </a:r>
            <a:r>
              <a:rPr lang="ko-KR" altLang="en-US" sz="1600" dirty="0" smtClean="0"/>
              <a:t>은 다시 초기화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747244" y="3244313"/>
            <a:ext cx="206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3) ADDQUEUE</a:t>
            </a:r>
            <a:endParaRPr lang="ko-KR" alt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940313" y="4962654"/>
            <a:ext cx="395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객체를 새로 </a:t>
            </a:r>
            <a:r>
              <a:rPr lang="en-US" altLang="ko-KR" sz="1600" dirty="0" smtClean="0"/>
              <a:t>Instantiate</a:t>
            </a:r>
            <a:r>
              <a:rPr lang="ko-KR" altLang="en-US" sz="1600" dirty="0" smtClean="0"/>
              <a:t>한 후 큐에 추가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IsReusing</a:t>
            </a:r>
            <a:r>
              <a:rPr lang="ko-KR" altLang="en-US" sz="1600" dirty="0" smtClean="0"/>
              <a:t>컴포넌트가 있는 상태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084329" y="5994468"/>
            <a:ext cx="373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Instantiate</a:t>
            </a:r>
            <a:r>
              <a:rPr lang="ko-KR" altLang="en-US" sz="1600" dirty="0" smtClean="0"/>
              <a:t>만 하고 큐에 추가하지 않음</a:t>
            </a:r>
            <a:endParaRPr lang="en-US" altLang="ko-KR" sz="1600" dirty="0" smtClean="0"/>
          </a:p>
          <a:p>
            <a:r>
              <a:rPr lang="en-US" altLang="ko-KR" sz="1600" dirty="0"/>
              <a:t>((</a:t>
            </a:r>
            <a:r>
              <a:rPr lang="en-US" altLang="ko-KR" sz="1600" dirty="0" err="1"/>
              <a:t>IsReusing</a:t>
            </a:r>
            <a:r>
              <a:rPr lang="ko-KR" altLang="en-US" sz="1600" dirty="0"/>
              <a:t>컴포넌트가 </a:t>
            </a:r>
            <a:r>
              <a:rPr lang="ko-KR" altLang="en-US" sz="1600" dirty="0" smtClean="0"/>
              <a:t>없는 </a:t>
            </a:r>
            <a:r>
              <a:rPr lang="ko-KR" altLang="en-US" sz="1600" dirty="0"/>
              <a:t>상태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724128" y="5594358"/>
            <a:ext cx="26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4) DONOTREUSE</a:t>
            </a:r>
            <a:endParaRPr lang="ko-KR" altLang="en-US" sz="2000" dirty="0"/>
          </a:p>
        </p:txBody>
      </p:sp>
      <p:pic>
        <p:nvPicPr>
          <p:cNvPr id="1027" name="Picture 3" descr="C:\Nam\포트폴리오 스크린샷&amp;동영상\ObjectPooling\ExcessHan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2" y="3711277"/>
            <a:ext cx="43243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422" y="3357865"/>
            <a:ext cx="465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인스펙터뷰에서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맑은 고딕" charset="0"/>
                <a:ea typeface="맑은 고딕" charset="0"/>
              </a:rPr>
              <a:t>ExcessHandle</a:t>
            </a:r>
            <a:r>
              <a:rPr lang="ko-KR" altLang="en-US" dirty="0" smtClean="0"/>
              <a:t> 선택가능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143" y="642174"/>
            <a:ext cx="414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풀에 활성화시킬 객체가 없을 때 처리방법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6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Pages>8</Pages>
  <Words>571</Words>
  <Characters>0</Characters>
  <Application>Microsoft Office PowerPoint</Application>
  <DocSecurity>0</DocSecurity>
  <PresentationFormat>화면 슬라이드 쇼(4:3)</PresentationFormat>
  <Lines>0</Lines>
  <Paragraphs>105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class ObjectPoolingManager 설계</vt:lpstr>
      <vt:lpstr>PowerPoint 프레젠테이션</vt:lpstr>
      <vt:lpstr>1. class ObjectPoolingManager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</dc:creator>
  <cp:lastModifiedBy>0</cp:lastModifiedBy>
  <cp:revision>406</cp:revision>
  <dcterms:modified xsi:type="dcterms:W3CDTF">2017-03-02T06:53:48Z</dcterms:modified>
</cp:coreProperties>
</file>