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9" autoAdjust="0"/>
    <p:restoredTop sz="94660"/>
  </p:normalViewPr>
  <p:slideViewPr>
    <p:cSldViewPr>
      <p:cViewPr varScale="1">
        <p:scale>
          <a:sx n="102" d="100"/>
          <a:sy n="102" d="100"/>
        </p:scale>
        <p:origin x="-3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9D9EB-CB33-4460-8DA1-6E62F3E7CA8C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9F85-BBD9-4D18-962A-5A98A8F6B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0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A9F85-BBD9-4D18-962A-5A98A8F6B7F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0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3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0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9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6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0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30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3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1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7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47F3-3A2F-4A82-83E2-564B786FF67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1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936104"/>
          </a:xfrm>
        </p:spPr>
        <p:txBody>
          <a:bodyPr/>
          <a:lstStyle/>
          <a:p>
            <a:r>
              <a:rPr lang="en-US" altLang="ko-KR" dirty="0" smtClean="0"/>
              <a:t>Random Tower Defense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20272" y="1772816"/>
            <a:ext cx="1440160" cy="504056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남정웅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Nam\포트폴리오 스크린샷&amp;동영상\RandomTowerDefecse포플\게임 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389181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03374" y="372956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카메라 이동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03374" y="4098897"/>
            <a:ext cx="43891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상하좌우</a:t>
            </a:r>
            <a:endParaRPr lang="en-US" altLang="ko-KR" sz="1600" dirty="0" smtClean="0"/>
          </a:p>
          <a:p>
            <a:r>
              <a:rPr lang="en-US" altLang="ko-KR" sz="1600" dirty="0" smtClean="0"/>
              <a:t>PC : </a:t>
            </a:r>
            <a:r>
              <a:rPr lang="ko-KR" altLang="en-US" sz="1600" dirty="0" smtClean="0"/>
              <a:t>마우스 가장자리 위치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키보드 </a:t>
            </a:r>
            <a:r>
              <a:rPr lang="en-US" altLang="ko-KR" sz="1600" dirty="0" err="1" smtClean="0"/>
              <a:t>wasd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화면 드래그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03374" y="4943490"/>
            <a:ext cx="43891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줌 </a:t>
            </a:r>
            <a:r>
              <a:rPr lang="en-US" altLang="ko-KR" sz="1600" dirty="0" smtClean="0"/>
              <a:t>In&amp; Out</a:t>
            </a:r>
          </a:p>
          <a:p>
            <a:r>
              <a:rPr lang="en-US" altLang="ko-KR" sz="1600" dirty="0" smtClean="0"/>
              <a:t>PC : </a:t>
            </a:r>
            <a:r>
              <a:rPr lang="ko-KR" altLang="en-US" sz="1600" dirty="0" smtClean="0"/>
              <a:t>마우스 휠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2</a:t>
            </a:r>
            <a:r>
              <a:rPr lang="ko-KR" altLang="en-US" sz="1600" dirty="0" smtClean="0"/>
              <a:t>개의 터치 거리 늘리기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좁히기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4158" y="2420603"/>
            <a:ext cx="907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다운로드</a:t>
            </a:r>
            <a:r>
              <a:rPr lang="en-US" altLang="ko-KR" dirty="0">
                <a:solidFill>
                  <a:srgbClr val="7030A0"/>
                </a:solidFill>
              </a:rPr>
              <a:t>(GitHub)</a:t>
            </a:r>
            <a:r>
              <a:rPr lang="ko-KR" altLang="en-US" dirty="0">
                <a:solidFill>
                  <a:srgbClr val="7030A0"/>
                </a:solidFill>
              </a:rPr>
              <a:t>주소 </a:t>
            </a:r>
            <a:r>
              <a:rPr lang="en-US" altLang="ko-KR" dirty="0" smtClean="0">
                <a:solidFill>
                  <a:srgbClr val="7030A0"/>
                </a:solidFill>
              </a:rPr>
              <a:t>: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https://github.com/hehza90/-Unity-RandomTowerDefense.git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47" y="26572"/>
            <a:ext cx="438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3. </a:t>
            </a:r>
            <a:r>
              <a:rPr lang="en-US" altLang="ko-KR" sz="3200" dirty="0" smtClean="0">
                <a:solidFill>
                  <a:srgbClr val="0070C0"/>
                </a:solidFill>
              </a:rPr>
              <a:t>Class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>
                <a:solidFill>
                  <a:schemeClr val="accent5"/>
                </a:solidFill>
              </a:rPr>
              <a:t>WaveSpawner</a:t>
            </a:r>
            <a:endParaRPr lang="ko-KR" altLang="en-US" sz="3200" dirty="0">
              <a:solidFill>
                <a:schemeClr val="accent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en-US" altLang="ko-KR" sz="2400" dirty="0" smtClean="0">
                <a:solidFill>
                  <a:srgbClr val="C00000"/>
                </a:solidFill>
              </a:rPr>
              <a:t>Xml</a:t>
            </a:r>
            <a:r>
              <a:rPr lang="ko-KR" altLang="en-US" sz="2400" dirty="0" smtClean="0"/>
              <a:t>과 </a:t>
            </a:r>
            <a:r>
              <a:rPr lang="en-US" altLang="ko-KR" sz="2400" dirty="0" smtClean="0">
                <a:solidFill>
                  <a:srgbClr val="00B050"/>
                </a:solidFill>
              </a:rPr>
              <a:t>Excel </a:t>
            </a:r>
            <a:r>
              <a:rPr lang="ko-KR" altLang="en-US" sz="2400" dirty="0" smtClean="0"/>
              <a:t>연동으로 데이터 편집</a:t>
            </a:r>
            <a:endParaRPr lang="ko-KR" altLang="en-US" sz="2400" dirty="0"/>
          </a:p>
        </p:txBody>
      </p:sp>
      <p:pic>
        <p:nvPicPr>
          <p:cNvPr id="3075" name="Picture 3" descr="C:\Nam\포트폴리오 스크린샷&amp;동영상\RandomTowerDefecse포플\타워\waveX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0648"/>
            <a:ext cx="3343275" cy="635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4781470"/>
            <a:ext cx="5643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1600" dirty="0" smtClean="0"/>
              <a:t>메모장에서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스키마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작성 후 </a:t>
            </a:r>
            <a:r>
              <a:rPr lang="en-US" altLang="ko-KR" sz="1600" dirty="0" smtClean="0"/>
              <a:t>Excel</a:t>
            </a:r>
            <a:r>
              <a:rPr lang="ko-KR" altLang="en-US" sz="1600" dirty="0" smtClean="0"/>
              <a:t>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 가져온 후 저장</a:t>
            </a:r>
            <a:endParaRPr lang="en-US" altLang="ko-KR" sz="1600" dirty="0"/>
          </a:p>
          <a:p>
            <a:r>
              <a:rPr lang="en-US" altLang="ko-KR" sz="1600" dirty="0" smtClean="0"/>
              <a:t>(2) Excel</a:t>
            </a:r>
            <a:r>
              <a:rPr lang="ko-KR" altLang="en-US" sz="1600" dirty="0" smtClean="0"/>
              <a:t>에서 편집하면 변경사항이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데이터에 자동 적용</a:t>
            </a:r>
            <a:endParaRPr lang="en-US" altLang="ko-KR" sz="1600" dirty="0" smtClean="0"/>
          </a:p>
          <a:p>
            <a:r>
              <a:rPr lang="en-US" altLang="ko-KR" sz="1600" dirty="0" smtClean="0"/>
              <a:t>(3) </a:t>
            </a:r>
            <a:r>
              <a:rPr lang="en-US" altLang="ko-KR" sz="1600" dirty="0"/>
              <a:t>Excel</a:t>
            </a:r>
            <a:r>
              <a:rPr lang="ko-KR" altLang="en-US" sz="1600" dirty="0"/>
              <a:t>에서 </a:t>
            </a:r>
            <a:r>
              <a:rPr lang="ko-KR" altLang="en-US" sz="1600" dirty="0" smtClean="0"/>
              <a:t>추가 </a:t>
            </a:r>
            <a:r>
              <a:rPr lang="en-US" altLang="ko-KR" sz="1600" dirty="0" smtClean="0"/>
              <a:t>Element(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추가 가능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(</a:t>
            </a:r>
            <a:r>
              <a:rPr lang="ko-KR" altLang="en-US" sz="1600" dirty="0" smtClean="0"/>
              <a:t>위 그림에서는</a:t>
            </a:r>
            <a:r>
              <a:rPr lang="en-US" altLang="ko-KR" sz="1600" dirty="0" smtClean="0"/>
              <a:t>11</a:t>
            </a:r>
            <a:r>
              <a:rPr lang="ko-KR" altLang="en-US" sz="1600" dirty="0" smtClean="0"/>
              <a:t>번 이상의 </a:t>
            </a:r>
            <a:r>
              <a:rPr lang="en-US" altLang="ko-KR" sz="1600" dirty="0" err="1" smtClean="0"/>
              <a:t>WaveNumber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(4) </a:t>
            </a:r>
            <a:r>
              <a:rPr lang="ko-KR" altLang="en-US" sz="1600" dirty="0" smtClean="0"/>
              <a:t>필요하다면 추가 스키마도 생성 가능</a:t>
            </a:r>
            <a:endParaRPr lang="en-US" altLang="ko-KR" sz="1600" dirty="0" smtClean="0"/>
          </a:p>
          <a:p>
            <a:r>
              <a:rPr lang="en-US" altLang="ko-KR" sz="1600" dirty="0" smtClean="0"/>
              <a:t>    (</a:t>
            </a:r>
            <a:r>
              <a:rPr lang="ko-KR" altLang="en-US" sz="1600" dirty="0" smtClean="0"/>
              <a:t>스키마 </a:t>
            </a:r>
            <a:r>
              <a:rPr lang="en-US" altLang="ko-KR" sz="1600" dirty="0" smtClean="0"/>
              <a:t>: Health, Speed</a:t>
            </a:r>
            <a:r>
              <a:rPr lang="ko-KR" altLang="en-US" sz="1600" dirty="0" smtClean="0"/>
              <a:t>등 외 위 그림에 없는 다른 필드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6" name="오른쪽 화살표 5"/>
          <p:cNvSpPr/>
          <p:nvPr/>
        </p:nvSpPr>
        <p:spPr>
          <a:xfrm>
            <a:off x="5274246" y="3068960"/>
            <a:ext cx="404961" cy="72008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C:\Nam\포트폴리오 스크린샷&amp;동영상\RandomTowerDefecse포플\타워\엑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4" y="2172444"/>
            <a:ext cx="5257801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Nam\포트폴리오 스크린샷&amp;동영상\RandomTowerDefecse포플\스포너\프로젝트뷰의 엑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6" y="1251223"/>
            <a:ext cx="1838326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8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93" y="18864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2) </a:t>
            </a:r>
            <a:r>
              <a:rPr lang="en-US" altLang="ko-KR" sz="2400" dirty="0" smtClean="0">
                <a:solidFill>
                  <a:schemeClr val="accent2"/>
                </a:solidFill>
              </a:rPr>
              <a:t>Xml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데이터 적용</a:t>
            </a:r>
            <a:endParaRPr lang="ko-KR" altLang="en-US" sz="2400" dirty="0"/>
          </a:p>
        </p:txBody>
      </p:sp>
      <p:pic>
        <p:nvPicPr>
          <p:cNvPr id="4099" name="Picture 3" descr="C:\Nam\포트폴리오 스크린샷&amp;동영상\RandomTowerDefecse포플\타워\웨이브 스포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" y="1237211"/>
            <a:ext cx="262890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9512" y="6061747"/>
            <a:ext cx="2502582" cy="280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8" idx="1"/>
          </p:cNvCxnSpPr>
          <p:nvPr/>
        </p:nvCxnSpPr>
        <p:spPr>
          <a:xfrm>
            <a:off x="2682094" y="6202179"/>
            <a:ext cx="26921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51312" y="587901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en-US" altLang="ko-KR" dirty="0" smtClean="0">
                <a:solidFill>
                  <a:schemeClr val="accent2"/>
                </a:solidFill>
              </a:rPr>
              <a:t>Xml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(Excel</a:t>
            </a:r>
            <a:r>
              <a:rPr lang="ko-KR" altLang="en-US" dirty="0" smtClean="0"/>
              <a:t>로 편집한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WaveList</a:t>
            </a:r>
            <a:r>
              <a:rPr lang="ko-KR" altLang="en-US" dirty="0" smtClean="0"/>
              <a:t>에 적용</a:t>
            </a:r>
            <a:endParaRPr lang="en-US" altLang="ko-KR" dirty="0" smtClean="0"/>
          </a:p>
          <a:p>
            <a:r>
              <a:rPr lang="en-US" altLang="ko-KR" dirty="0" smtClean="0"/>
              <a:t>(1</a:t>
            </a:r>
            <a:r>
              <a:rPr lang="ko-KR" altLang="en-US" dirty="0" smtClean="0"/>
              <a:t>개의 행 </a:t>
            </a:r>
            <a:r>
              <a:rPr lang="en-US" altLang="ko-KR" dirty="0" smtClean="0"/>
              <a:t>=</a:t>
            </a:r>
            <a:r>
              <a:rPr lang="en-US" altLang="ko-KR" dirty="0"/>
              <a:t> </a:t>
            </a:r>
            <a:r>
              <a:rPr lang="en-US" altLang="ko-KR" dirty="0" err="1" smtClean="0"/>
              <a:t>WaveList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Index)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31638" y="3449269"/>
            <a:ext cx="111612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3"/>
          </p:cNvCxnSpPr>
          <p:nvPr/>
        </p:nvCxnSpPr>
        <p:spPr>
          <a:xfrm>
            <a:off x="2447763" y="3557281"/>
            <a:ext cx="32403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18753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5"/>
                </a:solidFill>
              </a:rPr>
              <a:t>WaveSpawner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Inspector</a:t>
            </a:r>
            <a:r>
              <a:rPr lang="ko-KR" altLang="en-US" dirty="0" err="1" smtClean="0"/>
              <a:t>뷰에서는</a:t>
            </a:r>
            <a:r>
              <a:rPr lang="ko-KR" altLang="en-US" dirty="0" smtClean="0"/>
              <a:t> 적의 </a:t>
            </a:r>
            <a:r>
              <a:rPr lang="ko-KR" altLang="en-US" dirty="0" err="1" smtClean="0"/>
              <a:t>프리팹만</a:t>
            </a:r>
            <a:r>
              <a:rPr lang="ko-KR" altLang="en-US" dirty="0" smtClean="0"/>
              <a:t> 직접 할당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적 </a:t>
            </a:r>
            <a:r>
              <a:rPr lang="ko-KR" altLang="en-US" dirty="0" err="1" smtClean="0"/>
              <a:t>프리팹의</a:t>
            </a:r>
            <a:r>
              <a:rPr lang="ko-KR" altLang="en-US" dirty="0" smtClean="0"/>
              <a:t> 필드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능력치</a:t>
            </a:r>
            <a:r>
              <a:rPr lang="en-US" altLang="ko-KR" dirty="0"/>
              <a:t>)</a:t>
            </a:r>
            <a:r>
              <a:rPr lang="ko-KR" altLang="en-US" dirty="0" smtClean="0"/>
              <a:t>도 따로 설정하지 않음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3234" y="3717032"/>
            <a:ext cx="2214550" cy="832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96" name="직선 화살표 연결선 4095"/>
          <p:cNvCxnSpPr/>
          <p:nvPr/>
        </p:nvCxnSpPr>
        <p:spPr>
          <a:xfrm>
            <a:off x="2627784" y="4261547"/>
            <a:ext cx="18891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" name="TextBox 4096"/>
          <p:cNvSpPr txBox="1"/>
          <p:nvPr/>
        </p:nvSpPr>
        <p:spPr>
          <a:xfrm>
            <a:off x="2830902" y="4076881"/>
            <a:ext cx="550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적의 </a:t>
            </a:r>
            <a:r>
              <a:rPr lang="ko-KR" altLang="en-US" dirty="0" err="1" smtClean="0"/>
              <a:t>능력치는</a:t>
            </a:r>
            <a:r>
              <a:rPr lang="ko-KR" altLang="en-US" dirty="0" smtClean="0"/>
              <a:t> 적이 활성화 된 직후에 적용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오브젝트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331639" y="1595628"/>
            <a:ext cx="1116125" cy="14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191473" y="1180663"/>
            <a:ext cx="0" cy="40902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3" name="TextBox 4102"/>
          <p:cNvSpPr txBox="1"/>
          <p:nvPr/>
        </p:nvSpPr>
        <p:spPr>
          <a:xfrm>
            <a:off x="1583160" y="811331"/>
            <a:ext cx="11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Xml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cxnSp>
        <p:nvCxnSpPr>
          <p:cNvPr id="4106" name="직선 화살표 연결선 4105"/>
          <p:cNvCxnSpPr/>
          <p:nvPr/>
        </p:nvCxnSpPr>
        <p:spPr>
          <a:xfrm flipV="1">
            <a:off x="1889701" y="4549579"/>
            <a:ext cx="0" cy="151216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7" name="TextBox 4106"/>
          <p:cNvSpPr txBox="1"/>
          <p:nvPr/>
        </p:nvSpPr>
        <p:spPr>
          <a:xfrm>
            <a:off x="3351971" y="1025441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 </a:t>
            </a:r>
            <a:r>
              <a:rPr lang="en-US" altLang="ko-KR" sz="1600" dirty="0"/>
              <a:t>Inspector</a:t>
            </a:r>
            <a:r>
              <a:rPr lang="ko-KR" altLang="en-US" sz="1600" dirty="0" err="1"/>
              <a:t>뷰</a:t>
            </a:r>
            <a:r>
              <a:rPr lang="ko-KR" altLang="en-US" sz="1600" dirty="0"/>
              <a:t> 대신 </a:t>
            </a:r>
            <a:r>
              <a:rPr lang="en-US" altLang="ko-KR" sz="1600" dirty="0">
                <a:solidFill>
                  <a:srgbClr val="00B050"/>
                </a:solidFill>
              </a:rPr>
              <a:t>Excel</a:t>
            </a:r>
            <a:r>
              <a:rPr lang="ko-KR" altLang="en-US" sz="1600" dirty="0"/>
              <a:t>을 통해 여러 적의 </a:t>
            </a:r>
            <a:r>
              <a:rPr lang="ko-KR" altLang="en-US" sz="1600" dirty="0" err="1"/>
              <a:t>능력치를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간편하게 </a:t>
            </a:r>
            <a:r>
              <a:rPr lang="ko-KR" altLang="en-US" sz="1600" dirty="0" smtClean="0"/>
              <a:t>편집가능</a:t>
            </a:r>
            <a:endParaRPr lang="en-US" altLang="ko-KR" dirty="0" smtClean="0"/>
          </a:p>
          <a:p>
            <a:r>
              <a:rPr lang="en-US" altLang="ko-KR" sz="1600" dirty="0" smtClean="0"/>
              <a:t>(2) </a:t>
            </a:r>
            <a:r>
              <a:rPr lang="ko-KR" altLang="en-US" sz="1600" dirty="0" smtClean="0"/>
              <a:t>능력치만 다른 같은 적을 사용할 때 같은 </a:t>
            </a:r>
            <a:r>
              <a:rPr lang="ko-KR" altLang="en-US" sz="1600" dirty="0" err="1" smtClean="0"/>
              <a:t>프리팹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재사용 가능</a:t>
            </a:r>
            <a:endParaRPr lang="en-US" altLang="ko-KR" sz="1600" dirty="0" smtClean="0"/>
          </a:p>
          <a:p>
            <a:r>
              <a:rPr lang="en-US" altLang="ko-KR" sz="1600" dirty="0" smtClean="0"/>
              <a:t>(3) </a:t>
            </a:r>
            <a:r>
              <a:rPr lang="ko-KR" altLang="en-US" sz="1600" dirty="0" smtClean="0"/>
              <a:t>그와 더불어 오브젝트 풀을 활용하기도 용이함</a:t>
            </a:r>
            <a:endParaRPr lang="en-US" altLang="ko-KR" sz="1600" dirty="0" smtClean="0"/>
          </a:p>
        </p:txBody>
      </p:sp>
      <p:sp>
        <p:nvSpPr>
          <p:cNvPr id="4110" name="TextBox 4109"/>
          <p:cNvSpPr txBox="1"/>
          <p:nvPr/>
        </p:nvSpPr>
        <p:spPr>
          <a:xfrm>
            <a:off x="2951312" y="4757993"/>
            <a:ext cx="370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*</a:t>
            </a:r>
            <a:r>
              <a:rPr lang="en-US" altLang="ko-KR" sz="1600" dirty="0" smtClean="0">
                <a:solidFill>
                  <a:srgbClr val="0070C0"/>
                </a:solidFill>
              </a:rPr>
              <a:t>class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ObjectPoolingManager</a:t>
            </a:r>
            <a:r>
              <a:rPr lang="ko-KR" altLang="en-US" sz="1600" dirty="0" smtClean="0"/>
              <a:t>에 대한 설계는 개별 문서 참고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7864" y="649809"/>
            <a:ext cx="227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이러한 방법의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0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58" y="11620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3) Wave </a:t>
            </a:r>
            <a:r>
              <a:rPr lang="ko-KR" altLang="en-US" sz="2400" dirty="0" smtClean="0"/>
              <a:t>진행</a:t>
            </a:r>
            <a:endParaRPr lang="ko-KR" altLang="en-US" sz="2400" dirty="0"/>
          </a:p>
        </p:txBody>
      </p:sp>
      <p:pic>
        <p:nvPicPr>
          <p:cNvPr id="5122" name="Picture 2" descr="C:\Nam\포트폴리오 스크린샷&amp;동영상\RandomTowerDefecse포플\타워\보너스적 메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3" y="2456562"/>
            <a:ext cx="24098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598576" y="3212976"/>
            <a:ext cx="1392010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7703" y="4697849"/>
            <a:ext cx="6826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Update()</a:t>
            </a:r>
            <a:r>
              <a:rPr lang="ko-KR" altLang="en-US" sz="1600" dirty="0" smtClean="0"/>
              <a:t>에서의 연산을 최소화 하기 위해 메뉴가 닫혀 있을 때는</a:t>
            </a:r>
            <a:endParaRPr lang="en-US" altLang="ko-KR" sz="1600" dirty="0" smtClean="0"/>
          </a:p>
          <a:p>
            <a:r>
              <a:rPr lang="ko-KR" altLang="en-US" sz="1600" dirty="0" smtClean="0"/>
              <a:t>    시계 방향으로 줄어드는 검은색 이미지에 대한 처리를 생략</a:t>
            </a:r>
            <a:endParaRPr lang="en-US" altLang="ko-KR" sz="1600" dirty="0" smtClean="0"/>
          </a:p>
          <a:p>
            <a:r>
              <a:rPr lang="en-US" altLang="ko-KR" sz="1600" dirty="0" smtClean="0"/>
              <a:t>    (</a:t>
            </a:r>
            <a:r>
              <a:rPr lang="ko-KR" altLang="en-US" sz="1600" dirty="0" smtClean="0"/>
              <a:t>메뉴가 닫혀서 버튼이 보이지 않아 불필요 하므로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/>
              <a:t>InvokeRepeating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함수로 남은 시간에 대한 처</a:t>
            </a:r>
            <a:r>
              <a:rPr lang="ko-KR" altLang="en-US" sz="1600" dirty="0"/>
              <a:t>리</a:t>
            </a:r>
            <a:r>
              <a:rPr lang="ko-KR" altLang="en-US" sz="1600" dirty="0" smtClean="0"/>
              <a:t>만 함</a:t>
            </a:r>
            <a:endParaRPr lang="en-US" altLang="ko-KR" sz="1600" dirty="0"/>
          </a:p>
          <a:p>
            <a:r>
              <a:rPr lang="en-US" altLang="ko-KR" sz="1600" dirty="0" smtClean="0"/>
              <a:t>    (</a:t>
            </a:r>
            <a:r>
              <a:rPr lang="ko-KR" altLang="en-US" sz="1600" dirty="0" err="1" smtClean="0"/>
              <a:t>코루틴과</a:t>
            </a:r>
            <a:r>
              <a:rPr lang="ko-KR" altLang="en-US" sz="1600" dirty="0" smtClean="0"/>
              <a:t> 달리 </a:t>
            </a:r>
            <a:r>
              <a:rPr lang="en-US" altLang="ko-KR" sz="1600" dirty="0" err="1"/>
              <a:t>InvokeRepeating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은 비활성화 상태에서도 작동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메뉴를 열 때와 열려 있을 때만 계산된 시간 만큼 검은색 이미지 처리</a:t>
            </a:r>
            <a:endParaRPr lang="ko-KR" altLang="en-US" sz="1600" dirty="0"/>
          </a:p>
        </p:txBody>
      </p:sp>
      <p:pic>
        <p:nvPicPr>
          <p:cNvPr id="5123" name="Picture 3" descr="C:\Nam\포트폴리오 스크린샷&amp;동영상\RandomTowerDefecse포플\타워\타이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7" y="1078052"/>
            <a:ext cx="28575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504" y="620688"/>
            <a:ext cx="393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타이머가 다 지나면 다음 웨이브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7504" y="198884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보너스 적은 대기시간 중에만 생성 가능</a:t>
            </a:r>
            <a:endParaRPr lang="ko-KR" altLang="en-US" dirty="0"/>
          </a:p>
        </p:txBody>
      </p:sp>
      <p:pic>
        <p:nvPicPr>
          <p:cNvPr id="5124" name="Picture 4" descr="C:\Nam\포트폴리오 스크린샷&amp;동영상\RandomTowerDefecse포플\스포너\평상시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9"/>
          <a:stretch/>
        </p:blipFill>
        <p:spPr bwMode="auto">
          <a:xfrm>
            <a:off x="323528" y="4581128"/>
            <a:ext cx="126512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90586" y="2902067"/>
            <a:ext cx="269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재사용 대기시간 </a:t>
            </a:r>
            <a:r>
              <a:rPr lang="ko-KR" altLang="en-US" dirty="0" smtClean="0"/>
              <a:t>타이머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1235" y="4072774"/>
            <a:ext cx="269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메뉴가 닫혀 있을 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3295745"/>
            <a:ext cx="5674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재사용 대기시간 </a:t>
            </a:r>
            <a:r>
              <a:rPr lang="ko-KR" altLang="en-US" sz="1600" dirty="0"/>
              <a:t>값은 </a:t>
            </a:r>
            <a:r>
              <a:rPr lang="en-US" altLang="ko-KR" sz="1600" dirty="0" err="1">
                <a:solidFill>
                  <a:schemeClr val="accent5"/>
                </a:solidFill>
              </a:rPr>
              <a:t>BonusEnemy</a:t>
            </a:r>
            <a:r>
              <a:rPr lang="ko-KR" altLang="en-US" sz="1600" dirty="0"/>
              <a:t>의 필드에서 가져옴</a:t>
            </a:r>
            <a:endParaRPr lang="en-US" altLang="ko-KR" sz="1600" dirty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버튼에 대해 따로 </a:t>
            </a:r>
            <a:r>
              <a:rPr lang="ko-KR" altLang="en-US" sz="1600" dirty="0"/>
              <a:t>재사용 대기시간 </a:t>
            </a:r>
            <a:r>
              <a:rPr lang="ko-KR" altLang="en-US" sz="1600" dirty="0" smtClean="0"/>
              <a:t>값을 넣어 줄 필요 없음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7864" y="1104077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웨이브의 모든 적을 처리시 지정된 시간만큼 타이머 다시 </a:t>
            </a:r>
            <a:r>
              <a:rPr lang="ko-KR" altLang="en-US" sz="1600" dirty="0" smtClean="0"/>
              <a:t>작동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187624" y="1484784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0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329" y="85337"/>
            <a:ext cx="43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4.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 err="1" smtClean="0">
                <a:solidFill>
                  <a:srgbClr val="0070C0"/>
                </a:solidFill>
              </a:rPr>
              <a:t>Inteface</a:t>
            </a:r>
            <a:r>
              <a:rPr lang="ko-KR" altLang="en-US" sz="2400" dirty="0"/>
              <a:t>를</a:t>
            </a:r>
            <a:r>
              <a:rPr lang="ko-KR" altLang="en-US" sz="2400" dirty="0" smtClean="0"/>
              <a:t> 이용한</a:t>
            </a: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ko-KR" altLang="en-US" sz="2400" dirty="0" smtClean="0"/>
              <a:t>피격 처리</a:t>
            </a:r>
            <a:endParaRPr lang="ko-KR" altLang="en-US" sz="2400" dirty="0"/>
          </a:p>
        </p:txBody>
      </p:sp>
      <p:pic>
        <p:nvPicPr>
          <p:cNvPr id="1026" name="Picture 2" descr="C:\Nam\포트폴리오 스크린샷&amp;동영상\RandomTowerDefecse포플\공격피격\IDamage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7891"/>
            <a:ext cx="34575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Nam\포트폴리오 스크린샷&amp;동영상\RandomTowerDefecse포플\공격피격\데이미주는주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37841"/>
            <a:ext cx="6202362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476672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inteface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IDamageable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329" y="2368509"/>
            <a:ext cx="439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Projectile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주는 함수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5080" y="918012"/>
            <a:ext cx="5578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if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target.tag</a:t>
            </a:r>
            <a:r>
              <a:rPr lang="en-US" altLang="ko-KR" sz="1600" dirty="0" smtClean="0"/>
              <a:t> == </a:t>
            </a:r>
            <a:r>
              <a:rPr lang="en-US" altLang="ko-KR" sz="1600" dirty="0" smtClean="0">
                <a:solidFill>
                  <a:schemeClr val="accent6"/>
                </a:solidFill>
              </a:rPr>
              <a:t>"Enemy"</a:t>
            </a:r>
            <a:r>
              <a:rPr lang="en-US" altLang="ko-KR" sz="1600" dirty="0" smtClean="0"/>
              <a:t>){…} </a:t>
            </a:r>
            <a:r>
              <a:rPr lang="ko-KR" altLang="en-US" sz="1600" dirty="0" smtClean="0"/>
              <a:t>와 같이 문자열</a:t>
            </a:r>
            <a:r>
              <a:rPr lang="en-US" altLang="ko-KR" sz="1600" dirty="0" smtClean="0"/>
              <a:t>(tag</a:t>
            </a:r>
            <a:r>
              <a:rPr lang="ko-KR" altLang="en-US" sz="1600" dirty="0" smtClean="0"/>
              <a:t>의 </a:t>
            </a:r>
            <a:r>
              <a:rPr lang="en-US" altLang="ko-KR" sz="1600" dirty="0" smtClean="0">
                <a:solidFill>
                  <a:srgbClr val="0070C0"/>
                </a:solidFill>
              </a:rPr>
              <a:t>string</a:t>
            </a:r>
            <a:r>
              <a:rPr lang="ko-KR" altLang="en-US" sz="1600" dirty="0" smtClean="0"/>
              <a:t>을 비교하여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대상을 판단하는 대신</a:t>
            </a:r>
            <a:endParaRPr lang="en-US" altLang="ko-KR" sz="1600" dirty="0" smtClean="0"/>
          </a:p>
          <a:p>
            <a:r>
              <a:rPr lang="ko-KR" altLang="en-US" sz="1600" dirty="0" smtClean="0"/>
              <a:t>대상 오브젝트에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IDamgeable</a:t>
            </a:r>
            <a:r>
              <a:rPr lang="ko-KR" altLang="en-US" sz="1600" dirty="0" smtClean="0"/>
              <a:t>의 유무로 </a:t>
            </a:r>
            <a:r>
              <a:rPr lang="ko-KR" altLang="en-US" sz="1600" dirty="0" err="1" smtClean="0"/>
              <a:t>데미지를</a:t>
            </a:r>
            <a:r>
              <a:rPr lang="ko-KR" altLang="en-US" sz="1600" dirty="0" smtClean="0"/>
              <a:t> 받을 수 있는 대상인지 판단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0873" y="5489937"/>
            <a:ext cx="9053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r>
              <a:rPr lang="en-US" altLang="ko-KR" sz="1600" dirty="0" smtClean="0">
                <a:solidFill>
                  <a:srgbClr val="0070C0"/>
                </a:solidFill>
              </a:rPr>
              <a:t> string</a:t>
            </a:r>
            <a:r>
              <a:rPr lang="ko-KR" altLang="en-US" sz="1600" dirty="0" smtClean="0"/>
              <a:t>을 사용하지 않으므로 성능향상을 기대할 수 있고</a:t>
            </a:r>
            <a:endParaRPr lang="en-US" altLang="ko-KR" sz="1600" dirty="0" smtClean="0"/>
          </a:p>
          <a:p>
            <a:r>
              <a:rPr lang="en-US" altLang="ko-KR" sz="1600" dirty="0" smtClean="0"/>
              <a:t>(2)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 err="1" smtClean="0"/>
              <a:t>타겟에</a:t>
            </a:r>
            <a:r>
              <a:rPr lang="ko-KR" altLang="en-US" sz="1600" dirty="0" smtClean="0"/>
              <a:t> 대해서는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Idamgeable</a:t>
            </a:r>
            <a:r>
              <a:rPr lang="ko-KR" altLang="en-US" sz="1600" dirty="0" smtClean="0"/>
              <a:t>의 유무만 판단하면 되므로 새로운 유형의 오브젝트를 추가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 하더라도 </a:t>
            </a:r>
            <a:r>
              <a:rPr lang="ko-KR" altLang="en-US" sz="1600" dirty="0" err="1" smtClean="0"/>
              <a:t>데미지를</a:t>
            </a:r>
            <a:r>
              <a:rPr lang="ko-KR" altLang="en-US" sz="1600" dirty="0" smtClean="0"/>
              <a:t> 주는 함수에서는 수정을 할 필요가 없으며 </a:t>
            </a:r>
            <a:r>
              <a:rPr lang="en-US" altLang="ko-KR" sz="1600" dirty="0" smtClean="0"/>
              <a:t>(tag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layer </a:t>
            </a:r>
            <a:r>
              <a:rPr lang="ko-KR" altLang="en-US" sz="1600" dirty="0" smtClean="0"/>
              <a:t>사용시 일일이 조건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tag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layer</a:t>
            </a:r>
            <a:r>
              <a:rPr lang="ko-KR" altLang="en-US" sz="1600" dirty="0" smtClean="0"/>
              <a:t>명칭을 추가해 줘야 한다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(3) </a:t>
            </a:r>
            <a:r>
              <a:rPr lang="ko-KR" altLang="en-US" sz="1600" dirty="0" smtClean="0"/>
              <a:t>새로운 유형의 오브젝트의 스크립트에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Idamgeable</a:t>
            </a:r>
            <a:r>
              <a:rPr lang="ko-KR" altLang="en-US" sz="1600" dirty="0" smtClean="0"/>
              <a:t>을 상속하고 이의 함수만 재정의 하면 된다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515719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타겟의</a:t>
            </a:r>
            <a:r>
              <a:rPr lang="ko-KR" altLang="en-US" dirty="0" smtClean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나 </a:t>
            </a:r>
            <a:r>
              <a:rPr lang="en-US" altLang="ko-KR" dirty="0"/>
              <a:t>layer</a:t>
            </a:r>
            <a:r>
              <a:rPr lang="ko-KR" altLang="en-US" dirty="0"/>
              <a:t>의 명칭으로 판단하는 </a:t>
            </a:r>
            <a:r>
              <a:rPr lang="ko-KR" altLang="en-US" dirty="0" smtClean="0"/>
              <a:t>것과 비교한 위 방법의 장점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97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39547" y="4573994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스크립트 최대 실행 시간 </a:t>
            </a:r>
            <a:r>
              <a:rPr lang="en-US" altLang="ko-KR" dirty="0" smtClean="0"/>
              <a:t>1.5ms </a:t>
            </a:r>
            <a:r>
              <a:rPr lang="ko-KR" altLang="en-US" dirty="0" smtClean="0"/>
              <a:t>이하로</a:t>
            </a:r>
            <a:endParaRPr lang="en-US" altLang="ko-KR" dirty="0" smtClean="0"/>
          </a:p>
          <a:p>
            <a:r>
              <a:rPr lang="ko-KR" altLang="en-US" dirty="0" smtClean="0"/>
              <a:t>스크립트에 </a:t>
            </a:r>
            <a:r>
              <a:rPr lang="ko-KR" altLang="en-US" dirty="0"/>
              <a:t>의한 </a:t>
            </a:r>
            <a:r>
              <a:rPr lang="ko-KR" altLang="en-US" dirty="0" err="1"/>
              <a:t>퍼포먼스의</a:t>
            </a:r>
            <a:r>
              <a:rPr lang="ko-KR" altLang="en-US" dirty="0"/>
              <a:t> 문제는 발생하지 </a:t>
            </a:r>
            <a:r>
              <a:rPr lang="ko-KR" altLang="en-US" dirty="0" smtClean="0"/>
              <a:t>않음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5861" y="18864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5. </a:t>
            </a:r>
            <a:r>
              <a:rPr lang="ko-KR" altLang="en-US" sz="2400" dirty="0" err="1" smtClean="0"/>
              <a:t>컴파일링</a:t>
            </a:r>
            <a:endParaRPr lang="ko-KR" altLang="en-US" sz="2400" dirty="0"/>
          </a:p>
        </p:txBody>
      </p:sp>
      <p:pic>
        <p:nvPicPr>
          <p:cNvPr id="1029" name="Picture 5" descr="C:\Nam\포트폴리오 스크린샷&amp;동영상\랜타디게임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70" y="4509120"/>
            <a:ext cx="3697980" cy="197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Nam\포트폴리오 스크린샷&amp;동영상\랜타디 프로파일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" b="14987"/>
          <a:stretch/>
        </p:blipFill>
        <p:spPr bwMode="auto">
          <a:xfrm>
            <a:off x="433669" y="764704"/>
            <a:ext cx="7271123" cy="357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8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46" y="2228091"/>
            <a:ext cx="442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en-US" altLang="ko-KR" sz="2400" dirty="0" smtClean="0">
                <a:solidFill>
                  <a:srgbClr val="C00000"/>
                </a:solidFill>
              </a:rPr>
              <a:t>Xml</a:t>
            </a:r>
            <a:r>
              <a:rPr lang="ko-KR" altLang="en-US" sz="2400" dirty="0" smtClean="0"/>
              <a:t>을 이용한 </a:t>
            </a:r>
            <a:r>
              <a:rPr lang="ko-KR" altLang="en-US" sz="2400" dirty="0" err="1" smtClean="0"/>
              <a:t>맵</a:t>
            </a:r>
            <a:r>
              <a:rPr lang="ko-KR" altLang="en-US" sz="2400" dirty="0" smtClean="0"/>
              <a:t> 만들기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8118" y="2682205"/>
            <a:ext cx="4649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타일</a:t>
            </a:r>
            <a:endParaRPr lang="en-US" altLang="ko-KR" sz="1600" dirty="0" smtClean="0"/>
          </a:p>
          <a:p>
            <a:r>
              <a:rPr lang="en-US" altLang="ko-KR" sz="1600" dirty="0" smtClean="0"/>
              <a:t>2)</a:t>
            </a:r>
            <a:r>
              <a:rPr lang="en-US" altLang="ko-KR" sz="1600" dirty="0" smtClean="0">
                <a:solidFill>
                  <a:srgbClr val="0070C0"/>
                </a:solidFill>
              </a:rPr>
              <a:t> Class</a:t>
            </a:r>
            <a:r>
              <a:rPr lang="en-US" altLang="ko-KR" sz="1600" dirty="0" smtClean="0">
                <a:solidFill>
                  <a:schemeClr val="accent2"/>
                </a:solidFill>
              </a:rPr>
              <a:t> </a:t>
            </a:r>
            <a:r>
              <a:rPr lang="en-US" altLang="ko-KR" sz="1600" dirty="0" err="1">
                <a:solidFill>
                  <a:schemeClr val="accent5"/>
                </a:solidFill>
              </a:rPr>
              <a:t>MapGenerator</a:t>
            </a:r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r>
              <a:rPr lang="ko-KR" altLang="en-US" sz="1600" dirty="0"/>
              <a:t>활용한 타일 설정</a:t>
            </a:r>
            <a:r>
              <a:rPr lang="en-US" altLang="ko-KR" sz="1600" dirty="0"/>
              <a:t>&amp; </a:t>
            </a:r>
            <a:r>
              <a:rPr lang="ko-KR" altLang="en-US" sz="1600" dirty="0" smtClean="0"/>
              <a:t>배치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" y="3903439"/>
            <a:ext cx="438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en-US" altLang="ko-KR" sz="2400" dirty="0" smtClean="0">
                <a:solidFill>
                  <a:srgbClr val="0070C0"/>
                </a:solidFill>
              </a:rPr>
              <a:t>Class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>
                <a:solidFill>
                  <a:schemeClr val="accent5"/>
                </a:solidFill>
              </a:rPr>
              <a:t>BuildManager</a:t>
            </a:r>
            <a:endParaRPr lang="ko-KR" altLang="en-US" sz="24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482" y="4368006"/>
            <a:ext cx="4984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타일 메뉴 </a:t>
            </a:r>
            <a:r>
              <a:rPr lang="en-US" altLang="ko-KR" sz="1600" dirty="0" smtClean="0"/>
              <a:t>UI &amp; </a:t>
            </a:r>
            <a:r>
              <a:rPr lang="ko-KR" altLang="en-US" sz="1600" dirty="0" smtClean="0"/>
              <a:t>기본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타워 짓기</a:t>
            </a:r>
            <a:endParaRPr lang="en-US" altLang="ko-KR" sz="1600" dirty="0" smtClean="0"/>
          </a:p>
          <a:p>
            <a:r>
              <a:rPr lang="en-US" altLang="ko-KR" sz="1600" dirty="0" smtClean="0"/>
              <a:t>2) </a:t>
            </a:r>
            <a:r>
              <a:rPr lang="ko-KR" altLang="en-US" sz="1600" dirty="0" smtClean="0"/>
              <a:t>타워 </a:t>
            </a:r>
            <a:r>
              <a:rPr lang="ko-KR" altLang="en-US" sz="1600" dirty="0"/>
              <a:t>메뉴 </a:t>
            </a:r>
            <a:r>
              <a:rPr lang="en-US" altLang="ko-KR" sz="1600" dirty="0" smtClean="0"/>
              <a:t>UI</a:t>
            </a:r>
          </a:p>
          <a:p>
            <a:r>
              <a:rPr lang="en-US" altLang="ko-KR" sz="1600" dirty="0" smtClean="0"/>
              <a:t>3) </a:t>
            </a:r>
            <a:r>
              <a:rPr lang="ko-KR" altLang="en-US" sz="1600" dirty="0" smtClean="0"/>
              <a:t>타워 </a:t>
            </a:r>
            <a:r>
              <a:rPr lang="ko-KR" altLang="en-US" sz="1600" dirty="0"/>
              <a:t>레벨 업 </a:t>
            </a:r>
            <a:r>
              <a:rPr lang="ko-KR" altLang="en-US" sz="1600" dirty="0" smtClean="0"/>
              <a:t>규칙</a:t>
            </a:r>
            <a:endParaRPr lang="en-US" altLang="ko-KR" sz="1600" dirty="0" smtClean="0"/>
          </a:p>
          <a:p>
            <a:r>
              <a:rPr lang="en-US" altLang="ko-KR" sz="1600" dirty="0" smtClean="0"/>
              <a:t>4) </a:t>
            </a:r>
            <a:r>
              <a:rPr lang="ko-KR" altLang="en-US" sz="1600" dirty="0" smtClean="0"/>
              <a:t>특정 </a:t>
            </a:r>
            <a:r>
              <a:rPr lang="ko-KR" altLang="en-US" sz="1600" dirty="0"/>
              <a:t>타워 </a:t>
            </a:r>
            <a:r>
              <a:rPr lang="ko-KR" altLang="en-US" sz="1600" dirty="0" smtClean="0"/>
              <a:t>짓기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62684" y="2220540"/>
            <a:ext cx="438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en-US" altLang="ko-KR" sz="2400" dirty="0" smtClean="0">
                <a:solidFill>
                  <a:srgbClr val="0070C0"/>
                </a:solidFill>
              </a:rPr>
              <a:t>Class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>
                <a:solidFill>
                  <a:schemeClr val="accent5"/>
                </a:solidFill>
              </a:rPr>
              <a:t>WaveSpawner</a:t>
            </a:r>
            <a:endParaRPr lang="ko-KR" altLang="en-US" sz="2400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1609" y="2652588"/>
            <a:ext cx="3652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1) </a:t>
            </a:r>
            <a:r>
              <a:rPr lang="en-US" altLang="ko-KR" sz="1600" dirty="0" smtClean="0">
                <a:solidFill>
                  <a:srgbClr val="C00000"/>
                </a:solidFill>
              </a:rPr>
              <a:t>Xml</a:t>
            </a:r>
            <a:r>
              <a:rPr lang="ko-KR" altLang="en-US" sz="1600" dirty="0" smtClean="0"/>
              <a:t>과 </a:t>
            </a:r>
            <a:r>
              <a:rPr lang="en-US" altLang="ko-KR" sz="1600" dirty="0" smtClean="0">
                <a:solidFill>
                  <a:srgbClr val="00B050"/>
                </a:solidFill>
              </a:rPr>
              <a:t>Excel </a:t>
            </a:r>
            <a:r>
              <a:rPr lang="ko-KR" altLang="en-US" sz="1600" dirty="0" smtClean="0"/>
              <a:t>연동으로 데이터 편집</a:t>
            </a:r>
            <a:endParaRPr lang="en-US" altLang="ko-KR" sz="1600" dirty="0" smtClean="0"/>
          </a:p>
          <a:p>
            <a:r>
              <a:rPr lang="en-US" altLang="ko-KR" sz="1600" dirty="0" smtClean="0"/>
              <a:t>2) Xml </a:t>
            </a:r>
            <a:r>
              <a:rPr lang="ko-KR" altLang="en-US" sz="1600" dirty="0"/>
              <a:t>데이터 </a:t>
            </a:r>
            <a:r>
              <a:rPr lang="ko-KR" altLang="en-US" sz="1600" dirty="0" smtClean="0"/>
              <a:t>적용</a:t>
            </a:r>
            <a:endParaRPr lang="en-US" altLang="ko-KR" sz="1600" dirty="0" smtClean="0"/>
          </a:p>
          <a:p>
            <a:r>
              <a:rPr lang="en-US" altLang="ko-KR" sz="1600" dirty="0" smtClean="0"/>
              <a:t>3) Wave </a:t>
            </a:r>
            <a:r>
              <a:rPr lang="ko-KR" altLang="en-US" sz="1600" dirty="0" smtClean="0"/>
              <a:t>진행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30514" y="764704"/>
            <a:ext cx="1702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Index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390343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/>
              <a:t>4. </a:t>
            </a:r>
            <a:r>
              <a:rPr lang="en-US" altLang="ko-KR" sz="2400" dirty="0" err="1" smtClean="0">
                <a:solidFill>
                  <a:srgbClr val="0070C0"/>
                </a:solidFill>
              </a:rPr>
              <a:t>Inteface</a:t>
            </a:r>
            <a:r>
              <a:rPr lang="ko-KR" altLang="en-US" sz="2400" dirty="0"/>
              <a:t>를 이용한</a:t>
            </a:r>
            <a:r>
              <a:rPr lang="ko-KR" altLang="en-US" sz="2400" dirty="0">
                <a:solidFill>
                  <a:srgbClr val="0070C0"/>
                </a:solidFill>
              </a:rPr>
              <a:t> </a:t>
            </a:r>
            <a:r>
              <a:rPr lang="ko-KR" altLang="en-US" sz="2400" dirty="0"/>
              <a:t>피격 처리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68349" y="5214391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5. </a:t>
            </a:r>
            <a:r>
              <a:rPr lang="ko-KR" altLang="en-US" sz="2400" dirty="0" err="1" smtClean="0"/>
              <a:t>컴파일링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291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1203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1. </a:t>
            </a:r>
            <a:r>
              <a:rPr lang="en-US" altLang="ko-KR" sz="3200" dirty="0" smtClean="0">
                <a:solidFill>
                  <a:srgbClr val="C00000"/>
                </a:solidFill>
              </a:rPr>
              <a:t>Xml</a:t>
            </a:r>
            <a:r>
              <a:rPr lang="ko-KR" altLang="en-US" sz="3200" dirty="0" smtClean="0"/>
              <a:t>을 이용한 </a:t>
            </a:r>
            <a:r>
              <a:rPr lang="ko-KR" altLang="en-US" sz="3200" dirty="0" err="1" smtClean="0"/>
              <a:t>맵</a:t>
            </a:r>
            <a:r>
              <a:rPr lang="ko-KR" altLang="en-US" sz="3200" dirty="0" smtClean="0"/>
              <a:t> 만들기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368856" y="2132856"/>
            <a:ext cx="2563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어두운 색 타일 </a:t>
            </a:r>
            <a:r>
              <a:rPr lang="en-US" altLang="ko-KR" sz="1600" dirty="0" smtClean="0"/>
              <a:t>–</a:t>
            </a:r>
          </a:p>
          <a:p>
            <a:r>
              <a:rPr lang="ko-KR" altLang="en-US" sz="1600" dirty="0" smtClean="0"/>
              <a:t>타워를 지을 수 있는 타일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밝은 색 타일 </a:t>
            </a:r>
            <a:r>
              <a:rPr lang="en-US" altLang="ko-KR" sz="1600" dirty="0" smtClean="0"/>
              <a:t>–</a:t>
            </a:r>
          </a:p>
          <a:p>
            <a:r>
              <a:rPr lang="ko-KR" altLang="en-US" sz="1600" dirty="0" smtClean="0"/>
              <a:t>적이 지나가는 경로</a:t>
            </a:r>
            <a:endParaRPr lang="en-US" altLang="ko-KR" sz="1600" dirty="0" smtClean="0"/>
          </a:p>
        </p:txBody>
      </p:sp>
      <p:pic>
        <p:nvPicPr>
          <p:cNvPr id="1028" name="Picture 4" descr="C:\Nam\포트폴리오 스크린샷&amp;동영상\RandomTowerDefecse포플\맵만들기(MapGenerator)\개발 타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83" y="1873672"/>
            <a:ext cx="1179168" cy="191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1484171" y="2377728"/>
            <a:ext cx="864096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484171" y="3169816"/>
            <a:ext cx="864096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280" y="1473562"/>
            <a:ext cx="167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타일의 </a:t>
            </a:r>
            <a:r>
              <a:rPr lang="en-US" altLang="ko-KR" sz="2000" dirty="0" smtClean="0"/>
              <a:t>Type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107241" y="3900463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타일의 타입은 하나의 스크립트에서 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enum</a:t>
            </a:r>
            <a:r>
              <a:rPr lang="ko-KR" altLang="en-US" dirty="0" smtClean="0"/>
              <a:t>으로 구별 타입에 따른 색상도 미리 할당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9486" y="957904"/>
            <a:ext cx="176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타일</a:t>
            </a:r>
            <a:endParaRPr lang="ko-KR" altLang="en-US" sz="2400" dirty="0"/>
          </a:p>
        </p:txBody>
      </p:sp>
      <p:pic>
        <p:nvPicPr>
          <p:cNvPr id="1030" name="Picture 6" descr="C:\Nam\포트폴리오 스크린샷&amp;동영상\RandomTowerDefecse포플\맵만들기(MapGenerator)\타일인스펙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78" y="1116148"/>
            <a:ext cx="26765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285406" y="2137848"/>
            <a:ext cx="2612223" cy="116900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850282" y="4975422"/>
            <a:ext cx="6084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같은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만들기 위해서 </a:t>
            </a:r>
            <a:endParaRPr lang="en-US" altLang="ko-KR" dirty="0" smtClean="0"/>
          </a:p>
          <a:p>
            <a:r>
              <a:rPr lang="ko-KR" altLang="en-US" dirty="0" smtClean="0"/>
              <a:t>타일의 </a:t>
            </a:r>
            <a:r>
              <a:rPr lang="ko-KR" altLang="en-US" dirty="0" err="1" smtClean="0"/>
              <a:t>프리팹을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Scene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직접 놓지 않고</a:t>
            </a:r>
            <a:endParaRPr lang="en-US" altLang="ko-KR" dirty="0" smtClean="0"/>
          </a:p>
          <a:p>
            <a:r>
              <a:rPr lang="ko-KR" altLang="en-US" dirty="0" smtClean="0"/>
              <a:t>다음 페이지에서 설명할 </a:t>
            </a:r>
            <a:r>
              <a:rPr lang="en-US" altLang="ko-KR" dirty="0" smtClean="0"/>
              <a:t>Map Generator</a:t>
            </a:r>
            <a:r>
              <a:rPr lang="ko-KR" altLang="en-US" dirty="0" smtClean="0"/>
              <a:t>을 이용하여 배치</a:t>
            </a:r>
            <a:endParaRPr lang="ko-KR" altLang="en-US" dirty="0"/>
          </a:p>
        </p:txBody>
      </p:sp>
      <p:pic>
        <p:nvPicPr>
          <p:cNvPr id="28" name="Picture 3" descr="C:\Nam\포트폴리오 스크린샷&amp;동영상\RandomTowerDefecse포플\맵만들기(MapGenerator)\타일종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06" y="4317195"/>
            <a:ext cx="2614142" cy="227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>
            <a:endCxn id="19" idx="0"/>
          </p:cNvCxnSpPr>
          <p:nvPr/>
        </p:nvCxnSpPr>
        <p:spPr>
          <a:xfrm>
            <a:off x="6591517" y="3306851"/>
            <a:ext cx="0" cy="593612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9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Nam\포트폴리오 스크린샷&amp;동영상\RandomTowerDefecse포플\맵만들기(MapGenerator)\인스펙터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58" y="611857"/>
            <a:ext cx="2667001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2956" y="74503"/>
            <a:ext cx="6941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2) </a:t>
            </a:r>
            <a:r>
              <a:rPr lang="en-US" altLang="ko-KR" sz="2400" dirty="0" smtClean="0">
                <a:solidFill>
                  <a:srgbClr val="0070C0"/>
                </a:solidFill>
              </a:rPr>
              <a:t>class</a:t>
            </a:r>
            <a:r>
              <a:rPr lang="en-US" altLang="ko-KR" sz="2400" dirty="0" smtClean="0">
                <a:solidFill>
                  <a:schemeClr val="accent2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accent5"/>
                </a:solidFill>
              </a:rPr>
              <a:t>MapGenerator</a:t>
            </a:r>
            <a:r>
              <a:rPr lang="en-US" altLang="ko-KR" sz="2400" dirty="0" smtClean="0">
                <a:solidFill>
                  <a:schemeClr val="accent2"/>
                </a:solidFill>
              </a:rPr>
              <a:t> </a:t>
            </a:r>
            <a:r>
              <a:rPr lang="ko-KR" altLang="en-US" sz="2400" dirty="0" smtClean="0"/>
              <a:t>활용한 타일 설정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배치</a:t>
            </a:r>
            <a:endParaRPr lang="ko-KR" altLang="en-US" sz="2400" dirty="0"/>
          </a:p>
        </p:txBody>
      </p:sp>
      <p:pic>
        <p:nvPicPr>
          <p:cNvPr id="6" name="Picture 3" descr="C:\Nam\포트폴리오 스크린샷&amp;동영상\RandomTowerDefecse포플\맵만들기(MapGenerator)\타일종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83365"/>
            <a:ext cx="2614142" cy="227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5676" y="5661248"/>
            <a:ext cx="8403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타일에 위치 값이나 타입 등을 일일이 지정하면 시간이 많이 걸리므로</a:t>
            </a:r>
            <a:endParaRPr lang="en-US" altLang="ko-KR" dirty="0" smtClean="0"/>
          </a:p>
          <a:p>
            <a:r>
              <a:rPr lang="ko-KR" altLang="en-US" dirty="0" smtClean="0"/>
              <a:t>에디터상에서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실행 필요 없이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(Generate Map by Xml)</a:t>
            </a:r>
            <a:r>
              <a:rPr lang="ko-KR" altLang="en-US" dirty="0" smtClean="0"/>
              <a:t>을 누르면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에서 값을 받아와 자동으로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타입에 따른 색상이 지정된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8" name="Picture 5" descr="C:\Nam\포트폴리오 스크린샷&amp;동영상\RandomTowerDefecse포플\맵만들기(MapGenerator)\맵코트XM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6" y="1052736"/>
            <a:ext cx="1987183" cy="328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2411759" y="2636912"/>
            <a:ext cx="1553791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848209" y="3209528"/>
            <a:ext cx="1228567" cy="18299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371059" y="5344066"/>
            <a:ext cx="92913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930899" y="2509082"/>
            <a:ext cx="1256833" cy="1766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930899" y="2685733"/>
            <a:ext cx="824785" cy="86409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6734" y="692696"/>
            <a:ext cx="16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Xml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98766" y="3014033"/>
            <a:ext cx="16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생성된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2048" name="TextBox 2047"/>
          <p:cNvSpPr txBox="1"/>
          <p:nvPr/>
        </p:nvSpPr>
        <p:spPr>
          <a:xfrm>
            <a:off x="5279301" y="49747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8209" y="5229200"/>
            <a:ext cx="2522850" cy="229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4" descr="C:\Nam\포트폴리오 스크린샷&amp;동영상\RandomTowerDefecse포플\맵만들기(MapGenerator)\개발 타일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974" y="1081584"/>
            <a:ext cx="1179168" cy="191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>
            <a:off x="6177918" y="1585640"/>
            <a:ext cx="864096" cy="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177918" y="2377728"/>
            <a:ext cx="864096" cy="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01618" y="1140084"/>
            <a:ext cx="376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|</a:t>
            </a:r>
            <a:endParaRPr lang="ko-KR" altLang="en-US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5724128" y="2043013"/>
            <a:ext cx="376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#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0073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Nam\포트폴리오 스크린샷&amp;동영상\RandomTowerDefecse포플\타워\타워메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654126"/>
            <a:ext cx="34861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Nam\포트폴리오 스크린샷&amp;동영상\RandomTowerDefecse포플\타워\레벨 인스펙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352" y="3449910"/>
            <a:ext cx="26098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Nam\포트폴리오 스크린샷&amp;동영상\RandomTowerDefecse포플\타워\업그래이드인스펙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77" y="528955"/>
            <a:ext cx="26289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Nam\포트폴리오 스크린샷&amp;동영상\RandomTowerDefecse포플\타워\다른타입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97" y="2949732"/>
            <a:ext cx="1770486" cy="120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Nam\포트폴리오 스크린샷&amp;동영상\RandomTowerDefecse포플\타워\타워메뉴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5" t="-1" r="46636" b="50001"/>
          <a:stretch/>
        </p:blipFill>
        <p:spPr bwMode="auto">
          <a:xfrm>
            <a:off x="4260874" y="4183801"/>
            <a:ext cx="1791332" cy="109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8888" y="1093685"/>
            <a:ext cx="4183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타워의 이름 텍스트는 타입에 따라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자동으로 변경</a:t>
            </a:r>
            <a:endParaRPr lang="en-US" altLang="ko-KR" sz="1400" dirty="0" smtClean="0"/>
          </a:p>
          <a:p>
            <a:pPr algn="r"/>
            <a:r>
              <a:rPr lang="en-US" altLang="ko-KR" sz="1400" dirty="0" smtClean="0"/>
              <a:t>(</a:t>
            </a:r>
            <a:r>
              <a:rPr lang="ko-KR" altLang="en-US" sz="1400" dirty="0" smtClean="0"/>
              <a:t>타워의 이름은 해당 타워 </a:t>
            </a:r>
            <a:r>
              <a:rPr lang="ko-KR" altLang="en-US" sz="1400" dirty="0" err="1" smtClean="0"/>
              <a:t>프리팹</a:t>
            </a:r>
            <a:r>
              <a:rPr lang="ko-KR" altLang="en-US" sz="1400" dirty="0" smtClean="0"/>
              <a:t> 한 곳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타입색상은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BuildManager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/>
              <a:t>한 곳에만 지정하면 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6" name="Picture 6" descr="C:\Nam\포트폴리오 스크린샷&amp;동영상\RandomTowerDefecse포플\타워\레벨색상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1" t="16058" r="7346"/>
          <a:stretch/>
        </p:blipFill>
        <p:spPr bwMode="auto">
          <a:xfrm>
            <a:off x="4260874" y="5425776"/>
            <a:ext cx="1828800" cy="12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>
            <a:off x="5580113" y="2715142"/>
            <a:ext cx="2182988" cy="18722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5436096" y="2211086"/>
            <a:ext cx="2327005" cy="12388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651490" y="6351546"/>
            <a:ext cx="2111611" cy="151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076056" y="5425776"/>
            <a:ext cx="2693617" cy="5235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920" y="5526356"/>
            <a:ext cx="4220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/>
              <a:t>레벨 업 버튼과 레벨을 나타내는 색상</a:t>
            </a:r>
            <a:endParaRPr lang="en-US" altLang="ko-KR" sz="1600" dirty="0" smtClean="0"/>
          </a:p>
          <a:p>
            <a:pPr algn="r"/>
            <a:r>
              <a:rPr lang="en-US" altLang="ko-KR" sz="1600" dirty="0" err="1" smtClean="0">
                <a:solidFill>
                  <a:srgbClr val="0070C0"/>
                </a:solidFill>
              </a:rPr>
              <a:t>BuildManager</a:t>
            </a:r>
            <a:r>
              <a:rPr lang="ko-KR" altLang="en-US" sz="1600" dirty="0" smtClean="0"/>
              <a:t>에 지정된 색상으로 자동 설정</a:t>
            </a:r>
            <a:endParaRPr lang="en-US" altLang="ko-KR" sz="1600" dirty="0" smtClean="0"/>
          </a:p>
          <a:p>
            <a:pPr algn="r"/>
            <a:r>
              <a:rPr lang="en-US" altLang="ko-KR" sz="1600" dirty="0" smtClean="0"/>
              <a:t>(</a:t>
            </a:r>
            <a:r>
              <a:rPr lang="ko-KR" altLang="en-US" sz="1600" dirty="0" smtClean="0"/>
              <a:t>타워의 레벨은 </a:t>
            </a:r>
            <a:r>
              <a:rPr lang="ko-KR" altLang="en-US" sz="1600" dirty="0" err="1" smtClean="0"/>
              <a:t>인스펙터뷰의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TowerLevelList</a:t>
            </a:r>
            <a:r>
              <a:rPr lang="ko-KR" altLang="en-US" sz="1600" dirty="0" smtClean="0"/>
              <a:t>의 인덱스로 자동 설정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6668" y="25585"/>
            <a:ext cx="438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2. </a:t>
            </a:r>
            <a:r>
              <a:rPr lang="en-US" altLang="ko-KR" sz="3200" dirty="0" smtClean="0">
                <a:solidFill>
                  <a:srgbClr val="0070C0"/>
                </a:solidFill>
              </a:rPr>
              <a:t>Class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>
                <a:solidFill>
                  <a:schemeClr val="accent5"/>
                </a:solidFill>
              </a:rPr>
              <a:t>BuildManager</a:t>
            </a:r>
            <a:endParaRPr lang="ko-KR" altLang="en-US" sz="3200" dirty="0">
              <a:solidFill>
                <a:schemeClr val="accent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636912"/>
            <a:ext cx="25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타워 메뉴 </a:t>
            </a:r>
            <a:r>
              <a:rPr lang="en-US" altLang="ko-KR" sz="2400" dirty="0" smtClean="0"/>
              <a:t>UI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79511" y="3060249"/>
            <a:ext cx="3795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대상 </a:t>
            </a:r>
            <a:r>
              <a:rPr lang="ko-KR" altLang="en-US" sz="1600" dirty="0"/>
              <a:t>타워 설정</a:t>
            </a:r>
            <a:r>
              <a:rPr lang="en-US" altLang="ko-KR" sz="1600" dirty="0"/>
              <a:t>, </a:t>
            </a:r>
            <a:r>
              <a:rPr lang="ko-KR" altLang="en-US" sz="1600" dirty="0"/>
              <a:t>및 대상 </a:t>
            </a:r>
            <a:r>
              <a:rPr lang="ko-KR" altLang="en-US" sz="1600" dirty="0" smtClean="0"/>
              <a:t>타워의 </a:t>
            </a:r>
            <a:r>
              <a:rPr lang="ko-KR" altLang="en-US" sz="1600" dirty="0"/>
              <a:t>정보를 바탕으로 </a:t>
            </a:r>
            <a:r>
              <a:rPr lang="en-US" altLang="ko-KR" sz="1600" dirty="0" smtClean="0"/>
              <a:t>UI</a:t>
            </a:r>
            <a:r>
              <a:rPr lang="ko-KR" altLang="en-US" sz="1600" dirty="0" smtClean="0"/>
              <a:t>의 텍스트 갱신</a:t>
            </a:r>
            <a:endParaRPr lang="en-US" altLang="ko-KR" sz="1600" dirty="0"/>
          </a:p>
        </p:txBody>
      </p:sp>
      <p:pic>
        <p:nvPicPr>
          <p:cNvPr id="2" name="Picture 2" descr="C:\Nam\포트폴리오 스크린샷&amp;동영상\RandomTowerDefecse포플\타워\타일메뉴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7" y="1026815"/>
            <a:ext cx="21526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1452" y="545986"/>
            <a:ext cx="498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타일 메뉴 </a:t>
            </a:r>
            <a:r>
              <a:rPr lang="en-US" altLang="ko-KR" sz="2400" dirty="0" smtClean="0"/>
              <a:t>UI &amp; </a:t>
            </a:r>
            <a:r>
              <a:rPr lang="ko-KR" altLang="en-US" sz="2400" dirty="0" smtClean="0"/>
              <a:t>기본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타워 짓기</a:t>
            </a:r>
            <a:endParaRPr lang="en-US" altLang="ko-KR" sz="2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2920" y="1980129"/>
            <a:ext cx="2892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BUILD </a:t>
            </a:r>
            <a:r>
              <a:rPr lang="ko-KR" altLang="en-US" sz="1600" dirty="0" smtClean="0"/>
              <a:t>클릭 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레벨 타워 중 랜덤으로 선정하여 생성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7763101" y="2071116"/>
            <a:ext cx="1337776" cy="161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756881" y="2578448"/>
            <a:ext cx="1324321" cy="151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739843" y="5315200"/>
            <a:ext cx="1129379" cy="18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733973" y="6351546"/>
            <a:ext cx="1129379" cy="18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7" name="Picture 5" descr="C:\Nam\포트폴리오 스크린샷&amp;동영상\RandomTowerDefecse포플\타워\타워이름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46" y="1832349"/>
            <a:ext cx="25050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>
            <a:off x="5436096" y="2351428"/>
            <a:ext cx="0" cy="10614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229199" y="2193473"/>
            <a:ext cx="1220904" cy="157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51520" y="4437111"/>
            <a:ext cx="961042" cy="432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endCxn id="30" idx="3"/>
          </p:cNvCxnSpPr>
          <p:nvPr/>
        </p:nvCxnSpPr>
        <p:spPr>
          <a:xfrm flipH="1" flipV="1">
            <a:off x="1212562" y="4653136"/>
            <a:ext cx="4079518" cy="115213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4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62" y="60083"/>
            <a:ext cx="316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3) </a:t>
            </a:r>
            <a:r>
              <a:rPr lang="ko-KR" altLang="en-US" sz="2400" dirty="0" smtClean="0"/>
              <a:t>타워 레벨 업 규칙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7123" y="521748"/>
            <a:ext cx="521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같은 타워가</a:t>
            </a:r>
            <a:r>
              <a:rPr lang="en-US" altLang="ko-KR" sz="2000" dirty="0" smtClean="0"/>
              <a:t> 2</a:t>
            </a:r>
            <a:r>
              <a:rPr lang="ko-KR" altLang="en-US" sz="2000" dirty="0" smtClean="0"/>
              <a:t>개 있을 경우 레벨 업 가능</a:t>
            </a: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903880" y="2440987"/>
            <a:ext cx="3620448" cy="28803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Nam\포트폴리오 스크린샷&amp;동영상\RandomTowerDefecse포플\타워\levelD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71" y="1523256"/>
            <a:ext cx="690721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Nam\포트폴리오 스크린샷&amp;동영상\RandomTowerDefecse포플\타워\레벨 인스펙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80" y="2153766"/>
            <a:ext cx="26098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145968" y="2873846"/>
            <a:ext cx="3090328" cy="6243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2784" y="2504514"/>
            <a:ext cx="588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Key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2277" y="2913415"/>
            <a:ext cx="3127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5"/>
                </a:solidFill>
              </a:rPr>
              <a:t>TowerLevelList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Index+1 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1       2       3       4        5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9030" y="4288072"/>
            <a:ext cx="3057266" cy="7200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6261" y="3918740"/>
            <a:ext cx="755779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Value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2053" y="207246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towerDic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35489" y="4355724"/>
            <a:ext cx="3024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5"/>
                </a:solidFill>
              </a:rPr>
              <a:t>TowerLevelList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towerList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319704" y="3280345"/>
            <a:ext cx="1296144" cy="457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19704" y="4491321"/>
            <a:ext cx="1296144" cy="22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427984" y="3429000"/>
            <a:ext cx="0" cy="12812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603136" y="3763491"/>
            <a:ext cx="711696" cy="95662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314832" y="4710218"/>
            <a:ext cx="309128" cy="251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033674" y="3429000"/>
            <a:ext cx="0" cy="126527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921625" y="4710218"/>
            <a:ext cx="309128" cy="251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686799" y="3429000"/>
            <a:ext cx="0" cy="126527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560064" y="4710218"/>
            <a:ext cx="309128" cy="251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6320185" y="3429000"/>
            <a:ext cx="0" cy="12621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156176" y="4710218"/>
            <a:ext cx="309128" cy="251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968257" y="3429000"/>
            <a:ext cx="0" cy="12621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813693" y="4691101"/>
            <a:ext cx="309128" cy="251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>
            <a:endCxn id="34" idx="1"/>
          </p:cNvCxnSpPr>
          <p:nvPr/>
        </p:nvCxnSpPr>
        <p:spPr>
          <a:xfrm>
            <a:off x="3615848" y="4720120"/>
            <a:ext cx="1305777" cy="11602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3" descr="C:\Nam\포트폴리오 스크린샷&amp;동영상\RandomTowerDefecse포플\타워\타워메뉴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1" r="63267" b="20254"/>
          <a:stretch/>
        </p:blipFill>
        <p:spPr bwMode="auto">
          <a:xfrm>
            <a:off x="35496" y="5590184"/>
            <a:ext cx="1306324" cy="79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1341820" y="5448126"/>
            <a:ext cx="7802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BuildManager</a:t>
            </a:r>
            <a:r>
              <a:rPr lang="ko-KR" altLang="en-US" sz="1600" dirty="0" smtClean="0"/>
              <a:t>에서 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ko-KR" altLang="en-US" sz="1600" dirty="0" smtClean="0"/>
              <a:t>같은 타워 검색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타워를 만들 때 마다 별도의 </a:t>
            </a:r>
            <a:r>
              <a:rPr lang="en-US" altLang="ko-KR" sz="1600" dirty="0" smtClean="0"/>
              <a:t>List</a:t>
            </a:r>
            <a:r>
              <a:rPr lang="ko-KR" altLang="en-US" sz="1600" dirty="0" smtClean="0"/>
              <a:t>에 참조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타워 </a:t>
            </a:r>
            <a:r>
              <a:rPr lang="ko-KR" altLang="en-US" sz="1600" dirty="0" err="1" smtClean="0"/>
              <a:t>프리팹의</a:t>
            </a:r>
            <a:r>
              <a:rPr lang="ko-KR" altLang="en-US" sz="1600" dirty="0" smtClean="0"/>
              <a:t> 종류 마다 고</a:t>
            </a:r>
            <a:r>
              <a:rPr lang="ko-KR" altLang="en-US" sz="1600" dirty="0"/>
              <a:t>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지정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(2) </a:t>
            </a:r>
            <a:r>
              <a:rPr lang="ko-KR" altLang="en-US" sz="1600" dirty="0" smtClean="0"/>
              <a:t>존재한다면 </a:t>
            </a:r>
            <a:r>
              <a:rPr lang="en-US" altLang="ko-KR" sz="1600" dirty="0" err="1" smtClean="0"/>
              <a:t>towerDic</a:t>
            </a:r>
            <a:r>
              <a:rPr lang="ko-KR" altLang="en-US" sz="1600" dirty="0" smtClean="0"/>
              <a:t>에서 다음 레벨의 타워 목록에 접근해 랜덤으로 하나 선택</a:t>
            </a:r>
            <a:endParaRPr lang="en-US" altLang="ko-KR" sz="1600" dirty="0" smtClean="0"/>
          </a:p>
          <a:p>
            <a:r>
              <a:rPr lang="en-US" altLang="ko-KR" sz="1600" dirty="0" smtClean="0"/>
              <a:t>(3) </a:t>
            </a:r>
            <a:r>
              <a:rPr lang="ko-KR" altLang="en-US" sz="1600" dirty="0" smtClean="0"/>
              <a:t>같은 타워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개를 삭제하고 선택된 타워 생성</a:t>
            </a:r>
            <a:endParaRPr lang="ko-KR" altLang="en-US" sz="1600" dirty="0"/>
          </a:p>
        </p:txBody>
      </p:sp>
      <p:pic>
        <p:nvPicPr>
          <p:cNvPr id="3075" name="Picture 3" descr="C:\Nam\포트폴리오 스크린샷&amp;동영상\RandomTowerDefecse포플\타워\2개로 업글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" t="23842" r="71261"/>
          <a:stretch/>
        </p:blipFill>
        <p:spPr bwMode="auto">
          <a:xfrm>
            <a:off x="5940676" y="218114"/>
            <a:ext cx="844048" cy="116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Nam\포트폴리오 스크린샷&amp;동영상\RandomTowerDefecse포플\타워\2개로 업글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7" t="2238" r="3664" b="19680"/>
          <a:stretch/>
        </p:blipFill>
        <p:spPr bwMode="auto">
          <a:xfrm>
            <a:off x="7308304" y="193531"/>
            <a:ext cx="858416" cy="118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오른쪽 화살표 66"/>
          <p:cNvSpPr/>
          <p:nvPr/>
        </p:nvSpPr>
        <p:spPr>
          <a:xfrm>
            <a:off x="6856208" y="506289"/>
            <a:ext cx="380088" cy="7200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1624" y="929565"/>
            <a:ext cx="552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Awake()</a:t>
            </a:r>
            <a:r>
              <a:rPr lang="ko-KR" altLang="en-US" sz="1600" dirty="0" smtClean="0"/>
              <a:t>에서 다음 </a:t>
            </a:r>
            <a:r>
              <a:rPr lang="ko-KR" altLang="en-US" sz="1600" dirty="0"/>
              <a:t>레벨의 타워 목록을 불러오기 위해 </a:t>
            </a:r>
            <a:endParaRPr lang="en-US" altLang="ko-KR" sz="1600" dirty="0"/>
          </a:p>
          <a:p>
            <a:r>
              <a:rPr lang="en-US" altLang="ko-KR" sz="1600" dirty="0" err="1">
                <a:solidFill>
                  <a:schemeClr val="accent5"/>
                </a:solidFill>
              </a:rPr>
              <a:t>BuildManager</a:t>
            </a:r>
            <a:r>
              <a:rPr lang="ko-KR" altLang="en-US" sz="1600" dirty="0"/>
              <a:t>에서 </a:t>
            </a:r>
            <a:r>
              <a:rPr lang="en-US" altLang="ko-KR" sz="1600" dirty="0">
                <a:solidFill>
                  <a:schemeClr val="accent5"/>
                </a:solidFill>
              </a:rPr>
              <a:t>Dictionary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활용하여 타워 목록 </a:t>
            </a:r>
            <a:r>
              <a:rPr lang="ko-KR" altLang="en-US" sz="1600" dirty="0" smtClean="0"/>
              <a:t>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4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Nam\포트폴리오 스크린샷&amp;동영상\RandomTowerDefecse포플\타워\BAS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301"/>
            <a:ext cx="2381251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Nam\포트폴리오 스크린샷&amp;동영상\RandomTowerDefecse포플\타워\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443"/>
            <a:ext cx="2219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222" y="116632"/>
            <a:ext cx="911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타입이 같다면 업그레이드 공유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스타크래프트의</a:t>
            </a:r>
            <a:r>
              <a:rPr lang="ko-KR" altLang="en-US" sz="2000" dirty="0" smtClean="0"/>
              <a:t> 업그레이드 시스템과 유사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5028" y="1506270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같은 타입이라면 이름의 텍스트 색상이 같으며 하나를 업그</a:t>
            </a:r>
            <a:r>
              <a:rPr lang="ko-KR" altLang="en-US" sz="1600" dirty="0"/>
              <a:t>레</a:t>
            </a:r>
            <a:r>
              <a:rPr lang="ko-KR" altLang="en-US" sz="1600" dirty="0" smtClean="0"/>
              <a:t>이드 수치도 공유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51319" y="2060848"/>
            <a:ext cx="92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Q) </a:t>
            </a:r>
            <a:r>
              <a:rPr lang="ko-KR" altLang="en-US" dirty="0" smtClean="0"/>
              <a:t>어느 타워에서 업그레이드를 하면 같은 타입의 다른 타워들에게 어떻게 알릴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31956" y="3668985"/>
            <a:ext cx="6783388" cy="3000375"/>
            <a:chOff x="92868" y="3668985"/>
            <a:chExt cx="6783388" cy="3000375"/>
          </a:xfrm>
        </p:grpSpPr>
        <p:pic>
          <p:nvPicPr>
            <p:cNvPr id="4104" name="Picture 8" descr="C:\Nam\포트폴리오 스크린샷&amp;동영상\RandomTowerDefecse포플\타워\업그래이드 DI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8" y="3668985"/>
              <a:ext cx="6783388" cy="300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539552" y="6309320"/>
              <a:ext cx="247900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23528" y="3356992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class 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BuildManager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>
                <a:solidFill>
                  <a:srgbClr val="0070C0"/>
                </a:solidFill>
              </a:rPr>
              <a:t>class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TypeUpgradeInfo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-36512" y="292494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A) </a:t>
            </a:r>
            <a:r>
              <a:rPr lang="ko-KR" altLang="en-US" dirty="0" err="1" smtClean="0"/>
              <a:t>콜백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아래의 빨간 밑줄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dirty="0">
                <a:solidFill>
                  <a:schemeClr val="accent5"/>
                </a:solidFill>
              </a:rPr>
              <a:t>Dictionary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420888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버튼을 누르는 즉시 해당 타</a:t>
            </a:r>
            <a:r>
              <a:rPr lang="ko-KR" altLang="en-US" sz="1600" dirty="0"/>
              <a:t>입</a:t>
            </a:r>
            <a:r>
              <a:rPr lang="ko-KR" altLang="en-US" sz="1600" dirty="0" smtClean="0"/>
              <a:t>의 모든 타워에 증가된 </a:t>
            </a:r>
            <a:r>
              <a:rPr lang="ko-KR" altLang="en-US" sz="1600" dirty="0" err="1" smtClean="0"/>
              <a:t>데미지가</a:t>
            </a:r>
            <a:r>
              <a:rPr lang="ko-KR" altLang="en-US" sz="1600" dirty="0" smtClean="0"/>
              <a:t> 적용 되어야 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136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6207" y="4806668"/>
            <a:ext cx="474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TypeUpgradeInfo</a:t>
            </a:r>
            <a:r>
              <a:rPr lang="en-US" altLang="ko-KR" dirty="0"/>
              <a:t>[] </a:t>
            </a:r>
            <a:r>
              <a:rPr lang="en-US" altLang="ko-KR" dirty="0" err="1"/>
              <a:t>typeUpgradeInfo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2050" name="Picture 2" descr="C:\Nam\포트폴리오 스크린샷&amp;동영상\RandomTowerDefecse포플\타워\업글D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41" y="1896731"/>
            <a:ext cx="6507163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82398" y="3100824"/>
            <a:ext cx="322741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Tower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3"/>
                </a:solidFill>
              </a:rPr>
              <a:t>TowerType</a:t>
            </a:r>
            <a:r>
              <a:rPr lang="en-US" altLang="ko-KR" dirty="0"/>
              <a:t> </a:t>
            </a:r>
            <a:r>
              <a:rPr lang="en-US" altLang="ko-KR" dirty="0" smtClean="0"/>
              <a:t>type;</a:t>
            </a:r>
          </a:p>
          <a:p>
            <a:r>
              <a:rPr lang="en-US" altLang="ko-KR" dirty="0" smtClean="0"/>
              <a:t>(…)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ublic</a:t>
            </a:r>
            <a:r>
              <a:rPr lang="en-US" altLang="ko-KR" dirty="0" smtClean="0"/>
              <a:t> Action </a:t>
            </a:r>
            <a:r>
              <a:rPr lang="en-US" altLang="ko-KR" dirty="0" err="1" smtClean="0"/>
              <a:t>noifyUpgraded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34798" y="3253224"/>
            <a:ext cx="322741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Tower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3"/>
                </a:solidFill>
              </a:rPr>
              <a:t>TowerType</a:t>
            </a:r>
            <a:r>
              <a:rPr lang="en-US" altLang="ko-KR" dirty="0"/>
              <a:t> </a:t>
            </a:r>
            <a:r>
              <a:rPr lang="en-US" altLang="ko-KR" dirty="0" smtClean="0"/>
              <a:t>type;</a:t>
            </a:r>
          </a:p>
          <a:p>
            <a:r>
              <a:rPr lang="en-US" altLang="ko-KR" dirty="0" smtClean="0"/>
              <a:t>(…)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ublic</a:t>
            </a:r>
            <a:r>
              <a:rPr lang="en-US" altLang="ko-KR" dirty="0" smtClean="0"/>
              <a:t> Action </a:t>
            </a:r>
            <a:r>
              <a:rPr lang="en-US" altLang="ko-KR" dirty="0" err="1" smtClean="0"/>
              <a:t>noifyUpgraded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87198" y="3405624"/>
            <a:ext cx="322741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Tower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3"/>
                </a:solidFill>
              </a:rPr>
              <a:t>TowerType</a:t>
            </a:r>
            <a:r>
              <a:rPr lang="en-US" altLang="ko-KR" dirty="0"/>
              <a:t> </a:t>
            </a:r>
            <a:r>
              <a:rPr lang="en-US" altLang="ko-KR" dirty="0" smtClean="0"/>
              <a:t>type;</a:t>
            </a:r>
          </a:p>
          <a:p>
            <a:r>
              <a:rPr lang="en-US" altLang="ko-KR" dirty="0" smtClean="0"/>
              <a:t>(…)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ublic</a:t>
            </a:r>
            <a:r>
              <a:rPr lang="en-US" altLang="ko-KR" dirty="0" smtClean="0"/>
              <a:t> Action </a:t>
            </a:r>
            <a:r>
              <a:rPr lang="en-US" altLang="ko-KR" dirty="0" err="1" smtClean="0"/>
              <a:t>noifyUpgraded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39598" y="3558024"/>
            <a:ext cx="322741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Tower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3"/>
                </a:solidFill>
              </a:rPr>
              <a:t>TowerType</a:t>
            </a:r>
            <a:r>
              <a:rPr lang="en-US" altLang="ko-KR" dirty="0"/>
              <a:t> </a:t>
            </a:r>
            <a:r>
              <a:rPr lang="en-US" altLang="ko-KR" dirty="0" smtClean="0"/>
              <a:t>type;</a:t>
            </a:r>
          </a:p>
          <a:p>
            <a:r>
              <a:rPr lang="en-US" altLang="ko-KR" dirty="0" smtClean="0"/>
              <a:t>(…)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ublic</a:t>
            </a:r>
            <a:r>
              <a:rPr lang="en-US" altLang="ko-KR" dirty="0" smtClean="0"/>
              <a:t> Action </a:t>
            </a:r>
            <a:r>
              <a:rPr lang="en-US" altLang="ko-KR" dirty="0" err="1" smtClean="0"/>
              <a:t>noifyUpgraded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91998" y="3710424"/>
            <a:ext cx="322741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Tower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3"/>
                </a:solidFill>
              </a:rPr>
              <a:t>TowerType</a:t>
            </a:r>
            <a:r>
              <a:rPr lang="en-US" altLang="ko-KR" dirty="0"/>
              <a:t> </a:t>
            </a:r>
            <a:r>
              <a:rPr lang="en-US" altLang="ko-KR" dirty="0" smtClean="0"/>
              <a:t>type;</a:t>
            </a:r>
          </a:p>
          <a:p>
            <a:r>
              <a:rPr lang="en-US" altLang="ko-KR" dirty="0" smtClean="0"/>
              <a:t>(…)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ublic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Action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noifyUpgraded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88853" y="1023343"/>
            <a:ext cx="1092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Tower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97485" y="1023343"/>
            <a:ext cx="1092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Tower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11609" y="1023343"/>
            <a:ext cx="1092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Tower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61781" y="1023343"/>
            <a:ext cx="1092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Tower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7925" y="1023343"/>
            <a:ext cx="1092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Tower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135157" y="1406776"/>
            <a:ext cx="0" cy="48995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443789" y="1392675"/>
            <a:ext cx="0" cy="504056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53305" y="1392675"/>
            <a:ext cx="0" cy="504056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108085" y="1392675"/>
            <a:ext cx="0" cy="50405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8404229" y="1392675"/>
            <a:ext cx="0" cy="50405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2922014" y="2573006"/>
            <a:ext cx="854048" cy="47585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4326974" y="2573006"/>
            <a:ext cx="211640" cy="47585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5757913" y="2573006"/>
            <a:ext cx="0" cy="47585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766254" y="2573006"/>
            <a:ext cx="393088" cy="47585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7159342" y="2634527"/>
            <a:ext cx="1414041" cy="6186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Box 2078"/>
          <p:cNvSpPr txBox="1"/>
          <p:nvPr/>
        </p:nvSpPr>
        <p:spPr>
          <a:xfrm>
            <a:off x="35496" y="1208009"/>
            <a:ext cx="2504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 </a:t>
            </a:r>
            <a:r>
              <a:rPr lang="ko-KR" altLang="en-US" sz="1600" dirty="0" smtClean="0"/>
              <a:t>만들어진 타워에서 </a:t>
            </a:r>
            <a:r>
              <a:rPr lang="en-US" altLang="ko-KR" sz="1600" dirty="0" err="1" smtClean="0"/>
              <a:t>noifyUpgraded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인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TowerType</a:t>
            </a:r>
            <a:r>
              <a:rPr lang="ko-KR" altLang="en-US" sz="1600" dirty="0" smtClean="0"/>
              <a:t>의</a:t>
            </a:r>
            <a:r>
              <a:rPr lang="ko-KR" altLang="en-US" sz="1600" dirty="0" smtClean="0">
                <a:solidFill>
                  <a:schemeClr val="accent3"/>
                </a:solidFill>
              </a:rPr>
              <a:t> </a:t>
            </a:r>
            <a:r>
              <a:rPr lang="ko-KR" altLang="en-US" sz="1600" dirty="0" smtClean="0"/>
              <a:t>값을 전달하여 </a:t>
            </a:r>
            <a:r>
              <a:rPr lang="en-US" altLang="ko-KR" sz="1600" dirty="0" err="1" smtClean="0"/>
              <a:t>upgradeInfoDic</a:t>
            </a:r>
            <a:r>
              <a:rPr lang="ko-KR" altLang="en-US" sz="1600" dirty="0" smtClean="0"/>
              <a:t>의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TypeUpgradeInfo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TowerType</a:t>
            </a:r>
            <a:r>
              <a:rPr lang="ko-KR" altLang="en-US" sz="1600" dirty="0" smtClean="0"/>
              <a:t>이 같은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접근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-12186" y="3313291"/>
            <a:ext cx="271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(2) </a:t>
            </a:r>
            <a:r>
              <a:rPr lang="ko-KR" altLang="en-US" sz="1600" dirty="0" smtClean="0"/>
              <a:t>타워의 업그레이드 수치에 따른 </a:t>
            </a:r>
            <a:r>
              <a:rPr lang="ko-KR" altLang="en-US" sz="1600" dirty="0" err="1" smtClean="0"/>
              <a:t>데미지</a:t>
            </a:r>
            <a:r>
              <a:rPr lang="ko-KR" altLang="en-US" sz="1600" dirty="0" smtClean="0"/>
              <a:t> 계산 함수를 </a:t>
            </a:r>
            <a:r>
              <a:rPr lang="en-US" altLang="ko-KR" sz="1600" dirty="0" err="1" smtClean="0"/>
              <a:t>noifyUpgraded</a:t>
            </a:r>
            <a:r>
              <a:rPr lang="ko-KR" altLang="en-US" sz="1600" dirty="0" smtClean="0"/>
              <a:t>에 등록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71412" y="827420"/>
            <a:ext cx="23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타워가 만들어질 때</a:t>
            </a:r>
            <a:endParaRPr lang="ko-KR" altLang="en-US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2339752" y="1664124"/>
            <a:ext cx="59126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529894" y="5668596"/>
            <a:ext cx="608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(3) </a:t>
            </a:r>
            <a:r>
              <a:rPr lang="ko-KR" altLang="en-US" sz="1600" dirty="0" smtClean="0"/>
              <a:t>업그레이드 버튼을 누르면 대상 타워의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TowerType</a:t>
            </a:r>
            <a:r>
              <a:rPr lang="ko-KR" altLang="en-US" sz="1600" dirty="0" smtClean="0"/>
              <a:t>값이 같은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TypeUpgradeInfo</a:t>
            </a:r>
            <a:r>
              <a:rPr lang="ko-KR" altLang="en-US" sz="1600" dirty="0" smtClean="0"/>
              <a:t>에서</a:t>
            </a:r>
            <a:r>
              <a:rPr lang="ko-KR" altLang="en-US" sz="1600" dirty="0" smtClean="0">
                <a:solidFill>
                  <a:schemeClr val="accent5"/>
                </a:solidFill>
              </a:rPr>
              <a:t> </a:t>
            </a:r>
            <a:r>
              <a:rPr lang="en-US" altLang="ko-KR" sz="1600" dirty="0" err="1" smtClean="0"/>
              <a:t>noifyUpgraded</a:t>
            </a:r>
            <a:r>
              <a:rPr lang="ko-KR" altLang="en-US" sz="1600" dirty="0" smtClean="0"/>
              <a:t>가 실행되어 이전 과정에서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각 타워에서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등록된 </a:t>
            </a:r>
            <a:r>
              <a:rPr lang="ko-KR" altLang="en-US" sz="1600" dirty="0" err="1" smtClean="0"/>
              <a:t>데미지</a:t>
            </a:r>
            <a:r>
              <a:rPr lang="ko-KR" altLang="en-US" sz="1600" dirty="0" smtClean="0"/>
              <a:t> 계산 함수 실행</a:t>
            </a:r>
            <a:endParaRPr lang="ko-KR" altLang="en-US" sz="1600" dirty="0"/>
          </a:p>
        </p:txBody>
      </p:sp>
      <p:pic>
        <p:nvPicPr>
          <p:cNvPr id="102" name="Picture 3" descr="C:\Nam\포트폴리오 스크린샷&amp;동영상\RandomTowerDefecse포플\타워\타워메뉴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9" r="13157"/>
          <a:stretch/>
        </p:blipFill>
        <p:spPr bwMode="auto">
          <a:xfrm>
            <a:off x="249715" y="4658430"/>
            <a:ext cx="2191291" cy="185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꺾인 연결선 75"/>
          <p:cNvCxnSpPr/>
          <p:nvPr/>
        </p:nvCxnSpPr>
        <p:spPr>
          <a:xfrm rot="5400000" flipH="1" flipV="1">
            <a:off x="2351786" y="2510867"/>
            <a:ext cx="502359" cy="1102491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7504" y="179348"/>
            <a:ext cx="549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콜백과</a:t>
            </a:r>
            <a:r>
              <a:rPr lang="ko-KR" altLang="en-US" sz="2000" dirty="0" smtClean="0"/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Dictionary</a:t>
            </a:r>
            <a:r>
              <a:rPr lang="ko-KR" altLang="en-US" sz="2000" dirty="0"/>
              <a:t>활용 </a:t>
            </a:r>
            <a:r>
              <a:rPr lang="ko-KR" altLang="en-US" sz="2000" dirty="0" smtClean="0"/>
              <a:t>이해 해 보기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799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Nam\포트폴리오 스크린샷&amp;동영상\RandomTowerDefecse포플\타워\특별타워만들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42" y="3757720"/>
            <a:ext cx="29241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412776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스크립트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31349" y="5662989"/>
            <a:ext cx="2454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 </a:t>
            </a:r>
            <a:r>
              <a:rPr lang="ko-KR" altLang="en-US" sz="1600" dirty="0" smtClean="0"/>
              <a:t>타워 메뉴 열기</a:t>
            </a:r>
            <a:endParaRPr lang="en-US" altLang="ko-KR" sz="1600" dirty="0" smtClean="0"/>
          </a:p>
          <a:p>
            <a:r>
              <a:rPr lang="en-US" altLang="ko-KR" sz="1600" dirty="0"/>
              <a:t>(</a:t>
            </a:r>
            <a:r>
              <a:rPr lang="ko-KR" altLang="en-US" sz="1600" dirty="0" smtClean="0"/>
              <a:t>클릭 시 여닫기 가능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4152109"/>
            <a:ext cx="2101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(2) </a:t>
            </a:r>
            <a:r>
              <a:rPr lang="ko-KR" altLang="en-US" sz="1600" dirty="0" smtClean="0"/>
              <a:t>대상 타일 클릭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738440"/>
            <a:ext cx="371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(3) </a:t>
            </a:r>
            <a:r>
              <a:rPr lang="ko-KR" altLang="en-US" sz="1600" dirty="0" smtClean="0"/>
              <a:t>원하는 타워 클릭 시 타워 생성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텍스트의 내용과 색상은 할당된 타워의 종류에 따라 자동으로 변경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028" name="Picture 4" descr="C:\Nam\포트폴리오 스크린샷&amp;동영상\RandomTowerDefecse포플\타워\생성됨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21" y="4038707"/>
            <a:ext cx="1714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804898" y="4349558"/>
            <a:ext cx="370527" cy="38888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Nam\포트폴리오 스크린샷&amp;동영상\RandomTowerDefecse포플\타워\타워버튼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67910"/>
            <a:ext cx="25336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50393" y="2127950"/>
            <a:ext cx="1037431" cy="18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</p:cNvCxnSpPr>
          <p:nvPr/>
        </p:nvCxnSpPr>
        <p:spPr>
          <a:xfrm flipV="1">
            <a:off x="2987824" y="1921798"/>
            <a:ext cx="638152" cy="2965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8252" y="171511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타워의 </a:t>
            </a:r>
            <a:r>
              <a:rPr lang="ko-KR" altLang="en-US" sz="1600" dirty="0" err="1" smtClean="0"/>
              <a:t>프리팹</a:t>
            </a:r>
            <a:r>
              <a:rPr lang="ko-KR" altLang="en-US" sz="1600" dirty="0" smtClean="0"/>
              <a:t> 할당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950393" y="2307214"/>
            <a:ext cx="1037431" cy="1807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18" idx="1"/>
          </p:cNvCxnSpPr>
          <p:nvPr/>
        </p:nvCxnSpPr>
        <p:spPr>
          <a:xfrm>
            <a:off x="2987824" y="2397602"/>
            <a:ext cx="639536" cy="203512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7360" y="2308726"/>
            <a:ext cx="4919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타워의 이름과 타입에 따라 텍스트 자동 변경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전 페이지의 타워 </a:t>
            </a:r>
            <a:r>
              <a:rPr lang="ko-KR" altLang="en-US" sz="1600" dirty="0"/>
              <a:t>메뉴 </a:t>
            </a:r>
            <a:r>
              <a:rPr lang="en-US" altLang="ko-KR" sz="1600" dirty="0" smtClean="0"/>
              <a:t>UI</a:t>
            </a:r>
            <a:r>
              <a:rPr lang="ko-KR" altLang="en-US" sz="1600" dirty="0" smtClean="0"/>
              <a:t>에서와 같은 원리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8690" y="616473"/>
            <a:ext cx="65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보스를 잡을 때 얻는 특별 재화</a:t>
            </a:r>
            <a:r>
              <a:rPr lang="en-US" altLang="ko-KR" dirty="0" smtClean="0"/>
              <a:t>(SP)</a:t>
            </a:r>
            <a:r>
              <a:rPr lang="ko-KR" altLang="en-US" dirty="0" smtClean="0"/>
              <a:t>로 구입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3662200" y="5200105"/>
            <a:ext cx="127226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3388828" y="4349558"/>
            <a:ext cx="1512169" cy="19444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341156" y="5109581"/>
            <a:ext cx="0" cy="55382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8690" y="87787"/>
            <a:ext cx="262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4) </a:t>
            </a:r>
            <a:r>
              <a:rPr lang="ko-KR" altLang="en-US" sz="2400" dirty="0" smtClean="0"/>
              <a:t>특정 </a:t>
            </a:r>
            <a:r>
              <a:rPr lang="ko-KR" altLang="en-US" sz="2400" dirty="0"/>
              <a:t>타워 짓기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6144" y="3585985"/>
            <a:ext cx="118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순서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325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1168</Words>
  <Application>Microsoft Office PowerPoint</Application>
  <PresentationFormat>화면 슬라이드 쇼(4:3)</PresentationFormat>
  <Paragraphs>167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Random Tower Defense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Tower Defense</dc:title>
  <dc:creator>0</dc:creator>
  <cp:lastModifiedBy>0</cp:lastModifiedBy>
  <cp:revision>336</cp:revision>
  <dcterms:created xsi:type="dcterms:W3CDTF">2017-01-16T13:55:40Z</dcterms:created>
  <dcterms:modified xsi:type="dcterms:W3CDTF">2018-01-28T16:35:45Z</dcterms:modified>
</cp:coreProperties>
</file>