
<file path=[Content_Types].xml><?xml version="1.0" encoding="utf-8"?>
<Types xmlns="http://schemas.openxmlformats.org/package/2006/content-types">
  <Default Extension="dat" ContentType="text/plain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bdcc6b0aa0884931" Type="http://schemas.microsoft.com/office/2006/relationships/txt" Target="udata/data.dat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79" r:id="rId2"/>
    <p:sldId id="283" r:id="rId3"/>
    <p:sldId id="281" r:id="rId4"/>
    <p:sldId id="282" r:id="rId5"/>
    <p:sldId id="285" r:id="rId6"/>
    <p:sldId id="284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70" autoAdjust="0"/>
    <p:restoredTop sz="94660"/>
  </p:normalViewPr>
  <p:slideViewPr>
    <p:cSldViewPr snapToGrid="0">
      <p:cViewPr varScale="1">
        <p:scale>
          <a:sx n="62" d="100"/>
          <a:sy n="62" d="100"/>
        </p:scale>
        <p:origin x="85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29BB37-1D09-48CE-BDD3-343EE4919C76}" type="datetimeFigureOut">
              <a:rPr lang="zh-CN" altLang="en-US" smtClean="0"/>
              <a:t>2024/12/29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AFB98B-67DC-4B02-81B1-8F3CF0A011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133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1BBE7-A22A-401B-8203-FA7E5F4F6C13}" type="datetimeFigureOut">
              <a:rPr lang="zh-CN" altLang="en-US" smtClean="0"/>
              <a:t>2024/12/29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AE809-C224-4A22-8F37-5B186CCE6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5545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1BBE7-A22A-401B-8203-FA7E5F4F6C13}" type="datetimeFigureOut">
              <a:rPr lang="zh-CN" altLang="en-US" smtClean="0"/>
              <a:t>2024/12/29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AE809-C224-4A22-8F37-5B186CCE6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5999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1BBE7-A22A-401B-8203-FA7E5F4F6C13}" type="datetimeFigureOut">
              <a:rPr lang="zh-CN" altLang="en-US" smtClean="0"/>
              <a:t>2024/12/29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AE809-C224-4A22-8F37-5B186CCE6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6009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1BBE7-A22A-401B-8203-FA7E5F4F6C13}" type="datetimeFigureOut">
              <a:rPr lang="zh-CN" altLang="en-US" smtClean="0"/>
              <a:t>2024/12/29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AE809-C224-4A22-8F37-5B186CCE6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8290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1BBE7-A22A-401B-8203-FA7E5F4F6C13}" type="datetimeFigureOut">
              <a:rPr lang="zh-CN" altLang="en-US" smtClean="0"/>
              <a:t>2024/12/29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AE809-C224-4A22-8F37-5B186CCE6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8300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1BBE7-A22A-401B-8203-FA7E5F4F6C13}" type="datetimeFigureOut">
              <a:rPr lang="zh-CN" altLang="en-US" smtClean="0"/>
              <a:t>2024/12/29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AE809-C224-4A22-8F37-5B186CCE6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5548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1BBE7-A22A-401B-8203-FA7E5F4F6C13}" type="datetimeFigureOut">
              <a:rPr lang="zh-CN" altLang="en-US" smtClean="0"/>
              <a:t>2024/12/29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AE809-C224-4A22-8F37-5B186CCE6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554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1BBE7-A22A-401B-8203-FA7E5F4F6C13}" type="datetimeFigureOut">
              <a:rPr lang="zh-CN" altLang="en-US" smtClean="0"/>
              <a:t>2024/12/29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AE809-C224-4A22-8F37-5B186CCE6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1488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1BBE7-A22A-401B-8203-FA7E5F4F6C13}" type="datetimeFigureOut">
              <a:rPr lang="zh-CN" altLang="en-US" smtClean="0"/>
              <a:t>2024/12/29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AE809-C224-4A22-8F37-5B186CCE6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5101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1BBE7-A22A-401B-8203-FA7E5F4F6C13}" type="datetimeFigureOut">
              <a:rPr lang="zh-CN" altLang="en-US" smtClean="0"/>
              <a:t>2024/12/29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AE809-C224-4A22-8F37-5B186CCE6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1906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1BBE7-A22A-401B-8203-FA7E5F4F6C13}" type="datetimeFigureOut">
              <a:rPr lang="zh-CN" altLang="en-US" smtClean="0"/>
              <a:t>2024/12/29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AE809-C224-4A22-8F37-5B186CCE6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1212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1BBE7-A22A-401B-8203-FA7E5F4F6C13}" type="datetimeFigureOut">
              <a:rPr lang="zh-CN" altLang="en-US" smtClean="0"/>
              <a:t>2024/12/29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AE809-C224-4A22-8F37-5B186CCE6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9606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b="1" dirty="0"/>
              <a:t>WWHW</a:t>
            </a:r>
            <a:r>
              <a:rPr lang="zh-CN" altLang="en-US" sz="5400" b="1" dirty="0"/>
              <a:t>分析方法</a:t>
            </a:r>
            <a:br>
              <a:rPr lang="en-US" altLang="zh-CN" sz="5400" dirty="0"/>
            </a:br>
            <a:br>
              <a:rPr lang="en-US" altLang="zh-CN" sz="5400" dirty="0"/>
            </a:br>
            <a:r>
              <a:rPr lang="en-US" altLang="zh-CN" sz="4800" b="1" dirty="0"/>
              <a:t>What-Why-How-Why</a:t>
            </a:r>
            <a:endParaRPr lang="en-US" altLang="zh-CN" sz="5400" b="1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分钟）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157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20648" y="101877"/>
            <a:ext cx="10806547" cy="6553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377">
              <a:spcAft>
                <a:spcPts val="600"/>
              </a:spcAft>
            </a:pPr>
            <a:r>
              <a:rPr lang="zh-CN" altLang="zh-CN" sz="2000" b="1" dirty="0">
                <a:latin typeface="京东朗正体 玲珑" panose="02000400000000000000" pitchFamily="2" charset="-122"/>
                <a:ea typeface="京东朗正体 玲珑" panose="02000400000000000000" pitchFamily="2" charset="-122"/>
                <a:cs typeface="Times New Roman" panose="02020603050405020304" pitchFamily="18" charset="0"/>
              </a:rPr>
              <a:t>按照</a:t>
            </a:r>
            <a:r>
              <a:rPr lang="en-US" altLang="zh-CN" sz="2000" b="1" dirty="0">
                <a:latin typeface="京东朗正体 玲珑" panose="02000400000000000000" pitchFamily="2" charset="-122"/>
                <a:ea typeface="京东朗正体 玲珑" panose="02000400000000000000" pitchFamily="2" charset="-122"/>
                <a:cs typeface="Times New Roman" panose="02020603050405020304" pitchFamily="18" charset="0"/>
              </a:rPr>
              <a:t>What</a:t>
            </a:r>
            <a:r>
              <a:rPr lang="zh-CN" altLang="en-US" sz="2000" b="1" dirty="0">
                <a:latin typeface="京东朗正体 玲珑" panose="02000400000000000000" pitchFamily="2" charset="-122"/>
                <a:ea typeface="京东朗正体 玲珑" panose="02000400000000000000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 b="1" dirty="0">
                <a:latin typeface="京东朗正体 玲珑" panose="02000400000000000000" pitchFamily="2" charset="-122"/>
                <a:ea typeface="京东朗正体 玲珑" panose="02000400000000000000" pitchFamily="2" charset="-122"/>
                <a:cs typeface="Times New Roman" panose="02020603050405020304" pitchFamily="18" charset="0"/>
              </a:rPr>
              <a:t>Why</a:t>
            </a:r>
            <a:r>
              <a:rPr lang="zh-CN" altLang="en-US" sz="2000" b="1" dirty="0">
                <a:latin typeface="京东朗正体 玲珑" panose="02000400000000000000" pitchFamily="2" charset="-122"/>
                <a:ea typeface="京东朗正体 玲珑" panose="02000400000000000000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 b="1" dirty="0">
                <a:latin typeface="京东朗正体 玲珑" panose="02000400000000000000" pitchFamily="2" charset="-122"/>
                <a:ea typeface="京东朗正体 玲珑" panose="02000400000000000000" pitchFamily="2" charset="-122"/>
                <a:cs typeface="Times New Roman" panose="02020603050405020304" pitchFamily="18" charset="0"/>
              </a:rPr>
              <a:t>How</a:t>
            </a:r>
            <a:r>
              <a:rPr lang="zh-CN" altLang="en-US" sz="2000" b="1" dirty="0">
                <a:latin typeface="京东朗正体 玲珑" panose="02000400000000000000" pitchFamily="2" charset="-122"/>
                <a:ea typeface="京东朗正体 玲珑" panose="02000400000000000000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 b="1" dirty="0">
                <a:latin typeface="京东朗正体 玲珑" panose="02000400000000000000" pitchFamily="2" charset="-122"/>
                <a:ea typeface="京东朗正体 玲珑" panose="02000400000000000000" pitchFamily="2" charset="-122"/>
                <a:cs typeface="Times New Roman" panose="02020603050405020304" pitchFamily="18" charset="0"/>
              </a:rPr>
              <a:t>How-why</a:t>
            </a:r>
            <a:r>
              <a:rPr lang="zh-CN" altLang="en-US" sz="2000" b="1" dirty="0">
                <a:latin typeface="京东朗正体 玲珑" panose="02000400000000000000" pitchFamily="2" charset="-122"/>
                <a:ea typeface="京东朗正体 玲珑" panose="02000400000000000000" pitchFamily="2" charset="-122"/>
                <a:cs typeface="Times New Roman" panose="02020603050405020304" pitchFamily="18" charset="0"/>
              </a:rPr>
              <a:t>的结构来深度分析问题：</a:t>
            </a:r>
            <a:endParaRPr lang="en-US" altLang="zh-CN" sz="2000" b="1" dirty="0">
              <a:latin typeface="京东朗正体 玲珑" panose="02000400000000000000" pitchFamily="2" charset="-122"/>
              <a:ea typeface="京东朗正体 玲珑" panose="02000400000000000000" pitchFamily="2" charset="-122"/>
              <a:cs typeface="Times New Roman" panose="02020603050405020304" pitchFamily="18" charset="0"/>
            </a:endParaRPr>
          </a:p>
          <a:p>
            <a:pPr defTabSz="914377">
              <a:spcAft>
                <a:spcPts val="600"/>
              </a:spcAft>
            </a:pPr>
            <a:endParaRPr lang="zh-CN" altLang="en-US" sz="1200" dirty="0">
              <a:latin typeface="京东朗正体 玲珑" panose="02000400000000000000" pitchFamily="2" charset="-122"/>
              <a:ea typeface="京东朗正体 玲珑" panose="02000400000000000000" pitchFamily="2" charset="-122"/>
            </a:endParaRPr>
          </a:p>
          <a:p>
            <a:pPr marL="285744" indent="-285744" defTabSz="914377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京东朗正体 玲珑" panose="02000400000000000000" pitchFamily="2" charset="-122"/>
                <a:ea typeface="京东朗正体 玲珑" panose="02000400000000000000" pitchFamily="2" charset="-122"/>
                <a:cs typeface="Times New Roman" panose="02020603050405020304" pitchFamily="18" charset="0"/>
              </a:rPr>
              <a:t>What</a:t>
            </a:r>
            <a:r>
              <a:rPr lang="zh-CN" altLang="en-US" sz="2000" dirty="0">
                <a:latin typeface="京东朗正体 玲珑" panose="02000400000000000000" pitchFamily="2" charset="-122"/>
                <a:ea typeface="京东朗正体 玲珑" panose="02000400000000000000" pitchFamily="2" charset="-122"/>
                <a:cs typeface="Times New Roman" panose="02020603050405020304" pitchFamily="18" charset="0"/>
              </a:rPr>
              <a:t>：作什么，包括</a:t>
            </a:r>
            <a:r>
              <a:rPr lang="en-US" altLang="zh-CN" sz="2000" dirty="0">
                <a:latin typeface="京东朗正体 玲珑" panose="02000400000000000000" pitchFamily="2" charset="-122"/>
                <a:ea typeface="京东朗正体 玲珑" panose="02000400000000000000" pitchFamily="2" charset="-122"/>
                <a:cs typeface="Times New Roman" panose="02020603050405020304" pitchFamily="18" charset="0"/>
              </a:rPr>
              <a:t>goal</a:t>
            </a:r>
            <a:r>
              <a:rPr lang="zh-CN" altLang="en-US" sz="2000" dirty="0">
                <a:latin typeface="京东朗正体 玲珑" panose="02000400000000000000" pitchFamily="2" charset="-122"/>
                <a:ea typeface="京东朗正体 玲珑" panose="02000400000000000000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000" dirty="0">
                <a:latin typeface="京东朗正体 玲珑" panose="02000400000000000000" pitchFamily="2" charset="-122"/>
                <a:ea typeface="京东朗正体 玲珑" panose="02000400000000000000" pitchFamily="2" charset="-122"/>
                <a:cs typeface="Times New Roman" panose="02020603050405020304" pitchFamily="18" charset="0"/>
              </a:rPr>
              <a:t>results</a:t>
            </a:r>
            <a:r>
              <a:rPr lang="zh-CN" altLang="en-US" sz="2000" dirty="0">
                <a:latin typeface="京东朗正体 玲珑" panose="02000400000000000000" pitchFamily="2" charset="-122"/>
                <a:ea typeface="京东朗正体 玲珑" panose="02000400000000000000" pitchFamily="2" charset="-122"/>
                <a:cs typeface="Times New Roman" panose="02020603050405020304" pitchFamily="18" charset="0"/>
              </a:rPr>
              <a:t>（跟后续采用的解法无关）</a:t>
            </a:r>
            <a:endParaRPr lang="en-US" altLang="zh-CN" sz="2000" dirty="0">
              <a:latin typeface="京东朗正体 玲珑" panose="02000400000000000000" pitchFamily="2" charset="-122"/>
              <a:ea typeface="京东朗正体 玲珑" panose="02000400000000000000" pitchFamily="2" charset="-122"/>
              <a:cs typeface="Times New Roman" panose="02020603050405020304" pitchFamily="18" charset="0"/>
            </a:endParaRPr>
          </a:p>
          <a:p>
            <a:pPr marL="742932" lvl="1" indent="-285744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京东朗正体 玲珑" panose="02000400000000000000" pitchFamily="2" charset="-122"/>
                <a:ea typeface="京东朗正体 玲珑" panose="02000400000000000000" pitchFamily="2" charset="-122"/>
                <a:cs typeface="Times New Roman" panose="02020603050405020304" pitchFamily="18" charset="0"/>
              </a:rPr>
              <a:t>Goal</a:t>
            </a:r>
            <a:r>
              <a:rPr lang="zh-CN" altLang="en-US" sz="2000" dirty="0">
                <a:latin typeface="京东朗正体 玲珑" panose="02000400000000000000" pitchFamily="2" charset="-122"/>
                <a:ea typeface="京东朗正体 玲珑" panose="02000400000000000000" pitchFamily="2" charset="-122"/>
                <a:cs typeface="Times New Roman" panose="02020603050405020304" pitchFamily="18" charset="0"/>
              </a:rPr>
              <a:t>是目标，通常可以通过（产品或服务的）定位及理念来描叙，或者科学问题的严格定义来阐述；</a:t>
            </a:r>
            <a:endParaRPr lang="en-US" altLang="zh-CN" sz="1200" dirty="0">
              <a:latin typeface="京东朗正体 玲珑" panose="02000400000000000000" pitchFamily="2" charset="-122"/>
              <a:ea typeface="京东朗正体 玲珑" panose="02000400000000000000" pitchFamily="2" charset="-122"/>
            </a:endParaRPr>
          </a:p>
          <a:p>
            <a:pPr marL="742932" lvl="1" indent="-285744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京东朗正体 玲珑" panose="02000400000000000000" pitchFamily="2" charset="-122"/>
                <a:ea typeface="京东朗正体 玲珑" panose="02000400000000000000" pitchFamily="2" charset="-122"/>
                <a:cs typeface="Times New Roman" panose="02020603050405020304" pitchFamily="18" charset="0"/>
              </a:rPr>
              <a:t>Results</a:t>
            </a:r>
            <a:r>
              <a:rPr lang="zh-CN" altLang="en-US" sz="2000" dirty="0">
                <a:latin typeface="京东朗正体 玲珑" panose="02000400000000000000" pitchFamily="2" charset="-122"/>
                <a:ea typeface="京东朗正体 玲珑" panose="02000400000000000000" pitchFamily="2" charset="-122"/>
                <a:cs typeface="Times New Roman" panose="02020603050405020304" pitchFamily="18" charset="0"/>
              </a:rPr>
              <a:t>是结果，可通过完成后的量化指标、跟原有方案的比较优势、以及关键的系统界面等来描述；</a:t>
            </a:r>
            <a:endParaRPr lang="en-US" altLang="zh-CN" sz="2000" dirty="0">
              <a:latin typeface="京东朗正体 玲珑" panose="02000400000000000000" pitchFamily="2" charset="-122"/>
              <a:ea typeface="京东朗正体 玲珑" panose="02000400000000000000" pitchFamily="2" charset="-122"/>
              <a:cs typeface="Times New Roman" panose="02020603050405020304" pitchFamily="18" charset="0"/>
            </a:endParaRPr>
          </a:p>
          <a:p>
            <a:pPr marL="457189" lvl="1">
              <a:spcAft>
                <a:spcPts val="600"/>
              </a:spcAft>
            </a:pPr>
            <a:endParaRPr lang="zh-CN" altLang="en-US" sz="1200" dirty="0">
              <a:latin typeface="京东朗正体 玲珑" panose="02000400000000000000" pitchFamily="2" charset="-122"/>
              <a:ea typeface="京东朗正体 玲珑" panose="02000400000000000000" pitchFamily="2" charset="-122"/>
            </a:endParaRPr>
          </a:p>
          <a:p>
            <a:pPr marL="285744" indent="-285744" defTabSz="914377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京东朗正体 玲珑" panose="02000400000000000000" pitchFamily="2" charset="-122"/>
                <a:ea typeface="京东朗正体 玲珑" panose="02000400000000000000" pitchFamily="2" charset="-122"/>
                <a:cs typeface="Times New Roman" panose="02020603050405020304" pitchFamily="18" charset="0"/>
              </a:rPr>
              <a:t>Why</a:t>
            </a:r>
            <a:r>
              <a:rPr lang="zh-CN" altLang="en-US" sz="2000" dirty="0">
                <a:latin typeface="京东朗正体 玲珑" panose="02000400000000000000" pitchFamily="2" charset="-122"/>
                <a:ea typeface="京东朗正体 玲珑" panose="02000400000000000000" pitchFamily="2" charset="-122"/>
                <a:cs typeface="Times New Roman" panose="02020603050405020304" pitchFamily="18" charset="0"/>
              </a:rPr>
              <a:t>：为什么要作这件事，包括</a:t>
            </a:r>
            <a:r>
              <a:rPr lang="en-US" altLang="zh-CN" sz="2000" dirty="0">
                <a:latin typeface="京东朗正体 玲珑" panose="02000400000000000000" pitchFamily="2" charset="-122"/>
                <a:ea typeface="京东朗正体 玲珑" panose="02000400000000000000" pitchFamily="2" charset="-122"/>
                <a:cs typeface="Times New Roman" panose="02020603050405020304" pitchFamily="18" charset="0"/>
              </a:rPr>
              <a:t>Values</a:t>
            </a:r>
            <a:r>
              <a:rPr lang="zh-CN" altLang="en-US" sz="2000" dirty="0">
                <a:latin typeface="京东朗正体 玲珑" panose="02000400000000000000" pitchFamily="2" charset="-122"/>
                <a:ea typeface="京东朗正体 玲珑" panose="02000400000000000000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000" dirty="0">
                <a:latin typeface="京东朗正体 玲珑" panose="02000400000000000000" pitchFamily="2" charset="-122"/>
                <a:ea typeface="京东朗正体 玲珑" panose="02000400000000000000" pitchFamily="2" charset="-122"/>
                <a:cs typeface="Times New Roman" panose="02020603050405020304" pitchFamily="18" charset="0"/>
              </a:rPr>
              <a:t>Challenges</a:t>
            </a:r>
            <a:r>
              <a:rPr lang="zh-CN" altLang="en-US" sz="2000" dirty="0">
                <a:latin typeface="京东朗正体 玲珑" panose="02000400000000000000" pitchFamily="2" charset="-122"/>
                <a:ea typeface="京东朗正体 玲珑" panose="02000400000000000000" pitchFamily="2" charset="-122"/>
                <a:cs typeface="Times New Roman" panose="02020603050405020304" pitchFamily="18" charset="0"/>
              </a:rPr>
              <a:t>（跟后续采用的解法无关）</a:t>
            </a:r>
            <a:endParaRPr lang="en-US" altLang="zh-CN" sz="1200" dirty="0">
              <a:latin typeface="京东朗正体 玲珑" panose="02000400000000000000" pitchFamily="2" charset="-122"/>
              <a:ea typeface="京东朗正体 玲珑" panose="02000400000000000000" pitchFamily="2" charset="-122"/>
            </a:endParaRPr>
          </a:p>
          <a:p>
            <a:pPr marL="742932" lvl="1" indent="-285744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京东朗正体 玲珑" panose="02000400000000000000" pitchFamily="2" charset="-122"/>
                <a:ea typeface="京东朗正体 玲珑" panose="02000400000000000000" pitchFamily="2" charset="-122"/>
                <a:cs typeface="Times New Roman" panose="02020603050405020304" pitchFamily="18" charset="0"/>
              </a:rPr>
              <a:t>Values</a:t>
            </a:r>
            <a:r>
              <a:rPr lang="zh-CN" altLang="en-US" sz="2000" dirty="0">
                <a:latin typeface="京东朗正体 玲珑" panose="02000400000000000000" pitchFamily="2" charset="-122"/>
                <a:ea typeface="京东朗正体 玲珑" panose="02000400000000000000" pitchFamily="2" charset="-122"/>
                <a:cs typeface="Times New Roman" panose="02020603050405020304" pitchFamily="18" charset="0"/>
              </a:rPr>
              <a:t>：有什么价值，包括客户价值（成本、效率、体验）、社会价值等；</a:t>
            </a:r>
            <a:endParaRPr lang="en-US" altLang="zh-CN" sz="2000" dirty="0">
              <a:latin typeface="京东朗正体 玲珑" panose="02000400000000000000" pitchFamily="2" charset="-122"/>
              <a:ea typeface="京东朗正体 玲珑" panose="02000400000000000000" pitchFamily="2" charset="-122"/>
              <a:cs typeface="Times New Roman" panose="02020603050405020304" pitchFamily="18" charset="0"/>
            </a:endParaRPr>
          </a:p>
          <a:p>
            <a:pPr marL="742932" lvl="1" indent="-285744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京东朗正体 玲珑" panose="02000400000000000000" pitchFamily="2" charset="-122"/>
                <a:ea typeface="京东朗正体 玲珑" panose="02000400000000000000" pitchFamily="2" charset="-122"/>
                <a:cs typeface="Times New Roman" panose="02020603050405020304" pitchFamily="18" charset="0"/>
              </a:rPr>
              <a:t>Challenges</a:t>
            </a:r>
            <a:r>
              <a:rPr lang="zh-CN" altLang="en-US" sz="2000" dirty="0">
                <a:latin typeface="京东朗正体 玲珑" panose="02000400000000000000" pitchFamily="2" charset="-122"/>
                <a:ea typeface="京东朗正体 玲珑" panose="02000400000000000000" pitchFamily="2" charset="-122"/>
                <a:cs typeface="Times New Roman" panose="02020603050405020304" pitchFamily="18" charset="0"/>
              </a:rPr>
              <a:t>：作这件事会遇到什么挑战；</a:t>
            </a:r>
            <a:endParaRPr lang="en-US" altLang="zh-CN" sz="2000" dirty="0">
              <a:latin typeface="京东朗正体 玲珑" panose="02000400000000000000" pitchFamily="2" charset="-122"/>
              <a:ea typeface="京东朗正体 玲珑" panose="02000400000000000000" pitchFamily="2" charset="-122"/>
              <a:cs typeface="Times New Roman" panose="02020603050405020304" pitchFamily="18" charset="0"/>
            </a:endParaRPr>
          </a:p>
          <a:p>
            <a:pPr marL="742932" lvl="1" indent="-285744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zh-CN" altLang="en-US" sz="2000" dirty="0">
              <a:latin typeface="京东朗正体 玲珑" panose="02000400000000000000" pitchFamily="2" charset="-122"/>
              <a:ea typeface="京东朗正体 玲珑" panose="02000400000000000000" pitchFamily="2" charset="-122"/>
              <a:cs typeface="Times New Roman" panose="02020603050405020304" pitchFamily="18" charset="0"/>
            </a:endParaRPr>
          </a:p>
          <a:p>
            <a:pPr marL="285744" indent="-285744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京东朗正体 玲珑" panose="02000400000000000000" pitchFamily="2" charset="-122"/>
                <a:ea typeface="京东朗正体 玲珑" panose="02000400000000000000" pitchFamily="2" charset="-122"/>
                <a:cs typeface="Times New Roman" panose="02020603050405020304" pitchFamily="18" charset="0"/>
              </a:rPr>
              <a:t>How</a:t>
            </a:r>
            <a:r>
              <a:rPr lang="zh-CN" altLang="en-US" sz="2000" b="1" dirty="0">
                <a:latin typeface="京东朗正体 玲珑" panose="02000400000000000000" pitchFamily="2" charset="-122"/>
                <a:ea typeface="京东朗正体 玲珑" panose="02000400000000000000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sz="2000" dirty="0">
                <a:latin typeface="京东朗正体 玲珑" panose="02000400000000000000" pitchFamily="2" charset="-122"/>
                <a:ea typeface="京东朗正体 玲珑" panose="02000400000000000000" pitchFamily="2" charset="-122"/>
                <a:cs typeface="Times New Roman" panose="02020603050405020304" pitchFamily="18" charset="0"/>
              </a:rPr>
              <a:t>怎么作这件事情，包括方法的</a:t>
            </a:r>
            <a:r>
              <a:rPr lang="zh-CN" altLang="en-US" sz="2000" dirty="0">
                <a:latin typeface="京东朗正体 玲珑" panose="02000400000000000000" pitchFamily="2" charset="-122"/>
                <a:ea typeface="京东朗正体 玲珑" panose="02000400000000000000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（业务架构图、产品架构图是具象的工具）</a:t>
            </a:r>
            <a:endParaRPr lang="en-US" altLang="zh-CN" sz="2000" dirty="0">
              <a:latin typeface="京东朗正体 玲珑" panose="02000400000000000000" pitchFamily="2" charset="-122"/>
              <a:ea typeface="京东朗正体 玲珑" panose="02000400000000000000" pitchFamily="2" charset="-122"/>
              <a:cs typeface="Times New Roman" panose="02020603050405020304" pitchFamily="18" charset="0"/>
            </a:endParaRPr>
          </a:p>
          <a:p>
            <a:pPr marL="895328" lvl="1" indent="-285744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京东朗正体 玲珑" panose="02000400000000000000" pitchFamily="2" charset="-122"/>
                <a:ea typeface="京东朗正体 玲珑" panose="02000400000000000000" pitchFamily="2" charset="-122"/>
                <a:cs typeface="Times New Roman" panose="02020603050405020304" pitchFamily="18" charset="0"/>
              </a:rPr>
              <a:t>框架、框架中包含的主要模块，每个模块中的关键步骤；</a:t>
            </a:r>
            <a:endParaRPr lang="en-US" altLang="zh-CN" sz="2000" dirty="0">
              <a:latin typeface="京东朗正体 玲珑" panose="02000400000000000000" pitchFamily="2" charset="-122"/>
              <a:ea typeface="京东朗正体 玲珑" panose="02000400000000000000" pitchFamily="2" charset="-122"/>
              <a:cs typeface="Times New Roman" panose="02020603050405020304" pitchFamily="18" charset="0"/>
            </a:endParaRPr>
          </a:p>
          <a:p>
            <a:pPr marL="895328" lvl="1" indent="-285744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京东朗正体 玲珑" panose="02000400000000000000" pitchFamily="2" charset="-122"/>
                <a:ea typeface="京东朗正体 玲珑" panose="02000400000000000000" pitchFamily="2" charset="-122"/>
                <a:cs typeface="Times New Roman" panose="02020603050405020304" pitchFamily="18" charset="0"/>
              </a:rPr>
              <a:t>产品原型、交互逻辑；</a:t>
            </a:r>
            <a:endParaRPr lang="en-US" altLang="zh-CN" sz="2000" dirty="0">
              <a:latin typeface="京东朗正体 玲珑" panose="02000400000000000000" pitchFamily="2" charset="-122"/>
              <a:ea typeface="京东朗正体 玲珑" panose="02000400000000000000" pitchFamily="2" charset="-122"/>
              <a:cs typeface="Times New Roman" panose="02020603050405020304" pitchFamily="18" charset="0"/>
            </a:endParaRPr>
          </a:p>
          <a:p>
            <a:pPr marL="285744" indent="-285744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zh-CN" altLang="en-US" sz="2000" dirty="0">
              <a:latin typeface="京东朗正体 玲珑" panose="02000400000000000000" pitchFamily="2" charset="-122"/>
              <a:ea typeface="京东朗正体 玲珑" panose="02000400000000000000" pitchFamily="2" charset="-122"/>
              <a:cs typeface="Times New Roman" panose="02020603050405020304" pitchFamily="18" charset="0"/>
            </a:endParaRPr>
          </a:p>
          <a:p>
            <a:pPr marL="285744" indent="-285744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京东朗正体 玲珑" panose="02000400000000000000" pitchFamily="2" charset="-122"/>
                <a:ea typeface="京东朗正体 玲珑" panose="02000400000000000000" pitchFamily="2" charset="-122"/>
                <a:cs typeface="Times New Roman" panose="02020603050405020304" pitchFamily="18" charset="0"/>
              </a:rPr>
              <a:t>How-why</a:t>
            </a:r>
            <a:r>
              <a:rPr lang="zh-CN" altLang="en-US" sz="2000" b="1" dirty="0">
                <a:latin typeface="京东朗正体 玲珑" panose="02000400000000000000" pitchFamily="2" charset="-122"/>
                <a:ea typeface="京东朗正体 玲珑" panose="02000400000000000000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sz="2000" dirty="0">
                <a:latin typeface="京东朗正体 玲珑" panose="02000400000000000000" pitchFamily="2" charset="-122"/>
                <a:ea typeface="京东朗正体 玲珑" panose="02000400000000000000" pitchFamily="2" charset="-122"/>
                <a:cs typeface="Times New Roman" panose="02020603050405020304" pitchFamily="18" charset="0"/>
              </a:rPr>
              <a:t>为什么要这样做（而不采用其它的方法），包括</a:t>
            </a:r>
          </a:p>
          <a:p>
            <a:pPr marL="742932" lvl="1" indent="-285744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京东朗正体 玲珑" panose="02000400000000000000" pitchFamily="2" charset="-122"/>
                <a:ea typeface="京东朗正体 玲珑" panose="02000400000000000000" pitchFamily="2" charset="-122"/>
                <a:cs typeface="Times New Roman" panose="02020603050405020304" pitchFamily="18" charset="0"/>
              </a:rPr>
              <a:t>Insights</a:t>
            </a:r>
            <a:r>
              <a:rPr lang="zh-CN" altLang="en-US" sz="2000" dirty="0">
                <a:latin typeface="京东朗正体 玲珑" panose="02000400000000000000" pitchFamily="2" charset="-122"/>
                <a:ea typeface="京东朗正体 玲珑" panose="02000400000000000000" pitchFamily="2" charset="-122"/>
                <a:cs typeface="Times New Roman" panose="02020603050405020304" pitchFamily="18" charset="0"/>
              </a:rPr>
              <a:t>：该方法可以应对上面提出的挑战的原因（</a:t>
            </a:r>
            <a:r>
              <a:rPr lang="en-US" altLang="zh-CN" sz="2000" dirty="0">
                <a:latin typeface="京东朗正体 玲珑" panose="02000400000000000000" pitchFamily="2" charset="-122"/>
                <a:ea typeface="京东朗正体 玲珑" panose="02000400000000000000" pitchFamily="2" charset="-122"/>
                <a:cs typeface="Times New Roman" panose="02020603050405020304" pitchFamily="18" charset="0"/>
              </a:rPr>
              <a:t>insights</a:t>
            </a:r>
            <a:r>
              <a:rPr lang="zh-CN" altLang="en-US" sz="2000" dirty="0">
                <a:latin typeface="京东朗正体 玲珑" panose="02000400000000000000" pitchFamily="2" charset="-122"/>
                <a:ea typeface="京东朗正体 玲珑" panose="02000400000000000000" pitchFamily="2" charset="-122"/>
                <a:cs typeface="Times New Roman" panose="02020603050405020304" pitchFamily="18" charset="0"/>
              </a:rPr>
              <a:t>）；</a:t>
            </a:r>
          </a:p>
          <a:p>
            <a:pPr marL="742932" lvl="1" indent="-285744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京东朗正体 玲珑" panose="02000400000000000000" pitchFamily="2" charset="-122"/>
                <a:ea typeface="京东朗正体 玲珑" panose="02000400000000000000" pitchFamily="2" charset="-122"/>
                <a:cs typeface="Times New Roman" panose="02020603050405020304" pitchFamily="18" charset="0"/>
              </a:rPr>
              <a:t>Advantages</a:t>
            </a:r>
            <a:r>
              <a:rPr lang="zh-CN" altLang="en-US" sz="2000" dirty="0">
                <a:latin typeface="京东朗正体 玲珑" panose="02000400000000000000" pitchFamily="2" charset="-122"/>
                <a:ea typeface="京东朗正体 玲珑" panose="02000400000000000000" pitchFamily="2" charset="-122"/>
                <a:cs typeface="Times New Roman" panose="02020603050405020304" pitchFamily="18" charset="0"/>
              </a:rPr>
              <a:t>：该方法相比于其它方法的优势；</a:t>
            </a:r>
            <a:endParaRPr lang="zh-CN" altLang="en-US" sz="4800" dirty="0">
              <a:latin typeface="京东朗正体 玲珑" panose="02000400000000000000" pitchFamily="2" charset="-122"/>
              <a:ea typeface="京东朗正体 玲珑" panose="02000400000000000000" pitchFamily="2" charset="-122"/>
            </a:endParaRPr>
          </a:p>
        </p:txBody>
      </p:sp>
      <p:cxnSp>
        <p:nvCxnSpPr>
          <p:cNvPr id="3" name="肘形连接符 2"/>
          <p:cNvCxnSpPr>
            <a:endCxn id="2" idx="3"/>
          </p:cNvCxnSpPr>
          <p:nvPr/>
        </p:nvCxnSpPr>
        <p:spPr>
          <a:xfrm flipV="1">
            <a:off x="8113222" y="3378541"/>
            <a:ext cx="2913973" cy="2639874"/>
          </a:xfrm>
          <a:prstGeom prst="bentConnector3">
            <a:avLst>
              <a:gd name="adj1" fmla="val 1078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507178" y="2915393"/>
            <a:ext cx="8123711" cy="2642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377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0720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5467929" y="752765"/>
            <a:ext cx="1571500" cy="6115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京东朗正体 玲珑" panose="020F0502020204030204"/>
                <a:ea typeface="京东朗正体 玲珑"/>
                <a:cs typeface="+mn-cs"/>
              </a:rPr>
              <a:t>目标：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京东朗正体 玲珑" panose="020F0502020204030204"/>
              <a:ea typeface="京东朗正体 玲珑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京东朗正体 玲珑" panose="020F0502020204030204"/>
                <a:ea typeface="京东朗正体 玲珑"/>
                <a:cs typeface="+mn-cs"/>
              </a:rPr>
              <a:t>定位、理念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5468260" y="2098962"/>
            <a:ext cx="1567542" cy="4083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京东朗正体 玲珑" panose="020F0502020204030204"/>
                <a:ea typeface="京东朗正体 玲珑"/>
                <a:cs typeface="+mn-cs"/>
              </a:rPr>
              <a:t>价值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5456713" y="3438898"/>
            <a:ext cx="1542801" cy="784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京东朗正体 玲珑" panose="020F0502020204030204"/>
                <a:ea typeface="京东朗正体 玲珑"/>
                <a:cs typeface="+mn-cs"/>
              </a:rPr>
              <a:t>How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京东朗正体 玲珑" panose="020F0502020204030204"/>
                <a:ea typeface="京东朗正体 玲珑"/>
                <a:cs typeface="+mn-cs"/>
              </a:rPr>
              <a:t>框架、模块、步骤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5466610" y="4506687"/>
            <a:ext cx="1619992" cy="11726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京东朗正体 玲珑" panose="020F0502020204030204"/>
                <a:ea typeface="京东朗正体 玲珑"/>
                <a:cs typeface="+mn-cs"/>
              </a:rPr>
              <a:t>Why-How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京东朗正体 玲珑" panose="020F0502020204030204"/>
                <a:ea typeface="京东朗正体 玲珑"/>
                <a:cs typeface="+mn-cs"/>
              </a:rPr>
              <a:t>应对挑战的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京东朗正体 玲珑" panose="020F0502020204030204"/>
                <a:ea typeface="京东朗正体 玲珑"/>
                <a:cs typeface="+mn-cs"/>
              </a:rPr>
              <a:t>Insights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京东朗正体 玲珑" panose="020F0502020204030204"/>
                <a:ea typeface="京东朗正体 玲珑"/>
                <a:cs typeface="+mn-cs"/>
              </a:rPr>
              <a:t>、对比优势</a:t>
            </a:r>
          </a:p>
        </p:txBody>
      </p:sp>
      <p:sp>
        <p:nvSpPr>
          <p:cNvPr id="8" name="笑脸 7"/>
          <p:cNvSpPr/>
          <p:nvPr/>
        </p:nvSpPr>
        <p:spPr>
          <a:xfrm>
            <a:off x="2688109" y="3158835"/>
            <a:ext cx="427511" cy="415636"/>
          </a:xfrm>
          <a:prstGeom prst="smileyFac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京东朗正体 玲珑" panose="020F0502020204030204"/>
              <a:ea typeface="京东朗正体 玲珑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983179" y="3099460"/>
            <a:ext cx="7125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京东朗正体 玲珑" panose="020F0502020204030204"/>
                <a:ea typeface="京东朗正体 玲珑"/>
                <a:cs typeface="+mn-cs"/>
              </a:rPr>
              <a:t>客户</a:t>
            </a:r>
          </a:p>
        </p:txBody>
      </p:sp>
      <p:sp>
        <p:nvSpPr>
          <p:cNvPr id="10" name="笑脸 9"/>
          <p:cNvSpPr/>
          <p:nvPr/>
        </p:nvSpPr>
        <p:spPr>
          <a:xfrm>
            <a:off x="9085218" y="3206336"/>
            <a:ext cx="427511" cy="415636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京东朗正体 玲珑" panose="020F0502020204030204"/>
              <a:ea typeface="京东朗正体 玲珑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536492" y="3198020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京东朗正体 玲珑" panose="020F0502020204030204"/>
                <a:ea typeface="京东朗正体 玲珑"/>
                <a:cs typeface="+mn-cs"/>
              </a:rPr>
              <a:t>团队</a:t>
            </a:r>
          </a:p>
        </p:txBody>
      </p:sp>
      <p:sp>
        <p:nvSpPr>
          <p:cNvPr id="12" name="矩形 11"/>
          <p:cNvSpPr/>
          <p:nvPr/>
        </p:nvSpPr>
        <p:spPr>
          <a:xfrm>
            <a:off x="5159828" y="544287"/>
            <a:ext cx="2133599" cy="5268686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京东朗正体 玲珑" panose="020F0502020204030204"/>
              <a:ea typeface="京东朗正体 玲珑"/>
              <a:cs typeface="+mn-cs"/>
            </a:endParaRPr>
          </a:p>
        </p:txBody>
      </p:sp>
      <p:cxnSp>
        <p:nvCxnSpPr>
          <p:cNvPr id="14" name="肘形连接符 13"/>
          <p:cNvCxnSpPr>
            <a:stCxn id="4" idx="1"/>
            <a:endCxn id="8" idx="0"/>
          </p:cNvCxnSpPr>
          <p:nvPr/>
        </p:nvCxnSpPr>
        <p:spPr>
          <a:xfrm rot="10800000" flipV="1">
            <a:off x="2901865" y="1058553"/>
            <a:ext cx="2566064" cy="2100281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5" idx="1"/>
            <a:endCxn id="8" idx="0"/>
          </p:cNvCxnSpPr>
          <p:nvPr/>
        </p:nvCxnSpPr>
        <p:spPr>
          <a:xfrm rot="10800000" flipV="1">
            <a:off x="2901866" y="2303151"/>
            <a:ext cx="2566395" cy="855684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2166257" y="1099849"/>
            <a:ext cx="82632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京东朗正体 玲珑" panose="020F0502020204030204"/>
                <a:ea typeface="京东朗正体 玲珑"/>
                <a:cs typeface="+mn-cs"/>
              </a:rPr>
              <a:t>征服客户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京东朗正体 玲珑" panose="020F0502020204030204"/>
              <a:ea typeface="京东朗正体 玲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京东朗正体 玲珑" panose="020F0502020204030204"/>
              <a:ea typeface="京东朗正体 玲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京东朗正体 玲珑" panose="020F0502020204030204"/>
                <a:ea typeface="京东朗正体 玲珑"/>
                <a:cs typeface="+mn-cs"/>
              </a:rPr>
              <a:t>赢得战机</a:t>
            </a:r>
          </a:p>
        </p:txBody>
      </p:sp>
      <p:sp>
        <p:nvSpPr>
          <p:cNvPr id="34" name="矩形 33"/>
          <p:cNvSpPr/>
          <p:nvPr/>
        </p:nvSpPr>
        <p:spPr>
          <a:xfrm>
            <a:off x="3969143" y="630114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京东朗正体 玲珑" panose="020F0502020204030204"/>
                <a:ea typeface="京东朗正体 玲珑"/>
                <a:cs typeface="+mn-cs"/>
              </a:rPr>
              <a:t>对齐方向</a:t>
            </a:r>
          </a:p>
        </p:txBody>
      </p:sp>
      <p:sp>
        <p:nvSpPr>
          <p:cNvPr id="35" name="矩形 34"/>
          <p:cNvSpPr/>
          <p:nvPr/>
        </p:nvSpPr>
        <p:spPr>
          <a:xfrm>
            <a:off x="3954629" y="1889229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京东朗正体 玲珑" panose="020F0502020204030204"/>
                <a:ea typeface="京东朗正体 玲珑"/>
                <a:cs typeface="+mn-cs"/>
              </a:rPr>
              <a:t>确认目的</a:t>
            </a:r>
          </a:p>
        </p:txBody>
      </p:sp>
      <p:sp>
        <p:nvSpPr>
          <p:cNvPr id="39" name="圆角矩形 38"/>
          <p:cNvSpPr/>
          <p:nvPr/>
        </p:nvSpPr>
        <p:spPr>
          <a:xfrm>
            <a:off x="5467931" y="1481182"/>
            <a:ext cx="1571500" cy="4455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京东朗正体 玲珑" panose="020F0502020204030204"/>
                <a:ea typeface="京东朗正体 玲珑"/>
                <a:cs typeface="+mn-cs"/>
              </a:rPr>
              <a:t>结果</a:t>
            </a:r>
          </a:p>
        </p:txBody>
      </p:sp>
      <p:sp>
        <p:nvSpPr>
          <p:cNvPr id="45" name="圆角矩形 44"/>
          <p:cNvSpPr/>
          <p:nvPr/>
        </p:nvSpPr>
        <p:spPr>
          <a:xfrm>
            <a:off x="5468261" y="2665019"/>
            <a:ext cx="1567542" cy="4083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京东朗正体 玲珑" panose="020F0502020204030204"/>
                <a:ea typeface="京东朗正体 玲珑"/>
                <a:cs typeface="+mn-cs"/>
              </a:rPr>
              <a:t>挑战</a:t>
            </a:r>
          </a:p>
        </p:txBody>
      </p:sp>
      <p:cxnSp>
        <p:nvCxnSpPr>
          <p:cNvPr id="47" name="肘形连接符 46"/>
          <p:cNvCxnSpPr>
            <a:stCxn id="45" idx="1"/>
            <a:endCxn id="8" idx="0"/>
          </p:cNvCxnSpPr>
          <p:nvPr/>
        </p:nvCxnSpPr>
        <p:spPr>
          <a:xfrm rot="10800000" flipV="1">
            <a:off x="2901865" y="2869207"/>
            <a:ext cx="2566396" cy="289627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3943743" y="2437143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京东朗正体 玲珑" panose="020F0502020204030204"/>
                <a:ea typeface="京东朗正体 玲珑"/>
                <a:cs typeface="+mn-cs"/>
              </a:rPr>
              <a:t>预知风险</a:t>
            </a:r>
          </a:p>
        </p:txBody>
      </p:sp>
      <p:cxnSp>
        <p:nvCxnSpPr>
          <p:cNvPr id="50" name="肘形连接符 49"/>
          <p:cNvCxnSpPr>
            <a:stCxn id="4" idx="3"/>
            <a:endCxn id="10" idx="0"/>
          </p:cNvCxnSpPr>
          <p:nvPr/>
        </p:nvCxnSpPr>
        <p:spPr>
          <a:xfrm>
            <a:off x="7039429" y="1058554"/>
            <a:ext cx="2259545" cy="2147782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7311059" y="680914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京东朗正体 玲珑" panose="020F0502020204030204"/>
                <a:ea typeface="京东朗正体 玲珑"/>
                <a:cs typeface="+mn-cs"/>
              </a:rPr>
              <a:t>设计原则</a:t>
            </a:r>
          </a:p>
        </p:txBody>
      </p:sp>
      <p:cxnSp>
        <p:nvCxnSpPr>
          <p:cNvPr id="53" name="肘形连接符 52"/>
          <p:cNvCxnSpPr>
            <a:stCxn id="39" idx="3"/>
            <a:endCxn id="10" idx="0"/>
          </p:cNvCxnSpPr>
          <p:nvPr/>
        </p:nvCxnSpPr>
        <p:spPr>
          <a:xfrm>
            <a:off x="7039431" y="1703976"/>
            <a:ext cx="2259543" cy="1502360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7343716" y="1294143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京东朗正体 玲珑" panose="020F0502020204030204"/>
                <a:ea typeface="京东朗正体 玲珑"/>
                <a:cs typeface="+mn-cs"/>
              </a:rPr>
              <a:t>锚定终局</a:t>
            </a:r>
          </a:p>
        </p:txBody>
      </p:sp>
      <p:cxnSp>
        <p:nvCxnSpPr>
          <p:cNvPr id="56" name="肘形连接符 55"/>
          <p:cNvCxnSpPr>
            <a:stCxn id="5" idx="3"/>
            <a:endCxn id="10" idx="0"/>
          </p:cNvCxnSpPr>
          <p:nvPr/>
        </p:nvCxnSpPr>
        <p:spPr>
          <a:xfrm>
            <a:off x="7035802" y="2303151"/>
            <a:ext cx="2263172" cy="903185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7335403" y="1876033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京东朗正体 玲珑" panose="020F0502020204030204"/>
                <a:ea typeface="京东朗正体 玲珑"/>
                <a:cs typeface="+mn-cs"/>
              </a:rPr>
              <a:t>理解任务</a:t>
            </a:r>
          </a:p>
        </p:txBody>
      </p:sp>
      <p:cxnSp>
        <p:nvCxnSpPr>
          <p:cNvPr id="59" name="肘形连接符 58"/>
          <p:cNvCxnSpPr>
            <a:stCxn id="45" idx="3"/>
            <a:endCxn id="10" idx="0"/>
          </p:cNvCxnSpPr>
          <p:nvPr/>
        </p:nvCxnSpPr>
        <p:spPr>
          <a:xfrm>
            <a:off x="7035803" y="2869208"/>
            <a:ext cx="2263171" cy="337128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7342660" y="2456605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京东朗正体 玲珑" panose="020F0502020204030204"/>
                <a:ea typeface="京东朗正体 玲珑"/>
                <a:cs typeface="+mn-cs"/>
              </a:rPr>
              <a:t>技术选型</a:t>
            </a:r>
          </a:p>
        </p:txBody>
      </p:sp>
      <p:sp>
        <p:nvSpPr>
          <p:cNvPr id="65" name="矩形 64"/>
          <p:cNvSpPr/>
          <p:nvPr/>
        </p:nvSpPr>
        <p:spPr>
          <a:xfrm>
            <a:off x="9379543" y="1207784"/>
            <a:ext cx="77267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京东朗正体 玲珑" panose="020F0502020204030204"/>
                <a:ea typeface="京东朗正体 玲珑"/>
                <a:cs typeface="+mn-cs"/>
              </a:rPr>
              <a:t>指引方向</a:t>
            </a:r>
          </a:p>
        </p:txBody>
      </p:sp>
      <p:cxnSp>
        <p:nvCxnSpPr>
          <p:cNvPr id="67" name="肘形连接符 66"/>
          <p:cNvCxnSpPr>
            <a:stCxn id="6" idx="3"/>
            <a:endCxn id="10" idx="4"/>
          </p:cNvCxnSpPr>
          <p:nvPr/>
        </p:nvCxnSpPr>
        <p:spPr>
          <a:xfrm flipV="1">
            <a:off x="6999514" y="3621972"/>
            <a:ext cx="2299460" cy="209306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肘形连接符 68"/>
          <p:cNvCxnSpPr>
            <a:stCxn id="7" idx="3"/>
            <a:endCxn id="10" idx="4"/>
          </p:cNvCxnSpPr>
          <p:nvPr/>
        </p:nvCxnSpPr>
        <p:spPr>
          <a:xfrm flipV="1">
            <a:off x="7086602" y="3621972"/>
            <a:ext cx="2212372" cy="1471059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7375384" y="3445887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京东朗正体 玲珑" panose="020F0502020204030204"/>
                <a:ea typeface="京东朗正体 玲珑"/>
                <a:cs typeface="+mn-cs"/>
              </a:rPr>
              <a:t>设计细化</a:t>
            </a:r>
          </a:p>
        </p:txBody>
      </p:sp>
      <p:sp>
        <p:nvSpPr>
          <p:cNvPr id="75" name="矩形 74"/>
          <p:cNvSpPr/>
          <p:nvPr/>
        </p:nvSpPr>
        <p:spPr>
          <a:xfrm>
            <a:off x="9396169" y="2023025"/>
            <a:ext cx="77267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京东朗正体 玲珑" panose="020F0502020204030204"/>
                <a:ea typeface="京东朗正体 玲珑"/>
                <a:cs typeface="+mn-cs"/>
              </a:rPr>
              <a:t>激发活力</a:t>
            </a:r>
          </a:p>
        </p:txBody>
      </p:sp>
      <p:sp>
        <p:nvSpPr>
          <p:cNvPr id="79" name="矩形 78"/>
          <p:cNvSpPr/>
          <p:nvPr/>
        </p:nvSpPr>
        <p:spPr>
          <a:xfrm>
            <a:off x="7399135" y="4679932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京东朗正体 玲珑" panose="020F0502020204030204"/>
                <a:ea typeface="京东朗正体 玲珑"/>
                <a:cs typeface="+mn-cs"/>
              </a:rPr>
              <a:t>消除分歧</a:t>
            </a:r>
          </a:p>
        </p:txBody>
      </p:sp>
      <p:sp>
        <p:nvSpPr>
          <p:cNvPr id="80" name="矩形 79"/>
          <p:cNvSpPr/>
          <p:nvPr/>
        </p:nvSpPr>
        <p:spPr>
          <a:xfrm>
            <a:off x="3932858" y="2905229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京东朗正体 玲珑" panose="020F0502020204030204"/>
                <a:ea typeface="京东朗正体 玲珑"/>
                <a:cs typeface="+mn-cs"/>
              </a:rPr>
              <a:t>挑战对手</a:t>
            </a:r>
          </a:p>
        </p:txBody>
      </p:sp>
      <p:cxnSp>
        <p:nvCxnSpPr>
          <p:cNvPr id="82" name="肘形连接符 81"/>
          <p:cNvCxnSpPr>
            <a:stCxn id="6" idx="1"/>
            <a:endCxn id="8" idx="4"/>
          </p:cNvCxnSpPr>
          <p:nvPr/>
        </p:nvCxnSpPr>
        <p:spPr>
          <a:xfrm rot="10800000">
            <a:off x="2901865" y="3574472"/>
            <a:ext cx="2554848" cy="256807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肘形连接符 83"/>
          <p:cNvCxnSpPr>
            <a:stCxn id="7" idx="1"/>
            <a:endCxn id="8" idx="4"/>
          </p:cNvCxnSpPr>
          <p:nvPr/>
        </p:nvCxnSpPr>
        <p:spPr>
          <a:xfrm rot="10800000">
            <a:off x="2901866" y="3574471"/>
            <a:ext cx="2564745" cy="1518560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/>
          <p:cNvSpPr/>
          <p:nvPr/>
        </p:nvSpPr>
        <p:spPr>
          <a:xfrm>
            <a:off x="3935500" y="3435002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京东朗正体 玲珑" panose="020F0502020204030204"/>
                <a:ea typeface="京东朗正体 玲珑"/>
                <a:cs typeface="+mn-cs"/>
              </a:rPr>
              <a:t>工作部署</a:t>
            </a:r>
          </a:p>
        </p:txBody>
      </p:sp>
      <p:sp>
        <p:nvSpPr>
          <p:cNvPr id="86" name="矩形 85"/>
          <p:cNvSpPr/>
          <p:nvPr/>
        </p:nvSpPr>
        <p:spPr>
          <a:xfrm>
            <a:off x="3935499" y="4665088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京东朗正体 玲珑" panose="020F0502020204030204"/>
                <a:ea typeface="京东朗正体 玲珑"/>
                <a:cs typeface="+mn-cs"/>
              </a:rPr>
              <a:t>处置争端</a:t>
            </a:r>
          </a:p>
        </p:txBody>
      </p:sp>
      <p:cxnSp>
        <p:nvCxnSpPr>
          <p:cNvPr id="3" name="肘形连接符 2"/>
          <p:cNvCxnSpPr>
            <a:stCxn id="39" idx="1"/>
            <a:endCxn id="8" idx="0"/>
          </p:cNvCxnSpPr>
          <p:nvPr/>
        </p:nvCxnSpPr>
        <p:spPr>
          <a:xfrm rot="10800000" flipV="1">
            <a:off x="2901865" y="1703975"/>
            <a:ext cx="2566066" cy="1454859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3933517" y="1271381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京东朗正体 玲珑" panose="020F0502020204030204"/>
                <a:ea typeface="京东朗正体 玲珑"/>
                <a:cs typeface="+mn-cs"/>
              </a:rPr>
              <a:t>勾勒愿景</a:t>
            </a:r>
          </a:p>
        </p:txBody>
      </p:sp>
      <p:sp>
        <p:nvSpPr>
          <p:cNvPr id="42" name="矩形 41"/>
          <p:cNvSpPr/>
          <p:nvPr/>
        </p:nvSpPr>
        <p:spPr>
          <a:xfrm>
            <a:off x="3959251" y="3850638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京东朗正体 玲珑" panose="020F0502020204030204"/>
                <a:ea typeface="京东朗正体 玲珑"/>
                <a:cs typeface="+mn-cs"/>
              </a:rPr>
              <a:t>资源调配</a:t>
            </a:r>
          </a:p>
        </p:txBody>
      </p:sp>
      <p:sp>
        <p:nvSpPr>
          <p:cNvPr id="43" name="矩形 42"/>
          <p:cNvSpPr/>
          <p:nvPr/>
        </p:nvSpPr>
        <p:spPr>
          <a:xfrm>
            <a:off x="7387259" y="3814022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京东朗正体 玲珑" panose="020F0502020204030204"/>
                <a:ea typeface="京东朗正体 玲珑"/>
                <a:cs typeface="+mn-cs"/>
              </a:rPr>
              <a:t>分工排期</a:t>
            </a:r>
          </a:p>
        </p:txBody>
      </p:sp>
      <p:sp>
        <p:nvSpPr>
          <p:cNvPr id="44" name="矩形 43"/>
          <p:cNvSpPr/>
          <p:nvPr/>
        </p:nvSpPr>
        <p:spPr>
          <a:xfrm>
            <a:off x="7411010" y="5131194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京东朗正体 玲珑" panose="020F0502020204030204"/>
                <a:ea typeface="京东朗正体 玲珑"/>
                <a:cs typeface="+mn-cs"/>
              </a:rPr>
              <a:t>避免踩坑</a:t>
            </a:r>
          </a:p>
        </p:txBody>
      </p:sp>
    </p:spTree>
    <p:extLst>
      <p:ext uri="{BB962C8B-B14F-4D97-AF65-F5344CB8AC3E}">
        <p14:creationId xmlns:p14="http://schemas.microsoft.com/office/powerpoint/2010/main" val="80502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User Person Generic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390" y="3421280"/>
            <a:ext cx="332559" cy="511629"/>
          </a:xfrm>
          <a:prstGeom prst="rect">
            <a:avLst/>
          </a:prstGeom>
        </p:spPr>
      </p:pic>
      <p:grpSp>
        <p:nvGrpSpPr>
          <p:cNvPr id="32" name="组合 31"/>
          <p:cNvGrpSpPr/>
          <p:nvPr/>
        </p:nvGrpSpPr>
        <p:grpSpPr>
          <a:xfrm>
            <a:off x="6846797" y="1348931"/>
            <a:ext cx="4092423" cy="548424"/>
            <a:chOff x="6796920" y="2462836"/>
            <a:chExt cx="4092423" cy="548424"/>
          </a:xfrm>
        </p:grpSpPr>
        <p:sp>
          <p:nvSpPr>
            <p:cNvPr id="12" name="矩形 11"/>
            <p:cNvSpPr/>
            <p:nvPr/>
          </p:nvSpPr>
          <p:spPr>
            <a:xfrm>
              <a:off x="6796920" y="2462836"/>
              <a:ext cx="69762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京东朗正体 玲珑" panose="020F0502020204030204"/>
                  <a:ea typeface="京东朗正体 玲珑"/>
                  <a:cs typeface="+mn-cs"/>
                </a:rPr>
                <a:t>理念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7427105" y="2488040"/>
              <a:ext cx="346223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zh-CN" altLang="en-US" sz="1600" dirty="0">
                  <a:solidFill>
                    <a:schemeClr val="bg1">
                      <a:lumMod val="50000"/>
                    </a:schemeClr>
                  </a:solidFill>
                </a:rPr>
                <a:t>目标的特色和</a:t>
              </a:r>
              <a:r>
                <a:rPr lang="zh-CN" altLang="en-US" sz="1600" dirty="0">
                  <a:solidFill>
                    <a:schemeClr val="bg1">
                      <a:lumMod val="50000"/>
                    </a:schemeClr>
                  </a:solidFill>
                  <a:latin typeface="京东朗正体 玲珑" panose="020F0502020204030204"/>
                  <a:ea typeface="京东朗正体 玲珑"/>
                </a:rPr>
                <a:t>建设的原则；</a:t>
              </a:r>
              <a:endParaRPr lang="en-US" altLang="zh-CN" sz="1600" dirty="0">
                <a:solidFill>
                  <a:schemeClr val="bg1">
                    <a:lumMod val="50000"/>
                  </a:schemeClr>
                </a:solidFill>
                <a:latin typeface="京东朗正体 玲珑" panose="020F0502020204030204"/>
                <a:ea typeface="京东朗正体 玲珑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京东朗正体 玲珑" panose="020F0502020204030204"/>
                  <a:ea typeface="京东朗正体 玲珑"/>
                </a:rPr>
                <a:t>如： 气势磅礴？山清水秀？舒适温暖？原生自然？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京东朗正体 玲珑" panose="020F0502020204030204"/>
                <a:ea typeface="京东朗正体 玲珑"/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5862122" y="1538249"/>
            <a:ext cx="1283064" cy="1227909"/>
            <a:chOff x="5862122" y="1538249"/>
            <a:chExt cx="1283064" cy="1227909"/>
          </a:xfrm>
        </p:grpSpPr>
        <p:sp>
          <p:nvSpPr>
            <p:cNvPr id="5" name="矩形 4"/>
            <p:cNvSpPr/>
            <p:nvPr/>
          </p:nvSpPr>
          <p:spPr>
            <a:xfrm>
              <a:off x="6145362" y="1611015"/>
              <a:ext cx="80021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400" b="1" noProof="0" dirty="0">
                  <a:latin typeface="京东朗正体 玲珑" panose="020F0502020204030204"/>
                  <a:ea typeface="京东朗正体 玲珑"/>
                </a:rPr>
                <a:t>目标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京东朗正体 玲珑" panose="020F0502020204030204"/>
                <a:ea typeface="京东朗正体 玲珑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5862122" y="1538249"/>
              <a:ext cx="1283064" cy="1227909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6411216" y="1976576"/>
            <a:ext cx="4651376" cy="707886"/>
            <a:chOff x="6361339" y="3090481"/>
            <a:chExt cx="4651376" cy="707886"/>
          </a:xfrm>
        </p:grpSpPr>
        <p:sp>
          <p:nvSpPr>
            <p:cNvPr id="4" name="椭圆 3"/>
            <p:cNvSpPr/>
            <p:nvPr/>
          </p:nvSpPr>
          <p:spPr>
            <a:xfrm>
              <a:off x="6361339" y="3221477"/>
              <a:ext cx="160565" cy="15103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6494992" y="3115352"/>
              <a:ext cx="796655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京东朗正体 玲珑" panose="020F0502020204030204"/>
                  <a:ea typeface="京东朗正体 玲珑"/>
                </a:rPr>
                <a:t>结果：</a:t>
              </a:r>
              <a:endParaRPr lang="zh-CN" altLang="en-US" sz="1400" dirty="0">
                <a:solidFill>
                  <a:srgbClr val="00B050"/>
                </a:solidFill>
                <a:latin typeface="京东朗正体 玲珑" panose="020F0502020204030204"/>
                <a:ea typeface="京东朗正体 玲珑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7272751" y="3090481"/>
              <a:ext cx="373996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zh-CN" altLang="en-US" sz="1600" dirty="0">
                  <a:solidFill>
                    <a:schemeClr val="bg1">
                      <a:lumMod val="50000"/>
                    </a:schemeClr>
                  </a:solidFill>
                </a:rPr>
                <a:t>建设完成的最终形态：量化指标、影像等</a:t>
              </a:r>
              <a:endParaRPr lang="en-US" altLang="zh-CN" sz="16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lvl="0">
                <a:defRPr/>
              </a:pP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</a:rPr>
                <a:t>如：</a:t>
              </a: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</a:rPr>
                <a:t>8848m</a:t>
              </a: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</a:rPr>
                <a:t>，顶层面积</a:t>
              </a: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</a:rPr>
                <a:t>210</a:t>
              </a: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</a:rPr>
                <a:t>平方米，三层楼，</a:t>
              </a: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</a:rPr>
                <a:t>15</a:t>
              </a: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</a:rPr>
                <a:t>个房间，新中式风格，效果图</a:t>
              </a: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6086811" y="691964"/>
            <a:ext cx="4641952" cy="1415608"/>
            <a:chOff x="6086811" y="691964"/>
            <a:chExt cx="4641952" cy="1415608"/>
          </a:xfrm>
        </p:grpSpPr>
        <p:sp>
          <p:nvSpPr>
            <p:cNvPr id="21" name="矩形 20"/>
            <p:cNvSpPr/>
            <p:nvPr/>
          </p:nvSpPr>
          <p:spPr>
            <a:xfrm>
              <a:off x="6086811" y="700307"/>
              <a:ext cx="80021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京东朗正体 玲珑" panose="020F0502020204030204"/>
                  <a:ea typeface="京东朗正体 玲珑"/>
                  <a:cs typeface="+mn-cs"/>
                </a:rPr>
                <a:t>价值</a:t>
              </a:r>
            </a:p>
          </p:txBody>
        </p:sp>
        <p:cxnSp>
          <p:nvCxnSpPr>
            <p:cNvPr id="22" name="直接箭头连接符 21"/>
            <p:cNvCxnSpPr>
              <a:stCxn id="4" idx="0"/>
              <a:endCxn id="21" idx="2"/>
            </p:cNvCxnSpPr>
            <p:nvPr/>
          </p:nvCxnSpPr>
          <p:spPr>
            <a:xfrm flipH="1" flipV="1">
              <a:off x="6486921" y="1161972"/>
              <a:ext cx="4578" cy="945600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矩形 22"/>
            <p:cNvSpPr/>
            <p:nvPr/>
          </p:nvSpPr>
          <p:spPr>
            <a:xfrm>
              <a:off x="6990753" y="691964"/>
              <a:ext cx="3738010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zh-CN" altLang="en-US" sz="1600" dirty="0">
                  <a:solidFill>
                    <a:schemeClr val="bg1">
                      <a:lumMod val="50000"/>
                    </a:schemeClr>
                  </a:solidFill>
                </a:rPr>
                <a:t>达成</a:t>
              </a:r>
              <a:r>
                <a:rPr lang="zh-CN" altLang="en-US" sz="1600" dirty="0">
                  <a:solidFill>
                    <a:schemeClr val="bg1">
                      <a:lumMod val="50000"/>
                    </a:schemeClr>
                  </a:solidFill>
                  <a:latin typeface="京东朗正体 玲珑" panose="020F0502020204030204"/>
                  <a:ea typeface="京东朗正体 玲珑"/>
                </a:rPr>
                <a:t>目标后给客户创造的具体价值：</a:t>
              </a:r>
              <a:endParaRPr lang="en-US" altLang="zh-CN" sz="1600" dirty="0">
                <a:solidFill>
                  <a:schemeClr val="bg1">
                    <a:lumMod val="50000"/>
                  </a:schemeClr>
                </a:solidFill>
                <a:latin typeface="京东朗正体 玲珑" panose="020F0502020204030204"/>
                <a:ea typeface="京东朗正体 玲珑"/>
              </a:endParaRPr>
            </a:p>
            <a:p>
              <a:pPr lvl="0">
                <a:defRPr/>
              </a:pPr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latin typeface="京东朗正体 玲珑" panose="020F0502020204030204"/>
                  <a:ea typeface="京东朗正体 玲珑"/>
                </a:rPr>
                <a:t>如商业价值，成本、效率、体验；社会效应等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京东朗正体 玲珑" panose="020F0502020204030204"/>
                <a:ea typeface="京东朗正体 玲珑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3641964" y="1660727"/>
            <a:ext cx="5449811" cy="2411716"/>
            <a:chOff x="3592087" y="2774632"/>
            <a:chExt cx="5449811" cy="2411716"/>
          </a:xfrm>
        </p:grpSpPr>
        <p:grpSp>
          <p:nvGrpSpPr>
            <p:cNvPr id="30" name="组合 29"/>
            <p:cNvGrpSpPr/>
            <p:nvPr/>
          </p:nvGrpSpPr>
          <p:grpSpPr>
            <a:xfrm>
              <a:off x="4985142" y="3096846"/>
              <a:ext cx="4056756" cy="2089502"/>
              <a:chOff x="4985142" y="3096846"/>
              <a:chExt cx="4056756" cy="2089502"/>
            </a:xfrm>
          </p:grpSpPr>
          <p:pic>
            <p:nvPicPr>
              <p:cNvPr id="6" name="图片 5" descr="Clipart - Snowcapped Mountain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656" t="4805" r="16842" b="6760"/>
              <a:stretch/>
            </p:blipFill>
            <p:spPr>
              <a:xfrm>
                <a:off x="5871029" y="3353467"/>
                <a:ext cx="1117600" cy="1803854"/>
              </a:xfrm>
              <a:prstGeom prst="rect">
                <a:avLst/>
              </a:prstGeom>
            </p:spPr>
          </p:pic>
          <p:pic>
            <p:nvPicPr>
              <p:cNvPr id="7" name="图片 6" descr="Clipart - Snowcapped Mountain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73613" y="3836521"/>
                <a:ext cx="1012372" cy="1012372"/>
              </a:xfrm>
              <a:prstGeom prst="rect">
                <a:avLst/>
              </a:prstGeom>
            </p:spPr>
          </p:pic>
          <p:pic>
            <p:nvPicPr>
              <p:cNvPr id="8" name="图片 7" descr="Clipart - Snowcapped Mountain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29526" y="3825635"/>
                <a:ext cx="1012372" cy="1360713"/>
              </a:xfrm>
              <a:prstGeom prst="rect">
                <a:avLst/>
              </a:prstGeom>
            </p:spPr>
          </p:pic>
          <p:sp>
            <p:nvSpPr>
              <p:cNvPr id="9" name="矩形 8"/>
              <p:cNvSpPr/>
              <p:nvPr/>
            </p:nvSpPr>
            <p:spPr>
              <a:xfrm>
                <a:off x="4985142" y="3096846"/>
                <a:ext cx="69762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京东朗正体 玲珑" panose="020F0502020204030204"/>
                    <a:ea typeface="京东朗正体 玲珑"/>
                    <a:cs typeface="+mn-cs"/>
                  </a:rPr>
                  <a:t>定位</a:t>
                </a:r>
              </a:p>
            </p:txBody>
          </p:sp>
          <p:cxnSp>
            <p:nvCxnSpPr>
              <p:cNvPr id="10" name="直接箭头连接符 9"/>
              <p:cNvCxnSpPr>
                <a:stCxn id="9" idx="3"/>
                <a:endCxn id="4" idx="2"/>
              </p:cNvCxnSpPr>
              <p:nvPr/>
            </p:nvCxnSpPr>
            <p:spPr>
              <a:xfrm>
                <a:off x="5682769" y="3296901"/>
                <a:ext cx="678570" cy="96"/>
              </a:xfrm>
              <a:prstGeom prst="straightConnector1">
                <a:avLst/>
              </a:prstGeom>
              <a:ln>
                <a:solidFill>
                  <a:srgbClr val="0070C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矩形 12"/>
            <p:cNvSpPr/>
            <p:nvPr/>
          </p:nvSpPr>
          <p:spPr>
            <a:xfrm>
              <a:off x="3629165" y="3019131"/>
              <a:ext cx="130509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京东朗正体 玲珑" panose="020F0502020204030204"/>
                  <a:ea typeface="京东朗正体 玲珑"/>
                  <a:cs typeface="+mn-cs"/>
                </a:rPr>
                <a:t>例如：世界第一高峰的山顶</a:t>
              </a: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京东朗正体 玲珑" panose="020F0502020204030204"/>
                  <a:ea typeface="京东朗正体 玲珑"/>
                </a:rPr>
                <a:t>住宅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京东朗正体 玲珑" panose="020F0502020204030204"/>
                <a:ea typeface="京东朗正体 玲珑"/>
                <a:cs typeface="+mn-cs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3592087" y="2774632"/>
              <a:ext cx="209480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京东朗正体 玲珑" panose="020F0502020204030204"/>
                  <a:ea typeface="京东朗正体 玲珑"/>
                  <a:cs typeface="+mn-cs"/>
                </a:rPr>
                <a:t>在行业（场景）中的位置</a:t>
              </a: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1588958" y="2120027"/>
            <a:ext cx="4730024" cy="3060266"/>
            <a:chOff x="1539081" y="2685292"/>
            <a:chExt cx="4730024" cy="3060266"/>
          </a:xfrm>
        </p:grpSpPr>
        <p:sp>
          <p:nvSpPr>
            <p:cNvPr id="25" name="弧形 24"/>
            <p:cNvSpPr/>
            <p:nvPr/>
          </p:nvSpPr>
          <p:spPr>
            <a:xfrm rot="20556720">
              <a:off x="1539081" y="2685292"/>
              <a:ext cx="4730024" cy="1807029"/>
            </a:xfrm>
            <a:prstGeom prst="arc">
              <a:avLst>
                <a:gd name="adj1" fmla="val 341251"/>
                <a:gd name="adj2" fmla="val 10571155"/>
              </a:avLst>
            </a:prstGeom>
            <a:ln>
              <a:solidFill>
                <a:schemeClr val="bg1">
                  <a:lumMod val="50000"/>
                </a:schemeClr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2822045" y="4641264"/>
              <a:ext cx="268054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京东朗正体 玲珑" panose="020F0502020204030204"/>
                  <a:ea typeface="京东朗正体 玲珑"/>
                  <a:cs typeface="+mn-cs"/>
                </a:rPr>
                <a:t>实现路径（</a:t>
              </a: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京东朗正体 玲珑" panose="020F0502020204030204"/>
                  <a:ea typeface="京东朗正体 玲珑"/>
                  <a:cs typeface="+mn-cs"/>
                </a:rPr>
                <a:t>HOW</a:t>
              </a: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京东朗正体 玲珑" panose="020F0502020204030204"/>
                  <a:ea typeface="京东朗正体 玲珑"/>
                  <a:cs typeface="+mn-cs"/>
                </a:rPr>
                <a:t>）</a:t>
              </a:r>
            </a:p>
          </p:txBody>
        </p:sp>
        <p:sp>
          <p:nvSpPr>
            <p:cNvPr id="38" name="矩形 37"/>
            <p:cNvSpPr/>
            <p:nvPr/>
          </p:nvSpPr>
          <p:spPr>
            <a:xfrm>
              <a:off x="2194559" y="5037672"/>
              <a:ext cx="3848793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zh-CN" altLang="en-US" sz="1600" dirty="0">
                  <a:solidFill>
                    <a:schemeClr val="bg1">
                      <a:lumMod val="50000"/>
                    </a:schemeClr>
                  </a:solidFill>
                </a:rPr>
                <a:t>解决问题的方法：框架、模块、步骤</a:t>
              </a:r>
              <a:endParaRPr lang="en-US" altLang="zh-CN" sz="16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lvl="0">
                <a:defRPr/>
              </a:pP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</a:rPr>
                <a:t>如：三部曲：推平山头、加固地基、修建滑轨；</a:t>
              </a:r>
              <a:endParaRPr lang="en-US" altLang="zh-CN" sz="12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lvl="0">
                <a:defRPr/>
              </a:pP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</a:rPr>
                <a:t>推山头：第一步装炸药、去除土层、清理垃圾等</a:t>
              </a: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1845426" y="3116087"/>
            <a:ext cx="4671753" cy="3308347"/>
            <a:chOff x="1795549" y="3681352"/>
            <a:chExt cx="4671753" cy="3308347"/>
          </a:xfrm>
        </p:grpSpPr>
        <p:cxnSp>
          <p:nvCxnSpPr>
            <p:cNvPr id="40" name="肘形连接符 39"/>
            <p:cNvCxnSpPr>
              <a:stCxn id="43" idx="1"/>
              <a:endCxn id="28" idx="3"/>
            </p:cNvCxnSpPr>
            <p:nvPr/>
          </p:nvCxnSpPr>
          <p:spPr>
            <a:xfrm rot="10800000" flipH="1">
              <a:off x="2045532" y="3976189"/>
              <a:ext cx="499912" cy="2064308"/>
            </a:xfrm>
            <a:prstGeom prst="bentConnector4">
              <a:avLst>
                <a:gd name="adj1" fmla="val -45728"/>
                <a:gd name="adj2" fmla="val 55591"/>
              </a:avLst>
            </a:prstGeom>
            <a:ln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肘形连接符 41"/>
            <p:cNvCxnSpPr>
              <a:stCxn id="43" idx="3"/>
              <a:endCxn id="37" idx="2"/>
            </p:cNvCxnSpPr>
            <p:nvPr/>
          </p:nvCxnSpPr>
          <p:spPr>
            <a:xfrm flipH="1" flipV="1">
              <a:off x="4824672" y="3681352"/>
              <a:ext cx="1565319" cy="2359145"/>
            </a:xfrm>
            <a:prstGeom prst="bentConnector4">
              <a:avLst>
                <a:gd name="adj1" fmla="val -14604"/>
                <a:gd name="adj2" fmla="val 54892"/>
              </a:avLst>
            </a:prstGeom>
            <a:ln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矩形 42"/>
            <p:cNvSpPr/>
            <p:nvPr/>
          </p:nvSpPr>
          <p:spPr>
            <a:xfrm>
              <a:off x="2045532" y="5809664"/>
              <a:ext cx="434445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京东朗正体 玲珑" panose="020F0502020204030204"/>
                  <a:ea typeface="京东朗正体 玲珑"/>
                  <a:cs typeface="+mn-cs"/>
                </a:rPr>
                <a:t>为什么要这样作（</a:t>
              </a: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京东朗正体 玲珑" panose="020F0502020204030204"/>
                  <a:ea typeface="京东朗正体 玲珑"/>
                  <a:cs typeface="+mn-cs"/>
                </a:rPr>
                <a:t>Why-how</a:t>
              </a: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京东朗正体 玲珑" panose="020F0502020204030204"/>
                  <a:ea typeface="京东朗正体 玲珑"/>
                  <a:cs typeface="+mn-cs"/>
                </a:rPr>
                <a:t>）</a:t>
              </a:r>
            </a:p>
          </p:txBody>
        </p:sp>
        <p:sp>
          <p:nvSpPr>
            <p:cNvPr id="50" name="矩形 49"/>
            <p:cNvSpPr/>
            <p:nvPr/>
          </p:nvSpPr>
          <p:spPr>
            <a:xfrm>
              <a:off x="1795549" y="6281813"/>
              <a:ext cx="4671753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zh-CN" altLang="en-US" sz="1600" dirty="0">
                  <a:solidFill>
                    <a:schemeClr val="bg1">
                      <a:lumMod val="50000"/>
                    </a:schemeClr>
                  </a:solidFill>
                </a:rPr>
                <a:t>能克服挑战的深层次原因和跟其它方法比较的优势；</a:t>
              </a:r>
              <a:endParaRPr lang="en-US" altLang="zh-CN" sz="16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lvl="0">
                <a:defRPr/>
              </a:pP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</a:rPr>
                <a:t>如用炸药可以很快去掉土质疏松的山头，既能拓宽平地面积，也能清楚疏松土质，且较使用推土机等重型工程机械而言运输成本低。</a:t>
              </a:r>
              <a:endParaRPr lang="en-US" altLang="zh-CN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60" name="肘形连接符 59"/>
            <p:cNvCxnSpPr>
              <a:stCxn id="43" idx="0"/>
              <a:endCxn id="27" idx="3"/>
            </p:cNvCxnSpPr>
            <p:nvPr/>
          </p:nvCxnSpPr>
          <p:spPr>
            <a:xfrm rot="16200000" flipV="1">
              <a:off x="3025480" y="4617382"/>
              <a:ext cx="1982246" cy="402318"/>
            </a:xfrm>
            <a:prstGeom prst="bentConnector3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组合 70"/>
          <p:cNvGrpSpPr/>
          <p:nvPr/>
        </p:nvGrpSpPr>
        <p:grpSpPr>
          <a:xfrm>
            <a:off x="1678949" y="2158992"/>
            <a:ext cx="4655349" cy="1556260"/>
            <a:chOff x="1678949" y="2158992"/>
            <a:chExt cx="4655349" cy="1556260"/>
          </a:xfrm>
        </p:grpSpPr>
        <p:grpSp>
          <p:nvGrpSpPr>
            <p:cNvPr id="34" name="组合 33"/>
            <p:cNvGrpSpPr/>
            <p:nvPr/>
          </p:nvGrpSpPr>
          <p:grpSpPr>
            <a:xfrm>
              <a:off x="1955998" y="2158992"/>
              <a:ext cx="3437408" cy="1556260"/>
              <a:chOff x="1891607" y="3338211"/>
              <a:chExt cx="3437408" cy="1556260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2386589" y="3338211"/>
                <a:ext cx="80021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京东朗正体 玲珑" panose="020F0502020204030204"/>
                    <a:ea typeface="京东朗正体 玲珑"/>
                    <a:cs typeface="+mn-cs"/>
                  </a:rPr>
                  <a:t>挑战</a:t>
                </a: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1891607" y="3766619"/>
                <a:ext cx="1813164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京东朗正体 玲珑" panose="020F0502020204030204"/>
                    <a:ea typeface="京东朗正体 玲珑"/>
                    <a:cs typeface="+mn-cs"/>
                  </a:rPr>
                  <a:t>去往目标的道路上遇到的困难</a:t>
                </a:r>
              </a:p>
            </p:txBody>
          </p:sp>
          <p:sp>
            <p:nvSpPr>
              <p:cNvPr id="27" name="等腰三角形 26"/>
              <p:cNvSpPr/>
              <p:nvPr/>
            </p:nvSpPr>
            <p:spPr>
              <a:xfrm>
                <a:off x="3708401" y="4267201"/>
                <a:ext cx="185057" cy="174171"/>
              </a:xfrm>
              <a:prstGeom prst="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等腰三角形 27"/>
              <p:cNvSpPr/>
              <p:nvPr/>
            </p:nvSpPr>
            <p:spPr>
              <a:xfrm>
                <a:off x="2438401" y="4415972"/>
                <a:ext cx="185057" cy="174171"/>
              </a:xfrm>
              <a:prstGeom prst="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等腰三角形 28"/>
              <p:cNvSpPr/>
              <p:nvPr/>
            </p:nvSpPr>
            <p:spPr>
              <a:xfrm>
                <a:off x="4680858" y="3820885"/>
                <a:ext cx="185057" cy="174171"/>
              </a:xfrm>
              <a:prstGeom prst="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1900413" y="4617472"/>
                <a:ext cx="117661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京东朗正体 玲珑" panose="020F0502020204030204"/>
                    <a:ea typeface="京东朗正体 玲珑"/>
                    <a:cs typeface="+mn-cs"/>
                  </a:rPr>
                  <a:t>材料运输困难</a:t>
                </a: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3399304" y="4467579"/>
                <a:ext cx="853382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京东朗正体 玲珑" panose="020F0502020204030204"/>
                    <a:ea typeface="京东朗正体 玲珑"/>
                    <a:cs typeface="+mn-cs"/>
                  </a:rPr>
                  <a:t>地基松散</a:t>
                </a: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4291301" y="4018307"/>
                <a:ext cx="1037714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京东朗正体 玲珑" panose="020F0502020204030204"/>
                    <a:ea typeface="京东朗正体 玲珑"/>
                    <a:cs typeface="+mn-cs"/>
                  </a:rPr>
                  <a:t>平地面积小</a:t>
                </a:r>
              </a:p>
            </p:txBody>
          </p:sp>
        </p:grpSp>
        <p:cxnSp>
          <p:nvCxnSpPr>
            <p:cNvPr id="70" name="直接箭头连接符 69"/>
            <p:cNvCxnSpPr>
              <a:stCxn id="11" idx="3"/>
            </p:cNvCxnSpPr>
            <p:nvPr/>
          </p:nvCxnSpPr>
          <p:spPr>
            <a:xfrm flipV="1">
              <a:off x="1678949" y="2286000"/>
              <a:ext cx="4655349" cy="1391095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02619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14D13-6A43-51DC-466A-468F936F5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跟开题报告的对应关系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80E1AD-CE7D-2D19-AFEB-21D9DF1C0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What </a:t>
            </a:r>
            <a:r>
              <a:rPr lang="en-US" altLang="zh-CN" dirty="0">
                <a:sym typeface="Wingdings" panose="05000000000000000000" pitchFamily="2" charset="2"/>
              </a:rPr>
              <a:t> </a:t>
            </a:r>
            <a:r>
              <a:rPr lang="zh-CN" altLang="en-US" dirty="0">
                <a:sym typeface="Wingdings" panose="05000000000000000000" pitchFamily="2" charset="2"/>
              </a:rPr>
              <a:t>研究目标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/>
              <a:t>Why- values</a:t>
            </a:r>
            <a:r>
              <a:rPr lang="zh-CN" altLang="en-US" dirty="0"/>
              <a:t> </a:t>
            </a:r>
            <a:r>
              <a:rPr lang="en-US" altLang="zh-CN" dirty="0">
                <a:sym typeface="Wingdings" panose="05000000000000000000" pitchFamily="2" charset="2"/>
              </a:rPr>
              <a:t> </a:t>
            </a:r>
            <a:r>
              <a:rPr lang="zh-CN" altLang="en-US" dirty="0">
                <a:sym typeface="Wingdings" panose="05000000000000000000" pitchFamily="2" charset="2"/>
              </a:rPr>
              <a:t>研究意义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Why- challenges  </a:t>
            </a:r>
            <a:r>
              <a:rPr lang="zh-CN" altLang="en-US" dirty="0">
                <a:sym typeface="Wingdings" panose="05000000000000000000" pitchFamily="2" charset="2"/>
              </a:rPr>
              <a:t>研究的必要性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/>
              <a:t>How </a:t>
            </a:r>
            <a:r>
              <a:rPr lang="zh-CN" altLang="en-US" dirty="0"/>
              <a:t>中的模块</a:t>
            </a:r>
            <a:r>
              <a:rPr lang="en-US" altLang="zh-CN" dirty="0">
                <a:sym typeface="Wingdings" panose="05000000000000000000" pitchFamily="2" charset="2"/>
              </a:rPr>
              <a:t> </a:t>
            </a:r>
            <a:r>
              <a:rPr lang="zh-CN" altLang="en-US" dirty="0">
                <a:sym typeface="Wingdings" panose="05000000000000000000" pitchFamily="2" charset="2"/>
              </a:rPr>
              <a:t>研究内容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How</a:t>
            </a:r>
            <a:r>
              <a:rPr lang="zh-CN" altLang="en-US" dirty="0">
                <a:sym typeface="Wingdings" panose="05000000000000000000" pitchFamily="2" charset="2"/>
              </a:rPr>
              <a:t>中的关键步骤</a:t>
            </a:r>
            <a:r>
              <a:rPr lang="en-US" altLang="zh-CN" dirty="0">
                <a:sym typeface="Wingdings" panose="05000000000000000000" pitchFamily="2" charset="2"/>
              </a:rPr>
              <a:t> </a:t>
            </a:r>
            <a:r>
              <a:rPr lang="zh-CN" altLang="en-US" dirty="0">
                <a:sym typeface="Wingdings" panose="05000000000000000000" pitchFamily="2" charset="2"/>
              </a:rPr>
              <a:t>关键技术或重要创新点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Why-How</a:t>
            </a:r>
            <a:r>
              <a:rPr lang="zh-CN" altLang="en-US" dirty="0">
                <a:sym typeface="Wingdings" panose="05000000000000000000" pitchFamily="2" charset="2"/>
              </a:rPr>
              <a:t>（第二点：较相关工作的优势）</a:t>
            </a:r>
            <a:r>
              <a:rPr lang="en-US" altLang="zh-CN" dirty="0">
                <a:sym typeface="Wingdings" panose="05000000000000000000" pitchFamily="2" charset="2"/>
              </a:rPr>
              <a:t> </a:t>
            </a:r>
            <a:r>
              <a:rPr lang="zh-CN" altLang="en-US" dirty="0">
                <a:sym typeface="Wingdings" panose="05000000000000000000" pitchFamily="2" charset="2"/>
              </a:rPr>
              <a:t>研究现状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Why-How</a:t>
            </a:r>
            <a:r>
              <a:rPr lang="zh-CN" altLang="en-US" dirty="0">
                <a:sym typeface="Wingdings" panose="05000000000000000000" pitchFamily="2" charset="2"/>
              </a:rPr>
              <a:t>（第一点：</a:t>
            </a:r>
            <a:r>
              <a:rPr lang="en-US" altLang="zh-CN" dirty="0">
                <a:sym typeface="Wingdings" panose="05000000000000000000" pitchFamily="2" charset="2"/>
              </a:rPr>
              <a:t>insights</a:t>
            </a:r>
            <a:r>
              <a:rPr lang="zh-CN" altLang="en-US" dirty="0">
                <a:sym typeface="Wingdings" panose="05000000000000000000" pitchFamily="2" charset="2"/>
              </a:rPr>
              <a:t>）</a:t>
            </a:r>
            <a:r>
              <a:rPr lang="en-US" altLang="zh-CN" dirty="0">
                <a:sym typeface="Wingdings" panose="05000000000000000000" pitchFamily="2" charset="2"/>
              </a:rPr>
              <a:t> </a:t>
            </a:r>
            <a:r>
              <a:rPr lang="zh-CN" altLang="en-US" dirty="0">
                <a:sym typeface="Wingdings" panose="05000000000000000000" pitchFamily="2" charset="2"/>
              </a:rPr>
              <a:t>可行性分析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7400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跟标书的对应关系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定位</a:t>
            </a:r>
            <a:r>
              <a:rPr lang="en-US" altLang="zh-CN" sz="2400" dirty="0"/>
              <a:t>+</a:t>
            </a:r>
            <a:r>
              <a:rPr lang="zh-CN" altLang="en-US" sz="2400" dirty="0"/>
              <a:t>理念 </a:t>
            </a:r>
            <a:r>
              <a:rPr lang="en-US" altLang="zh-CN" sz="2400" dirty="0">
                <a:sym typeface="Wingdings" panose="05000000000000000000" pitchFamily="2" charset="2"/>
              </a:rPr>
              <a:t></a:t>
            </a:r>
            <a:r>
              <a:rPr lang="en-US" altLang="zh-CN" sz="2400" dirty="0"/>
              <a:t> </a:t>
            </a:r>
            <a:r>
              <a:rPr lang="zh-CN" altLang="en-US" sz="2400" dirty="0"/>
              <a:t>业务目标</a:t>
            </a:r>
            <a:endParaRPr lang="en-US" altLang="zh-CN" sz="2400" dirty="0"/>
          </a:p>
          <a:p>
            <a:r>
              <a:rPr lang="zh-CN" altLang="en-US" sz="2400" dirty="0"/>
              <a:t>结果</a:t>
            </a:r>
            <a:r>
              <a:rPr lang="en-US" altLang="zh-CN" sz="2400" dirty="0"/>
              <a:t>+ how </a:t>
            </a:r>
            <a:r>
              <a:rPr lang="zh-CN" altLang="en-US" sz="2400" dirty="0"/>
              <a:t>（框架、模块）</a:t>
            </a:r>
            <a:r>
              <a:rPr lang="en-US" altLang="zh-CN" sz="2400" dirty="0">
                <a:sym typeface="Wingdings" panose="05000000000000000000" pitchFamily="2" charset="2"/>
              </a:rPr>
              <a:t> </a:t>
            </a:r>
            <a:r>
              <a:rPr lang="en-US" altLang="zh-CN" sz="2400" dirty="0"/>
              <a:t> </a:t>
            </a:r>
            <a:r>
              <a:rPr lang="zh-CN" altLang="en-US" sz="2400" dirty="0"/>
              <a:t>技术目标</a:t>
            </a:r>
            <a:endParaRPr lang="en-US" altLang="zh-CN" sz="2400" dirty="0"/>
          </a:p>
          <a:p>
            <a:r>
              <a:rPr lang="zh-CN" altLang="en-US" sz="2400" dirty="0"/>
              <a:t>挑战 </a:t>
            </a:r>
            <a:r>
              <a:rPr lang="en-US" altLang="zh-CN" sz="2400" dirty="0">
                <a:sym typeface="Wingdings" panose="05000000000000000000" pitchFamily="2" charset="2"/>
              </a:rPr>
              <a:t></a:t>
            </a:r>
            <a:r>
              <a:rPr lang="zh-CN" altLang="en-US" sz="2400" dirty="0"/>
              <a:t>必要性；挑战要跟业务和技术目标呼应，是产生</a:t>
            </a:r>
            <a:r>
              <a:rPr lang="en-US" altLang="zh-CN" sz="2400" dirty="0"/>
              <a:t>HOW</a:t>
            </a:r>
            <a:r>
              <a:rPr lang="zh-CN" altLang="en-US" sz="2400" dirty="0"/>
              <a:t>的原因；</a:t>
            </a:r>
            <a:endParaRPr lang="en-US" altLang="zh-CN" sz="2400" dirty="0"/>
          </a:p>
          <a:p>
            <a:r>
              <a:rPr lang="zh-CN" altLang="en-US" sz="2400" dirty="0"/>
              <a:t>价值 </a:t>
            </a:r>
            <a:r>
              <a:rPr lang="en-US" altLang="zh-CN" sz="2400" dirty="0">
                <a:sym typeface="Wingdings" panose="05000000000000000000" pitchFamily="2" charset="2"/>
              </a:rPr>
              <a:t></a:t>
            </a:r>
            <a:r>
              <a:rPr lang="en-US" altLang="zh-CN" sz="2400" dirty="0"/>
              <a:t> </a:t>
            </a:r>
            <a:r>
              <a:rPr lang="zh-CN" altLang="en-US" sz="2400" dirty="0"/>
              <a:t>效益</a:t>
            </a:r>
            <a:endParaRPr lang="en-US" altLang="zh-CN" sz="2400" dirty="0"/>
          </a:p>
          <a:p>
            <a:r>
              <a:rPr lang="zh-CN" altLang="en-US" sz="2400" dirty="0"/>
              <a:t>总体架构 </a:t>
            </a:r>
            <a:r>
              <a:rPr lang="en-US" altLang="zh-CN" sz="2400" dirty="0">
                <a:sym typeface="Wingdings" panose="05000000000000000000" pitchFamily="2" charset="2"/>
              </a:rPr>
              <a:t></a:t>
            </a:r>
            <a:r>
              <a:rPr lang="en-US" altLang="zh-CN" sz="2400" dirty="0"/>
              <a:t> how</a:t>
            </a:r>
            <a:r>
              <a:rPr lang="zh-CN" altLang="en-US" sz="2400" dirty="0"/>
              <a:t>（框架图）</a:t>
            </a:r>
            <a:endParaRPr lang="en-US" altLang="zh-CN" sz="2400" dirty="0"/>
          </a:p>
          <a:p>
            <a:r>
              <a:rPr lang="zh-CN" altLang="en-US" sz="2400" dirty="0"/>
              <a:t>五级目录结构：</a:t>
            </a:r>
            <a:endParaRPr lang="en-US" altLang="zh-CN" sz="2400" dirty="0"/>
          </a:p>
          <a:p>
            <a:pPr lvl="1"/>
            <a:r>
              <a:rPr lang="zh-CN" altLang="en-US" dirty="0"/>
              <a:t>基于总体架构图（</a:t>
            </a:r>
            <a:r>
              <a:rPr lang="en-US" altLang="zh-CN" dirty="0"/>
              <a:t>how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板块或平台、产品、模块、功能点、主要操作</a:t>
            </a:r>
          </a:p>
        </p:txBody>
      </p:sp>
    </p:spTree>
    <p:extLst>
      <p:ext uri="{BB962C8B-B14F-4D97-AF65-F5344CB8AC3E}">
        <p14:creationId xmlns:p14="http://schemas.microsoft.com/office/powerpoint/2010/main" val="3391783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2489</TotalTime>
  <Words>661</Words>
  <Application>Microsoft Office PowerPoint</Application>
  <PresentationFormat>宽屏</PresentationFormat>
  <Paragraphs>93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等线</vt:lpstr>
      <vt:lpstr>等线 Light</vt:lpstr>
      <vt:lpstr>京东朗正体 玲珑</vt:lpstr>
      <vt:lpstr>Arial</vt:lpstr>
      <vt:lpstr>Wingdings</vt:lpstr>
      <vt:lpstr>Office 主题​​</vt:lpstr>
      <vt:lpstr>WWHW分析方法  What-Why-How-Why</vt:lpstr>
      <vt:lpstr>PowerPoint 演示文稿</vt:lpstr>
      <vt:lpstr>PowerPoint 演示文稿</vt:lpstr>
      <vt:lpstr>PowerPoint 演示文稿</vt:lpstr>
      <vt:lpstr>跟开题报告的对应关系</vt:lpstr>
      <vt:lpstr>跟标书的对应关系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数据科学家沙龙 暨 解决方案实战研讨会</dc:title>
  <dc:creator>郑宇</dc:creator>
  <cp:lastModifiedBy>Yu Zheng</cp:lastModifiedBy>
  <cp:revision>227</cp:revision>
  <dcterms:created xsi:type="dcterms:W3CDTF">2023-09-11T03:30:33Z</dcterms:created>
  <dcterms:modified xsi:type="dcterms:W3CDTF">2024-12-28T20:26:08Z</dcterms:modified>
</cp:coreProperties>
</file>