
<file path=[Content_Types].xml><?xml version="1.0" encoding="utf-8"?>
<Types xmlns="http://schemas.openxmlformats.org/package/2006/content-types">
  <Default Extension="dat" ContentType="text/plai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bdcc6b0aa0884931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9" r:id="rId2"/>
    <p:sldId id="283" r:id="rId3"/>
    <p:sldId id="281" r:id="rId4"/>
    <p:sldId id="282" r:id="rId5"/>
    <p:sldId id="285" r:id="rId6"/>
    <p:sldId id="28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9BB37-1D09-48CE-BDD3-343EE4919C76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FB98B-67DC-4B02-81B1-8F3CF0A0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3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4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9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0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0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5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0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BBE7-A22A-401B-8203-FA7E5F4F6C13}" type="datetimeFigureOut">
              <a:rPr lang="zh-CN" altLang="en-US" smtClean="0"/>
              <a:t>2025/3/8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0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/>
              <a:t>BWWHW</a:t>
            </a:r>
            <a:r>
              <a:rPr lang="zh-CN" altLang="en-US" sz="5400" b="1" dirty="0"/>
              <a:t>分析方法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en-US" altLang="zh-CN" sz="4800" b="1" dirty="0"/>
              <a:t>Background-What-Why-How-Why</a:t>
            </a:r>
            <a:endParaRPr lang="en-US" altLang="zh-CN" sz="5400" b="1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分钟）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648" y="101877"/>
            <a:ext cx="10731604" cy="655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77">
              <a:spcAft>
                <a:spcPts val="600"/>
              </a:spcAft>
            </a:pPr>
            <a:r>
              <a:rPr lang="zh-CN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Background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How-why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的结构来深度分析问题：</a:t>
            </a:r>
            <a:endParaRPr lang="en-US" altLang="zh-CN" sz="2000" b="1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defTabSz="914377">
              <a:spcAft>
                <a:spcPts val="600"/>
              </a:spcAft>
            </a:pPr>
            <a:endParaRPr lang="zh-CN" altLang="en-US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285744" indent="-285744" defTabSz="9143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Background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为什么会有这个问题存在，包括场景描述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面临瓶颈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发展现状；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 defTabSz="914377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05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 defTabSz="9143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：作什么，包括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goal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（跟后续采用的解法无关）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Goal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是目标，通常可以通过（产品或服务的）定位及理念来描叙，或者科学问题的严格定义来阐述；</a:t>
            </a:r>
            <a:endParaRPr lang="en-US" altLang="zh-CN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是结果，可通过完成后的量化指标、跟原有方案的比较优势、以及关键的系统界面等来描述；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457189" lvl="1">
              <a:spcAft>
                <a:spcPts val="600"/>
              </a:spcAft>
            </a:pPr>
            <a:endParaRPr lang="zh-CN" altLang="en-US" sz="105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285744" indent="-285744" defTabSz="9143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：为什么要作这件事，包括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Challenges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（跟后续采用的解法无关）</a:t>
            </a:r>
            <a:endParaRPr lang="en-US" altLang="zh-CN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：有什么价值，包括客户价值（成本、效率、体验）、社会价值等；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Challenges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：作这件事会遇到什么挑战；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105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怎么作这件事情，包括方法的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（业务架构图、产品架构图是具象的工具）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895328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框架、框架中包含的主要模块，每个模块中的关键步骤；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895328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产品原型、交互逻辑；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9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How-why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为什么要这样做（而不采用其它的方法），包括</a:t>
            </a: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Insights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：该方法可以应对上面提出的挑战的原因（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insights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）；</a:t>
            </a: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Advantages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：该方法相比于其它方法的优势；</a:t>
            </a:r>
            <a:endParaRPr lang="zh-CN" altLang="en-US" sz="48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</p:txBody>
      </p:sp>
      <p:cxnSp>
        <p:nvCxnSpPr>
          <p:cNvPr id="3" name="肘形连接符 2"/>
          <p:cNvCxnSpPr>
            <a:cxnSpLocks/>
            <a:stCxn id="10" idx="2"/>
            <a:endCxn id="8" idx="2"/>
          </p:cNvCxnSpPr>
          <p:nvPr/>
        </p:nvCxnSpPr>
        <p:spPr>
          <a:xfrm rot="10800000" flipH="1">
            <a:off x="400875" y="3701070"/>
            <a:ext cx="105880" cy="2351463"/>
          </a:xfrm>
          <a:prstGeom prst="bentConnector3">
            <a:avLst>
              <a:gd name="adj1" fmla="val -21590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07178" y="2915393"/>
            <a:ext cx="8123711" cy="26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77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B2FA86-30A4-D342-591A-A5CA354C16D3}"/>
              </a:ext>
            </a:extLst>
          </p:cNvPr>
          <p:cNvSpPr/>
          <p:nvPr/>
        </p:nvSpPr>
        <p:spPr>
          <a:xfrm>
            <a:off x="506755" y="3448205"/>
            <a:ext cx="1832977" cy="50572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19F73A6-A4F9-3862-8DC3-91B86E8BFFD9}"/>
              </a:ext>
            </a:extLst>
          </p:cNvPr>
          <p:cNvSpPr/>
          <p:nvPr/>
        </p:nvSpPr>
        <p:spPr>
          <a:xfrm>
            <a:off x="400875" y="5799668"/>
            <a:ext cx="1430867" cy="5057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D6ABA5A-86CC-0EDD-ABAB-AF725F25EF96}"/>
              </a:ext>
            </a:extLst>
          </p:cNvPr>
          <p:cNvSpPr/>
          <p:nvPr/>
        </p:nvSpPr>
        <p:spPr>
          <a:xfrm>
            <a:off x="7538120" y="4578929"/>
            <a:ext cx="335435" cy="29397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肘形连接符 2">
            <a:extLst>
              <a:ext uri="{FF2B5EF4-FFF2-40B4-BE49-F238E27FC236}">
                <a16:creationId xmlns:a16="http://schemas.microsoft.com/office/drawing/2014/main" id="{CD3DFDFF-E0D3-BDC4-D476-FE9622FDF89A}"/>
              </a:ext>
            </a:extLst>
          </p:cNvPr>
          <p:cNvCxnSpPr>
            <a:cxnSpLocks/>
            <a:stCxn id="47" idx="6"/>
            <a:endCxn id="39" idx="6"/>
          </p:cNvCxnSpPr>
          <p:nvPr/>
        </p:nvCxnSpPr>
        <p:spPr>
          <a:xfrm>
            <a:off x="6125464" y="3701068"/>
            <a:ext cx="1748091" cy="1024847"/>
          </a:xfrm>
          <a:prstGeom prst="bentConnector3">
            <a:avLst>
              <a:gd name="adj1" fmla="val 21769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465E0388-AB9C-FAA8-A862-11FDEE760A7A}"/>
              </a:ext>
            </a:extLst>
          </p:cNvPr>
          <p:cNvSpPr/>
          <p:nvPr/>
        </p:nvSpPr>
        <p:spPr>
          <a:xfrm>
            <a:off x="5615326" y="3555549"/>
            <a:ext cx="510138" cy="29103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72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笑脸 7"/>
          <p:cNvSpPr/>
          <p:nvPr/>
        </p:nvSpPr>
        <p:spPr>
          <a:xfrm>
            <a:off x="1951509" y="3768435"/>
            <a:ext cx="427511" cy="415636"/>
          </a:xfrm>
          <a:prstGeom prst="smileyFac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46579" y="3709060"/>
            <a:ext cx="712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客户</a:t>
            </a:r>
          </a:p>
        </p:txBody>
      </p:sp>
      <p:sp>
        <p:nvSpPr>
          <p:cNvPr id="10" name="笑脸 9"/>
          <p:cNvSpPr/>
          <p:nvPr/>
        </p:nvSpPr>
        <p:spPr>
          <a:xfrm>
            <a:off x="9821818" y="3815936"/>
            <a:ext cx="427511" cy="41563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273092" y="380762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团队</a:t>
            </a:r>
          </a:p>
        </p:txBody>
      </p:sp>
      <p:cxnSp>
        <p:nvCxnSpPr>
          <p:cNvPr id="14" name="肘形连接符 13"/>
          <p:cNvCxnSpPr>
            <a:stCxn id="4" idx="1"/>
            <a:endCxn id="8" idx="0"/>
          </p:cNvCxnSpPr>
          <p:nvPr/>
        </p:nvCxnSpPr>
        <p:spPr>
          <a:xfrm rot="10800000" flipV="1">
            <a:off x="2165266" y="1668153"/>
            <a:ext cx="2909131" cy="210028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8" idx="0"/>
          </p:cNvCxnSpPr>
          <p:nvPr/>
        </p:nvCxnSpPr>
        <p:spPr>
          <a:xfrm rot="10800000" flipV="1">
            <a:off x="2165266" y="2912751"/>
            <a:ext cx="2909629" cy="85568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429657" y="1709449"/>
            <a:ext cx="826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征服客户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赢得战机</a:t>
            </a:r>
          </a:p>
        </p:txBody>
      </p:sp>
      <p:sp>
        <p:nvSpPr>
          <p:cNvPr id="34" name="矩形 33"/>
          <p:cNvSpPr/>
          <p:nvPr/>
        </p:nvSpPr>
        <p:spPr>
          <a:xfrm>
            <a:off x="3232543" y="123971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对齐方向</a:t>
            </a:r>
          </a:p>
        </p:txBody>
      </p:sp>
      <p:sp>
        <p:nvSpPr>
          <p:cNvPr id="35" name="矩形 34"/>
          <p:cNvSpPr/>
          <p:nvPr/>
        </p:nvSpPr>
        <p:spPr>
          <a:xfrm>
            <a:off x="3218029" y="249882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确认目的</a:t>
            </a:r>
          </a:p>
        </p:txBody>
      </p:sp>
      <p:cxnSp>
        <p:nvCxnSpPr>
          <p:cNvPr id="47" name="肘形连接符 46"/>
          <p:cNvCxnSpPr>
            <a:stCxn id="45" idx="1"/>
            <a:endCxn id="8" idx="0"/>
          </p:cNvCxnSpPr>
          <p:nvPr/>
        </p:nvCxnSpPr>
        <p:spPr>
          <a:xfrm rot="10800000" flipV="1">
            <a:off x="2165266" y="3478807"/>
            <a:ext cx="2909631" cy="28962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207143" y="30467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预知风险</a:t>
            </a:r>
          </a:p>
        </p:txBody>
      </p:sp>
      <p:cxnSp>
        <p:nvCxnSpPr>
          <p:cNvPr id="50" name="肘形连接符 49"/>
          <p:cNvCxnSpPr>
            <a:stCxn id="4" idx="3"/>
            <a:endCxn id="10" idx="0"/>
          </p:cNvCxnSpPr>
          <p:nvPr/>
        </p:nvCxnSpPr>
        <p:spPr>
          <a:xfrm>
            <a:off x="7442582" y="1668154"/>
            <a:ext cx="2592992" cy="214778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047659" y="129051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设计原则</a:t>
            </a:r>
          </a:p>
        </p:txBody>
      </p:sp>
      <p:cxnSp>
        <p:nvCxnSpPr>
          <p:cNvPr id="53" name="肘形连接符 52"/>
          <p:cNvCxnSpPr>
            <a:stCxn id="39" idx="3"/>
            <a:endCxn id="10" idx="0"/>
          </p:cNvCxnSpPr>
          <p:nvPr/>
        </p:nvCxnSpPr>
        <p:spPr>
          <a:xfrm>
            <a:off x="7442585" y="2313576"/>
            <a:ext cx="2592989" cy="150236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8080316" y="19037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锚定终局</a:t>
            </a:r>
          </a:p>
        </p:txBody>
      </p:sp>
      <p:cxnSp>
        <p:nvCxnSpPr>
          <p:cNvPr id="56" name="肘形连接符 55"/>
          <p:cNvCxnSpPr>
            <a:stCxn id="5" idx="3"/>
            <a:endCxn id="10" idx="0"/>
          </p:cNvCxnSpPr>
          <p:nvPr/>
        </p:nvCxnSpPr>
        <p:spPr>
          <a:xfrm>
            <a:off x="7437115" y="2912751"/>
            <a:ext cx="2598459" cy="90318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8072003" y="24856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理解任务</a:t>
            </a:r>
          </a:p>
        </p:txBody>
      </p:sp>
      <p:cxnSp>
        <p:nvCxnSpPr>
          <p:cNvPr id="59" name="肘形连接符 58"/>
          <p:cNvCxnSpPr>
            <a:stCxn id="45" idx="3"/>
            <a:endCxn id="10" idx="0"/>
          </p:cNvCxnSpPr>
          <p:nvPr/>
        </p:nvCxnSpPr>
        <p:spPr>
          <a:xfrm>
            <a:off x="7437117" y="3478808"/>
            <a:ext cx="2598457" cy="33712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079260" y="306620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技术选型</a:t>
            </a:r>
          </a:p>
        </p:txBody>
      </p:sp>
      <p:sp>
        <p:nvSpPr>
          <p:cNvPr id="65" name="矩形 64"/>
          <p:cNvSpPr/>
          <p:nvPr/>
        </p:nvSpPr>
        <p:spPr>
          <a:xfrm>
            <a:off x="10116143" y="1817384"/>
            <a:ext cx="772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指引方向</a:t>
            </a:r>
          </a:p>
        </p:txBody>
      </p:sp>
      <p:cxnSp>
        <p:nvCxnSpPr>
          <p:cNvPr id="67" name="肘形连接符 66"/>
          <p:cNvCxnSpPr>
            <a:stCxn id="6" idx="3"/>
            <a:endCxn id="10" idx="4"/>
          </p:cNvCxnSpPr>
          <p:nvPr/>
        </p:nvCxnSpPr>
        <p:spPr>
          <a:xfrm flipV="1">
            <a:off x="7382431" y="4231572"/>
            <a:ext cx="2653143" cy="20930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7" idx="3"/>
            <a:endCxn id="10" idx="4"/>
          </p:cNvCxnSpPr>
          <p:nvPr/>
        </p:nvCxnSpPr>
        <p:spPr>
          <a:xfrm flipV="1">
            <a:off x="7513669" y="4231572"/>
            <a:ext cx="2521905" cy="147105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8111984" y="405548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设计细化</a:t>
            </a:r>
          </a:p>
        </p:txBody>
      </p:sp>
      <p:sp>
        <p:nvSpPr>
          <p:cNvPr id="75" name="矩形 74"/>
          <p:cNvSpPr/>
          <p:nvPr/>
        </p:nvSpPr>
        <p:spPr>
          <a:xfrm>
            <a:off x="10132769" y="2632625"/>
            <a:ext cx="772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激发活力</a:t>
            </a:r>
          </a:p>
        </p:txBody>
      </p:sp>
      <p:sp>
        <p:nvSpPr>
          <p:cNvPr id="79" name="矩形 78"/>
          <p:cNvSpPr/>
          <p:nvPr/>
        </p:nvSpPr>
        <p:spPr>
          <a:xfrm>
            <a:off x="8135735" y="528953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消除分歧</a:t>
            </a:r>
          </a:p>
        </p:txBody>
      </p:sp>
      <p:sp>
        <p:nvSpPr>
          <p:cNvPr id="80" name="矩形 79"/>
          <p:cNvSpPr/>
          <p:nvPr/>
        </p:nvSpPr>
        <p:spPr>
          <a:xfrm>
            <a:off x="3196258" y="351482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挑战对手</a:t>
            </a:r>
          </a:p>
        </p:txBody>
      </p:sp>
      <p:cxnSp>
        <p:nvCxnSpPr>
          <p:cNvPr id="82" name="肘形连接符 81"/>
          <p:cNvCxnSpPr>
            <a:stCxn id="6" idx="1"/>
            <a:endCxn id="8" idx="4"/>
          </p:cNvCxnSpPr>
          <p:nvPr/>
        </p:nvCxnSpPr>
        <p:spPr>
          <a:xfrm rot="10800000">
            <a:off x="2165265" y="4184072"/>
            <a:ext cx="2892228" cy="25680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" idx="1"/>
            <a:endCxn id="8" idx="4"/>
          </p:cNvCxnSpPr>
          <p:nvPr/>
        </p:nvCxnSpPr>
        <p:spPr>
          <a:xfrm rot="10800000">
            <a:off x="2165266" y="4184071"/>
            <a:ext cx="2907143" cy="151856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198900" y="40446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工作部署</a:t>
            </a:r>
          </a:p>
        </p:txBody>
      </p:sp>
      <p:sp>
        <p:nvSpPr>
          <p:cNvPr id="86" name="矩形 85"/>
          <p:cNvSpPr/>
          <p:nvPr/>
        </p:nvSpPr>
        <p:spPr>
          <a:xfrm>
            <a:off x="3198899" y="527468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处置争端</a:t>
            </a:r>
          </a:p>
        </p:txBody>
      </p:sp>
      <p:cxnSp>
        <p:nvCxnSpPr>
          <p:cNvPr id="3" name="肘形连接符 2"/>
          <p:cNvCxnSpPr>
            <a:stCxn id="39" idx="1"/>
            <a:endCxn id="8" idx="0"/>
          </p:cNvCxnSpPr>
          <p:nvPr/>
        </p:nvCxnSpPr>
        <p:spPr>
          <a:xfrm rot="10800000" flipV="1">
            <a:off x="2165265" y="2313575"/>
            <a:ext cx="2909134" cy="145485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196917" y="188098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勾勒愿景</a:t>
            </a:r>
          </a:p>
        </p:txBody>
      </p:sp>
      <p:sp>
        <p:nvSpPr>
          <p:cNvPr id="42" name="矩形 41"/>
          <p:cNvSpPr/>
          <p:nvPr/>
        </p:nvSpPr>
        <p:spPr>
          <a:xfrm>
            <a:off x="3222651" y="44602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资源调配</a:t>
            </a:r>
          </a:p>
        </p:txBody>
      </p:sp>
      <p:sp>
        <p:nvSpPr>
          <p:cNvPr id="43" name="矩形 42"/>
          <p:cNvSpPr/>
          <p:nvPr/>
        </p:nvSpPr>
        <p:spPr>
          <a:xfrm>
            <a:off x="8123859" y="44236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分工排期</a:t>
            </a:r>
          </a:p>
        </p:txBody>
      </p:sp>
      <p:sp>
        <p:nvSpPr>
          <p:cNvPr id="44" name="矩形 43"/>
          <p:cNvSpPr/>
          <p:nvPr/>
        </p:nvSpPr>
        <p:spPr>
          <a:xfrm>
            <a:off x="8147610" y="574079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避免踩坑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67C0783-2EBB-04C4-8A18-548E835739CE}"/>
              </a:ext>
            </a:extLst>
          </p:cNvPr>
          <p:cNvGrpSpPr/>
          <p:nvPr/>
        </p:nvGrpSpPr>
        <p:grpSpPr>
          <a:xfrm>
            <a:off x="4610100" y="195209"/>
            <a:ext cx="3215246" cy="6227364"/>
            <a:chOff x="5159828" y="195209"/>
            <a:chExt cx="2133599" cy="6227364"/>
          </a:xfrm>
        </p:grpSpPr>
        <p:sp>
          <p:nvSpPr>
            <p:cNvPr id="4" name="圆角矩形 3"/>
            <p:cNvSpPr/>
            <p:nvPr/>
          </p:nvSpPr>
          <p:spPr>
            <a:xfrm>
              <a:off x="5467929" y="1362365"/>
              <a:ext cx="1571500" cy="611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目标：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定位、理念</a:t>
              </a: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5468260" y="2708562"/>
              <a:ext cx="1567542" cy="4083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价值</a:t>
              </a: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5456713" y="4048498"/>
              <a:ext cx="1542801" cy="7847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How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框架、模块、步骤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5466610" y="5116287"/>
              <a:ext cx="1619992" cy="11726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Why-How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应对挑战的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Insights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、对比优势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5159828" y="195209"/>
              <a:ext cx="2133599" cy="6227364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5467931" y="2090782"/>
              <a:ext cx="1571500" cy="44558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结果</a:t>
              </a: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5468261" y="3274619"/>
              <a:ext cx="1567542" cy="40837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挑战</a:t>
              </a:r>
            </a:p>
          </p:txBody>
        </p:sp>
        <p:sp>
          <p:nvSpPr>
            <p:cNvPr id="15" name="圆角矩形 3">
              <a:extLst>
                <a:ext uri="{FF2B5EF4-FFF2-40B4-BE49-F238E27FC236}">
                  <a16:creationId xmlns:a16="http://schemas.microsoft.com/office/drawing/2014/main" id="{DFEEEA4B-134C-3352-76A3-B28A9408487A}"/>
                </a:ext>
              </a:extLst>
            </p:cNvPr>
            <p:cNvSpPr/>
            <p:nvPr/>
          </p:nvSpPr>
          <p:spPr>
            <a:xfrm>
              <a:off x="5440877" y="548607"/>
              <a:ext cx="1571500" cy="6115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背景：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场景、瓶颈、现状</a:t>
              </a:r>
            </a:p>
          </p:txBody>
        </p:sp>
      </p:grpSp>
      <p:cxnSp>
        <p:nvCxnSpPr>
          <p:cNvPr id="16" name="肘形连接符 13">
            <a:extLst>
              <a:ext uri="{FF2B5EF4-FFF2-40B4-BE49-F238E27FC236}">
                <a16:creationId xmlns:a16="http://schemas.microsoft.com/office/drawing/2014/main" id="{161960E6-179F-CFB0-A803-2F98A5B3E4AF}"/>
              </a:ext>
            </a:extLst>
          </p:cNvPr>
          <p:cNvCxnSpPr>
            <a:cxnSpLocks/>
            <a:stCxn id="15" idx="1"/>
            <a:endCxn id="8" idx="0"/>
          </p:cNvCxnSpPr>
          <p:nvPr/>
        </p:nvCxnSpPr>
        <p:spPr>
          <a:xfrm rot="10800000" flipV="1">
            <a:off x="2165265" y="854395"/>
            <a:ext cx="2868364" cy="2914039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9F4A21E0-9435-12B1-0587-CB8B8400ACEF}"/>
              </a:ext>
            </a:extLst>
          </p:cNvPr>
          <p:cNvSpPr/>
          <p:nvPr/>
        </p:nvSpPr>
        <p:spPr>
          <a:xfrm>
            <a:off x="3232543" y="4592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引出问题</a:t>
            </a:r>
          </a:p>
        </p:txBody>
      </p:sp>
      <p:cxnSp>
        <p:nvCxnSpPr>
          <p:cNvPr id="22" name="肘形连接符 13">
            <a:extLst>
              <a:ext uri="{FF2B5EF4-FFF2-40B4-BE49-F238E27FC236}">
                <a16:creationId xmlns:a16="http://schemas.microsoft.com/office/drawing/2014/main" id="{3F34D642-1418-45B6-6370-D072B4F2EFFA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>
            <a:off x="7401815" y="854396"/>
            <a:ext cx="2633759" cy="296154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6C2B9B78-A206-4F3E-E338-CE6C930DEF58}"/>
              </a:ext>
            </a:extLst>
          </p:cNvPr>
          <p:cNvSpPr/>
          <p:nvPr/>
        </p:nvSpPr>
        <p:spPr>
          <a:xfrm>
            <a:off x="8111984" y="45922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铺垫方案</a:t>
            </a:r>
          </a:p>
        </p:txBody>
      </p:sp>
    </p:spTree>
    <p:extLst>
      <p:ext uri="{BB962C8B-B14F-4D97-AF65-F5344CB8AC3E}">
        <p14:creationId xmlns:p14="http://schemas.microsoft.com/office/powerpoint/2010/main" val="8050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ser Person Generic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90" y="3421280"/>
            <a:ext cx="332559" cy="511629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6846797" y="1348931"/>
            <a:ext cx="4092423" cy="548424"/>
            <a:chOff x="6796920" y="2462836"/>
            <a:chExt cx="4092423" cy="548424"/>
          </a:xfrm>
        </p:grpSpPr>
        <p:sp>
          <p:nvSpPr>
            <p:cNvPr id="12" name="矩形 11"/>
            <p:cNvSpPr/>
            <p:nvPr/>
          </p:nvSpPr>
          <p:spPr>
            <a:xfrm>
              <a:off x="6796920" y="246283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理念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427105" y="2488040"/>
              <a:ext cx="3462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目标的特色和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建设的原则；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京东朗正体 玲珑" panose="020F0502020204030204"/>
                <a:ea typeface="京东朗正体 玲珑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如： 气势磅礴？山清水秀？舒适温暖？原生自然？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862122" y="1538249"/>
            <a:ext cx="1283064" cy="1227909"/>
            <a:chOff x="5862122" y="1538249"/>
            <a:chExt cx="1283064" cy="1227909"/>
          </a:xfrm>
        </p:grpSpPr>
        <p:sp>
          <p:nvSpPr>
            <p:cNvPr id="5" name="矩形 4"/>
            <p:cNvSpPr/>
            <p:nvPr/>
          </p:nvSpPr>
          <p:spPr>
            <a:xfrm>
              <a:off x="6145362" y="161101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noProof="0" dirty="0">
                  <a:latin typeface="京东朗正体 玲珑" panose="020F0502020204030204"/>
                  <a:ea typeface="京东朗正体 玲珑"/>
                </a:rPr>
                <a:t>目标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京东朗正体 玲珑" panose="020F0502020204030204"/>
                <a:ea typeface="京东朗正体 玲珑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62122" y="1538249"/>
              <a:ext cx="1283064" cy="122790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11216" y="1976576"/>
            <a:ext cx="4651376" cy="707886"/>
            <a:chOff x="6361339" y="3090481"/>
            <a:chExt cx="4651376" cy="707886"/>
          </a:xfrm>
        </p:grpSpPr>
        <p:sp>
          <p:nvSpPr>
            <p:cNvPr id="4" name="椭圆 3"/>
            <p:cNvSpPr/>
            <p:nvPr/>
          </p:nvSpPr>
          <p:spPr>
            <a:xfrm>
              <a:off x="6361339" y="3221477"/>
              <a:ext cx="160565" cy="15103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94992" y="3115352"/>
              <a:ext cx="7966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</a:rPr>
                <a:t>结果：</a:t>
              </a:r>
              <a:endParaRPr lang="zh-CN" altLang="en-US" sz="1400" dirty="0">
                <a:solidFill>
                  <a:srgbClr val="00B050"/>
                </a:solidFill>
                <a:latin typeface="京东朗正体 玲珑" panose="020F0502020204030204"/>
                <a:ea typeface="京东朗正体 玲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72751" y="3090481"/>
              <a:ext cx="37399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建设完成的最终形态：量化指标、影像等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如：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8848m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，顶层面积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210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平方米，三层楼，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个房间，新中式风格，效果图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86811" y="691964"/>
            <a:ext cx="4641952" cy="1415608"/>
            <a:chOff x="6086811" y="691964"/>
            <a:chExt cx="4641952" cy="1415608"/>
          </a:xfrm>
        </p:grpSpPr>
        <p:sp>
          <p:nvSpPr>
            <p:cNvPr id="21" name="矩形 20"/>
            <p:cNvSpPr/>
            <p:nvPr/>
          </p:nvSpPr>
          <p:spPr>
            <a:xfrm>
              <a:off x="6086811" y="700307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价值</a:t>
              </a:r>
            </a:p>
          </p:txBody>
        </p:sp>
        <p:cxnSp>
          <p:nvCxnSpPr>
            <p:cNvPr id="22" name="直接箭头连接符 21"/>
            <p:cNvCxnSpPr>
              <a:stCxn id="4" idx="0"/>
              <a:endCxn id="21" idx="2"/>
            </p:cNvCxnSpPr>
            <p:nvPr/>
          </p:nvCxnSpPr>
          <p:spPr>
            <a:xfrm flipH="1" flipV="1">
              <a:off x="6486921" y="1161972"/>
              <a:ext cx="4578" cy="94560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990753" y="691964"/>
              <a:ext cx="37380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达成</a:t>
              </a: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目标后给客户创造的具体价值：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  <a:latin typeface="京东朗正体 玲珑" panose="020F0502020204030204"/>
                <a:ea typeface="京东朗正体 玲珑"/>
              </a:endParaRPr>
            </a:p>
            <a:p>
              <a:pPr lvl="0">
                <a:defRPr/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如商业价值，成本、效率、体验；社会效应等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41964" y="1660727"/>
            <a:ext cx="5449811" cy="2411716"/>
            <a:chOff x="3592087" y="2774632"/>
            <a:chExt cx="5449811" cy="2411716"/>
          </a:xfrm>
        </p:grpSpPr>
        <p:grpSp>
          <p:nvGrpSpPr>
            <p:cNvPr id="30" name="组合 29"/>
            <p:cNvGrpSpPr/>
            <p:nvPr/>
          </p:nvGrpSpPr>
          <p:grpSpPr>
            <a:xfrm>
              <a:off x="4985142" y="3096846"/>
              <a:ext cx="4056756" cy="2089502"/>
              <a:chOff x="4985142" y="3096846"/>
              <a:chExt cx="4056756" cy="2089502"/>
            </a:xfrm>
          </p:grpSpPr>
          <p:pic>
            <p:nvPicPr>
              <p:cNvPr id="6" name="图片 5" descr="Clipart - Snowcapped Mountain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56" t="4805" r="16842" b="6760"/>
              <a:stretch/>
            </p:blipFill>
            <p:spPr>
              <a:xfrm>
                <a:off x="5871029" y="3353467"/>
                <a:ext cx="1117600" cy="1803854"/>
              </a:xfrm>
              <a:prstGeom prst="rect">
                <a:avLst/>
              </a:prstGeom>
            </p:spPr>
          </p:pic>
          <p:pic>
            <p:nvPicPr>
              <p:cNvPr id="7" name="图片 6" descr="Clipart - Snowcapped Mountai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3613" y="3836521"/>
                <a:ext cx="1012372" cy="1012372"/>
              </a:xfrm>
              <a:prstGeom prst="rect">
                <a:avLst/>
              </a:prstGeom>
            </p:spPr>
          </p:pic>
          <p:pic>
            <p:nvPicPr>
              <p:cNvPr id="8" name="图片 7" descr="Clipart - Snowcapped Mountai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9526" y="3825635"/>
                <a:ext cx="1012372" cy="1360713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4985142" y="3096846"/>
                <a:ext cx="6976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定位</a:t>
                </a:r>
              </a:p>
            </p:txBody>
          </p:sp>
          <p:cxnSp>
            <p:nvCxnSpPr>
              <p:cNvPr id="10" name="直接箭头连接符 9"/>
              <p:cNvCxnSpPr>
                <a:stCxn id="9" idx="3"/>
                <a:endCxn id="4" idx="2"/>
              </p:cNvCxnSpPr>
              <p:nvPr/>
            </p:nvCxnSpPr>
            <p:spPr>
              <a:xfrm>
                <a:off x="5682769" y="3296901"/>
                <a:ext cx="678570" cy="96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3629165" y="3019131"/>
              <a:ext cx="13050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例如：世界第一高峰的山顶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住宅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92087" y="2774632"/>
              <a:ext cx="2094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在行业（场景）中的位置</a:t>
              </a: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588958" y="2120027"/>
            <a:ext cx="4730024" cy="3060266"/>
            <a:chOff x="1539081" y="2685292"/>
            <a:chExt cx="4730024" cy="3060266"/>
          </a:xfrm>
        </p:grpSpPr>
        <p:sp>
          <p:nvSpPr>
            <p:cNvPr id="25" name="弧形 24"/>
            <p:cNvSpPr/>
            <p:nvPr/>
          </p:nvSpPr>
          <p:spPr>
            <a:xfrm rot="20556720">
              <a:off x="1539081" y="2685292"/>
              <a:ext cx="4730024" cy="1807029"/>
            </a:xfrm>
            <a:prstGeom prst="arc">
              <a:avLst>
                <a:gd name="adj1" fmla="val 341251"/>
                <a:gd name="adj2" fmla="val 10571155"/>
              </a:avLst>
            </a:prstGeom>
            <a:ln>
              <a:solidFill>
                <a:schemeClr val="bg1">
                  <a:lumMod val="50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22045" y="4641264"/>
              <a:ext cx="26805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实现路径（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HOW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）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2194559" y="5037672"/>
              <a:ext cx="38487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解决问题的方法：框架、模块、步骤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如：三部曲：推平山头、加固地基、修建滑轨；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推山头：第一步装炸药、去除土层、清理垃圾等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845426" y="3116087"/>
            <a:ext cx="4671753" cy="3308347"/>
            <a:chOff x="1795549" y="3681352"/>
            <a:chExt cx="4671753" cy="3308347"/>
          </a:xfrm>
        </p:grpSpPr>
        <p:cxnSp>
          <p:nvCxnSpPr>
            <p:cNvPr id="40" name="肘形连接符 39"/>
            <p:cNvCxnSpPr>
              <a:stCxn id="43" idx="1"/>
              <a:endCxn id="28" idx="3"/>
            </p:cNvCxnSpPr>
            <p:nvPr/>
          </p:nvCxnSpPr>
          <p:spPr>
            <a:xfrm rot="10800000" flipH="1">
              <a:off x="2045532" y="3976189"/>
              <a:ext cx="499912" cy="2064308"/>
            </a:xfrm>
            <a:prstGeom prst="bentConnector4">
              <a:avLst>
                <a:gd name="adj1" fmla="val -45728"/>
                <a:gd name="adj2" fmla="val 5559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3" idx="3"/>
              <a:endCxn id="37" idx="2"/>
            </p:cNvCxnSpPr>
            <p:nvPr/>
          </p:nvCxnSpPr>
          <p:spPr>
            <a:xfrm flipH="1" flipV="1">
              <a:off x="4824672" y="3681352"/>
              <a:ext cx="1565319" cy="2359145"/>
            </a:xfrm>
            <a:prstGeom prst="bentConnector4">
              <a:avLst>
                <a:gd name="adj1" fmla="val -14604"/>
                <a:gd name="adj2" fmla="val 54892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45532" y="5809664"/>
              <a:ext cx="4344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为什么要这样作（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Why-how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）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1795549" y="6281813"/>
              <a:ext cx="467175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能克服挑战的深层次原因和跟其它方法比较的优势；</a:t>
              </a:r>
              <a:endParaRPr lang="en-US" altLang="zh-CN" sz="16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如用炸药可以很快去掉土质疏松的山头，既能拓宽平地面积，也能清楚疏松土质，且较使用推土机等重型工程机械而言运输成本低。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0" name="肘形连接符 59"/>
            <p:cNvCxnSpPr>
              <a:stCxn id="43" idx="0"/>
              <a:endCxn id="27" idx="3"/>
            </p:cNvCxnSpPr>
            <p:nvPr/>
          </p:nvCxnSpPr>
          <p:spPr>
            <a:xfrm rot="16200000" flipV="1">
              <a:off x="3025480" y="4617382"/>
              <a:ext cx="1982246" cy="402318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678949" y="2158992"/>
            <a:ext cx="4655349" cy="1556260"/>
            <a:chOff x="1678949" y="2158992"/>
            <a:chExt cx="4655349" cy="1556260"/>
          </a:xfrm>
        </p:grpSpPr>
        <p:grpSp>
          <p:nvGrpSpPr>
            <p:cNvPr id="34" name="组合 33"/>
            <p:cNvGrpSpPr/>
            <p:nvPr/>
          </p:nvGrpSpPr>
          <p:grpSpPr>
            <a:xfrm>
              <a:off x="1955998" y="2158992"/>
              <a:ext cx="3437408" cy="1556260"/>
              <a:chOff x="1891607" y="3338211"/>
              <a:chExt cx="3437408" cy="155626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386589" y="3338211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挑战</a:t>
                </a: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891607" y="3766619"/>
                <a:ext cx="18131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去往目标的道路上遇到的困难</a:t>
                </a: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>
                <a:off x="3708401" y="4267201"/>
                <a:ext cx="185057" cy="17417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>
                <a:off x="2438401" y="4415972"/>
                <a:ext cx="185057" cy="17417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>
                <a:off x="4680858" y="3820885"/>
                <a:ext cx="185057" cy="17417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900413" y="4617472"/>
                <a:ext cx="117661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材料运输困难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99304" y="4467579"/>
                <a:ext cx="85338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地基松散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291301" y="4018307"/>
                <a:ext cx="1037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平地面积小</a:t>
                </a:r>
              </a:p>
            </p:txBody>
          </p:sp>
        </p:grpSp>
        <p:cxnSp>
          <p:nvCxnSpPr>
            <p:cNvPr id="70" name="直接箭头连接符 69"/>
            <p:cNvCxnSpPr>
              <a:stCxn id="11" idx="3"/>
            </p:cNvCxnSpPr>
            <p:nvPr/>
          </p:nvCxnSpPr>
          <p:spPr>
            <a:xfrm flipV="1">
              <a:off x="1678949" y="2286000"/>
              <a:ext cx="4655349" cy="139109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6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14D13-6A43-51DC-466A-468F936F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跟开题报告的对应关系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0E1AD-CE7D-2D19-AFEB-21D9DF1C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50" y="1825625"/>
            <a:ext cx="10062255" cy="4351338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Background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研究背景（场景、瓶颈和现状）</a:t>
            </a:r>
            <a:endParaRPr lang="en-US" altLang="zh-CN" sz="2400" dirty="0"/>
          </a:p>
          <a:p>
            <a:r>
              <a:rPr lang="en-US" altLang="zh-CN" sz="2400" dirty="0"/>
              <a:t>What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研究目标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/>
              <a:t>Why- values</a:t>
            </a:r>
            <a:r>
              <a:rPr lang="zh-CN" altLang="en-US" sz="2400" dirty="0"/>
              <a:t>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研究意义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Why- challenges  </a:t>
            </a:r>
            <a:r>
              <a:rPr lang="zh-CN" altLang="en-US" sz="2400" dirty="0">
                <a:sym typeface="Wingdings" panose="05000000000000000000" pitchFamily="2" charset="2"/>
              </a:rPr>
              <a:t>研究的必要性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/>
              <a:t>How </a:t>
            </a:r>
            <a:r>
              <a:rPr lang="zh-CN" altLang="en-US" sz="2400" dirty="0"/>
              <a:t>中的模块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研究内容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How</a:t>
            </a:r>
            <a:r>
              <a:rPr lang="zh-CN" altLang="en-US" sz="2400" dirty="0">
                <a:sym typeface="Wingdings" panose="05000000000000000000" pitchFamily="2" charset="2"/>
              </a:rPr>
              <a:t>中的关键步骤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关键技术或重要创新点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400" dirty="0">
                <a:sym typeface="Wingdings" panose="05000000000000000000" pitchFamily="2" charset="2"/>
              </a:rPr>
              <a:t>Why-How</a:t>
            </a:r>
            <a:r>
              <a:rPr lang="zh-CN" altLang="en-US" sz="2400" dirty="0">
                <a:sym typeface="Wingdings" panose="05000000000000000000" pitchFamily="2" charset="2"/>
              </a:rPr>
              <a:t>（第二点：较相关工作的优势）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>
                <a:sym typeface="Wingdings" panose="05000000000000000000" pitchFamily="2" charset="2"/>
              </a:rPr>
              <a:t>研究现状</a:t>
            </a:r>
            <a:r>
              <a:rPr lang="en-US" altLang="zh-CN" sz="2400" dirty="0">
                <a:sym typeface="Wingdings" panose="05000000000000000000" pitchFamily="2" charset="2"/>
              </a:rPr>
              <a:t> </a:t>
            </a:r>
          </a:p>
          <a:p>
            <a:r>
              <a:rPr lang="en-US" altLang="zh-CN" sz="2400" dirty="0">
                <a:sym typeface="Wingdings" panose="05000000000000000000" pitchFamily="2" charset="2"/>
              </a:rPr>
              <a:t>Why-How</a:t>
            </a:r>
            <a:r>
              <a:rPr lang="zh-CN" altLang="en-US" sz="2400" dirty="0">
                <a:sym typeface="Wingdings" panose="05000000000000000000" pitchFamily="2" charset="2"/>
              </a:rPr>
              <a:t>（第一点：</a:t>
            </a:r>
            <a:r>
              <a:rPr lang="en-US" altLang="zh-CN" sz="2400" dirty="0">
                <a:sym typeface="Wingdings" panose="05000000000000000000" pitchFamily="2" charset="2"/>
              </a:rPr>
              <a:t>insights</a:t>
            </a:r>
            <a:r>
              <a:rPr lang="zh-CN" altLang="en-US" sz="2400" dirty="0">
                <a:sym typeface="Wingdings" panose="05000000000000000000" pitchFamily="2" charset="2"/>
              </a:rPr>
              <a:t>）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可行性分析</a:t>
            </a:r>
            <a:endParaRPr lang="zh-CN" altLang="en-US" sz="2400" dirty="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A40DDFE2-5315-9D87-9389-E0F024989ACA}"/>
              </a:ext>
            </a:extLst>
          </p:cNvPr>
          <p:cNvCxnSpPr>
            <a:cxnSpLocks/>
            <a:stCxn id="8" idx="6"/>
            <a:endCxn id="6" idx="6"/>
          </p:cNvCxnSpPr>
          <p:nvPr/>
        </p:nvCxnSpPr>
        <p:spPr>
          <a:xfrm flipH="1" flipV="1">
            <a:off x="7650418" y="2018759"/>
            <a:ext cx="979585" cy="2736333"/>
          </a:xfrm>
          <a:prstGeom prst="bentConnector3">
            <a:avLst>
              <a:gd name="adj1" fmla="val -23336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F2869284-15DB-AB84-B5EE-A5927E3F4E2A}"/>
              </a:ext>
            </a:extLst>
          </p:cNvPr>
          <p:cNvSpPr/>
          <p:nvPr/>
        </p:nvSpPr>
        <p:spPr>
          <a:xfrm>
            <a:off x="7516854" y="1962138"/>
            <a:ext cx="133564" cy="11324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0103AD2-7BC7-245B-795C-17D93A71620A}"/>
              </a:ext>
            </a:extLst>
          </p:cNvPr>
          <p:cNvSpPr/>
          <p:nvPr/>
        </p:nvSpPr>
        <p:spPr>
          <a:xfrm>
            <a:off x="8518987" y="4715933"/>
            <a:ext cx="111016" cy="78317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32DF712-DCB7-6C38-E2CF-33ABD07555A2}"/>
              </a:ext>
            </a:extLst>
          </p:cNvPr>
          <p:cNvSpPr/>
          <p:nvPr/>
        </p:nvSpPr>
        <p:spPr>
          <a:xfrm>
            <a:off x="5784574" y="3330304"/>
            <a:ext cx="133564" cy="11324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2C3155A-D87A-1641-DABF-4CB81567D4B0}"/>
              </a:ext>
            </a:extLst>
          </p:cNvPr>
          <p:cNvCxnSpPr>
            <a:cxnSpLocks/>
            <a:stCxn id="15" idx="6"/>
            <a:endCxn id="17" idx="6"/>
          </p:cNvCxnSpPr>
          <p:nvPr/>
        </p:nvCxnSpPr>
        <p:spPr>
          <a:xfrm flipH="1">
            <a:off x="5156511" y="3386925"/>
            <a:ext cx="761627" cy="459951"/>
          </a:xfrm>
          <a:prstGeom prst="bentConnector3">
            <a:avLst>
              <a:gd name="adj1" fmla="val -30015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>
            <a:extLst>
              <a:ext uri="{FF2B5EF4-FFF2-40B4-BE49-F238E27FC236}">
                <a16:creationId xmlns:a16="http://schemas.microsoft.com/office/drawing/2014/main" id="{D625F442-A36D-5719-3E7E-5ADEA3DCBF81}"/>
              </a:ext>
            </a:extLst>
          </p:cNvPr>
          <p:cNvSpPr/>
          <p:nvPr/>
        </p:nvSpPr>
        <p:spPr>
          <a:xfrm>
            <a:off x="5022947" y="3790255"/>
            <a:ext cx="133564" cy="11324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D35BF4A-9596-129A-7912-6EA228E67BE9}"/>
              </a:ext>
            </a:extLst>
          </p:cNvPr>
          <p:cNvSpPr txBox="1"/>
          <p:nvPr/>
        </p:nvSpPr>
        <p:spPr>
          <a:xfrm>
            <a:off x="9050985" y="2928440"/>
            <a:ext cx="1200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对现状更有针对性、更深层次的剖析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78870B-F7F7-120E-C058-DA6828FC4B5C}"/>
              </a:ext>
            </a:extLst>
          </p:cNvPr>
          <p:cNvSpPr txBox="1"/>
          <p:nvPr/>
        </p:nvSpPr>
        <p:spPr>
          <a:xfrm>
            <a:off x="6240880" y="3443546"/>
            <a:ext cx="227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抓住本质、引出方法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7400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跟标书的对应关系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定位</a:t>
            </a:r>
            <a:r>
              <a:rPr lang="en-US" altLang="zh-CN" sz="2400" dirty="0"/>
              <a:t>+</a:t>
            </a:r>
            <a:r>
              <a:rPr lang="zh-CN" altLang="en-US" sz="2400" dirty="0"/>
              <a:t>理念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</a:t>
            </a:r>
            <a:r>
              <a:rPr lang="zh-CN" altLang="en-US" sz="2400" dirty="0"/>
              <a:t>业务目标</a:t>
            </a:r>
            <a:endParaRPr lang="en-US" altLang="zh-CN" sz="2400" dirty="0"/>
          </a:p>
          <a:p>
            <a:r>
              <a:rPr lang="zh-CN" altLang="en-US" sz="2400" dirty="0"/>
              <a:t>结果</a:t>
            </a:r>
            <a:r>
              <a:rPr lang="en-US" altLang="zh-CN" sz="2400" dirty="0"/>
              <a:t>+ how </a:t>
            </a:r>
            <a:r>
              <a:rPr lang="zh-CN" altLang="en-US" sz="2400" dirty="0"/>
              <a:t>（框架、模块）</a:t>
            </a:r>
            <a:r>
              <a:rPr lang="en-US" altLang="zh-CN" sz="2400" dirty="0">
                <a:sym typeface="Wingdings" panose="05000000000000000000" pitchFamily="2" charset="2"/>
              </a:rPr>
              <a:t> </a:t>
            </a:r>
            <a:r>
              <a:rPr lang="en-US" altLang="zh-CN" sz="2400" dirty="0"/>
              <a:t> </a:t>
            </a:r>
            <a:r>
              <a:rPr lang="zh-CN" altLang="en-US" sz="2400" dirty="0"/>
              <a:t>技术目标</a:t>
            </a:r>
            <a:endParaRPr lang="en-US" altLang="zh-CN" sz="2400" dirty="0"/>
          </a:p>
          <a:p>
            <a:r>
              <a:rPr lang="zh-CN" altLang="en-US" sz="2400" dirty="0"/>
              <a:t>挑战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/>
              <a:t>必要性；挑战要跟业务和技术目标呼应，是产生</a:t>
            </a:r>
            <a:r>
              <a:rPr lang="en-US" altLang="zh-CN" sz="2400" dirty="0"/>
              <a:t>HOW</a:t>
            </a:r>
            <a:r>
              <a:rPr lang="zh-CN" altLang="en-US" sz="2400" dirty="0"/>
              <a:t>的原因；</a:t>
            </a:r>
            <a:endParaRPr lang="en-US" altLang="zh-CN" sz="2400" dirty="0"/>
          </a:p>
          <a:p>
            <a:r>
              <a:rPr lang="zh-CN" altLang="en-US" sz="2400" dirty="0"/>
              <a:t>价值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</a:t>
            </a:r>
            <a:r>
              <a:rPr lang="zh-CN" altLang="en-US" sz="2400" dirty="0"/>
              <a:t>效益</a:t>
            </a:r>
            <a:endParaRPr lang="en-US" altLang="zh-CN" sz="2400" dirty="0"/>
          </a:p>
          <a:p>
            <a:r>
              <a:rPr lang="zh-CN" altLang="en-US" sz="2400" dirty="0"/>
              <a:t>总体架构 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en-US" altLang="zh-CN" sz="2400" dirty="0"/>
              <a:t> how</a:t>
            </a:r>
            <a:r>
              <a:rPr lang="zh-CN" altLang="en-US" sz="2400" dirty="0"/>
              <a:t>（框架图）</a:t>
            </a:r>
            <a:endParaRPr lang="en-US" altLang="zh-CN" sz="2400" dirty="0"/>
          </a:p>
          <a:p>
            <a:r>
              <a:rPr lang="zh-CN" altLang="en-US" sz="2400" dirty="0"/>
              <a:t>五级目录结构：</a:t>
            </a:r>
            <a:endParaRPr lang="en-US" altLang="zh-CN" sz="2400" dirty="0"/>
          </a:p>
          <a:p>
            <a:pPr lvl="1"/>
            <a:r>
              <a:rPr lang="zh-CN" altLang="en-US" dirty="0"/>
              <a:t>基于总体架构图（</a:t>
            </a:r>
            <a:r>
              <a:rPr lang="en-US" altLang="zh-CN" dirty="0"/>
              <a:t>how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板块或平台、产品、模块、功能点、主要操作</a:t>
            </a:r>
          </a:p>
        </p:txBody>
      </p:sp>
    </p:spTree>
    <p:extLst>
      <p:ext uri="{BB962C8B-B14F-4D97-AF65-F5344CB8AC3E}">
        <p14:creationId xmlns:p14="http://schemas.microsoft.com/office/powerpoint/2010/main" val="339178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2522</TotalTime>
  <Words>719</Words>
  <Application>Microsoft Office PowerPoint</Application>
  <PresentationFormat>宽屏</PresentationFormat>
  <Paragraphs>102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京东朗正体 玲珑</vt:lpstr>
      <vt:lpstr>Arial</vt:lpstr>
      <vt:lpstr>Wingdings</vt:lpstr>
      <vt:lpstr>Office 主题​​</vt:lpstr>
      <vt:lpstr>BWWHW分析方法  Background-What-Why-How-Why</vt:lpstr>
      <vt:lpstr>PowerPoint 演示文稿</vt:lpstr>
      <vt:lpstr>PowerPoint 演示文稿</vt:lpstr>
      <vt:lpstr>PowerPoint 演示文稿</vt:lpstr>
      <vt:lpstr>跟开题报告的对应关系</vt:lpstr>
      <vt:lpstr>跟标书的对应关系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数据科学家沙龙 暨 解决方案实战研讨会</dc:title>
  <dc:creator>郑宇</dc:creator>
  <cp:lastModifiedBy>Yu Zheng</cp:lastModifiedBy>
  <cp:revision>240</cp:revision>
  <dcterms:created xsi:type="dcterms:W3CDTF">2023-09-11T03:30:33Z</dcterms:created>
  <dcterms:modified xsi:type="dcterms:W3CDTF">2025-03-08T01:31:55Z</dcterms:modified>
</cp:coreProperties>
</file>