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491" r:id="rId2"/>
    <p:sldId id="492" r:id="rId3"/>
    <p:sldId id="493" r:id="rId4"/>
    <p:sldId id="494" r:id="rId5"/>
    <p:sldId id="495" r:id="rId6"/>
    <p:sldId id="496" r:id="rId7"/>
    <p:sldId id="497" r:id="rId8"/>
    <p:sldId id="498" r:id="rId9"/>
    <p:sldId id="499" r:id="rId10"/>
    <p:sldId id="500" r:id="rId11"/>
    <p:sldId id="340" r:id="rId12"/>
    <p:sldId id="341" r:id="rId13"/>
    <p:sldId id="342" r:id="rId14"/>
    <p:sldId id="479" r:id="rId15"/>
    <p:sldId id="480" r:id="rId16"/>
    <p:sldId id="481" r:id="rId17"/>
    <p:sldId id="346" r:id="rId18"/>
    <p:sldId id="347" r:id="rId19"/>
    <p:sldId id="371" r:id="rId20"/>
    <p:sldId id="372" r:id="rId21"/>
    <p:sldId id="373" r:id="rId22"/>
    <p:sldId id="348" r:id="rId23"/>
    <p:sldId id="374" r:id="rId24"/>
    <p:sldId id="375" r:id="rId25"/>
    <p:sldId id="376" r:id="rId26"/>
    <p:sldId id="349" r:id="rId27"/>
    <p:sldId id="483" r:id="rId28"/>
    <p:sldId id="485" r:id="rId29"/>
    <p:sldId id="503" r:id="rId30"/>
    <p:sldId id="504" r:id="rId31"/>
    <p:sldId id="486" r:id="rId32"/>
    <p:sldId id="484" r:id="rId33"/>
    <p:sldId id="501" r:id="rId34"/>
    <p:sldId id="487" r:id="rId35"/>
    <p:sldId id="488" r:id="rId36"/>
    <p:sldId id="489" r:id="rId37"/>
    <p:sldId id="502" r:id="rId38"/>
    <p:sldId id="505" r:id="rId39"/>
  </p:sldIdLst>
  <p:sldSz cx="9144000" cy="6858000" type="screen4x3"/>
  <p:notesSz cx="6858000" cy="9144000"/>
  <p:defaultTextStyle>
    <a:defPPr>
      <a:defRPr lang="en-US"/>
    </a:defPPr>
    <a:lvl1pPr algn="ctr" rtl="0" fontAlgn="base">
      <a:spcBef>
        <a:spcPct val="0"/>
      </a:spcBef>
      <a:spcAft>
        <a:spcPct val="0"/>
      </a:spcAft>
      <a:defRPr kumimoji="1" sz="2000" kern="1200">
        <a:solidFill>
          <a:schemeClr val="tx1"/>
        </a:solidFill>
        <a:latin typeface="Tahoma" pitchFamily="34" charset="0"/>
        <a:ea typeface="宋体" pitchFamily="2" charset="-122"/>
        <a:cs typeface="+mn-cs"/>
      </a:defRPr>
    </a:lvl1pPr>
    <a:lvl2pPr marL="457200" algn="ctr" rtl="0" fontAlgn="base">
      <a:spcBef>
        <a:spcPct val="0"/>
      </a:spcBef>
      <a:spcAft>
        <a:spcPct val="0"/>
      </a:spcAft>
      <a:defRPr kumimoji="1" sz="2000" kern="1200">
        <a:solidFill>
          <a:schemeClr val="tx1"/>
        </a:solidFill>
        <a:latin typeface="Tahoma" pitchFamily="34" charset="0"/>
        <a:ea typeface="宋体" pitchFamily="2" charset="-122"/>
        <a:cs typeface="+mn-cs"/>
      </a:defRPr>
    </a:lvl2pPr>
    <a:lvl3pPr marL="914400" algn="ctr" rtl="0" fontAlgn="base">
      <a:spcBef>
        <a:spcPct val="0"/>
      </a:spcBef>
      <a:spcAft>
        <a:spcPct val="0"/>
      </a:spcAft>
      <a:defRPr kumimoji="1" sz="2000" kern="1200">
        <a:solidFill>
          <a:schemeClr val="tx1"/>
        </a:solidFill>
        <a:latin typeface="Tahoma" pitchFamily="34" charset="0"/>
        <a:ea typeface="宋体" pitchFamily="2" charset="-122"/>
        <a:cs typeface="+mn-cs"/>
      </a:defRPr>
    </a:lvl3pPr>
    <a:lvl4pPr marL="1371600" algn="ctr" rtl="0" fontAlgn="base">
      <a:spcBef>
        <a:spcPct val="0"/>
      </a:spcBef>
      <a:spcAft>
        <a:spcPct val="0"/>
      </a:spcAft>
      <a:defRPr kumimoji="1" sz="2000" kern="1200">
        <a:solidFill>
          <a:schemeClr val="tx1"/>
        </a:solidFill>
        <a:latin typeface="Tahoma" pitchFamily="34" charset="0"/>
        <a:ea typeface="宋体" pitchFamily="2" charset="-122"/>
        <a:cs typeface="+mn-cs"/>
      </a:defRPr>
    </a:lvl4pPr>
    <a:lvl5pPr marL="1828800" algn="ctr" rtl="0" fontAlgn="base">
      <a:spcBef>
        <a:spcPct val="0"/>
      </a:spcBef>
      <a:spcAft>
        <a:spcPct val="0"/>
      </a:spcAft>
      <a:defRPr kumimoji="1" sz="2000" kern="1200">
        <a:solidFill>
          <a:schemeClr val="tx1"/>
        </a:solidFill>
        <a:latin typeface="Tahoma" pitchFamily="34" charset="0"/>
        <a:ea typeface="宋体" pitchFamily="2" charset="-122"/>
        <a:cs typeface="+mn-cs"/>
      </a:defRPr>
    </a:lvl5pPr>
    <a:lvl6pPr marL="2286000" algn="l" defTabSz="914400" rtl="0" eaLnBrk="1" latinLnBrk="0" hangingPunct="1">
      <a:defRPr kumimoji="1" sz="2000" kern="1200">
        <a:solidFill>
          <a:schemeClr val="tx1"/>
        </a:solidFill>
        <a:latin typeface="Tahoma" pitchFamily="34" charset="0"/>
        <a:ea typeface="宋体" pitchFamily="2" charset="-122"/>
        <a:cs typeface="+mn-cs"/>
      </a:defRPr>
    </a:lvl6pPr>
    <a:lvl7pPr marL="2743200" algn="l" defTabSz="914400" rtl="0" eaLnBrk="1" latinLnBrk="0" hangingPunct="1">
      <a:defRPr kumimoji="1" sz="2000" kern="1200">
        <a:solidFill>
          <a:schemeClr val="tx1"/>
        </a:solidFill>
        <a:latin typeface="Tahoma" pitchFamily="34" charset="0"/>
        <a:ea typeface="宋体" pitchFamily="2" charset="-122"/>
        <a:cs typeface="+mn-cs"/>
      </a:defRPr>
    </a:lvl7pPr>
    <a:lvl8pPr marL="3200400" algn="l" defTabSz="914400" rtl="0" eaLnBrk="1" latinLnBrk="0" hangingPunct="1">
      <a:defRPr kumimoji="1" sz="2000" kern="1200">
        <a:solidFill>
          <a:schemeClr val="tx1"/>
        </a:solidFill>
        <a:latin typeface="Tahoma" pitchFamily="34" charset="0"/>
        <a:ea typeface="宋体" pitchFamily="2" charset="-122"/>
        <a:cs typeface="+mn-cs"/>
      </a:defRPr>
    </a:lvl8pPr>
    <a:lvl9pPr marL="3657600" algn="l" defTabSz="914400" rtl="0" eaLnBrk="1" latinLnBrk="0" hangingPunct="1">
      <a:defRPr kumimoji="1" sz="2000"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800080"/>
    <a:srgbClr val="1B03C9"/>
    <a:srgbClr val="FF0000"/>
    <a:srgbClr val="0E0F2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60" autoAdjust="0"/>
    <p:restoredTop sz="94660"/>
  </p:normalViewPr>
  <p:slideViewPr>
    <p:cSldViewPr>
      <p:cViewPr varScale="1">
        <p:scale>
          <a:sx n="109" d="100"/>
          <a:sy n="109" d="100"/>
        </p:scale>
        <p:origin x="-114" y="-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120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slide" Target="slides/slide13.xml"/><Relationship Id="rId1" Type="http://schemas.openxmlformats.org/officeDocument/2006/relationships/slide" Target="slides/slide12.xml"/><Relationship Id="rId4" Type="http://schemas.openxmlformats.org/officeDocument/2006/relationships/slide" Target="slides/slide2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77"/>
          <p:cNvGrpSpPr>
            <a:grpSpLocks/>
          </p:cNvGrpSpPr>
          <p:nvPr/>
        </p:nvGrpSpPr>
        <p:grpSpPr bwMode="auto">
          <a:xfrm>
            <a:off x="0" y="0"/>
            <a:ext cx="9144000" cy="6858000"/>
            <a:chOff x="0" y="0"/>
            <a:chExt cx="5760" cy="4320"/>
          </a:xfrm>
        </p:grpSpPr>
        <p:grpSp>
          <p:nvGrpSpPr>
            <p:cNvPr id="5" name="Group 2"/>
            <p:cNvGrpSpPr>
              <a:grpSpLocks/>
            </p:cNvGrpSpPr>
            <p:nvPr/>
          </p:nvGrpSpPr>
          <p:grpSpPr bwMode="auto">
            <a:xfrm>
              <a:off x="0" y="0"/>
              <a:ext cx="5760" cy="4320"/>
              <a:chOff x="0" y="0"/>
              <a:chExt cx="5760" cy="4320"/>
            </a:xfrm>
          </p:grpSpPr>
          <p:sp>
            <p:nvSpPr>
              <p:cNvPr id="15" name="Rectangle 3"/>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a:defRPr/>
                </a:pPr>
                <a:endParaRPr lang="zh-CN" altLang="en-US"/>
              </a:p>
            </p:txBody>
          </p:sp>
          <p:grpSp>
            <p:nvGrpSpPr>
              <p:cNvPr id="16" name="Group 4"/>
              <p:cNvGrpSpPr>
                <a:grpSpLocks/>
              </p:cNvGrpSpPr>
              <p:nvPr userDrawn="1"/>
            </p:nvGrpSpPr>
            <p:grpSpPr bwMode="auto">
              <a:xfrm>
                <a:off x="0" y="0"/>
                <a:ext cx="5760" cy="4320"/>
                <a:chOff x="0" y="0"/>
                <a:chExt cx="5760" cy="4320"/>
              </a:xfrm>
            </p:grpSpPr>
            <p:sp>
              <p:nvSpPr>
                <p:cNvPr id="18"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9"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0"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1"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2"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3"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4"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5"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6"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7"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8"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9"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2"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3"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4"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5"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6"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7"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8"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9"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0"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1"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2"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3"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4"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5"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6"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7"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8"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9"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0"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1"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2"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3"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4"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5"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6"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7"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8"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9"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0"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2"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3"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4"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5"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6"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7"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8"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grpSp>
          <p:sp>
            <p:nvSpPr>
              <p:cNvPr id="17" name="Line 56"/>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zh-CN" altLang="en-US"/>
              </a:p>
            </p:txBody>
          </p:sp>
        </p:grpSp>
        <p:grpSp>
          <p:nvGrpSpPr>
            <p:cNvPr id="6" name="Group 76"/>
            <p:cNvGrpSpPr>
              <a:grpSpLocks/>
            </p:cNvGrpSpPr>
            <p:nvPr userDrawn="1"/>
          </p:nvGrpSpPr>
          <p:grpSpPr bwMode="auto">
            <a:xfrm>
              <a:off x="3" y="559"/>
              <a:ext cx="4192" cy="1796"/>
              <a:chOff x="3" y="559"/>
              <a:chExt cx="4192" cy="1796"/>
            </a:xfrm>
          </p:grpSpPr>
          <p:sp>
            <p:nvSpPr>
              <p:cNvPr id="11" name="Line 65"/>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a:defRPr/>
                </a:pPr>
                <a:endParaRPr lang="zh-CN" altLang="en-US"/>
              </a:p>
            </p:txBody>
          </p:sp>
          <p:sp>
            <p:nvSpPr>
              <p:cNvPr id="12" name="Line 63"/>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a:defRPr/>
                </a:pPr>
                <a:endParaRPr lang="zh-CN" altLang="en-US"/>
              </a:p>
            </p:txBody>
          </p:sp>
          <p:sp>
            <p:nvSpPr>
              <p:cNvPr id="13" name="Line 64"/>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a:defRPr/>
                </a:pPr>
                <a:endParaRPr lang="zh-CN" altLang="en-US"/>
              </a:p>
            </p:txBody>
          </p:sp>
          <p:sp>
            <p:nvSpPr>
              <p:cNvPr id="14" name="Arc 66"/>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zh-CN" altLang="en-US"/>
              </a:p>
            </p:txBody>
          </p:sp>
        </p:grpSp>
        <p:grpSp>
          <p:nvGrpSpPr>
            <p:cNvPr id="7" name="Group 75"/>
            <p:cNvGrpSpPr>
              <a:grpSpLocks/>
            </p:cNvGrpSpPr>
            <p:nvPr userDrawn="1"/>
          </p:nvGrpSpPr>
          <p:grpSpPr bwMode="auto">
            <a:xfrm>
              <a:off x="1480" y="1952"/>
              <a:ext cx="3808" cy="1812"/>
              <a:chOff x="1480" y="1952"/>
              <a:chExt cx="3808" cy="1812"/>
            </a:xfrm>
          </p:grpSpPr>
          <p:sp>
            <p:nvSpPr>
              <p:cNvPr id="8" name="Line 67"/>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a:defRPr/>
                </a:pPr>
                <a:endParaRPr lang="zh-CN" altLang="en-US"/>
              </a:p>
            </p:txBody>
          </p:sp>
          <p:sp>
            <p:nvSpPr>
              <p:cNvPr id="9" name="Line 68"/>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a:defRPr/>
                </a:pPr>
                <a:endParaRPr lang="zh-CN" altLang="en-US"/>
              </a:p>
            </p:txBody>
          </p:sp>
          <p:sp>
            <p:nvSpPr>
              <p:cNvPr id="10" name="Arc 69"/>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zh-CN" altLang="en-US"/>
              </a:p>
            </p:txBody>
          </p:sp>
        </p:grpSp>
      </p:grpSp>
      <p:sp>
        <p:nvSpPr>
          <p:cNvPr id="6201" name="Rectangle 57"/>
          <p:cNvSpPr>
            <a:spLocks noGrp="1" noChangeArrowheads="1"/>
          </p:cNvSpPr>
          <p:nvPr>
            <p:ph type="ctrTitle"/>
          </p:nvPr>
        </p:nvSpPr>
        <p:spPr>
          <a:xfrm>
            <a:off x="990600" y="1752600"/>
            <a:ext cx="7772400" cy="1143000"/>
          </a:xfrm>
        </p:spPr>
        <p:txBody>
          <a:bodyPr anchor="b"/>
          <a:lstStyle>
            <a:lvl1pPr>
              <a:defRPr/>
            </a:lvl1pPr>
          </a:lstStyle>
          <a:p>
            <a:r>
              <a:rPr lang="zh-CN" altLang="en-US"/>
              <a:t>单击此处编辑母版标题样式</a:t>
            </a:r>
          </a:p>
        </p:txBody>
      </p:sp>
      <p:sp>
        <p:nvSpPr>
          <p:cNvPr id="6202" name="Rectangle 5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zh-CN" altLang="en-US"/>
              <a:t>单击此处编辑母版副标题样式</a:t>
            </a:r>
          </a:p>
        </p:txBody>
      </p:sp>
      <p:sp>
        <p:nvSpPr>
          <p:cNvPr id="69" name="Rectangle 71"/>
          <p:cNvSpPr>
            <a:spLocks noGrp="1" noChangeArrowheads="1"/>
          </p:cNvSpPr>
          <p:nvPr>
            <p:ph type="dt" sz="quarter" idx="10"/>
          </p:nvPr>
        </p:nvSpPr>
        <p:spPr/>
        <p:txBody>
          <a:bodyPr/>
          <a:lstStyle>
            <a:lvl1pPr>
              <a:defRPr smtClean="0"/>
            </a:lvl1pPr>
          </a:lstStyle>
          <a:p>
            <a:pPr>
              <a:defRPr/>
            </a:pPr>
            <a:endParaRPr lang="en-US" altLang="zh-CN"/>
          </a:p>
        </p:txBody>
      </p:sp>
      <p:sp>
        <p:nvSpPr>
          <p:cNvPr id="70" name="Rectangle 72"/>
          <p:cNvSpPr>
            <a:spLocks noGrp="1" noChangeArrowheads="1"/>
          </p:cNvSpPr>
          <p:nvPr>
            <p:ph type="ftr" sz="quarter" idx="11"/>
          </p:nvPr>
        </p:nvSpPr>
        <p:spPr/>
        <p:txBody>
          <a:bodyPr/>
          <a:lstStyle>
            <a:lvl1pPr>
              <a:defRPr smtClean="0"/>
            </a:lvl1pPr>
          </a:lstStyle>
          <a:p>
            <a:pPr>
              <a:defRPr/>
            </a:pPr>
            <a:endParaRPr lang="en-US" altLang="zh-CN"/>
          </a:p>
        </p:txBody>
      </p:sp>
      <p:sp>
        <p:nvSpPr>
          <p:cNvPr id="71" name="Rectangle 73"/>
          <p:cNvSpPr>
            <a:spLocks noGrp="1" noChangeArrowheads="1"/>
          </p:cNvSpPr>
          <p:nvPr>
            <p:ph type="sldNum" sz="quarter" idx="12"/>
          </p:nvPr>
        </p:nvSpPr>
        <p:spPr/>
        <p:txBody>
          <a:bodyPr/>
          <a:lstStyle>
            <a:lvl1pPr>
              <a:defRPr smtClean="0"/>
            </a:lvl1pPr>
          </a:lstStyle>
          <a:p>
            <a:pPr>
              <a:defRPr/>
            </a:pPr>
            <a:fld id="{682D5FAC-7DF6-4EC3-9D73-8ACA891DD833}"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0"/>
          <p:cNvSpPr>
            <a:spLocks noGrp="1" noChangeArrowheads="1"/>
          </p:cNvSpPr>
          <p:nvPr>
            <p:ph type="sldNum" sz="quarter" idx="12"/>
          </p:nvPr>
        </p:nvSpPr>
        <p:spPr>
          <a:ln/>
        </p:spPr>
        <p:txBody>
          <a:bodyPr/>
          <a:lstStyle>
            <a:lvl1pPr>
              <a:defRPr/>
            </a:lvl1pPr>
          </a:lstStyle>
          <a:p>
            <a:pPr>
              <a:defRPr/>
            </a:pPr>
            <a:fld id="{1C823911-7268-41FC-8A9C-D34E675FDA47}"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304800"/>
            <a:ext cx="200025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304800"/>
            <a:ext cx="584835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0"/>
          <p:cNvSpPr>
            <a:spLocks noGrp="1" noChangeArrowheads="1"/>
          </p:cNvSpPr>
          <p:nvPr>
            <p:ph type="sldNum" sz="quarter" idx="12"/>
          </p:nvPr>
        </p:nvSpPr>
        <p:spPr>
          <a:ln/>
        </p:spPr>
        <p:txBody>
          <a:bodyPr/>
          <a:lstStyle>
            <a:lvl1pPr>
              <a:defRPr/>
            </a:lvl1pPr>
          </a:lstStyle>
          <a:p>
            <a:pPr>
              <a:defRPr/>
            </a:pPr>
            <a:fld id="{29311BA3-4C85-48B3-8F30-A63E05D7E33D}"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38200" y="1905000"/>
            <a:ext cx="7772400" cy="4114800"/>
          </a:xfrm>
        </p:spPr>
        <p:txBody>
          <a:bodyPr/>
          <a:lstStyle/>
          <a:p>
            <a:pPr lvl="0"/>
            <a:endParaRPr lang="zh-CN" altLang="en-US" noProof="0" smtClean="0"/>
          </a:p>
        </p:txBody>
      </p:sp>
      <p:sp>
        <p:nvSpPr>
          <p:cNvPr id="4" name="Rectangle 6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0"/>
          <p:cNvSpPr>
            <a:spLocks noGrp="1" noChangeArrowheads="1"/>
          </p:cNvSpPr>
          <p:nvPr>
            <p:ph type="sldNum" sz="quarter" idx="12"/>
          </p:nvPr>
        </p:nvSpPr>
        <p:spPr>
          <a:ln/>
        </p:spPr>
        <p:txBody>
          <a:bodyPr/>
          <a:lstStyle>
            <a:lvl1pPr>
              <a:defRPr/>
            </a:lvl1pPr>
          </a:lstStyle>
          <a:p>
            <a:pPr>
              <a:defRPr/>
            </a:pPr>
            <a:fld id="{086DECB5-9D08-4CD1-9BC7-0C3AFADBFF8F}"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304800"/>
            <a:ext cx="8001000"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68"/>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9"/>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0"/>
          <p:cNvSpPr>
            <a:spLocks noGrp="1" noChangeArrowheads="1"/>
          </p:cNvSpPr>
          <p:nvPr>
            <p:ph type="sldNum" sz="quarter" idx="12"/>
          </p:nvPr>
        </p:nvSpPr>
        <p:spPr>
          <a:ln/>
        </p:spPr>
        <p:txBody>
          <a:bodyPr/>
          <a:lstStyle>
            <a:lvl1pPr>
              <a:defRPr/>
            </a:lvl1pPr>
          </a:lstStyle>
          <a:p>
            <a:pPr>
              <a:defRPr/>
            </a:pPr>
            <a:fld id="{528C5A36-B370-4AA6-AD1D-5C38166E54F8}"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0"/>
          <p:cNvSpPr>
            <a:spLocks noGrp="1" noChangeArrowheads="1"/>
          </p:cNvSpPr>
          <p:nvPr>
            <p:ph type="sldNum" sz="quarter" idx="12"/>
          </p:nvPr>
        </p:nvSpPr>
        <p:spPr>
          <a:ln/>
        </p:spPr>
        <p:txBody>
          <a:bodyPr/>
          <a:lstStyle>
            <a:lvl1pPr>
              <a:defRPr/>
            </a:lvl1pPr>
          </a:lstStyle>
          <a:p>
            <a:pPr>
              <a:defRPr/>
            </a:pPr>
            <a:fld id="{54D1F6A5-DF21-4CF8-9BFF-C39ECDC2B7BE}"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0"/>
          <p:cNvSpPr>
            <a:spLocks noGrp="1" noChangeArrowheads="1"/>
          </p:cNvSpPr>
          <p:nvPr>
            <p:ph type="sldNum" sz="quarter" idx="12"/>
          </p:nvPr>
        </p:nvSpPr>
        <p:spPr>
          <a:ln/>
        </p:spPr>
        <p:txBody>
          <a:bodyPr/>
          <a:lstStyle>
            <a:lvl1pPr>
              <a:defRPr/>
            </a:lvl1pPr>
          </a:lstStyle>
          <a:p>
            <a:pPr>
              <a:defRPr/>
            </a:pPr>
            <a:fld id="{D14ED6F1-879A-41AA-8730-119A539A102B}"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0"/>
          <p:cNvSpPr>
            <a:spLocks noGrp="1" noChangeArrowheads="1"/>
          </p:cNvSpPr>
          <p:nvPr>
            <p:ph type="sldNum" sz="quarter" idx="12"/>
          </p:nvPr>
        </p:nvSpPr>
        <p:spPr>
          <a:ln/>
        </p:spPr>
        <p:txBody>
          <a:bodyPr/>
          <a:lstStyle>
            <a:lvl1pPr>
              <a:defRPr/>
            </a:lvl1pPr>
          </a:lstStyle>
          <a:p>
            <a:pPr>
              <a:defRPr/>
            </a:pPr>
            <a:fld id="{670FAB9F-0F8A-4609-BAC6-E1F093910AF7}"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8"/>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9"/>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0"/>
          <p:cNvSpPr>
            <a:spLocks noGrp="1" noChangeArrowheads="1"/>
          </p:cNvSpPr>
          <p:nvPr>
            <p:ph type="sldNum" sz="quarter" idx="12"/>
          </p:nvPr>
        </p:nvSpPr>
        <p:spPr>
          <a:ln/>
        </p:spPr>
        <p:txBody>
          <a:bodyPr/>
          <a:lstStyle>
            <a:lvl1pPr>
              <a:defRPr/>
            </a:lvl1pPr>
          </a:lstStyle>
          <a:p>
            <a:pPr>
              <a:defRPr/>
            </a:pPr>
            <a:fld id="{5EDFFCF5-2644-4121-8383-4EC626717C67}"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8"/>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9"/>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0"/>
          <p:cNvSpPr>
            <a:spLocks noGrp="1" noChangeArrowheads="1"/>
          </p:cNvSpPr>
          <p:nvPr>
            <p:ph type="sldNum" sz="quarter" idx="12"/>
          </p:nvPr>
        </p:nvSpPr>
        <p:spPr>
          <a:ln/>
        </p:spPr>
        <p:txBody>
          <a:bodyPr/>
          <a:lstStyle>
            <a:lvl1pPr>
              <a:defRPr/>
            </a:lvl1pPr>
          </a:lstStyle>
          <a:p>
            <a:pPr>
              <a:defRPr/>
            </a:pPr>
            <a:fld id="{2AF6600D-4C44-424B-869C-1D9E679FC0EB}"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8"/>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9"/>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0"/>
          <p:cNvSpPr>
            <a:spLocks noGrp="1" noChangeArrowheads="1"/>
          </p:cNvSpPr>
          <p:nvPr>
            <p:ph type="sldNum" sz="quarter" idx="12"/>
          </p:nvPr>
        </p:nvSpPr>
        <p:spPr>
          <a:ln/>
        </p:spPr>
        <p:txBody>
          <a:bodyPr/>
          <a:lstStyle>
            <a:lvl1pPr>
              <a:defRPr/>
            </a:lvl1pPr>
          </a:lstStyle>
          <a:p>
            <a:pPr>
              <a:defRPr/>
            </a:pPr>
            <a:fld id="{7165D411-8B53-4F2E-B8DB-662BB098A933}"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0"/>
          <p:cNvSpPr>
            <a:spLocks noGrp="1" noChangeArrowheads="1"/>
          </p:cNvSpPr>
          <p:nvPr>
            <p:ph type="sldNum" sz="quarter" idx="12"/>
          </p:nvPr>
        </p:nvSpPr>
        <p:spPr>
          <a:ln/>
        </p:spPr>
        <p:txBody>
          <a:bodyPr/>
          <a:lstStyle>
            <a:lvl1pPr>
              <a:defRPr/>
            </a:lvl1pPr>
          </a:lstStyle>
          <a:p>
            <a:pPr>
              <a:defRPr/>
            </a:pPr>
            <a:fld id="{D066DD97-B462-47E6-9553-56ABF7F6D684}"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0"/>
          <p:cNvSpPr>
            <a:spLocks noGrp="1" noChangeArrowheads="1"/>
          </p:cNvSpPr>
          <p:nvPr>
            <p:ph type="sldNum" sz="quarter" idx="12"/>
          </p:nvPr>
        </p:nvSpPr>
        <p:spPr>
          <a:ln/>
        </p:spPr>
        <p:txBody>
          <a:bodyPr/>
          <a:lstStyle>
            <a:lvl1pPr>
              <a:defRPr/>
            </a:lvl1pPr>
          </a:lstStyle>
          <a:p>
            <a:pPr>
              <a:defRPr/>
            </a:pPr>
            <a:fld id="{E667AA9F-46A0-4694-A5A6-7E57F3B4EF57}"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9144000" cy="6858000"/>
            <a:chOff x="0" y="0"/>
            <a:chExt cx="5760" cy="4320"/>
          </a:xfrm>
        </p:grpSpPr>
        <p:grpSp>
          <p:nvGrpSpPr>
            <p:cNvPr id="4104" name="Group 3"/>
            <p:cNvGrpSpPr>
              <a:grpSpLocks/>
            </p:cNvGrpSpPr>
            <p:nvPr/>
          </p:nvGrpSpPr>
          <p:grpSpPr bwMode="auto">
            <a:xfrm>
              <a:off x="0" y="0"/>
              <a:ext cx="5760" cy="4320"/>
              <a:chOff x="0" y="0"/>
              <a:chExt cx="5760" cy="4320"/>
            </a:xfrm>
          </p:grpSpPr>
          <p:grpSp>
            <p:nvGrpSpPr>
              <p:cNvPr id="4111" name="Group 4"/>
              <p:cNvGrpSpPr>
                <a:grpSpLocks/>
              </p:cNvGrpSpPr>
              <p:nvPr/>
            </p:nvGrpSpPr>
            <p:grpSpPr bwMode="auto">
              <a:xfrm>
                <a:off x="0" y="192"/>
                <a:ext cx="5760" cy="4032"/>
                <a:chOff x="0" y="192"/>
                <a:chExt cx="5760" cy="4032"/>
              </a:xfrm>
            </p:grpSpPr>
            <p:sp>
              <p:nvSpPr>
                <p:cNvPr id="1029"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30"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31"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32"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33"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34"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35"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36"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37"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38"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39"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0"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1"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2"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3"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4"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5"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6"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7"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8"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49"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50"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grpSp>
          <p:grpSp>
            <p:nvGrpSpPr>
              <p:cNvPr id="4112" name="Group 27"/>
              <p:cNvGrpSpPr>
                <a:grpSpLocks/>
              </p:cNvGrpSpPr>
              <p:nvPr/>
            </p:nvGrpSpPr>
            <p:grpSpPr bwMode="auto">
              <a:xfrm>
                <a:off x="192" y="0"/>
                <a:ext cx="5376" cy="4320"/>
                <a:chOff x="192" y="0"/>
                <a:chExt cx="5376" cy="4320"/>
              </a:xfrm>
            </p:grpSpPr>
            <p:sp>
              <p:nvSpPr>
                <p:cNvPr id="1052"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53"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54"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55"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56"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57"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58"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59"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60"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61"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62"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63"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64"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65"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66"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67"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68"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69"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70"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71"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72"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73"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74"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75"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76"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77"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78"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79"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080"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grpSp>
        </p:grpSp>
        <p:sp>
          <p:nvSpPr>
            <p:cNvPr id="1081"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pPr>
                <a:defRPr/>
              </a:pPr>
              <a:endParaRPr lang="zh-CN" altLang="en-US"/>
            </a:p>
          </p:txBody>
        </p:sp>
        <p:sp>
          <p:nvSpPr>
            <p:cNvPr id="1082" name="Line 58"/>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zh-CN" altLang="en-US"/>
            </a:p>
          </p:txBody>
        </p:sp>
        <p:grpSp>
          <p:nvGrpSpPr>
            <p:cNvPr id="4107" name="Group 59"/>
            <p:cNvGrpSpPr>
              <a:grpSpLocks/>
            </p:cNvGrpSpPr>
            <p:nvPr/>
          </p:nvGrpSpPr>
          <p:grpSpPr bwMode="auto">
            <a:xfrm>
              <a:off x="261" y="892"/>
              <a:ext cx="1124" cy="1464"/>
              <a:chOff x="96" y="916"/>
              <a:chExt cx="2208" cy="2876"/>
            </a:xfrm>
          </p:grpSpPr>
          <p:sp>
            <p:nvSpPr>
              <p:cNvPr id="1084" name="Line 60"/>
              <p:cNvSpPr>
                <a:spLocks noChangeShapeType="1"/>
              </p:cNvSpPr>
              <p:nvPr/>
            </p:nvSpPr>
            <p:spPr bwMode="ltGray">
              <a:xfrm flipH="1">
                <a:off x="96" y="1038"/>
                <a:ext cx="2208" cy="0"/>
              </a:xfrm>
              <a:prstGeom prst="line">
                <a:avLst/>
              </a:prstGeom>
              <a:noFill/>
              <a:ln w="9525">
                <a:solidFill>
                  <a:schemeClr val="hlink"/>
                </a:solidFill>
                <a:round/>
                <a:headEnd/>
                <a:tailEnd/>
              </a:ln>
              <a:effectLst/>
            </p:spPr>
            <p:txBody>
              <a:bodyPr wrap="none" anchor="ctr"/>
              <a:lstStyle/>
              <a:p>
                <a:pPr>
                  <a:defRPr/>
                </a:pPr>
                <a:endParaRPr lang="zh-CN" altLang="en-US"/>
              </a:p>
            </p:txBody>
          </p:sp>
          <p:sp>
            <p:nvSpPr>
              <p:cNvPr id="1085" name="Line 61"/>
              <p:cNvSpPr>
                <a:spLocks noChangeShapeType="1"/>
              </p:cNvSpPr>
              <p:nvPr/>
            </p:nvSpPr>
            <p:spPr bwMode="ltGray">
              <a:xfrm>
                <a:off x="336" y="920"/>
                <a:ext cx="0" cy="2872"/>
              </a:xfrm>
              <a:prstGeom prst="line">
                <a:avLst/>
              </a:prstGeom>
              <a:noFill/>
              <a:ln w="9525">
                <a:solidFill>
                  <a:schemeClr val="hlink"/>
                </a:solidFill>
                <a:round/>
                <a:headEnd/>
                <a:tailEnd/>
              </a:ln>
              <a:effectLst/>
            </p:spPr>
            <p:txBody>
              <a:bodyPr wrap="none" anchor="ctr"/>
              <a:lstStyle/>
              <a:p>
                <a:pPr>
                  <a:defRPr/>
                </a:pPr>
                <a:endParaRPr lang="zh-CN" altLang="en-US"/>
              </a:p>
            </p:txBody>
          </p:sp>
          <p:sp>
            <p:nvSpPr>
              <p:cNvPr id="1086" name="Arc 62"/>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zh-CN" altLang="en-US"/>
              </a:p>
            </p:txBody>
          </p:sp>
        </p:grpSp>
      </p:grpSp>
      <p:sp>
        <p:nvSpPr>
          <p:cNvPr id="4099" name="Rectangle 63"/>
          <p:cNvSpPr>
            <a:spLocks noGrp="1" noChangeArrowheads="1"/>
          </p:cNvSpPr>
          <p:nvPr>
            <p:ph type="title"/>
          </p:nvPr>
        </p:nvSpPr>
        <p:spPr bwMode="auto">
          <a:xfrm>
            <a:off x="609600" y="304800"/>
            <a:ext cx="77724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4100"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92" name="Rectangle 68"/>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400" smtClean="0"/>
            </a:lvl1pPr>
          </a:lstStyle>
          <a:p>
            <a:pPr>
              <a:defRPr/>
            </a:pPr>
            <a:endParaRPr lang="en-US" altLang="zh-CN"/>
          </a:p>
        </p:txBody>
      </p:sp>
      <p:sp>
        <p:nvSpPr>
          <p:cNvPr id="1093" name="Rectangle 6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smtClean="0"/>
            </a:lvl1pPr>
          </a:lstStyle>
          <a:p>
            <a:pPr>
              <a:defRPr/>
            </a:pPr>
            <a:endParaRPr lang="en-US" altLang="zh-CN"/>
          </a:p>
        </p:txBody>
      </p:sp>
      <p:sp>
        <p:nvSpPr>
          <p:cNvPr id="1094" name="Rectangle 70"/>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smtClean="0"/>
            </a:lvl1pPr>
          </a:lstStyle>
          <a:p>
            <a:pPr>
              <a:defRPr/>
            </a:pPr>
            <a:fld id="{1BA6EFE4-3DAC-4204-9E5E-F98E8933F0C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8"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txStyles>
    <p:title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32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32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3200">
          <a:solidFill>
            <a:schemeClr val="tx2"/>
          </a:solidFill>
          <a:latin typeface="Tahoma" pitchFamily="34" charset="0"/>
          <a:ea typeface="宋体" pitchFamily="2" charset="-122"/>
        </a:defRPr>
      </a:lvl5pPr>
      <a:lvl6pPr marL="457200" algn="l" rtl="0" fontAlgn="base">
        <a:spcBef>
          <a:spcPct val="0"/>
        </a:spcBef>
        <a:spcAft>
          <a:spcPct val="0"/>
        </a:spcAft>
        <a:defRPr kumimoji="1" sz="3200">
          <a:solidFill>
            <a:schemeClr val="tx2"/>
          </a:solidFill>
          <a:latin typeface="Tahoma" pitchFamily="34" charset="0"/>
          <a:ea typeface="宋体" pitchFamily="2" charset="-122"/>
        </a:defRPr>
      </a:lvl6pPr>
      <a:lvl7pPr marL="914400" algn="l" rtl="0" fontAlgn="base">
        <a:spcBef>
          <a:spcPct val="0"/>
        </a:spcBef>
        <a:spcAft>
          <a:spcPct val="0"/>
        </a:spcAft>
        <a:defRPr kumimoji="1" sz="3200">
          <a:solidFill>
            <a:schemeClr val="tx2"/>
          </a:solidFill>
          <a:latin typeface="Tahoma" pitchFamily="34" charset="0"/>
          <a:ea typeface="宋体" pitchFamily="2" charset="-122"/>
        </a:defRPr>
      </a:lvl7pPr>
      <a:lvl8pPr marL="1371600" algn="l" rtl="0" fontAlgn="base">
        <a:spcBef>
          <a:spcPct val="0"/>
        </a:spcBef>
        <a:spcAft>
          <a:spcPct val="0"/>
        </a:spcAft>
        <a:defRPr kumimoji="1" sz="3200">
          <a:solidFill>
            <a:schemeClr val="tx2"/>
          </a:solidFill>
          <a:latin typeface="Tahoma" pitchFamily="34" charset="0"/>
          <a:ea typeface="宋体" pitchFamily="2" charset="-122"/>
        </a:defRPr>
      </a:lvl8pPr>
      <a:lvl9pPr marL="1828800" algn="l" rtl="0" fontAlgn="base">
        <a:spcBef>
          <a:spcPct val="0"/>
        </a:spcBef>
        <a:spcAft>
          <a:spcPct val="0"/>
        </a:spcAft>
        <a:defRPr kumimoji="1" sz="32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110000"/>
        <a:buFont typeface="Wingdings" pitchFamily="2" charset="2"/>
        <a:buBlip>
          <a:blip r:embed="rId15"/>
        </a:buBlip>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ctrTitle"/>
          </p:nvPr>
        </p:nvSpPr>
        <p:spPr/>
        <p:txBody>
          <a:bodyPr/>
          <a:lstStyle/>
          <a:p>
            <a:pPr eaLnBrk="1" hangingPunct="1"/>
            <a:r>
              <a:rPr lang="en-US" altLang="zh-CN" b="1" smtClean="0">
                <a:solidFill>
                  <a:srgbClr val="0E0F20"/>
                </a:solidFill>
              </a:rPr>
              <a:t>JPEG</a:t>
            </a:r>
            <a:r>
              <a:rPr lang="zh-CN" altLang="en-US" b="1" smtClean="0">
                <a:solidFill>
                  <a:srgbClr val="0E0F20"/>
                </a:solidFill>
              </a:rPr>
              <a:t>标准的工作原理和实现技术</a:t>
            </a:r>
          </a:p>
        </p:txBody>
      </p:sp>
      <p:sp>
        <p:nvSpPr>
          <p:cNvPr id="6147" name="Rectangle 5" descr="Rectangle: Click to edit Master text styles&#10;Second level&#10;Third level&#10;Fourth level&#10;Fifth level"/>
          <p:cNvSpPr>
            <a:spLocks noGrp="1" noChangeArrowheads="1"/>
          </p:cNvSpPr>
          <p:nvPr>
            <p:ph type="subTitle" idx="1"/>
          </p:nvPr>
        </p:nvSpPr>
        <p:spPr>
          <a:xfrm>
            <a:off x="5435600" y="4221163"/>
            <a:ext cx="1955800" cy="841375"/>
          </a:xfrm>
        </p:spPr>
        <p:txBody>
          <a:bodyPr/>
          <a:lstStyle/>
          <a:p>
            <a:pPr eaLnBrk="1" hangingPunct="1">
              <a:lnSpc>
                <a:spcPct val="90000"/>
              </a:lnSpc>
            </a:pPr>
            <a:r>
              <a:rPr lang="zh-CN" altLang="en-US" sz="2000" smtClean="0"/>
              <a:t>朱志婷</a:t>
            </a:r>
          </a:p>
          <a:p>
            <a:pPr eaLnBrk="1" hangingPunct="1">
              <a:lnSpc>
                <a:spcPct val="90000"/>
              </a:lnSpc>
            </a:pPr>
            <a:r>
              <a:rPr lang="en-US" altLang="zh-CN" sz="2000" smtClean="0"/>
              <a:t>2010.4.16</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descr="Rectangle: Click to edit Master text styles&#10;Second level&#10;Third level&#10;Fourth level&#10;Fifth level"/>
          <p:cNvSpPr>
            <a:spLocks noGrp="1" noChangeArrowheads="1"/>
          </p:cNvSpPr>
          <p:nvPr>
            <p:ph type="body" idx="1"/>
          </p:nvPr>
        </p:nvSpPr>
        <p:spPr/>
        <p:txBody>
          <a:bodyPr/>
          <a:lstStyle/>
          <a:p>
            <a:pPr marL="457200" indent="-457200" eaLnBrk="1" hangingPunct="1"/>
            <a:r>
              <a:rPr lang="zh-CN" altLang="en-US" sz="2000" smtClean="0"/>
              <a:t>若是</a:t>
            </a:r>
            <a:r>
              <a:rPr lang="en-US" altLang="zh-CN" sz="2000" smtClean="0"/>
              <a:t>8</a:t>
            </a:r>
            <a:r>
              <a:rPr lang="zh-CN" altLang="en-US" sz="2000" smtClean="0"/>
              <a:t>位图，需要先读取调色板的数据，再根据像素点颜色在调色板中的索引值获得每个像素点的</a:t>
            </a:r>
            <a:r>
              <a:rPr lang="en-US" altLang="zh-CN" sz="2000" smtClean="0"/>
              <a:t>R</a:t>
            </a:r>
            <a:r>
              <a:rPr lang="zh-CN" altLang="en-US" sz="2000" smtClean="0"/>
              <a:t>、</a:t>
            </a:r>
            <a:r>
              <a:rPr lang="en-US" altLang="zh-CN" sz="2000" smtClean="0"/>
              <a:t>G</a:t>
            </a:r>
            <a:r>
              <a:rPr lang="zh-CN" altLang="en-US" sz="2000" smtClean="0"/>
              <a:t>、</a:t>
            </a:r>
            <a:r>
              <a:rPr lang="en-US" altLang="zh-CN" sz="2000" smtClean="0"/>
              <a:t>B</a:t>
            </a:r>
            <a:r>
              <a:rPr lang="zh-CN" altLang="en-US" sz="2000" smtClean="0"/>
              <a:t>值；若是</a:t>
            </a:r>
            <a:r>
              <a:rPr lang="en-US" altLang="zh-CN" sz="2000" smtClean="0"/>
              <a:t>24</a:t>
            </a:r>
            <a:r>
              <a:rPr lang="zh-CN" altLang="en-US" sz="2000" smtClean="0"/>
              <a:t>位图，直接读取每个像素点的值即可。</a:t>
            </a:r>
          </a:p>
          <a:p>
            <a:pPr marL="457200" indent="-457200" eaLnBrk="1" hangingPunct="1">
              <a:buFont typeface="Wingdings" pitchFamily="2" charset="2"/>
              <a:buNone/>
            </a:pPr>
            <a:endParaRPr lang="zh-CN" altLang="en-US" sz="2000" smtClean="0"/>
          </a:p>
          <a:p>
            <a:pPr marL="457200" indent="-457200" eaLnBrk="1" hangingPunct="1"/>
            <a:r>
              <a:rPr lang="zh-CN" altLang="en-US" sz="2000" smtClean="0"/>
              <a:t>根据每个像素点的值显示图片。需要注意一点，</a:t>
            </a:r>
            <a:r>
              <a:rPr lang="en-US" altLang="zh-CN" sz="2000" smtClean="0">
                <a:solidFill>
                  <a:srgbClr val="FF0000"/>
                </a:solidFill>
              </a:rPr>
              <a:t>BMP</a:t>
            </a:r>
            <a:r>
              <a:rPr lang="zh-CN" altLang="en-US" sz="2000" smtClean="0">
                <a:solidFill>
                  <a:srgbClr val="FF0000"/>
                </a:solidFill>
              </a:rPr>
              <a:t>文件的数据是从下到上、从左到右的。</a:t>
            </a:r>
            <a:r>
              <a:rPr lang="zh-CN" altLang="en-US" sz="2000" smtClean="0"/>
              <a:t>从文件中最先读到的是图像最下面一行的左边第一个像素，然后是左边第二个像素</a:t>
            </a:r>
            <a:r>
              <a:rPr lang="en-US" altLang="zh-CN" sz="2000" smtClean="0">
                <a:latin typeface="Times New Roman" pitchFamily="18" charset="0"/>
              </a:rPr>
              <a:t>……</a:t>
            </a:r>
            <a:r>
              <a:rPr lang="zh-CN" altLang="en-US" sz="2000" smtClean="0"/>
              <a:t>接下来是倒数第二行左边第一个像素，然后是左边第二个像素</a:t>
            </a:r>
            <a:r>
              <a:rPr lang="en-US" altLang="zh-CN" sz="2000" smtClean="0">
                <a:latin typeface="Times New Roman" pitchFamily="18" charset="0"/>
              </a:rPr>
              <a:t>……</a:t>
            </a:r>
            <a:r>
              <a:rPr lang="zh-CN" altLang="en-US" sz="2000" smtClean="0"/>
              <a:t>依次类推，最后得到的是最上面一行的最右边的一个像素。</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55588" y="214313"/>
            <a:ext cx="7543800" cy="609600"/>
          </a:xfrm>
        </p:spPr>
        <p:txBody>
          <a:bodyPr/>
          <a:lstStyle/>
          <a:p>
            <a:pPr eaLnBrk="1" hangingPunct="1"/>
            <a:r>
              <a:rPr lang="en-US" altLang="zh-CN" sz="2000" b="1" smtClean="0"/>
              <a:t>2.  </a:t>
            </a:r>
            <a:r>
              <a:rPr lang="zh-CN" altLang="en-US" sz="2000" b="1" smtClean="0">
                <a:latin typeface="宋体" pitchFamily="2" charset="-122"/>
              </a:rPr>
              <a:t>静态图像压缩标准</a:t>
            </a:r>
            <a:r>
              <a:rPr lang="en-US" altLang="zh-CN" sz="2000" b="1" smtClean="0">
                <a:latin typeface="宋体" pitchFamily="2" charset="-122"/>
              </a:rPr>
              <a:t>JPEG</a:t>
            </a:r>
            <a:r>
              <a:rPr lang="en-US" altLang="zh-CN" smtClean="0"/>
              <a:t> </a:t>
            </a:r>
          </a:p>
        </p:txBody>
      </p:sp>
      <p:sp>
        <p:nvSpPr>
          <p:cNvPr id="16387" name="Rectangle 3" descr="Rectangle: Click to edit Master text styles&#10;Second level&#10;Third level&#10;Fourth level&#10;Fifth level"/>
          <p:cNvSpPr>
            <a:spLocks noGrp="1" noChangeArrowheads="1"/>
          </p:cNvSpPr>
          <p:nvPr>
            <p:ph type="body" idx="1"/>
          </p:nvPr>
        </p:nvSpPr>
        <p:spPr>
          <a:xfrm>
            <a:off x="179388" y="1052513"/>
            <a:ext cx="8713787" cy="4953000"/>
          </a:xfrm>
        </p:spPr>
        <p:txBody>
          <a:bodyPr/>
          <a:lstStyle/>
          <a:p>
            <a:pPr eaLnBrk="1" hangingPunct="1">
              <a:lnSpc>
                <a:spcPct val="130000"/>
              </a:lnSpc>
            </a:pPr>
            <a:r>
              <a:rPr lang="en-US" altLang="zh-CN" sz="2000" smtClean="0"/>
              <a:t>2.1  JPEG</a:t>
            </a:r>
            <a:r>
              <a:rPr lang="zh-CN" altLang="en-US" sz="2000" smtClean="0">
                <a:latin typeface="宋体" pitchFamily="2" charset="-122"/>
              </a:rPr>
              <a:t>简介</a:t>
            </a:r>
            <a:r>
              <a:rPr lang="zh-CN" altLang="en-US" sz="2000" smtClean="0"/>
              <a:t> </a:t>
            </a:r>
          </a:p>
          <a:p>
            <a:pPr eaLnBrk="1" hangingPunct="1">
              <a:lnSpc>
                <a:spcPct val="130000"/>
              </a:lnSpc>
            </a:pPr>
            <a:r>
              <a:rPr lang="en-US" altLang="zh-CN" sz="2000" smtClean="0"/>
              <a:t>JPEG</a:t>
            </a:r>
            <a:r>
              <a:rPr lang="zh-CN" altLang="en-US" sz="2000" smtClean="0"/>
              <a:t>（</a:t>
            </a:r>
            <a:r>
              <a:rPr lang="en-US" altLang="zh-CN" sz="2000" smtClean="0"/>
              <a:t>Joint Photographic Experts Group</a:t>
            </a:r>
            <a:r>
              <a:rPr lang="zh-CN" altLang="en-US" sz="2000" smtClean="0"/>
              <a:t>）是联合图像专家小组的英文缩写，这个专家组开发的算法称为</a:t>
            </a:r>
            <a:r>
              <a:rPr lang="en-US" altLang="zh-CN" sz="2000" smtClean="0"/>
              <a:t>JPEG</a:t>
            </a:r>
            <a:r>
              <a:rPr lang="zh-CN" altLang="en-US" sz="2000" smtClean="0"/>
              <a:t>算法，并且成为国际上的彩色、灰度、静止图像的第一个国际标准，因此又称为</a:t>
            </a:r>
            <a:r>
              <a:rPr lang="en-US" altLang="zh-CN" sz="2000" smtClean="0"/>
              <a:t>JPEG</a:t>
            </a:r>
            <a:r>
              <a:rPr lang="zh-CN" altLang="en-US" sz="2000" smtClean="0"/>
              <a:t>标准。</a:t>
            </a:r>
            <a:endParaRPr lang="en-US" altLang="zh-CN" sz="2000" smtClean="0"/>
          </a:p>
          <a:p>
            <a:pPr eaLnBrk="1" hangingPunct="1"/>
            <a:r>
              <a:rPr lang="en-US" altLang="zh-CN" sz="2000" smtClean="0"/>
              <a:t>JPEG</a:t>
            </a:r>
            <a:r>
              <a:rPr lang="zh-CN" altLang="en-US" sz="2000" smtClean="0">
                <a:latin typeface="宋体" pitchFamily="2" charset="-122"/>
              </a:rPr>
              <a:t>是一个适用范围很广的静态图像数据压缩标准，不仅适用于静止图像的压缩，也常常被用于电视图像序列的帧内图像压缩编码。</a:t>
            </a:r>
            <a:r>
              <a:rPr lang="zh-CN" altLang="en-US" sz="2000" smtClean="0"/>
              <a:t>目前</a:t>
            </a:r>
            <a:r>
              <a:rPr lang="en-US" altLang="zh-CN" sz="2000" smtClean="0"/>
              <a:t>JPEG</a:t>
            </a:r>
            <a:r>
              <a:rPr lang="zh-CN" altLang="en-US" sz="2000" smtClean="0"/>
              <a:t>专家组开发了两种基本的压缩算法：</a:t>
            </a:r>
          </a:p>
          <a:p>
            <a:pPr eaLnBrk="1" hangingPunct="1"/>
            <a:r>
              <a:rPr lang="zh-CN" altLang="en-US" sz="2000" smtClean="0"/>
              <a:t>一种是采用以离散余弦变换</a:t>
            </a:r>
            <a:r>
              <a:rPr lang="en-US" altLang="zh-CN" sz="2000" smtClean="0"/>
              <a:t>DCT</a:t>
            </a:r>
            <a:r>
              <a:rPr lang="zh-CN" altLang="en-US" sz="2000" smtClean="0"/>
              <a:t>为基础的有损压缩算法；另一种是采用以预测技术为基础的无损压缩算法。</a:t>
            </a:r>
            <a:endParaRPr lang="zh-CN" altLang="en-US" sz="2000" smtClean="0">
              <a:latin typeface="宋体" pitchFamily="2" charset="-122"/>
            </a:endParaRPr>
          </a:p>
          <a:p>
            <a:pPr eaLnBrk="1" hangingPunct="1">
              <a:lnSpc>
                <a:spcPct val="130000"/>
              </a:lnSpc>
            </a:pPr>
            <a:r>
              <a:rPr lang="zh-CN" altLang="en-US" sz="2000" smtClean="0">
                <a:latin typeface="宋体" pitchFamily="2" charset="-122"/>
              </a:rPr>
              <a:t>使用有损压缩算法时，在压缩比为</a:t>
            </a:r>
            <a:r>
              <a:rPr lang="en-US" altLang="zh-CN" sz="2000" smtClean="0"/>
              <a:t>25:1</a:t>
            </a:r>
            <a:r>
              <a:rPr lang="zh-CN" altLang="en-US" sz="2000" smtClean="0">
                <a:latin typeface="宋体" pitchFamily="2" charset="-122"/>
              </a:rPr>
              <a:t>的情况下，压缩后还原得到的图像和原始图像相比较，非图像专家难以找到它们之间的区别，因此得到了广泛的应用。例如在</a:t>
            </a:r>
            <a:r>
              <a:rPr lang="en-US" altLang="zh-CN" sz="2000" smtClean="0"/>
              <a:t>V-CD</a:t>
            </a:r>
            <a:r>
              <a:rPr lang="zh-CN" altLang="en-US" sz="2000" smtClean="0">
                <a:latin typeface="宋体" pitchFamily="2" charset="-122"/>
              </a:rPr>
              <a:t>和</a:t>
            </a:r>
            <a:r>
              <a:rPr lang="en-US" altLang="zh-CN" sz="2000" smtClean="0"/>
              <a:t>DVD-Video</a:t>
            </a:r>
            <a:r>
              <a:rPr lang="zh-CN" altLang="en-US" sz="2000" smtClean="0">
                <a:latin typeface="宋体" pitchFamily="2" charset="-122"/>
              </a:rPr>
              <a:t>电视图像压缩技术中，就使用</a:t>
            </a:r>
            <a:r>
              <a:rPr lang="en-US" altLang="zh-CN" sz="2000" smtClean="0"/>
              <a:t>JPEG</a:t>
            </a:r>
            <a:r>
              <a:rPr lang="zh-CN" altLang="en-US" sz="2000" smtClean="0">
                <a:latin typeface="宋体" pitchFamily="2" charset="-122"/>
              </a:rPr>
              <a:t>的有损压缩算法来取消空间方向上的冗余数据。</a:t>
            </a:r>
            <a:r>
              <a:rPr lang="zh-CN" altLang="en-US" sz="2000" smtClean="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descr="Rectangle: Click to edit Master text styles&#10;Second level&#10;Third level&#10;Fourth level&#10;Fifth level"/>
          <p:cNvSpPr>
            <a:spLocks noGrp="1" noChangeArrowheads="1"/>
          </p:cNvSpPr>
          <p:nvPr>
            <p:ph type="body" idx="1"/>
          </p:nvPr>
        </p:nvSpPr>
        <p:spPr>
          <a:xfrm>
            <a:off x="539750" y="476250"/>
            <a:ext cx="7620000" cy="4105275"/>
          </a:xfrm>
        </p:spPr>
        <p:txBody>
          <a:bodyPr/>
          <a:lstStyle/>
          <a:p>
            <a:pPr algn="just" eaLnBrk="1" hangingPunct="1">
              <a:lnSpc>
                <a:spcPct val="130000"/>
              </a:lnSpc>
            </a:pPr>
            <a:r>
              <a:rPr lang="zh-CN" altLang="en-US" sz="2000" smtClean="0"/>
              <a:t>基于</a:t>
            </a:r>
            <a:r>
              <a:rPr lang="en-US" altLang="zh-CN" sz="2000" smtClean="0"/>
              <a:t>DCT</a:t>
            </a:r>
            <a:r>
              <a:rPr lang="zh-CN" altLang="en-US" sz="2000" smtClean="0"/>
              <a:t>的</a:t>
            </a:r>
            <a:r>
              <a:rPr lang="en-US" altLang="zh-CN" sz="2000" smtClean="0"/>
              <a:t>JPEG</a:t>
            </a:r>
            <a:r>
              <a:rPr lang="zh-CN" altLang="en-US" sz="2000" smtClean="0"/>
              <a:t>压缩算法是有损压缩，它利用了人的视角系统的特性，使用量化和无损压缩编码相结合来去掉视角的冗余信息和数据本身的冗余信息。</a:t>
            </a:r>
            <a:r>
              <a:rPr lang="en-US" altLang="zh-CN" sz="2000" smtClean="0"/>
              <a:t>JPEG</a:t>
            </a:r>
            <a:r>
              <a:rPr lang="zh-CN" altLang="en-US" sz="2000" smtClean="0"/>
              <a:t>算法框图如图</a:t>
            </a:r>
            <a:r>
              <a:rPr lang="en-US" altLang="zh-CN" sz="2000" smtClean="0"/>
              <a:t>1</a:t>
            </a:r>
            <a:r>
              <a:rPr lang="zh-CN" altLang="en-US" sz="2000" smtClean="0"/>
              <a:t>所示，压缩编码大致分成三个步骤：</a:t>
            </a:r>
          </a:p>
          <a:p>
            <a:pPr algn="just" eaLnBrk="1" hangingPunct="1">
              <a:lnSpc>
                <a:spcPct val="130000"/>
              </a:lnSpc>
            </a:pPr>
            <a:r>
              <a:rPr lang="zh-CN" altLang="en-US" sz="2000" smtClean="0"/>
              <a:t>（</a:t>
            </a:r>
            <a:r>
              <a:rPr lang="en-US" altLang="zh-CN" sz="2000" smtClean="0"/>
              <a:t>1</a:t>
            </a:r>
            <a:r>
              <a:rPr lang="zh-CN" altLang="en-US" sz="2000" smtClean="0"/>
              <a:t>）使用正向离散余弦变换（</a:t>
            </a:r>
            <a:r>
              <a:rPr lang="en-US" altLang="zh-CN" sz="2000" smtClean="0"/>
              <a:t>Forward Discrete Cosine Transform</a:t>
            </a:r>
            <a:r>
              <a:rPr lang="zh-CN" altLang="en-US" sz="2000" smtClean="0"/>
              <a:t>，</a:t>
            </a:r>
            <a:r>
              <a:rPr lang="en-US" altLang="zh-CN" sz="2000" smtClean="0"/>
              <a:t>FDCT</a:t>
            </a:r>
            <a:r>
              <a:rPr lang="zh-CN" altLang="en-US" sz="2000" smtClean="0"/>
              <a:t>）把空间域表示的图变换成频率域表示的图。 </a:t>
            </a:r>
          </a:p>
          <a:p>
            <a:pPr algn="just" eaLnBrk="1" hangingPunct="1">
              <a:lnSpc>
                <a:spcPct val="130000"/>
              </a:lnSpc>
            </a:pPr>
            <a:r>
              <a:rPr lang="zh-CN" altLang="en-US" sz="2000" smtClean="0"/>
              <a:t>（</a:t>
            </a:r>
            <a:r>
              <a:rPr lang="en-US" altLang="zh-CN" sz="2000" smtClean="0"/>
              <a:t>2</a:t>
            </a:r>
            <a:r>
              <a:rPr lang="zh-CN" altLang="en-US" sz="2000" smtClean="0"/>
              <a:t>）使用加权函数对</a:t>
            </a:r>
            <a:r>
              <a:rPr lang="en-US" altLang="zh-CN" sz="2000" smtClean="0"/>
              <a:t>DCT</a:t>
            </a:r>
            <a:r>
              <a:rPr lang="zh-CN" altLang="en-US" sz="2000" smtClean="0"/>
              <a:t>系数进行量化，这个加权函数对于人的视觉系统是最佳的。 </a:t>
            </a:r>
          </a:p>
          <a:p>
            <a:pPr eaLnBrk="1" hangingPunct="1">
              <a:lnSpc>
                <a:spcPct val="130000"/>
              </a:lnSpc>
            </a:pPr>
            <a:r>
              <a:rPr lang="zh-CN" altLang="en-US" sz="2000" smtClean="0">
                <a:latin typeface="宋体" pitchFamily="2" charset="-122"/>
              </a:rPr>
              <a:t>（</a:t>
            </a:r>
            <a:r>
              <a:rPr lang="en-US" altLang="zh-CN" sz="2000" smtClean="0"/>
              <a:t>3</a:t>
            </a:r>
            <a:r>
              <a:rPr lang="zh-CN" altLang="en-US" sz="2000" smtClean="0">
                <a:latin typeface="宋体" pitchFamily="2" charset="-122"/>
              </a:rPr>
              <a:t>）使用哈夫曼可变字长编码器对量化系数进行编码。</a:t>
            </a:r>
            <a:r>
              <a:rPr lang="zh-CN" altLang="en-US" sz="2000" smtClean="0"/>
              <a:t> </a:t>
            </a:r>
          </a:p>
        </p:txBody>
      </p:sp>
      <p:sp>
        <p:nvSpPr>
          <p:cNvPr id="17411" name="Rectangle 3"/>
          <p:cNvSpPr>
            <a:spLocks noChangeArrowheads="1"/>
          </p:cNvSpPr>
          <p:nvPr/>
        </p:nvSpPr>
        <p:spPr bwMode="auto">
          <a:xfrm>
            <a:off x="395288" y="4770438"/>
            <a:ext cx="8316912" cy="701675"/>
          </a:xfrm>
          <a:prstGeom prst="rect">
            <a:avLst/>
          </a:prstGeom>
          <a:noFill/>
          <a:ln w="9525">
            <a:noFill/>
            <a:miter lim="800000"/>
            <a:headEnd/>
            <a:tailEnd/>
          </a:ln>
        </p:spPr>
        <p:txBody>
          <a:bodyPr anchor="ctr">
            <a:spAutoFit/>
          </a:bodyPr>
          <a:lstStyle/>
          <a:p>
            <a:pPr algn="l"/>
            <a:r>
              <a:rPr lang="zh-CN" altLang="en-US"/>
              <a:t>译码或者叫做解压缩的过程与压缩编码过程正好相反。</a:t>
            </a:r>
          </a:p>
          <a:p>
            <a:pPr algn="l"/>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2800350" y="2100263"/>
            <a:ext cx="9144000" cy="0"/>
          </a:xfrm>
          <a:prstGeom prst="rect">
            <a:avLst/>
          </a:prstGeom>
          <a:noFill/>
          <a:ln w="12700" cap="sq">
            <a:noFill/>
            <a:miter lim="800000"/>
            <a:headEnd type="none" w="sm" len="sm"/>
            <a:tailEnd type="none" w="sm" len="sm"/>
          </a:ln>
        </p:spPr>
        <p:txBody>
          <a:bodyPr>
            <a:spAutoFit/>
          </a:bodyPr>
          <a:lstStyle/>
          <a:p>
            <a:endParaRPr lang="zh-CN" altLang="en-US"/>
          </a:p>
        </p:txBody>
      </p:sp>
      <p:pic>
        <p:nvPicPr>
          <p:cNvPr id="18435" name="Picture 3" descr="imgc5248 拷贝"/>
          <p:cNvPicPr>
            <a:picLocks noChangeAspect="1" noChangeArrowheads="1"/>
          </p:cNvPicPr>
          <p:nvPr/>
        </p:nvPicPr>
        <p:blipFill>
          <a:blip r:embed="rId2" cstate="print"/>
          <a:srcRect/>
          <a:stretch>
            <a:fillRect/>
          </a:stretch>
        </p:blipFill>
        <p:spPr bwMode="auto">
          <a:xfrm>
            <a:off x="1143000" y="381000"/>
            <a:ext cx="7772400" cy="630555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09600" y="304800"/>
            <a:ext cx="7772400" cy="531813"/>
          </a:xfrm>
        </p:spPr>
        <p:txBody>
          <a:bodyPr/>
          <a:lstStyle/>
          <a:p>
            <a:pPr eaLnBrk="1" hangingPunct="1"/>
            <a:r>
              <a:rPr lang="en-US" altLang="zh-CN" sz="2400" b="1" smtClean="0"/>
              <a:t>2.2  JPEG</a:t>
            </a:r>
            <a:r>
              <a:rPr lang="zh-CN" altLang="en-US" sz="2400" b="1" smtClean="0">
                <a:latin typeface="宋体" pitchFamily="2" charset="-122"/>
              </a:rPr>
              <a:t>压缩的基本原理</a:t>
            </a:r>
          </a:p>
        </p:txBody>
      </p:sp>
      <p:sp>
        <p:nvSpPr>
          <p:cNvPr id="19459" name="Rectangle 3" descr="Rectangle: Click to edit Master text styles&#10;Second level&#10;Third level&#10;Fourth level&#10;Fifth level"/>
          <p:cNvSpPr>
            <a:spLocks noGrp="1" noChangeArrowheads="1"/>
          </p:cNvSpPr>
          <p:nvPr>
            <p:ph type="body" idx="1"/>
          </p:nvPr>
        </p:nvSpPr>
        <p:spPr>
          <a:xfrm>
            <a:off x="971550" y="1125538"/>
            <a:ext cx="7772400" cy="5111750"/>
          </a:xfrm>
        </p:spPr>
        <p:txBody>
          <a:bodyPr/>
          <a:lstStyle/>
          <a:p>
            <a:pPr eaLnBrk="1" hangingPunct="1">
              <a:buFont typeface="Wingdings" pitchFamily="2" charset="2"/>
              <a:buNone/>
            </a:pPr>
            <a:r>
              <a:rPr lang="zh-CN" altLang="en-US" sz="2000" b="1" smtClean="0"/>
              <a:t>基于</a:t>
            </a:r>
            <a:r>
              <a:rPr lang="en-US" altLang="zh-CN" sz="2000" b="1" smtClean="0"/>
              <a:t>DCT</a:t>
            </a:r>
            <a:r>
              <a:rPr lang="zh-CN" altLang="en-US" sz="2000" b="1" smtClean="0"/>
              <a:t>编码的</a:t>
            </a:r>
            <a:r>
              <a:rPr lang="en-US" altLang="zh-CN" sz="2000" b="1" smtClean="0"/>
              <a:t>JPEG</a:t>
            </a:r>
            <a:r>
              <a:rPr lang="zh-CN" altLang="en-US" sz="2000" b="1" smtClean="0"/>
              <a:t>压缩算法可由如下的几个步骤实现：</a:t>
            </a:r>
          </a:p>
          <a:p>
            <a:pPr eaLnBrk="1" hangingPunct="1">
              <a:buFont typeface="Wingdings" pitchFamily="2" charset="2"/>
              <a:buNone/>
            </a:pPr>
            <a:endParaRPr lang="zh-CN" altLang="en-US" sz="2000" b="1" smtClean="0"/>
          </a:p>
          <a:p>
            <a:pPr eaLnBrk="1" hangingPunct="1"/>
            <a:r>
              <a:rPr lang="zh-CN" altLang="en-US" sz="2000" smtClean="0"/>
              <a:t>颜色模式转换及采样；</a:t>
            </a:r>
          </a:p>
          <a:p>
            <a:pPr eaLnBrk="1" hangingPunct="1">
              <a:buFont typeface="Wingdings" pitchFamily="2" charset="2"/>
              <a:buNone/>
            </a:pPr>
            <a:endParaRPr lang="zh-CN" altLang="en-US" sz="2000" smtClean="0"/>
          </a:p>
          <a:p>
            <a:pPr eaLnBrk="1" hangingPunct="1"/>
            <a:r>
              <a:rPr lang="zh-CN" altLang="en-US" sz="2000" smtClean="0"/>
              <a:t>正向离散余弦变换（</a:t>
            </a:r>
            <a:r>
              <a:rPr lang="en-US" altLang="zh-CN" sz="2000" smtClean="0"/>
              <a:t>FDCT</a:t>
            </a:r>
            <a:r>
              <a:rPr lang="zh-CN" altLang="en-US" sz="2000" smtClean="0"/>
              <a:t>）；</a:t>
            </a:r>
          </a:p>
          <a:p>
            <a:pPr eaLnBrk="1" hangingPunct="1">
              <a:buFont typeface="Wingdings" pitchFamily="2" charset="2"/>
              <a:buNone/>
            </a:pPr>
            <a:endParaRPr lang="zh-CN" altLang="en-US" sz="2000" smtClean="0"/>
          </a:p>
          <a:p>
            <a:pPr eaLnBrk="1" hangingPunct="1"/>
            <a:r>
              <a:rPr lang="zh-CN" altLang="en-US" sz="2000" smtClean="0"/>
              <a:t>量化（</a:t>
            </a:r>
            <a:r>
              <a:rPr lang="en-US" altLang="zh-CN" sz="2000" smtClean="0"/>
              <a:t>Quantization</a:t>
            </a:r>
            <a:r>
              <a:rPr lang="zh-CN" altLang="en-US" sz="2000" smtClean="0"/>
              <a:t>）；</a:t>
            </a:r>
          </a:p>
          <a:p>
            <a:pPr eaLnBrk="1" hangingPunct="1">
              <a:buFont typeface="Wingdings" pitchFamily="2" charset="2"/>
              <a:buNone/>
            </a:pPr>
            <a:endParaRPr lang="zh-CN" altLang="en-US" sz="2000" smtClean="0"/>
          </a:p>
          <a:p>
            <a:pPr eaLnBrk="1" hangingPunct="1"/>
            <a:r>
              <a:rPr lang="zh-CN" altLang="en-US" sz="2000" smtClean="0"/>
              <a:t>编码：</a:t>
            </a:r>
          </a:p>
          <a:p>
            <a:pPr eaLnBrk="1" hangingPunct="1">
              <a:buFont typeface="Wingdings" pitchFamily="2" charset="2"/>
              <a:buNone/>
            </a:pPr>
            <a:r>
              <a:rPr lang="en-US" altLang="zh-CN" sz="2000" smtClean="0"/>
              <a:t>  </a:t>
            </a:r>
            <a:r>
              <a:rPr lang="zh-CN" altLang="en-US" sz="2000" smtClean="0"/>
              <a:t>（</a:t>
            </a:r>
            <a:r>
              <a:rPr lang="en-US" altLang="zh-CN" sz="2000" smtClean="0"/>
              <a:t>1</a:t>
            </a:r>
            <a:r>
              <a:rPr lang="zh-CN" altLang="en-US" sz="2000" smtClean="0"/>
              <a:t>）</a:t>
            </a:r>
            <a:r>
              <a:rPr lang="en-US" altLang="zh-CN" sz="2000" smtClean="0"/>
              <a:t>Z</a:t>
            </a:r>
            <a:r>
              <a:rPr lang="zh-CN" altLang="en-US" sz="2000" smtClean="0"/>
              <a:t>字形编码（</a:t>
            </a:r>
            <a:r>
              <a:rPr lang="en-US" altLang="zh-CN" sz="2000" smtClean="0"/>
              <a:t>Zigzag Scan</a:t>
            </a:r>
            <a:r>
              <a:rPr lang="zh-CN" altLang="en-US" sz="2000" smtClean="0"/>
              <a:t>）；</a:t>
            </a:r>
          </a:p>
          <a:p>
            <a:pPr eaLnBrk="1" hangingPunct="1">
              <a:buFont typeface="Wingdings" pitchFamily="2" charset="2"/>
              <a:buNone/>
            </a:pPr>
            <a:r>
              <a:rPr lang="zh-CN" altLang="en-US" sz="2000" smtClean="0"/>
              <a:t>  （</a:t>
            </a:r>
            <a:r>
              <a:rPr lang="en-US" altLang="zh-CN" sz="2000" smtClean="0"/>
              <a:t>2</a:t>
            </a:r>
            <a:r>
              <a:rPr lang="zh-CN" altLang="en-US" sz="2000" smtClean="0"/>
              <a:t>）使用差分脉冲编码调制（</a:t>
            </a:r>
            <a:r>
              <a:rPr lang="en-US" altLang="zh-CN" sz="2000" smtClean="0"/>
              <a:t>DPCM</a:t>
            </a:r>
            <a:r>
              <a:rPr lang="zh-CN" altLang="en-US" sz="2000" smtClean="0"/>
              <a:t>）对直流系数（</a:t>
            </a:r>
            <a:r>
              <a:rPr lang="en-US" altLang="zh-CN" sz="2000" smtClean="0"/>
              <a:t>DC</a:t>
            </a:r>
            <a:r>
              <a:rPr lang="zh-CN" altLang="en-US" sz="2000" smtClean="0"/>
              <a:t>）进行编码；</a:t>
            </a:r>
          </a:p>
          <a:p>
            <a:pPr eaLnBrk="1" hangingPunct="1">
              <a:buFont typeface="Wingdings" pitchFamily="2" charset="2"/>
              <a:buNone/>
            </a:pPr>
            <a:r>
              <a:rPr lang="zh-CN" altLang="en-US" sz="2000" smtClean="0"/>
              <a:t>  （</a:t>
            </a:r>
            <a:r>
              <a:rPr lang="en-US" altLang="zh-CN" sz="2000" smtClean="0"/>
              <a:t>3</a:t>
            </a:r>
            <a:r>
              <a:rPr lang="zh-CN" altLang="en-US" sz="2000" smtClean="0"/>
              <a:t>）使用行程长度编码（</a:t>
            </a:r>
            <a:r>
              <a:rPr lang="en-US" altLang="zh-CN" sz="2000" smtClean="0"/>
              <a:t>RLE</a:t>
            </a:r>
            <a:r>
              <a:rPr lang="zh-CN" altLang="en-US" sz="2000" smtClean="0"/>
              <a:t>）对交流系数（</a:t>
            </a:r>
            <a:r>
              <a:rPr lang="en-US" altLang="zh-CN" sz="2000" smtClean="0"/>
              <a:t>AC</a:t>
            </a:r>
            <a:r>
              <a:rPr lang="zh-CN" altLang="en-US" sz="2000" smtClean="0"/>
              <a:t>）进行编码；</a:t>
            </a:r>
          </a:p>
          <a:p>
            <a:pPr eaLnBrk="1" hangingPunct="1">
              <a:buFont typeface="Wingdings" pitchFamily="2" charset="2"/>
              <a:buNone/>
            </a:pPr>
            <a:r>
              <a:rPr lang="zh-CN" altLang="en-US" sz="2000" smtClean="0"/>
              <a:t>  （</a:t>
            </a:r>
            <a:r>
              <a:rPr lang="en-US" altLang="zh-CN" sz="2000" smtClean="0"/>
              <a:t>4</a:t>
            </a:r>
            <a:r>
              <a:rPr lang="zh-CN" altLang="en-US" sz="2000" smtClean="0"/>
              <a:t>）熵编码；</a:t>
            </a:r>
            <a:endParaRPr lang="en-US" altLang="zh-CN" sz="200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09600" y="304800"/>
            <a:ext cx="7772400" cy="603250"/>
          </a:xfrm>
        </p:spPr>
        <p:txBody>
          <a:bodyPr/>
          <a:lstStyle/>
          <a:p>
            <a:pPr eaLnBrk="1" hangingPunct="1"/>
            <a:r>
              <a:rPr lang="en-US" altLang="zh-CN" smtClean="0"/>
              <a:t>2.2.1</a:t>
            </a:r>
            <a:r>
              <a:rPr lang="zh-CN" altLang="en-US" smtClean="0"/>
              <a:t>颜色模式转换及采样</a:t>
            </a:r>
          </a:p>
        </p:txBody>
      </p:sp>
      <p:sp>
        <p:nvSpPr>
          <p:cNvPr id="20483" name="Rectangle 3" descr="Rectangle: Click to edit Master text styles&#10;Second level&#10;Third level&#10;Fourth level&#10;Fifth level"/>
          <p:cNvSpPr>
            <a:spLocks noGrp="1" noChangeArrowheads="1"/>
          </p:cNvSpPr>
          <p:nvPr>
            <p:ph type="body" idx="1"/>
          </p:nvPr>
        </p:nvSpPr>
        <p:spPr>
          <a:xfrm>
            <a:off x="838200" y="1628775"/>
            <a:ext cx="7772400" cy="4391025"/>
          </a:xfrm>
        </p:spPr>
        <p:txBody>
          <a:bodyPr/>
          <a:lstStyle/>
          <a:p>
            <a:pPr eaLnBrk="1" hangingPunct="1"/>
            <a:r>
              <a:rPr lang="en-US" altLang="zh-CN" sz="2000" smtClean="0"/>
              <a:t>JPEG </a:t>
            </a:r>
            <a:r>
              <a:rPr lang="zh-CN" altLang="en-US" sz="2000" smtClean="0"/>
              <a:t>的图片使用的是 </a:t>
            </a:r>
            <a:r>
              <a:rPr lang="en-US" altLang="zh-CN" sz="2000" smtClean="0"/>
              <a:t>YCrCb </a:t>
            </a:r>
            <a:r>
              <a:rPr lang="zh-CN" altLang="en-US" sz="2000" smtClean="0"/>
              <a:t>颜色模型</a:t>
            </a:r>
            <a:r>
              <a:rPr lang="en-US" altLang="zh-CN" sz="2000" smtClean="0"/>
              <a:t>, </a:t>
            </a:r>
            <a:r>
              <a:rPr lang="zh-CN" altLang="en-US" sz="2000" smtClean="0"/>
              <a:t>而不是计算机上最常用的 </a:t>
            </a:r>
            <a:r>
              <a:rPr lang="en-US" altLang="zh-CN" sz="2000" smtClean="0"/>
              <a:t>RGB. YCrCb </a:t>
            </a:r>
            <a:r>
              <a:rPr lang="zh-CN" altLang="en-US" sz="2000" smtClean="0"/>
              <a:t>模型更适合图形压缩</a:t>
            </a:r>
            <a:r>
              <a:rPr lang="en-US" altLang="zh-CN" sz="2000" smtClean="0"/>
              <a:t>. </a:t>
            </a:r>
            <a:r>
              <a:rPr lang="zh-CN" altLang="en-US" sz="2000" smtClean="0"/>
              <a:t>因为人眼对图片上的亮度 </a:t>
            </a:r>
            <a:r>
              <a:rPr lang="en-US" altLang="zh-CN" sz="2000" smtClean="0"/>
              <a:t>Y </a:t>
            </a:r>
            <a:r>
              <a:rPr lang="zh-CN" altLang="en-US" sz="2000" smtClean="0"/>
              <a:t>的变化远比色度 </a:t>
            </a:r>
            <a:r>
              <a:rPr lang="en-US" altLang="zh-CN" sz="2000" smtClean="0"/>
              <a:t>C </a:t>
            </a:r>
            <a:r>
              <a:rPr lang="zh-CN" altLang="en-US" sz="2000" smtClean="0"/>
              <a:t>的变化敏感</a:t>
            </a:r>
            <a:r>
              <a:rPr lang="en-US" altLang="zh-CN" sz="2000" smtClean="0"/>
              <a:t>. </a:t>
            </a:r>
          </a:p>
          <a:p>
            <a:pPr eaLnBrk="1" hangingPunct="1"/>
            <a:r>
              <a:rPr lang="zh-CN" altLang="en-US" sz="2000" smtClean="0"/>
              <a:t>从</a:t>
            </a:r>
            <a:r>
              <a:rPr lang="en-US" altLang="zh-CN" sz="2000" smtClean="0"/>
              <a:t>RGB</a:t>
            </a:r>
            <a:r>
              <a:rPr lang="zh-CN" altLang="en-US" sz="2000" smtClean="0"/>
              <a:t>转换成</a:t>
            </a:r>
            <a:r>
              <a:rPr lang="en-US" altLang="zh-CN" sz="2000" smtClean="0"/>
              <a:t>YCrCb</a:t>
            </a:r>
            <a:r>
              <a:rPr lang="zh-CN" altLang="en-US" sz="2000" smtClean="0"/>
              <a:t>：</a:t>
            </a:r>
          </a:p>
          <a:p>
            <a:pPr eaLnBrk="1" hangingPunct="1">
              <a:buFont typeface="Wingdings" pitchFamily="2" charset="2"/>
              <a:buNone/>
            </a:pPr>
            <a:r>
              <a:rPr lang="en-US" altLang="zh-CN" sz="2000" smtClean="0"/>
              <a:t>           Y</a:t>
            </a:r>
            <a:r>
              <a:rPr lang="zh-CN" altLang="en-US" sz="2000" smtClean="0"/>
              <a:t>＝</a:t>
            </a:r>
            <a:r>
              <a:rPr lang="en-US" altLang="zh-CN" sz="2000" smtClean="0"/>
              <a:t>0.</a:t>
            </a:r>
            <a:r>
              <a:rPr lang="en-US" altLang="zh-TW" sz="2000" smtClean="0"/>
              <a:t>299R</a:t>
            </a:r>
            <a:r>
              <a:rPr lang="en-US" altLang="zh-CN" sz="2000" smtClean="0"/>
              <a:t>+0.587G+0.114B</a:t>
            </a:r>
          </a:p>
          <a:p>
            <a:pPr eaLnBrk="1" hangingPunct="1">
              <a:buFont typeface="Wingdings" pitchFamily="2" charset="2"/>
              <a:buNone/>
            </a:pPr>
            <a:r>
              <a:rPr lang="en-US" altLang="zh-CN" sz="2000" smtClean="0"/>
              <a:t> 	      </a:t>
            </a:r>
            <a:r>
              <a:rPr lang="en-US" altLang="zh-TW" sz="2000" smtClean="0"/>
              <a:t>Cr</a:t>
            </a:r>
            <a:r>
              <a:rPr lang="zh-TW" altLang="en-US" sz="2000" smtClean="0"/>
              <a:t>＝</a:t>
            </a:r>
            <a:r>
              <a:rPr lang="en-US" altLang="zh-TW" sz="2000" smtClean="0"/>
              <a:t>(0.500R</a:t>
            </a:r>
            <a:r>
              <a:rPr lang="en-US" altLang="zh-CN" sz="2000" smtClean="0"/>
              <a:t>-</a:t>
            </a:r>
            <a:r>
              <a:rPr lang="en-US" altLang="zh-TW" sz="2000" smtClean="0"/>
              <a:t>0.4187G</a:t>
            </a:r>
            <a:r>
              <a:rPr lang="en-US" altLang="zh-CN" sz="2000" smtClean="0"/>
              <a:t>-</a:t>
            </a:r>
            <a:r>
              <a:rPr lang="en-US" altLang="zh-TW" sz="2000" smtClean="0"/>
              <a:t>0.0813B)</a:t>
            </a:r>
            <a:r>
              <a:rPr lang="en-US" altLang="zh-CN" sz="2000" smtClean="0"/>
              <a:t>+</a:t>
            </a:r>
            <a:r>
              <a:rPr lang="en-US" altLang="zh-TW" sz="2000" smtClean="0"/>
              <a:t>128 </a:t>
            </a:r>
            <a:endParaRPr lang="en-US" altLang="zh-CN" sz="2000" smtClean="0"/>
          </a:p>
          <a:p>
            <a:pPr eaLnBrk="1" hangingPunct="1">
              <a:buFont typeface="Wingdings" pitchFamily="2" charset="2"/>
              <a:buNone/>
            </a:pPr>
            <a:r>
              <a:rPr lang="en-US" altLang="zh-CN" sz="2000" smtClean="0"/>
              <a:t>          Cb</a:t>
            </a:r>
            <a:r>
              <a:rPr lang="zh-CN" altLang="en-US" sz="2000" smtClean="0"/>
              <a:t>＝</a:t>
            </a:r>
            <a:r>
              <a:rPr lang="en-US" altLang="zh-CN" sz="2000" smtClean="0"/>
              <a:t>(-0.</a:t>
            </a:r>
            <a:r>
              <a:rPr lang="en-US" altLang="zh-TW" sz="2000" smtClean="0"/>
              <a:t>1687R</a:t>
            </a:r>
            <a:r>
              <a:rPr lang="en-US" altLang="zh-CN" sz="2000" smtClean="0"/>
              <a:t>-0.3313G+0.500B)+128</a:t>
            </a:r>
            <a:endParaRPr lang="zh-CN" altLang="en-US" sz="2000" smtClean="0"/>
          </a:p>
          <a:p>
            <a:pPr eaLnBrk="1" hangingPunct="1"/>
            <a:r>
              <a:rPr lang="zh-CN" altLang="en-US" sz="2000" smtClean="0"/>
              <a:t>常用的采样格式有</a:t>
            </a:r>
            <a:r>
              <a:rPr lang="en-US" altLang="zh-CN" sz="2000" smtClean="0"/>
              <a:t>4</a:t>
            </a:r>
            <a:r>
              <a:rPr lang="zh-CN" altLang="en-US" sz="2000" smtClean="0"/>
              <a:t>：</a:t>
            </a:r>
            <a:r>
              <a:rPr lang="en-US" altLang="zh-CN" sz="2000" smtClean="0"/>
              <a:t>1</a:t>
            </a:r>
            <a:r>
              <a:rPr lang="zh-CN" altLang="en-US" sz="2000" smtClean="0"/>
              <a:t>：</a:t>
            </a:r>
            <a:r>
              <a:rPr lang="en-US" altLang="zh-CN" sz="2000" smtClean="0"/>
              <a:t>1</a:t>
            </a:r>
            <a:r>
              <a:rPr lang="zh-CN" altLang="en-US" sz="2000" smtClean="0"/>
              <a:t>和</a:t>
            </a:r>
            <a:r>
              <a:rPr lang="en-US" altLang="zh-CN" sz="2000" smtClean="0"/>
              <a:t>1</a:t>
            </a:r>
            <a:r>
              <a:rPr lang="zh-CN" altLang="en-US" sz="2000" smtClean="0"/>
              <a:t>：</a:t>
            </a:r>
            <a:r>
              <a:rPr lang="en-US" altLang="zh-CN" sz="2000" smtClean="0"/>
              <a:t>1</a:t>
            </a:r>
            <a:r>
              <a:rPr lang="zh-CN" altLang="en-US" sz="2000" smtClean="0"/>
              <a:t>：</a:t>
            </a:r>
            <a:r>
              <a:rPr lang="en-US" altLang="zh-CN" sz="2000" smtClean="0"/>
              <a:t>1     </a:t>
            </a:r>
            <a:endParaRPr lang="en-US" altLang="zh-CN" smtClean="0"/>
          </a:p>
          <a:p>
            <a:pPr eaLnBrk="1" hangingPunct="1">
              <a:buFont typeface="Wingdings" pitchFamily="2" charset="2"/>
              <a:buNone/>
            </a:pPr>
            <a:r>
              <a:rPr lang="en-US" altLang="zh-CN" sz="2000" smtClean="0"/>
              <a:t>         1</a:t>
            </a:r>
            <a:r>
              <a:rPr lang="zh-CN" altLang="en-US" sz="2000" smtClean="0"/>
              <a:t>：</a:t>
            </a:r>
            <a:r>
              <a:rPr lang="en-US" altLang="zh-CN" sz="2000" smtClean="0"/>
              <a:t>1</a:t>
            </a:r>
            <a:r>
              <a:rPr lang="zh-CN" altLang="en-US" sz="2000" smtClean="0"/>
              <a:t>：</a:t>
            </a:r>
            <a:r>
              <a:rPr lang="en-US" altLang="zh-CN" sz="2000" smtClean="0"/>
              <a:t>1</a:t>
            </a:r>
            <a:r>
              <a:rPr lang="zh-CN" altLang="en-US" sz="2000" smtClean="0"/>
              <a:t>采样就是保留所有的</a:t>
            </a:r>
            <a:r>
              <a:rPr lang="en-US" altLang="zh-CN" sz="2000" smtClean="0"/>
              <a:t>YCrCb</a:t>
            </a:r>
            <a:r>
              <a:rPr lang="zh-CN" altLang="en-US" sz="2000" smtClean="0"/>
              <a:t>值，相当于每个像素点用</a:t>
            </a:r>
            <a:r>
              <a:rPr lang="en-US" altLang="zh-CN" sz="2000" smtClean="0"/>
              <a:t>1</a:t>
            </a:r>
            <a:r>
              <a:rPr lang="zh-CN" altLang="en-US" sz="2000" smtClean="0"/>
              <a:t>个</a:t>
            </a:r>
            <a:r>
              <a:rPr lang="en-US" altLang="zh-CN" sz="2000" smtClean="0"/>
              <a:t>Y</a:t>
            </a:r>
            <a:r>
              <a:rPr lang="zh-CN" altLang="en-US" sz="2000" smtClean="0"/>
              <a:t>样本、</a:t>
            </a:r>
            <a:r>
              <a:rPr lang="en-US" altLang="zh-CN" sz="2000" smtClean="0"/>
              <a:t>1</a:t>
            </a:r>
            <a:r>
              <a:rPr lang="zh-CN" altLang="en-US" sz="2000" smtClean="0"/>
              <a:t>个</a:t>
            </a:r>
            <a:r>
              <a:rPr lang="en-US" altLang="zh-CN" sz="2000" smtClean="0"/>
              <a:t>Cr</a:t>
            </a:r>
            <a:r>
              <a:rPr lang="zh-CN" altLang="en-US" sz="2000" smtClean="0"/>
              <a:t>样本、</a:t>
            </a:r>
            <a:r>
              <a:rPr lang="en-US" altLang="zh-CN" sz="2000" smtClean="0"/>
              <a:t>1</a:t>
            </a:r>
            <a:r>
              <a:rPr lang="zh-CN" altLang="en-US" sz="2000" smtClean="0"/>
              <a:t>个</a:t>
            </a:r>
            <a:r>
              <a:rPr lang="en-US" altLang="zh-CN" sz="2000" smtClean="0"/>
              <a:t>Cb</a:t>
            </a:r>
            <a:r>
              <a:rPr lang="zh-CN" altLang="en-US" sz="2000" smtClean="0"/>
              <a:t>样本表示。而</a:t>
            </a:r>
            <a:r>
              <a:rPr lang="en-US" altLang="zh-CN" sz="2000" smtClean="0"/>
              <a:t>4</a:t>
            </a:r>
            <a:r>
              <a:rPr lang="zh-CN" altLang="en-US" sz="2000" smtClean="0"/>
              <a:t>：</a:t>
            </a:r>
            <a:r>
              <a:rPr lang="en-US" altLang="zh-CN" sz="2000" smtClean="0"/>
              <a:t>1</a:t>
            </a:r>
            <a:r>
              <a:rPr lang="zh-CN" altLang="en-US" sz="2000" smtClean="0"/>
              <a:t>：</a:t>
            </a:r>
            <a:r>
              <a:rPr lang="en-US" altLang="zh-CN" sz="2000" smtClean="0"/>
              <a:t>1</a:t>
            </a:r>
            <a:r>
              <a:rPr lang="zh-CN" altLang="en-US" sz="2000" smtClean="0"/>
              <a:t>采样是指对于一个</a:t>
            </a:r>
            <a:r>
              <a:rPr lang="en-US" altLang="zh-CN" sz="2000" smtClean="0"/>
              <a:t>2×2</a:t>
            </a:r>
            <a:r>
              <a:rPr lang="zh-CN" altLang="en-US" sz="2000" smtClean="0"/>
              <a:t>像素的数据块，取</a:t>
            </a:r>
            <a:r>
              <a:rPr lang="en-US" altLang="zh-CN" sz="2000" smtClean="0"/>
              <a:t>4</a:t>
            </a:r>
            <a:r>
              <a:rPr lang="zh-CN" altLang="en-US" sz="2000" smtClean="0"/>
              <a:t>个亮度</a:t>
            </a:r>
            <a:r>
              <a:rPr lang="en-US" altLang="zh-CN" sz="2000" smtClean="0"/>
              <a:t>Y</a:t>
            </a:r>
            <a:r>
              <a:rPr lang="zh-CN" altLang="en-US" sz="2000" smtClean="0"/>
              <a:t>样本、</a:t>
            </a:r>
            <a:r>
              <a:rPr lang="en-US" altLang="zh-CN" sz="2000" smtClean="0"/>
              <a:t>1</a:t>
            </a:r>
            <a:r>
              <a:rPr lang="zh-CN" altLang="en-US" sz="2000" smtClean="0"/>
              <a:t>个红色差</a:t>
            </a:r>
            <a:r>
              <a:rPr lang="en-US" altLang="zh-CN" sz="2000" smtClean="0"/>
              <a:t>Cr</a:t>
            </a:r>
            <a:r>
              <a:rPr lang="zh-CN" altLang="en-US" sz="2000" smtClean="0"/>
              <a:t>样本、</a:t>
            </a:r>
            <a:r>
              <a:rPr lang="en-US" altLang="zh-CN" sz="2000" smtClean="0"/>
              <a:t>1</a:t>
            </a:r>
            <a:r>
              <a:rPr lang="zh-CN" altLang="en-US" sz="2000" smtClean="0"/>
              <a:t>个蓝色差</a:t>
            </a:r>
            <a:r>
              <a:rPr lang="en-US" altLang="zh-CN" sz="2000" smtClean="0"/>
              <a:t>Cb</a:t>
            </a:r>
            <a:r>
              <a:rPr lang="zh-CN" altLang="en-US" sz="2000" smtClean="0"/>
              <a:t>样本</a:t>
            </a:r>
            <a:r>
              <a:rPr lang="zh-CN" altLang="en-US" smtClean="0"/>
              <a:t> </a:t>
            </a:r>
            <a:r>
              <a:rPr lang="zh-CN" altLang="en-US" sz="2000" smtClean="0"/>
              <a:t>。</a:t>
            </a:r>
            <a:endParaRPr lang="en-US" altLang="zh-CN" sz="2000" smtClean="0"/>
          </a:p>
          <a:p>
            <a:pPr eaLnBrk="1" hangingPunct="1">
              <a:buFont typeface="Wingdings" pitchFamily="2" charset="2"/>
              <a:buNone/>
            </a:pPr>
            <a:r>
              <a:rPr lang="en-US" altLang="zh-CN" sz="2000" smtClean="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09600" y="304800"/>
            <a:ext cx="7772400" cy="676275"/>
          </a:xfrm>
        </p:spPr>
        <p:txBody>
          <a:bodyPr/>
          <a:lstStyle/>
          <a:p>
            <a:pPr eaLnBrk="1" hangingPunct="1"/>
            <a:r>
              <a:rPr lang="en-US" altLang="zh-CN" smtClean="0"/>
              <a:t>2.2.2</a:t>
            </a:r>
            <a:r>
              <a:rPr lang="zh-CN" altLang="en-US" smtClean="0"/>
              <a:t>正向离散余弦变换（</a:t>
            </a:r>
            <a:r>
              <a:rPr lang="en-US" altLang="zh-CN" smtClean="0"/>
              <a:t>FDCT</a:t>
            </a:r>
            <a:r>
              <a:rPr lang="zh-CN" altLang="en-US" smtClean="0"/>
              <a:t>）</a:t>
            </a:r>
            <a:endParaRPr lang="en-US" altLang="zh-CN" smtClean="0"/>
          </a:p>
        </p:txBody>
      </p:sp>
      <p:sp>
        <p:nvSpPr>
          <p:cNvPr id="21507" name="Rectangle 3" descr="Rectangle: Click to edit Master text styles&#10;Second level&#10;Third level&#10;Fourth level&#10;Fifth level"/>
          <p:cNvSpPr>
            <a:spLocks noGrp="1" noChangeArrowheads="1"/>
          </p:cNvSpPr>
          <p:nvPr>
            <p:ph type="body" idx="1"/>
          </p:nvPr>
        </p:nvSpPr>
        <p:spPr>
          <a:xfrm>
            <a:off x="755650" y="1531938"/>
            <a:ext cx="7772400" cy="5065712"/>
          </a:xfrm>
        </p:spPr>
        <p:txBody>
          <a:bodyPr/>
          <a:lstStyle/>
          <a:p>
            <a:pPr eaLnBrk="1" hangingPunct="1"/>
            <a:r>
              <a:rPr lang="zh-CN" altLang="en-US" sz="2000" smtClean="0"/>
              <a:t>（</a:t>
            </a:r>
            <a:r>
              <a:rPr lang="en-US" altLang="zh-CN" sz="2000" smtClean="0"/>
              <a:t>1</a:t>
            </a:r>
            <a:r>
              <a:rPr lang="zh-CN" altLang="en-US" sz="2000" smtClean="0"/>
              <a:t>）</a:t>
            </a:r>
            <a:r>
              <a:rPr lang="en-US" altLang="zh-CN" sz="2000" smtClean="0">
                <a:latin typeface="宋体" pitchFamily="2" charset="-122"/>
              </a:rPr>
              <a:t>DCT</a:t>
            </a:r>
            <a:r>
              <a:rPr lang="zh-CN" altLang="en-US" sz="2000" smtClean="0">
                <a:latin typeface="宋体" pitchFamily="2" charset="-122"/>
              </a:rPr>
              <a:t>要求输入数据是一个</a:t>
            </a:r>
            <a:r>
              <a:rPr lang="en-US" altLang="zh-CN" sz="2000" smtClean="0">
                <a:latin typeface="宋体" pitchFamily="2" charset="-122"/>
              </a:rPr>
              <a:t>8×8</a:t>
            </a:r>
            <a:r>
              <a:rPr lang="zh-CN" altLang="en-US" sz="2000" smtClean="0">
                <a:latin typeface="宋体" pitchFamily="2" charset="-122"/>
              </a:rPr>
              <a:t>的矩阵，且每个矩阵元素具有</a:t>
            </a:r>
            <a:r>
              <a:rPr lang="en-US" altLang="zh-CN" sz="2000" smtClean="0">
                <a:latin typeface="宋体" pitchFamily="2" charset="-122"/>
              </a:rPr>
              <a:t>8bit</a:t>
            </a:r>
            <a:r>
              <a:rPr lang="zh-CN" altLang="en-US" sz="2000" smtClean="0">
                <a:latin typeface="宋体" pitchFamily="2" charset="-122"/>
              </a:rPr>
              <a:t>精度，分为从－</a:t>
            </a:r>
            <a:r>
              <a:rPr lang="en-US" altLang="zh-CN" sz="2000" smtClean="0">
                <a:latin typeface="宋体" pitchFamily="2" charset="-122"/>
              </a:rPr>
              <a:t>128</a:t>
            </a:r>
            <a:r>
              <a:rPr lang="zh-CN" altLang="en-US" sz="2000" smtClean="0">
                <a:latin typeface="宋体" pitchFamily="2" charset="-122"/>
              </a:rPr>
              <a:t>到</a:t>
            </a:r>
            <a:r>
              <a:rPr lang="en-US" altLang="zh-CN" sz="2000" smtClean="0">
                <a:latin typeface="宋体" pitchFamily="2" charset="-122"/>
              </a:rPr>
              <a:t>127</a:t>
            </a:r>
            <a:r>
              <a:rPr lang="zh-CN" altLang="en-US" sz="2000" smtClean="0">
                <a:latin typeface="宋体" pitchFamily="2" charset="-122"/>
              </a:rPr>
              <a:t>，故</a:t>
            </a:r>
            <a:r>
              <a:rPr lang="en-US" altLang="zh-CN" sz="2000" smtClean="0">
                <a:latin typeface="宋体" pitchFamily="2" charset="-122"/>
              </a:rPr>
              <a:t>DCT</a:t>
            </a:r>
            <a:r>
              <a:rPr lang="zh-CN" altLang="en-US" sz="2000" smtClean="0">
                <a:latin typeface="宋体" pitchFamily="2" charset="-122"/>
              </a:rPr>
              <a:t>变换前，每个像素值的分量先要减去</a:t>
            </a:r>
            <a:r>
              <a:rPr lang="en-US" altLang="zh-CN" sz="2000" smtClean="0">
                <a:latin typeface="宋体" pitchFamily="2" charset="-122"/>
              </a:rPr>
              <a:t>128</a:t>
            </a:r>
            <a:r>
              <a:rPr lang="zh-CN" altLang="en-US" sz="2000" smtClean="0">
                <a:latin typeface="宋体" pitchFamily="2" charset="-122"/>
              </a:rPr>
              <a:t>。</a:t>
            </a:r>
          </a:p>
          <a:p>
            <a:pPr eaLnBrk="1" hangingPunct="1">
              <a:buFont typeface="Wingdings" pitchFamily="2" charset="2"/>
              <a:buNone/>
            </a:pPr>
            <a:endParaRPr lang="zh-CN" altLang="en-US" sz="2000" smtClean="0">
              <a:latin typeface="宋体" pitchFamily="2" charset="-122"/>
            </a:endParaRPr>
          </a:p>
          <a:p>
            <a:pPr eaLnBrk="1" hangingPunct="1"/>
            <a:r>
              <a:rPr lang="zh-CN" altLang="en-US" sz="2000" smtClean="0"/>
              <a:t>（</a:t>
            </a:r>
            <a:r>
              <a:rPr lang="en-US" altLang="zh-CN" sz="2000" smtClean="0"/>
              <a:t>2</a:t>
            </a:r>
            <a:r>
              <a:rPr lang="zh-CN" altLang="en-US" sz="2000" smtClean="0"/>
              <a:t>）</a:t>
            </a:r>
            <a:r>
              <a:rPr lang="zh-CN" altLang="en-US" sz="2000" smtClean="0">
                <a:latin typeface="宋体" pitchFamily="2" charset="-122"/>
              </a:rPr>
              <a:t>把一幅图像划分成一系列的图像块，每个图像块包含</a:t>
            </a:r>
            <a:r>
              <a:rPr lang="en-US" altLang="zh-CN" sz="2000" smtClean="0"/>
              <a:t>8</a:t>
            </a:r>
            <a:r>
              <a:rPr lang="en-US" altLang="zh-CN" sz="2000" smtClean="0">
                <a:latin typeface="宋体" pitchFamily="2" charset="-122"/>
              </a:rPr>
              <a:t>×</a:t>
            </a:r>
            <a:r>
              <a:rPr lang="en-US" altLang="zh-CN" sz="2000" smtClean="0"/>
              <a:t>8</a:t>
            </a:r>
            <a:r>
              <a:rPr lang="zh-CN" altLang="en-US" sz="2000" smtClean="0">
                <a:latin typeface="宋体" pitchFamily="2" charset="-122"/>
              </a:rPr>
              <a:t>个像素。若图像的高或宽不是</a:t>
            </a:r>
            <a:r>
              <a:rPr lang="en-US" altLang="zh-CN" sz="2000" smtClean="0">
                <a:latin typeface="宋体" pitchFamily="2" charset="-122"/>
              </a:rPr>
              <a:t>8</a:t>
            </a:r>
            <a:r>
              <a:rPr lang="zh-CN" altLang="en-US" sz="2000" smtClean="0">
                <a:latin typeface="宋体" pitchFamily="2" charset="-122"/>
              </a:rPr>
              <a:t>的整数倍，必须扩展其下边或右边到</a:t>
            </a:r>
            <a:r>
              <a:rPr lang="en-US" altLang="zh-CN" sz="2000" smtClean="0">
                <a:latin typeface="宋体" pitchFamily="2" charset="-122"/>
              </a:rPr>
              <a:t>8</a:t>
            </a:r>
            <a:r>
              <a:rPr lang="zh-CN" altLang="en-US" sz="2000" smtClean="0">
                <a:latin typeface="宋体" pitchFamily="2" charset="-122"/>
              </a:rPr>
              <a:t>的整数倍。如果原始图像有</a:t>
            </a:r>
            <a:r>
              <a:rPr lang="en-US" altLang="zh-CN" sz="2000" smtClean="0"/>
              <a:t>640</a:t>
            </a:r>
            <a:r>
              <a:rPr lang="en-US" altLang="zh-CN" sz="2000" smtClean="0">
                <a:latin typeface="宋体" pitchFamily="2" charset="-122"/>
              </a:rPr>
              <a:t>×</a:t>
            </a:r>
            <a:r>
              <a:rPr lang="en-US" altLang="zh-CN" sz="2000" smtClean="0"/>
              <a:t>480</a:t>
            </a:r>
            <a:r>
              <a:rPr lang="zh-CN" altLang="en-US" sz="2000" smtClean="0">
                <a:latin typeface="宋体" pitchFamily="2" charset="-122"/>
              </a:rPr>
              <a:t>个像素，则图片将包含</a:t>
            </a:r>
            <a:r>
              <a:rPr lang="en-US" altLang="zh-CN" sz="2000" smtClean="0"/>
              <a:t>80</a:t>
            </a:r>
            <a:r>
              <a:rPr lang="zh-CN" altLang="en-US" sz="2000" smtClean="0">
                <a:latin typeface="宋体" pitchFamily="2" charset="-122"/>
              </a:rPr>
              <a:t>列</a:t>
            </a:r>
            <a:r>
              <a:rPr lang="en-US" altLang="zh-CN" sz="2000" smtClean="0"/>
              <a:t>60</a:t>
            </a:r>
            <a:r>
              <a:rPr lang="zh-CN" altLang="en-US" sz="2000" smtClean="0">
                <a:latin typeface="宋体" pitchFamily="2" charset="-122"/>
              </a:rPr>
              <a:t>行的方块。如果图像是彩色的，那么每个像素可以用</a:t>
            </a:r>
            <a:r>
              <a:rPr lang="en-US" altLang="zh-CN" sz="2000" smtClean="0"/>
              <a:t>24</a:t>
            </a:r>
            <a:r>
              <a:rPr lang="zh-CN" altLang="en-US" sz="2000" smtClean="0">
                <a:latin typeface="宋体" pitchFamily="2" charset="-122"/>
              </a:rPr>
              <a:t>比特、相当于三个</a:t>
            </a:r>
            <a:r>
              <a:rPr lang="en-US" altLang="zh-CN" sz="2000" smtClean="0"/>
              <a:t>8</a:t>
            </a:r>
            <a:r>
              <a:rPr lang="zh-CN" altLang="en-US" sz="2000" smtClean="0">
                <a:latin typeface="宋体" pitchFamily="2" charset="-122"/>
              </a:rPr>
              <a:t>位比特的组合来表示。因此，可以用三个</a:t>
            </a:r>
            <a:r>
              <a:rPr lang="en-US" altLang="zh-CN" sz="2000" smtClean="0"/>
              <a:t>8</a:t>
            </a:r>
            <a:r>
              <a:rPr lang="zh-CN" altLang="en-US" sz="2000" smtClean="0">
                <a:latin typeface="宋体" pitchFamily="2" charset="-122"/>
              </a:rPr>
              <a:t>行</a:t>
            </a:r>
            <a:r>
              <a:rPr lang="en-US" altLang="zh-CN" sz="2000" smtClean="0"/>
              <a:t>8</a:t>
            </a:r>
            <a:r>
              <a:rPr lang="zh-CN" altLang="en-US" sz="2000" smtClean="0">
                <a:latin typeface="宋体" pitchFamily="2" charset="-122"/>
              </a:rPr>
              <a:t>列的二维数组表示这个</a:t>
            </a:r>
            <a:r>
              <a:rPr lang="en-US" altLang="zh-CN" sz="2000" smtClean="0"/>
              <a:t>8</a:t>
            </a:r>
            <a:r>
              <a:rPr lang="en-US" altLang="zh-CN" sz="2000" smtClean="0">
                <a:latin typeface="宋体" pitchFamily="2" charset="-122"/>
              </a:rPr>
              <a:t>×</a:t>
            </a:r>
            <a:r>
              <a:rPr lang="en-US" altLang="zh-CN" sz="2000" smtClean="0"/>
              <a:t>8</a:t>
            </a:r>
            <a:r>
              <a:rPr lang="zh-CN" altLang="en-US" sz="2000" smtClean="0">
                <a:latin typeface="宋体" pitchFamily="2" charset="-122"/>
              </a:rPr>
              <a:t>的像素方块。每一个数组表示其中一个八位比特组合的像素值。离散余弦变换作用于每个数组。</a:t>
            </a:r>
            <a:r>
              <a:rPr lang="zh-CN" altLang="en-US" sz="2000" smtClean="0"/>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371600" y="457200"/>
            <a:ext cx="7543800" cy="457200"/>
          </a:xfrm>
        </p:spPr>
        <p:txBody>
          <a:bodyPr/>
          <a:lstStyle/>
          <a:p>
            <a:pPr eaLnBrk="1" hangingPunct="1"/>
            <a:r>
              <a:rPr lang="en-US" altLang="zh-CN" sz="2000" b="1" smtClean="0"/>
              <a:t>DCT</a:t>
            </a:r>
            <a:r>
              <a:rPr lang="zh-CN" altLang="en-US" sz="2000" b="1" smtClean="0">
                <a:latin typeface="宋体" pitchFamily="2" charset="-122"/>
              </a:rPr>
              <a:t>变换是做什么的</a:t>
            </a:r>
            <a:r>
              <a:rPr lang="zh-CN" altLang="en-US" sz="2000" b="1" smtClean="0"/>
              <a:t> ？</a:t>
            </a:r>
          </a:p>
        </p:txBody>
      </p:sp>
      <p:sp>
        <p:nvSpPr>
          <p:cNvPr id="22531" name="Rectangle 3" descr="Rectangle: Click to edit Master text styles&#10;Second level&#10;Third level&#10;Fourth level&#10;Fifth level"/>
          <p:cNvSpPr>
            <a:spLocks noGrp="1" noChangeArrowheads="1"/>
          </p:cNvSpPr>
          <p:nvPr>
            <p:ph type="body" idx="1"/>
          </p:nvPr>
        </p:nvSpPr>
        <p:spPr>
          <a:xfrm>
            <a:off x="1219200" y="1143000"/>
            <a:ext cx="7924800" cy="1925638"/>
          </a:xfrm>
        </p:spPr>
        <p:txBody>
          <a:bodyPr/>
          <a:lstStyle/>
          <a:p>
            <a:pPr eaLnBrk="1" hangingPunct="1"/>
            <a:r>
              <a:rPr lang="zh-CN" altLang="en-US" sz="2000" smtClean="0">
                <a:latin typeface="宋体" pitchFamily="2" charset="-122"/>
              </a:rPr>
              <a:t>简单的说，是用一个</a:t>
            </a:r>
            <a:r>
              <a:rPr lang="en-US" altLang="zh-CN" sz="2000" smtClean="0"/>
              <a:t>8</a:t>
            </a:r>
            <a:r>
              <a:rPr lang="zh-CN" altLang="en-US" sz="2000" smtClean="0">
                <a:latin typeface="宋体" pitchFamily="2" charset="-122"/>
              </a:rPr>
              <a:t>行</a:t>
            </a:r>
            <a:r>
              <a:rPr lang="en-US" altLang="zh-CN" sz="2000" smtClean="0"/>
              <a:t>8</a:t>
            </a:r>
            <a:r>
              <a:rPr lang="zh-CN" altLang="en-US" sz="2000" smtClean="0">
                <a:latin typeface="宋体" pitchFamily="2" charset="-122"/>
              </a:rPr>
              <a:t>列的二维数组产生另一个同样包含</a:t>
            </a:r>
            <a:r>
              <a:rPr lang="en-US" altLang="zh-CN" sz="2000" smtClean="0"/>
              <a:t>8</a:t>
            </a:r>
            <a:r>
              <a:rPr lang="zh-CN" altLang="en-US" sz="2000" smtClean="0">
                <a:latin typeface="宋体" pitchFamily="2" charset="-122"/>
              </a:rPr>
              <a:t>行</a:t>
            </a:r>
            <a:r>
              <a:rPr lang="en-US" altLang="zh-CN" sz="2000" smtClean="0"/>
              <a:t>8</a:t>
            </a:r>
            <a:r>
              <a:rPr lang="zh-CN" altLang="en-US" sz="2000" smtClean="0">
                <a:latin typeface="宋体" pitchFamily="2" charset="-122"/>
              </a:rPr>
              <a:t>列二维数组的函数，也就是说，把一个数组通过一个变换，变成另一个数组。</a:t>
            </a:r>
          </a:p>
          <a:p>
            <a:pPr eaLnBrk="1" hangingPunct="1"/>
            <a:r>
              <a:rPr lang="zh-CN" altLang="en-US" sz="2000" smtClean="0">
                <a:latin typeface="宋体" pitchFamily="2" charset="-122"/>
              </a:rPr>
              <a:t>如图下图所示，对每个图像块做离散余弦变换。通过</a:t>
            </a:r>
            <a:r>
              <a:rPr lang="en-US" altLang="zh-CN" sz="2000" smtClean="0">
                <a:latin typeface="宋体" pitchFamily="2" charset="-122"/>
              </a:rPr>
              <a:t>DCT</a:t>
            </a:r>
            <a:r>
              <a:rPr lang="zh-CN" altLang="en-US" sz="2000" smtClean="0">
                <a:latin typeface="宋体" pitchFamily="2" charset="-122"/>
              </a:rPr>
              <a:t>变换可以把能量集中在矩阵左上角少数几个系数上。</a:t>
            </a:r>
            <a:r>
              <a:rPr lang="zh-CN" altLang="en-US" sz="2000" smtClean="0"/>
              <a:t> </a:t>
            </a:r>
          </a:p>
        </p:txBody>
      </p:sp>
      <p:sp>
        <p:nvSpPr>
          <p:cNvPr id="22532" name="Rectangle 4"/>
          <p:cNvSpPr>
            <a:spLocks noChangeArrowheads="1"/>
          </p:cNvSpPr>
          <p:nvPr/>
        </p:nvSpPr>
        <p:spPr bwMode="auto">
          <a:xfrm>
            <a:off x="3095625" y="2995613"/>
            <a:ext cx="9144000" cy="0"/>
          </a:xfrm>
          <a:prstGeom prst="rect">
            <a:avLst/>
          </a:prstGeom>
          <a:noFill/>
          <a:ln w="12700" cap="sq">
            <a:noFill/>
            <a:miter lim="800000"/>
            <a:headEnd type="none" w="sm" len="sm"/>
            <a:tailEnd type="none" w="sm" len="sm"/>
          </a:ln>
        </p:spPr>
        <p:txBody>
          <a:bodyPr>
            <a:spAutoFit/>
          </a:bodyPr>
          <a:lstStyle/>
          <a:p>
            <a:endParaRPr lang="zh-CN" altLang="en-US"/>
          </a:p>
        </p:txBody>
      </p:sp>
      <p:pic>
        <p:nvPicPr>
          <p:cNvPr id="22533" name="Picture 18"/>
          <p:cNvPicPr>
            <a:picLocks noChangeAspect="1" noChangeArrowheads="1"/>
          </p:cNvPicPr>
          <p:nvPr/>
        </p:nvPicPr>
        <p:blipFill>
          <a:blip r:embed="rId2" cstate="print"/>
          <a:srcRect b="13977"/>
          <a:stretch>
            <a:fillRect/>
          </a:stretch>
        </p:blipFill>
        <p:spPr bwMode="auto">
          <a:xfrm>
            <a:off x="1908175" y="3141663"/>
            <a:ext cx="5184775" cy="1582737"/>
          </a:xfrm>
          <a:prstGeom prst="rect">
            <a:avLst/>
          </a:prstGeom>
          <a:noFill/>
          <a:ln w="9525">
            <a:noFill/>
            <a:miter lim="800000"/>
            <a:headEnd/>
            <a:tailEnd/>
          </a:ln>
        </p:spPr>
      </p:pic>
      <p:sp>
        <p:nvSpPr>
          <p:cNvPr id="22534" name="Rectangle 19"/>
          <p:cNvSpPr>
            <a:spLocks noChangeArrowheads="1"/>
          </p:cNvSpPr>
          <p:nvPr/>
        </p:nvSpPr>
        <p:spPr bwMode="auto">
          <a:xfrm>
            <a:off x="914400" y="5257800"/>
            <a:ext cx="6477000" cy="854075"/>
          </a:xfrm>
          <a:prstGeom prst="rect">
            <a:avLst/>
          </a:prstGeom>
          <a:noFill/>
          <a:ln w="9525">
            <a:noFill/>
            <a:miter lim="800000"/>
            <a:headEnd/>
            <a:tailEnd/>
          </a:ln>
        </p:spPr>
        <p:txBody>
          <a:bodyPr>
            <a:spAutoFit/>
          </a:bodyPr>
          <a:lstStyle/>
          <a:p>
            <a:pPr algn="l">
              <a:lnSpc>
                <a:spcPct val="125000"/>
              </a:lnSpc>
              <a:spcBef>
                <a:spcPct val="20000"/>
              </a:spcBef>
              <a:buClr>
                <a:schemeClr val="hlink"/>
              </a:buClr>
              <a:buSzPct val="110000"/>
              <a:buFont typeface="Wingdings" pitchFamily="2" charset="2"/>
              <a:buBlip>
                <a:blip r:embed="rId3"/>
              </a:buBlip>
            </a:pPr>
            <a:r>
              <a:rPr lang="en-US" altLang="zh-CN" i="1"/>
              <a:t>f(i</a:t>
            </a:r>
            <a:r>
              <a:rPr lang="en-US" altLang="zh-CN"/>
              <a:t>,</a:t>
            </a:r>
            <a:r>
              <a:rPr lang="en-US" altLang="zh-CN" i="1"/>
              <a:t>j)</a:t>
            </a:r>
            <a:r>
              <a:rPr lang="zh-CN" altLang="en-US"/>
              <a:t>经</a:t>
            </a:r>
            <a:r>
              <a:rPr lang="en-US" altLang="zh-CN"/>
              <a:t>DCT</a:t>
            </a:r>
            <a:r>
              <a:rPr lang="zh-CN" altLang="en-US"/>
              <a:t>变换之后得到</a:t>
            </a:r>
            <a:r>
              <a:rPr lang="en-US" altLang="zh-CN" i="1"/>
              <a:t>F(i</a:t>
            </a:r>
            <a:r>
              <a:rPr lang="en-US" altLang="zh-CN"/>
              <a:t>,</a:t>
            </a:r>
            <a:r>
              <a:rPr lang="en-US" altLang="zh-CN" i="1"/>
              <a:t>j)</a:t>
            </a:r>
            <a:r>
              <a:rPr lang="zh-CN" altLang="en-US"/>
              <a:t>，其中</a:t>
            </a:r>
            <a:r>
              <a:rPr lang="en-US" altLang="zh-CN" i="1"/>
              <a:t>F(</a:t>
            </a:r>
            <a:r>
              <a:rPr lang="en-US" altLang="zh-CN"/>
              <a:t>0,0</a:t>
            </a:r>
            <a:r>
              <a:rPr lang="en-US" altLang="zh-CN" i="1"/>
              <a:t>)</a:t>
            </a:r>
            <a:r>
              <a:rPr lang="zh-CN" altLang="en-US"/>
              <a:t>是直流系数，称为</a:t>
            </a:r>
            <a:r>
              <a:rPr lang="en-US" altLang="zh-CN"/>
              <a:t>DC</a:t>
            </a:r>
            <a:r>
              <a:rPr lang="zh-CN" altLang="en-US"/>
              <a:t>系数，其他为交流系数，称为</a:t>
            </a:r>
            <a:r>
              <a:rPr lang="en-US" altLang="zh-CN"/>
              <a:t>AC</a:t>
            </a:r>
            <a:r>
              <a:rPr lang="zh-CN" altLang="en-US"/>
              <a:t>系数。 </a:t>
            </a:r>
          </a:p>
        </p:txBody>
      </p:sp>
      <p:sp>
        <p:nvSpPr>
          <p:cNvPr id="22535" name="Text Box 1029"/>
          <p:cNvSpPr txBox="1">
            <a:spLocks noChangeArrowheads="1"/>
          </p:cNvSpPr>
          <p:nvPr/>
        </p:nvSpPr>
        <p:spPr bwMode="auto">
          <a:xfrm>
            <a:off x="3203575" y="4868863"/>
            <a:ext cx="2376488" cy="396875"/>
          </a:xfrm>
          <a:prstGeom prst="rect">
            <a:avLst/>
          </a:prstGeom>
          <a:noFill/>
          <a:ln w="9525" algn="ctr">
            <a:noFill/>
            <a:miter lim="800000"/>
            <a:headEnd/>
            <a:tailEnd/>
          </a:ln>
        </p:spPr>
        <p:txBody>
          <a:bodyPr>
            <a:spAutoFit/>
          </a:bodyPr>
          <a:lstStyle/>
          <a:p>
            <a:pPr>
              <a:spcBef>
                <a:spcPct val="50000"/>
              </a:spcBef>
            </a:pPr>
            <a:r>
              <a:rPr lang="zh-CN" altLang="en-US"/>
              <a:t>图</a:t>
            </a:r>
            <a:r>
              <a:rPr lang="en-US" altLang="zh-CN"/>
              <a:t>2 </a:t>
            </a:r>
            <a:r>
              <a:rPr lang="zh-CN" altLang="en-US"/>
              <a:t>离散余弦变换</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descr="Rectangle: Click to edit Master text styles&#10;Second level&#10;Third level&#10;Fourth level&#10;Fifth level"/>
          <p:cNvSpPr>
            <a:spLocks noGrp="1" noChangeArrowheads="1"/>
          </p:cNvSpPr>
          <p:nvPr>
            <p:ph type="body" idx="1"/>
          </p:nvPr>
        </p:nvSpPr>
        <p:spPr>
          <a:xfrm>
            <a:off x="323850" y="476250"/>
            <a:ext cx="8496300" cy="1008063"/>
          </a:xfrm>
        </p:spPr>
        <p:txBody>
          <a:bodyPr/>
          <a:lstStyle/>
          <a:p>
            <a:pPr eaLnBrk="1" hangingPunct="1">
              <a:lnSpc>
                <a:spcPct val="125000"/>
              </a:lnSpc>
            </a:pPr>
            <a:r>
              <a:rPr lang="zh-CN" altLang="en-US" sz="2000" smtClean="0">
                <a:latin typeface="宋体" pitchFamily="2" charset="-122"/>
              </a:rPr>
              <a:t>（</a:t>
            </a:r>
            <a:r>
              <a:rPr lang="en-US" altLang="zh-CN" sz="2000" smtClean="0"/>
              <a:t>3</a:t>
            </a:r>
            <a:r>
              <a:rPr lang="zh-CN" altLang="en-US" sz="2000" smtClean="0">
                <a:latin typeface="宋体" pitchFamily="2" charset="-122"/>
              </a:rPr>
              <a:t>）用</a:t>
            </a:r>
            <a:r>
              <a:rPr lang="en-US" altLang="zh-CN" sz="2000" smtClean="0"/>
              <a:t>f</a:t>
            </a:r>
            <a:r>
              <a:rPr lang="zh-CN" altLang="en-US" sz="2000" smtClean="0">
                <a:latin typeface="宋体" pitchFamily="2" charset="-122"/>
              </a:rPr>
              <a:t>表示像素值的数组，</a:t>
            </a:r>
            <a:r>
              <a:rPr lang="en-US" altLang="zh-CN" sz="2000" i="1" smtClean="0"/>
              <a:t>f</a:t>
            </a:r>
            <a:r>
              <a:rPr lang="zh-CN" altLang="en-US" sz="2000" i="1" smtClean="0">
                <a:latin typeface="宋体" pitchFamily="2" charset="-122"/>
              </a:rPr>
              <a:t>（</a:t>
            </a:r>
            <a:r>
              <a:rPr lang="en-US" altLang="zh-CN" sz="2000" i="1" smtClean="0"/>
              <a:t>i ,j</a:t>
            </a:r>
            <a:r>
              <a:rPr lang="zh-CN" altLang="en-US" sz="2000" i="1" smtClean="0">
                <a:latin typeface="宋体" pitchFamily="2" charset="-122"/>
              </a:rPr>
              <a:t>）</a:t>
            </a:r>
            <a:r>
              <a:rPr lang="zh-CN" altLang="en-US" sz="2000" smtClean="0">
                <a:latin typeface="宋体" pitchFamily="2" charset="-122"/>
              </a:rPr>
              <a:t>表示</a:t>
            </a:r>
            <a:r>
              <a:rPr lang="en-US" altLang="zh-CN" sz="2000" i="1" smtClean="0"/>
              <a:t>i</a:t>
            </a:r>
            <a:r>
              <a:rPr lang="zh-CN" altLang="en-US" sz="2000" smtClean="0">
                <a:latin typeface="宋体" pitchFamily="2" charset="-122"/>
              </a:rPr>
              <a:t>行</a:t>
            </a:r>
            <a:r>
              <a:rPr lang="en-US" altLang="zh-CN" sz="2000" i="1" smtClean="0"/>
              <a:t>j</a:t>
            </a:r>
            <a:r>
              <a:rPr lang="zh-CN" altLang="en-US" sz="2000" smtClean="0">
                <a:latin typeface="宋体" pitchFamily="2" charset="-122"/>
              </a:rPr>
              <a:t>列的值，则离散余弦变换后定义一个新的数组</a:t>
            </a:r>
            <a:r>
              <a:rPr lang="en-US" altLang="zh-CN" sz="2000" i="1" smtClean="0"/>
              <a:t>F (u ,v)</a:t>
            </a:r>
            <a:r>
              <a:rPr lang="zh-CN" altLang="en-US" sz="2000" smtClean="0">
                <a:latin typeface="宋体" pitchFamily="2" charset="-122"/>
              </a:rPr>
              <a:t>，表示</a:t>
            </a:r>
            <a:r>
              <a:rPr lang="en-US" altLang="zh-CN" sz="2000" i="1" smtClean="0"/>
              <a:t>u</a:t>
            </a:r>
            <a:r>
              <a:rPr lang="zh-CN" altLang="en-US" sz="2000" smtClean="0">
                <a:latin typeface="宋体" pitchFamily="2" charset="-122"/>
              </a:rPr>
              <a:t>行</a:t>
            </a:r>
            <a:r>
              <a:rPr lang="en-US" altLang="zh-CN" sz="2000" i="1" smtClean="0"/>
              <a:t>v</a:t>
            </a:r>
            <a:r>
              <a:rPr lang="zh-CN" altLang="en-US" sz="2000" smtClean="0">
                <a:latin typeface="宋体" pitchFamily="2" charset="-122"/>
              </a:rPr>
              <a:t>列的值。</a:t>
            </a:r>
            <a:r>
              <a:rPr lang="zh-CN" altLang="en-US" sz="2000" smtClean="0"/>
              <a:t> </a:t>
            </a:r>
          </a:p>
        </p:txBody>
      </p:sp>
      <p:sp>
        <p:nvSpPr>
          <p:cNvPr id="1030" name="Rectangle 3"/>
          <p:cNvSpPr>
            <a:spLocks noChangeArrowheads="1"/>
          </p:cNvSpPr>
          <p:nvPr/>
        </p:nvSpPr>
        <p:spPr bwMode="auto">
          <a:xfrm>
            <a:off x="468313" y="1412875"/>
            <a:ext cx="3589337" cy="396875"/>
          </a:xfrm>
          <a:prstGeom prst="rect">
            <a:avLst/>
          </a:prstGeom>
          <a:noFill/>
          <a:ln w="9525">
            <a:noFill/>
            <a:miter lim="800000"/>
            <a:headEnd/>
            <a:tailEnd/>
          </a:ln>
        </p:spPr>
        <p:txBody>
          <a:bodyPr wrap="none" anchor="ctr">
            <a:spAutoFit/>
          </a:bodyPr>
          <a:lstStyle/>
          <a:p>
            <a:pPr algn="l"/>
            <a:r>
              <a:rPr lang="en-US" altLang="zh-CN"/>
              <a:t>DCT</a:t>
            </a:r>
            <a:r>
              <a:rPr lang="zh-CN" altLang="en-US"/>
              <a:t>变换使用公式（</a:t>
            </a:r>
            <a:r>
              <a:rPr lang="en-US" altLang="zh-CN"/>
              <a:t>1</a:t>
            </a:r>
            <a:r>
              <a:rPr lang="zh-CN" altLang="en-US"/>
              <a:t>）计算：</a:t>
            </a:r>
          </a:p>
        </p:txBody>
      </p:sp>
      <p:graphicFrame>
        <p:nvGraphicFramePr>
          <p:cNvPr id="1026" name="Object 5"/>
          <p:cNvGraphicFramePr>
            <a:graphicFrameLocks noChangeAspect="1"/>
          </p:cNvGraphicFramePr>
          <p:nvPr/>
        </p:nvGraphicFramePr>
        <p:xfrm>
          <a:off x="971550" y="1989138"/>
          <a:ext cx="6624638" cy="711200"/>
        </p:xfrm>
        <a:graphic>
          <a:graphicData uri="http://schemas.openxmlformats.org/presentationml/2006/ole">
            <p:oleObj spid="_x0000_s1026" r:id="rId3" imgW="4089400" imgH="444500" progId="Equation.DSMT4">
              <p:embed/>
            </p:oleObj>
          </a:graphicData>
        </a:graphic>
      </p:graphicFrame>
      <p:sp>
        <p:nvSpPr>
          <p:cNvPr id="1031" name="Rectangle 7"/>
          <p:cNvSpPr>
            <a:spLocks noChangeArrowheads="1"/>
          </p:cNvSpPr>
          <p:nvPr/>
        </p:nvSpPr>
        <p:spPr bwMode="auto">
          <a:xfrm>
            <a:off x="7866063" y="2133600"/>
            <a:ext cx="909637" cy="396875"/>
          </a:xfrm>
          <a:prstGeom prst="rect">
            <a:avLst/>
          </a:prstGeom>
          <a:noFill/>
          <a:ln w="9525">
            <a:noFill/>
            <a:miter lim="800000"/>
            <a:headEnd/>
            <a:tailEnd/>
          </a:ln>
        </p:spPr>
        <p:txBody>
          <a:bodyPr wrap="none" anchor="ctr">
            <a:spAutoFit/>
          </a:bodyPr>
          <a:lstStyle/>
          <a:p>
            <a:pPr algn="l"/>
            <a:r>
              <a:rPr lang="zh-CN" altLang="en-US"/>
              <a:t>（</a:t>
            </a:r>
            <a:r>
              <a:rPr lang="en-US" altLang="zh-CN"/>
              <a:t>1</a:t>
            </a:r>
            <a:r>
              <a:rPr lang="zh-CN" altLang="en-US"/>
              <a:t>） </a:t>
            </a:r>
          </a:p>
        </p:txBody>
      </p:sp>
      <p:sp>
        <p:nvSpPr>
          <p:cNvPr id="1032" name="Rectangle 8"/>
          <p:cNvSpPr>
            <a:spLocks noChangeArrowheads="1"/>
          </p:cNvSpPr>
          <p:nvPr/>
        </p:nvSpPr>
        <p:spPr bwMode="auto">
          <a:xfrm>
            <a:off x="611188" y="2781300"/>
            <a:ext cx="3878262" cy="396875"/>
          </a:xfrm>
          <a:prstGeom prst="rect">
            <a:avLst/>
          </a:prstGeom>
          <a:noFill/>
          <a:ln w="9525">
            <a:noFill/>
            <a:miter lim="800000"/>
            <a:headEnd/>
            <a:tailEnd/>
          </a:ln>
        </p:spPr>
        <p:txBody>
          <a:bodyPr wrap="none" anchor="ctr">
            <a:spAutoFit/>
          </a:bodyPr>
          <a:lstStyle/>
          <a:p>
            <a:pPr algn="l"/>
            <a:r>
              <a:rPr lang="zh-CN" altLang="en-US"/>
              <a:t>它的逆变换使用公式（</a:t>
            </a:r>
            <a:r>
              <a:rPr lang="en-US" altLang="zh-CN"/>
              <a:t>2</a:t>
            </a:r>
            <a:r>
              <a:rPr lang="zh-CN" altLang="en-US"/>
              <a:t>）计算：</a:t>
            </a:r>
          </a:p>
        </p:txBody>
      </p:sp>
      <p:sp>
        <p:nvSpPr>
          <p:cNvPr id="1033" name="Rectangle 10"/>
          <p:cNvSpPr>
            <a:spLocks noChangeArrowheads="1"/>
          </p:cNvSpPr>
          <p:nvPr/>
        </p:nvSpPr>
        <p:spPr bwMode="auto">
          <a:xfrm>
            <a:off x="0" y="32242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7" name="Object 9"/>
          <p:cNvGraphicFramePr>
            <a:graphicFrameLocks noChangeAspect="1"/>
          </p:cNvGraphicFramePr>
          <p:nvPr/>
        </p:nvGraphicFramePr>
        <p:xfrm>
          <a:off x="1042988" y="3284538"/>
          <a:ext cx="6481762" cy="712787"/>
        </p:xfrm>
        <a:graphic>
          <a:graphicData uri="http://schemas.openxmlformats.org/presentationml/2006/ole">
            <p:oleObj spid="_x0000_s1027" r:id="rId4" imgW="3987800" imgH="431800" progId="Equation.DSMT4">
              <p:embed/>
            </p:oleObj>
          </a:graphicData>
        </a:graphic>
      </p:graphicFrame>
      <p:sp>
        <p:nvSpPr>
          <p:cNvPr id="1034" name="Rectangle 11"/>
          <p:cNvSpPr>
            <a:spLocks noChangeArrowheads="1"/>
          </p:cNvSpPr>
          <p:nvPr/>
        </p:nvSpPr>
        <p:spPr bwMode="auto">
          <a:xfrm>
            <a:off x="7866063" y="3429000"/>
            <a:ext cx="909637" cy="396875"/>
          </a:xfrm>
          <a:prstGeom prst="rect">
            <a:avLst/>
          </a:prstGeom>
          <a:noFill/>
          <a:ln w="9525">
            <a:noFill/>
            <a:miter lim="800000"/>
            <a:headEnd/>
            <a:tailEnd/>
          </a:ln>
        </p:spPr>
        <p:txBody>
          <a:bodyPr wrap="none" anchor="ctr">
            <a:spAutoFit/>
          </a:bodyPr>
          <a:lstStyle/>
          <a:p>
            <a:pPr algn="l"/>
            <a:r>
              <a:rPr lang="zh-CN" altLang="en-US"/>
              <a:t>（</a:t>
            </a:r>
            <a:r>
              <a:rPr lang="en-US" altLang="zh-CN"/>
              <a:t>2</a:t>
            </a:r>
            <a:r>
              <a:rPr lang="zh-CN" altLang="en-US"/>
              <a:t>） </a:t>
            </a:r>
          </a:p>
        </p:txBody>
      </p:sp>
      <p:sp>
        <p:nvSpPr>
          <p:cNvPr id="1035" name="Rectangle 12"/>
          <p:cNvSpPr>
            <a:spLocks noChangeArrowheads="1"/>
          </p:cNvSpPr>
          <p:nvPr/>
        </p:nvSpPr>
        <p:spPr bwMode="auto">
          <a:xfrm>
            <a:off x="611188" y="3913188"/>
            <a:ext cx="5786437" cy="885825"/>
          </a:xfrm>
          <a:prstGeom prst="rect">
            <a:avLst/>
          </a:prstGeom>
          <a:noFill/>
          <a:ln w="9525">
            <a:noFill/>
            <a:miter lim="800000"/>
            <a:headEnd/>
            <a:tailEnd/>
          </a:ln>
        </p:spPr>
        <p:txBody>
          <a:bodyPr wrap="none" anchor="ctr">
            <a:spAutoFit/>
          </a:bodyPr>
          <a:lstStyle/>
          <a:p>
            <a:pPr>
              <a:lnSpc>
                <a:spcPct val="130000"/>
              </a:lnSpc>
            </a:pPr>
            <a:r>
              <a:rPr lang="zh-CN" altLang="en-US"/>
              <a:t>上面两式中，</a:t>
            </a:r>
            <a:r>
              <a:rPr lang="en-US" altLang="zh-CN" i="1"/>
              <a:t>C(u), C(v) </a:t>
            </a:r>
            <a:r>
              <a:rPr lang="en-US" altLang="zh-CN"/>
              <a:t>=              </a:t>
            </a:r>
            <a:r>
              <a:rPr lang="zh-CN" altLang="en-US"/>
              <a:t>，当</a:t>
            </a:r>
            <a:r>
              <a:rPr lang="en-US" altLang="zh-CN" i="1"/>
              <a:t>u, v</a:t>
            </a:r>
            <a:r>
              <a:rPr lang="en-US" altLang="zh-CN"/>
              <a:t> =0</a:t>
            </a:r>
            <a:r>
              <a:rPr lang="zh-CN" altLang="en-US"/>
              <a:t>；</a:t>
            </a:r>
            <a:endParaRPr lang="zh-CN" altLang="en-US" i="1"/>
          </a:p>
          <a:p>
            <a:pPr>
              <a:lnSpc>
                <a:spcPct val="130000"/>
              </a:lnSpc>
            </a:pPr>
            <a:r>
              <a:rPr lang="en-US" altLang="zh-CN" i="1"/>
              <a:t>C(u), C(v) </a:t>
            </a:r>
            <a:r>
              <a:rPr lang="en-US" altLang="zh-CN"/>
              <a:t>= 1</a:t>
            </a:r>
            <a:r>
              <a:rPr lang="zh-CN" altLang="en-US"/>
              <a:t>，其他。</a:t>
            </a:r>
            <a:r>
              <a:rPr lang="en-US" altLang="zh-CN"/>
              <a:t> </a:t>
            </a:r>
          </a:p>
        </p:txBody>
      </p:sp>
      <p:sp>
        <p:nvSpPr>
          <p:cNvPr id="1036" name="Rectangle 15"/>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8" name="Object 14"/>
          <p:cNvGraphicFramePr>
            <a:graphicFrameLocks noChangeAspect="1"/>
          </p:cNvGraphicFramePr>
          <p:nvPr/>
        </p:nvGraphicFramePr>
        <p:xfrm>
          <a:off x="3708400" y="4005263"/>
          <a:ext cx="719138" cy="412750"/>
        </p:xfrm>
        <a:graphic>
          <a:graphicData uri="http://schemas.openxmlformats.org/presentationml/2006/ole">
            <p:oleObj spid="_x0000_s1028" r:id="rId5" imgW="380835" imgH="215806" progId="Equation.DSMT4">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1028"/>
          <p:cNvSpPr>
            <a:spLocks noChangeArrowheads="1"/>
          </p:cNvSpPr>
          <p:nvPr/>
        </p:nvSpPr>
        <p:spPr bwMode="auto">
          <a:xfrm>
            <a:off x="323850" y="557213"/>
            <a:ext cx="8424863" cy="1311275"/>
          </a:xfrm>
          <a:prstGeom prst="rect">
            <a:avLst/>
          </a:prstGeom>
          <a:noFill/>
          <a:ln w="9525">
            <a:noFill/>
            <a:miter lim="800000"/>
            <a:headEnd/>
            <a:tailEnd/>
          </a:ln>
        </p:spPr>
        <p:txBody>
          <a:bodyPr anchor="ctr">
            <a:spAutoFit/>
          </a:bodyPr>
          <a:lstStyle/>
          <a:p>
            <a:pPr algn="l"/>
            <a:r>
              <a:rPr lang="zh-CN" altLang="en-US"/>
              <a:t>图</a:t>
            </a:r>
            <a:r>
              <a:rPr lang="en-US" altLang="zh-CN"/>
              <a:t>3</a:t>
            </a:r>
            <a:r>
              <a:rPr lang="zh-CN" altLang="en-US"/>
              <a:t>显示了对源图像的</a:t>
            </a:r>
            <a:r>
              <a:rPr lang="en-US" altLang="zh-CN"/>
              <a:t>8×8</a:t>
            </a:r>
            <a:r>
              <a:rPr lang="zh-CN" altLang="en-US"/>
              <a:t>的图像样本的原始数组应用离散余弦变换的结果。在对源数组</a:t>
            </a:r>
            <a:r>
              <a:rPr lang="en-US" altLang="zh-CN"/>
              <a:t>f</a:t>
            </a:r>
            <a:r>
              <a:rPr lang="zh-CN" altLang="en-US"/>
              <a:t>进行变换之前首先对源图像中的每个样本数据减去</a:t>
            </a:r>
            <a:r>
              <a:rPr lang="en-US" altLang="zh-CN"/>
              <a:t>128</a:t>
            </a:r>
            <a:r>
              <a:rPr lang="zh-CN" altLang="en-US"/>
              <a:t>。然后再按公式（</a:t>
            </a:r>
            <a:r>
              <a:rPr lang="en-US" altLang="zh-CN"/>
              <a:t>1</a:t>
            </a:r>
            <a:r>
              <a:rPr lang="zh-CN" altLang="en-US"/>
              <a:t>）分别计算出结果数组</a:t>
            </a:r>
            <a:r>
              <a:rPr lang="en-US" altLang="zh-CN"/>
              <a:t>F</a:t>
            </a:r>
            <a:r>
              <a:rPr lang="zh-CN" altLang="en-US"/>
              <a:t>中每个数组元素的值。比如说，计算</a:t>
            </a:r>
            <a:r>
              <a:rPr lang="en-US" altLang="zh-CN"/>
              <a:t>F(0,0)</a:t>
            </a:r>
            <a:r>
              <a:rPr lang="zh-CN" altLang="en-US"/>
              <a:t>的值过程如下：</a:t>
            </a:r>
          </a:p>
        </p:txBody>
      </p:sp>
      <p:sp>
        <p:nvSpPr>
          <p:cNvPr id="2054" name="Rectangle 1030"/>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50" name="Object 1029"/>
          <p:cNvGraphicFramePr>
            <a:graphicFrameLocks noChangeAspect="1"/>
          </p:cNvGraphicFramePr>
          <p:nvPr/>
        </p:nvGraphicFramePr>
        <p:xfrm>
          <a:off x="755650" y="1989138"/>
          <a:ext cx="5903913" cy="676275"/>
        </p:xfrm>
        <a:graphic>
          <a:graphicData uri="http://schemas.openxmlformats.org/presentationml/2006/ole">
            <p:oleObj spid="_x0000_s2050" name="公式" r:id="rId3" imgW="3924300" imgH="444500" progId="Equation.3">
              <p:embed/>
            </p:oleObj>
          </a:graphicData>
        </a:graphic>
      </p:graphicFrame>
      <p:sp>
        <p:nvSpPr>
          <p:cNvPr id="2055" name="Rectangle 1032"/>
          <p:cNvSpPr>
            <a:spLocks noChangeArrowheads="1"/>
          </p:cNvSpPr>
          <p:nvPr/>
        </p:nvSpPr>
        <p:spPr bwMode="auto">
          <a:xfrm>
            <a:off x="0" y="3228975"/>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51" name="Object 1031"/>
          <p:cNvGraphicFramePr>
            <a:graphicFrameLocks noChangeAspect="1"/>
          </p:cNvGraphicFramePr>
          <p:nvPr/>
        </p:nvGraphicFramePr>
        <p:xfrm>
          <a:off x="1476375" y="2781300"/>
          <a:ext cx="2374900" cy="623888"/>
        </p:xfrm>
        <a:graphic>
          <a:graphicData uri="http://schemas.openxmlformats.org/presentationml/2006/ole">
            <p:oleObj spid="_x0000_s2051" name="公式" r:id="rId4" imgW="1726451" imgH="444307" progId="Equation.3">
              <p:embed/>
            </p:oleObj>
          </a:graphicData>
        </a:graphic>
      </p:graphicFrame>
      <p:sp>
        <p:nvSpPr>
          <p:cNvPr id="2056" name="Rectangle 1034"/>
          <p:cNvSpPr>
            <a:spLocks noChangeArrowheads="1"/>
          </p:cNvSpPr>
          <p:nvPr/>
        </p:nvSpPr>
        <p:spPr bwMode="auto">
          <a:xfrm>
            <a:off x="0" y="32385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52" name="Object 1033"/>
          <p:cNvGraphicFramePr>
            <a:graphicFrameLocks noChangeAspect="1"/>
          </p:cNvGraphicFramePr>
          <p:nvPr/>
        </p:nvGraphicFramePr>
        <p:xfrm>
          <a:off x="1476375" y="3500438"/>
          <a:ext cx="1871663" cy="571500"/>
        </p:xfrm>
        <a:graphic>
          <a:graphicData uri="http://schemas.openxmlformats.org/presentationml/2006/ole">
            <p:oleObj spid="_x0000_s2052" name="公式" r:id="rId5" imgW="1384300" imgH="419100" progId="Equation.3">
              <p:embed/>
            </p:oleObj>
          </a:graphicData>
        </a:graphic>
      </p:graphicFrame>
      <p:sp>
        <p:nvSpPr>
          <p:cNvPr id="2057" name="Rectangle 1035"/>
          <p:cNvSpPr>
            <a:spLocks noChangeArrowheads="1"/>
          </p:cNvSpPr>
          <p:nvPr/>
        </p:nvSpPr>
        <p:spPr bwMode="auto">
          <a:xfrm>
            <a:off x="250825" y="4221163"/>
            <a:ext cx="2274888" cy="396875"/>
          </a:xfrm>
          <a:prstGeom prst="rect">
            <a:avLst/>
          </a:prstGeom>
          <a:noFill/>
          <a:ln w="9525">
            <a:noFill/>
            <a:miter lim="800000"/>
            <a:headEnd/>
            <a:tailEnd/>
          </a:ln>
        </p:spPr>
        <p:txBody>
          <a:bodyPr wrap="none" anchor="ctr">
            <a:spAutoFit/>
          </a:bodyPr>
          <a:lstStyle/>
          <a:p>
            <a:pPr algn="l"/>
            <a:r>
              <a:rPr lang="zh-CN" altLang="en-US"/>
              <a:t>＝</a:t>
            </a:r>
            <a:r>
              <a:rPr lang="en-US" altLang="zh-CN"/>
              <a:t>235.6</a:t>
            </a:r>
          </a:p>
        </p:txBody>
      </p:sp>
      <p:sp>
        <p:nvSpPr>
          <p:cNvPr id="2058" name="Rectangle 1036"/>
          <p:cNvSpPr>
            <a:spLocks noChangeArrowheads="1"/>
          </p:cNvSpPr>
          <p:nvPr/>
        </p:nvSpPr>
        <p:spPr bwMode="auto">
          <a:xfrm>
            <a:off x="4356100" y="3644900"/>
            <a:ext cx="2492375" cy="396875"/>
          </a:xfrm>
          <a:prstGeom prst="rect">
            <a:avLst/>
          </a:prstGeom>
          <a:noFill/>
          <a:ln w="9525">
            <a:noFill/>
            <a:miter lim="800000"/>
            <a:headEnd/>
            <a:tailEnd/>
          </a:ln>
        </p:spPr>
        <p:txBody>
          <a:bodyPr wrap="none" anchor="ctr">
            <a:spAutoFit/>
          </a:bodyPr>
          <a:lstStyle/>
          <a:p>
            <a:pPr algn="l"/>
            <a:r>
              <a:rPr lang="zh-CN" altLang="en-US"/>
              <a:t>（因为</a:t>
            </a:r>
            <a:r>
              <a:rPr lang="en-US" altLang="zh-CN"/>
              <a:t>cos(0)=1</a:t>
            </a:r>
            <a:r>
              <a:rPr lang="zh-CN" altLang="en-US"/>
              <a:t>）</a:t>
            </a:r>
          </a:p>
        </p:txBody>
      </p:sp>
      <p:sp>
        <p:nvSpPr>
          <p:cNvPr id="2059" name="Rectangle 1037"/>
          <p:cNvSpPr>
            <a:spLocks noChangeArrowheads="1"/>
          </p:cNvSpPr>
          <p:nvPr/>
        </p:nvSpPr>
        <p:spPr bwMode="auto">
          <a:xfrm>
            <a:off x="755650" y="4941888"/>
            <a:ext cx="6427788" cy="396875"/>
          </a:xfrm>
          <a:prstGeom prst="rect">
            <a:avLst/>
          </a:prstGeom>
          <a:noFill/>
          <a:ln w="9525">
            <a:noFill/>
            <a:miter lim="800000"/>
            <a:headEnd/>
            <a:tailEnd/>
          </a:ln>
        </p:spPr>
        <p:txBody>
          <a:bodyPr wrap="none" anchor="ctr">
            <a:spAutoFit/>
          </a:bodyPr>
          <a:lstStyle/>
          <a:p>
            <a:pPr algn="l"/>
            <a:r>
              <a:rPr lang="zh-CN" altLang="en-US"/>
              <a:t>这样再继续计算出数组中其余元素的值，得到数组</a:t>
            </a:r>
            <a:r>
              <a:rPr lang="en-US" altLang="zh-CN"/>
              <a:t>F</a:t>
            </a:r>
            <a:r>
              <a:rPr lang="zh-CN" altLang="en-US"/>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smtClean="0"/>
              <a:t>1.</a:t>
            </a:r>
            <a:r>
              <a:rPr lang="zh-CN" altLang="en-US" b="1" smtClean="0"/>
              <a:t>位图文件格式简介</a:t>
            </a:r>
            <a:r>
              <a:rPr lang="zh-CN" altLang="en-US" smtClean="0"/>
              <a:t> </a:t>
            </a:r>
          </a:p>
        </p:txBody>
      </p:sp>
      <p:sp>
        <p:nvSpPr>
          <p:cNvPr id="7171"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z="2000" smtClean="0"/>
              <a:t>位图（</a:t>
            </a:r>
            <a:r>
              <a:rPr lang="en-US" altLang="zh-CN" sz="2000" smtClean="0"/>
              <a:t>BMP</a:t>
            </a:r>
            <a:r>
              <a:rPr lang="zh-CN" altLang="en-US" sz="2000" smtClean="0"/>
              <a:t>）文件是</a:t>
            </a:r>
            <a:r>
              <a:rPr lang="en-US" altLang="zh-CN" sz="2000" smtClean="0"/>
              <a:t>Windows</a:t>
            </a:r>
            <a:r>
              <a:rPr lang="zh-CN" altLang="en-US" sz="2000" smtClean="0"/>
              <a:t>系统下最常用的独立于设备的位图文件。</a:t>
            </a:r>
            <a:r>
              <a:rPr lang="en-US" altLang="zh-CN" sz="2000" smtClean="0"/>
              <a:t>BMP</a:t>
            </a:r>
            <a:r>
              <a:rPr lang="zh-CN" altLang="en-US" sz="2000" smtClean="0"/>
              <a:t>格式是基于</a:t>
            </a:r>
            <a:r>
              <a:rPr lang="en-US" altLang="zh-CN" sz="2000" smtClean="0"/>
              <a:t>RGB</a:t>
            </a:r>
            <a:r>
              <a:rPr lang="zh-CN" altLang="en-US" sz="2000" smtClean="0"/>
              <a:t>颜色模式，且一般不压缩原始图像。</a:t>
            </a:r>
            <a:r>
              <a:rPr lang="en-US" altLang="zh-CN" sz="2000" smtClean="0"/>
              <a:t>BMP</a:t>
            </a:r>
            <a:r>
              <a:rPr lang="zh-CN" altLang="en-US" sz="2000" smtClean="0"/>
              <a:t>位图文件默认的文件扩展名是</a:t>
            </a:r>
            <a:r>
              <a:rPr lang="en-US" altLang="zh-CN" sz="2000" smtClean="0"/>
              <a:t>BMP</a:t>
            </a:r>
            <a:r>
              <a:rPr lang="zh-CN" altLang="en-US" sz="2000" smtClean="0"/>
              <a:t>或</a:t>
            </a:r>
            <a:r>
              <a:rPr lang="en-US" altLang="zh-CN" sz="2000" smtClean="0"/>
              <a:t>bmp</a:t>
            </a:r>
            <a:r>
              <a:rPr lang="zh-CN" altLang="en-US" sz="2000" smtClean="0"/>
              <a:t>。</a:t>
            </a:r>
          </a:p>
          <a:p>
            <a:pPr eaLnBrk="1" hangingPunct="1">
              <a:buFont typeface="Wingdings" pitchFamily="2" charset="2"/>
              <a:buNone/>
            </a:pPr>
            <a:endParaRPr lang="zh-CN" altLang="en-US" sz="2000" smtClean="0"/>
          </a:p>
          <a:p>
            <a:pPr eaLnBrk="1" hangingPunct="1"/>
            <a:r>
              <a:rPr lang="zh-CN" altLang="en-US" sz="2000" smtClean="0"/>
              <a:t>读取</a:t>
            </a:r>
            <a:r>
              <a:rPr lang="en-US" altLang="zh-CN" sz="2000" smtClean="0"/>
              <a:t>BMP</a:t>
            </a:r>
            <a:r>
              <a:rPr lang="zh-CN" altLang="en-US" sz="2000" smtClean="0"/>
              <a:t>文件中每个像素点的</a:t>
            </a:r>
            <a:r>
              <a:rPr lang="en-US" altLang="zh-CN" sz="2000" smtClean="0"/>
              <a:t>R</a:t>
            </a:r>
            <a:r>
              <a:rPr lang="zh-CN" altLang="en-US" sz="2000" smtClean="0"/>
              <a:t>、</a:t>
            </a:r>
            <a:r>
              <a:rPr lang="en-US" altLang="zh-CN" sz="2000" smtClean="0"/>
              <a:t>G</a:t>
            </a:r>
            <a:r>
              <a:rPr lang="zh-CN" altLang="en-US" sz="2000" smtClean="0"/>
              <a:t>、</a:t>
            </a:r>
            <a:r>
              <a:rPr lang="en-US" altLang="zh-CN" sz="2000" smtClean="0"/>
              <a:t>B</a:t>
            </a:r>
            <a:r>
              <a:rPr lang="zh-CN" altLang="en-US" sz="2000" smtClean="0"/>
              <a:t>值是非常重要的，它是之后整个图像压缩编码的基础。首先需要清楚地知道</a:t>
            </a:r>
            <a:r>
              <a:rPr lang="en-US" altLang="zh-CN" sz="2000" smtClean="0"/>
              <a:t>BMP</a:t>
            </a:r>
            <a:r>
              <a:rPr lang="zh-CN" altLang="en-US" sz="2000" smtClean="0"/>
              <a:t>文件的详细结构。</a:t>
            </a:r>
          </a:p>
          <a:p>
            <a:pPr eaLnBrk="1" hangingPunct="1">
              <a:buFont typeface="Wingdings" pitchFamily="2" charset="2"/>
              <a:buNone/>
            </a:pPr>
            <a:endParaRPr lang="zh-CN" altLang="en-US" sz="20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4" descr="tu1"/>
          <p:cNvPicPr>
            <a:picLocks noChangeAspect="1" noChangeArrowheads="1"/>
          </p:cNvPicPr>
          <p:nvPr/>
        </p:nvPicPr>
        <p:blipFill>
          <a:blip r:embed="rId2" cstate="print"/>
          <a:srcRect r="1790"/>
          <a:stretch>
            <a:fillRect/>
          </a:stretch>
        </p:blipFill>
        <p:spPr bwMode="auto">
          <a:xfrm>
            <a:off x="755650" y="549275"/>
            <a:ext cx="7667625" cy="2168525"/>
          </a:xfrm>
          <a:prstGeom prst="rect">
            <a:avLst/>
          </a:prstGeom>
          <a:noFill/>
          <a:ln w="9525">
            <a:noFill/>
            <a:miter lim="800000"/>
            <a:headEnd/>
            <a:tailEnd/>
          </a:ln>
        </p:spPr>
      </p:pic>
      <p:sp>
        <p:nvSpPr>
          <p:cNvPr id="23555" name="Rectangle 9"/>
          <p:cNvSpPr>
            <a:spLocks noChangeArrowheads="1"/>
          </p:cNvSpPr>
          <p:nvPr/>
        </p:nvSpPr>
        <p:spPr bwMode="auto">
          <a:xfrm>
            <a:off x="0" y="3116263"/>
            <a:ext cx="9144000" cy="0"/>
          </a:xfrm>
          <a:prstGeom prst="rect">
            <a:avLst/>
          </a:prstGeom>
          <a:noFill/>
          <a:ln w="9525">
            <a:noFill/>
            <a:miter lim="800000"/>
            <a:headEnd/>
            <a:tailEnd/>
          </a:ln>
        </p:spPr>
        <p:txBody>
          <a:bodyPr wrap="none" anchor="ctr">
            <a:spAutoFit/>
          </a:bodyPr>
          <a:lstStyle/>
          <a:p>
            <a:endParaRPr lang="zh-CN" altLang="en-US"/>
          </a:p>
        </p:txBody>
      </p:sp>
      <p:sp>
        <p:nvSpPr>
          <p:cNvPr id="23556" name="Rectangle 10"/>
          <p:cNvSpPr>
            <a:spLocks noChangeArrowheads="1"/>
          </p:cNvSpPr>
          <p:nvPr/>
        </p:nvSpPr>
        <p:spPr bwMode="auto">
          <a:xfrm>
            <a:off x="1979613" y="2492375"/>
            <a:ext cx="3551237" cy="625475"/>
          </a:xfrm>
          <a:prstGeom prst="rect">
            <a:avLst/>
          </a:prstGeom>
          <a:noFill/>
          <a:ln w="9525">
            <a:noFill/>
            <a:miter lim="800000"/>
            <a:headEnd/>
            <a:tailEnd/>
          </a:ln>
        </p:spPr>
        <p:txBody>
          <a:bodyPr wrap="none" anchor="ctr">
            <a:spAutoFit/>
          </a:bodyPr>
          <a:lstStyle/>
          <a:p>
            <a:pPr algn="l"/>
            <a:endParaRPr lang="zh-CN" altLang="en-US" sz="1100">
              <a:latin typeface="Times New Roman" pitchFamily="18" charset="0"/>
            </a:endParaRPr>
          </a:p>
          <a:p>
            <a:pPr algn="l" eaLnBrk="0" hangingPunct="0"/>
            <a:r>
              <a:rPr lang="zh-CN" altLang="en-US" sz="2400">
                <a:latin typeface="Times New Roman" pitchFamily="18" charset="0"/>
              </a:rPr>
              <a:t>图</a:t>
            </a:r>
            <a:r>
              <a:rPr lang="en-US" altLang="zh-CN" sz="2400"/>
              <a:t>3</a:t>
            </a:r>
            <a:r>
              <a:rPr lang="en-US" altLang="zh-CN" sz="2400">
                <a:latin typeface="Times New Roman" pitchFamily="18" charset="0"/>
              </a:rPr>
              <a:t>  </a:t>
            </a:r>
            <a:r>
              <a:rPr lang="zh-CN" altLang="en-US" sz="2400">
                <a:latin typeface="Times New Roman" pitchFamily="18" charset="0"/>
              </a:rPr>
              <a:t>离散余弦变换的数组</a:t>
            </a:r>
          </a:p>
        </p:txBody>
      </p:sp>
      <p:sp>
        <p:nvSpPr>
          <p:cNvPr id="23557" name="Rectangle 11"/>
          <p:cNvSpPr>
            <a:spLocks noChangeArrowheads="1"/>
          </p:cNvSpPr>
          <p:nvPr/>
        </p:nvSpPr>
        <p:spPr bwMode="auto">
          <a:xfrm>
            <a:off x="395288" y="3644900"/>
            <a:ext cx="7704137" cy="701675"/>
          </a:xfrm>
          <a:prstGeom prst="rect">
            <a:avLst/>
          </a:prstGeom>
          <a:noFill/>
          <a:ln w="9525">
            <a:noFill/>
            <a:miter lim="800000"/>
            <a:headEnd/>
            <a:tailEnd/>
          </a:ln>
        </p:spPr>
        <p:txBody>
          <a:bodyPr anchor="ctr">
            <a:spAutoFit/>
          </a:bodyPr>
          <a:lstStyle/>
          <a:p>
            <a:pPr algn="l"/>
            <a:r>
              <a:rPr lang="en-US" altLang="zh-CN" i="1"/>
              <a:t>f(i</a:t>
            </a:r>
            <a:r>
              <a:rPr lang="en-US" altLang="zh-CN"/>
              <a:t>,</a:t>
            </a:r>
            <a:r>
              <a:rPr lang="en-US" altLang="zh-CN" i="1"/>
              <a:t>j)</a:t>
            </a:r>
            <a:r>
              <a:rPr lang="zh-CN" altLang="en-US"/>
              <a:t>经</a:t>
            </a:r>
            <a:r>
              <a:rPr lang="en-US" altLang="zh-CN"/>
              <a:t>DCT</a:t>
            </a:r>
            <a:r>
              <a:rPr lang="zh-CN" altLang="en-US"/>
              <a:t>变换之后得到</a:t>
            </a:r>
            <a:r>
              <a:rPr lang="en-US" altLang="zh-CN" i="1"/>
              <a:t>F(i</a:t>
            </a:r>
            <a:r>
              <a:rPr lang="en-US" altLang="zh-CN"/>
              <a:t>,</a:t>
            </a:r>
            <a:r>
              <a:rPr lang="en-US" altLang="zh-CN" i="1"/>
              <a:t>j)</a:t>
            </a:r>
            <a:r>
              <a:rPr lang="zh-CN" altLang="en-US"/>
              <a:t>，其中</a:t>
            </a:r>
            <a:r>
              <a:rPr lang="en-US" altLang="zh-CN" i="1"/>
              <a:t>F(</a:t>
            </a:r>
            <a:r>
              <a:rPr lang="en-US" altLang="zh-CN"/>
              <a:t>0,0</a:t>
            </a:r>
            <a:r>
              <a:rPr lang="en-US" altLang="zh-CN" i="1"/>
              <a:t>)</a:t>
            </a:r>
            <a:r>
              <a:rPr lang="zh-CN" altLang="en-US"/>
              <a:t>是直流系数，称为</a:t>
            </a:r>
            <a:r>
              <a:rPr lang="en-US" altLang="zh-CN"/>
              <a:t>DC</a:t>
            </a:r>
            <a:r>
              <a:rPr lang="zh-CN" altLang="en-US"/>
              <a:t>系数，其他为交流系数，称为</a:t>
            </a:r>
            <a:r>
              <a:rPr lang="en-US" altLang="zh-CN"/>
              <a:t>AC</a:t>
            </a:r>
            <a:r>
              <a:rPr lang="zh-CN" altLang="en-US"/>
              <a:t>系数。</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4"/>
          <p:cNvSpPr>
            <a:spLocks noChangeArrowheads="1"/>
          </p:cNvSpPr>
          <p:nvPr/>
        </p:nvSpPr>
        <p:spPr bwMode="auto">
          <a:xfrm>
            <a:off x="144463" y="333375"/>
            <a:ext cx="8604250" cy="1006475"/>
          </a:xfrm>
          <a:prstGeom prst="rect">
            <a:avLst/>
          </a:prstGeom>
          <a:noFill/>
          <a:ln w="9525">
            <a:noFill/>
            <a:miter lim="800000"/>
            <a:headEnd/>
            <a:tailEnd/>
          </a:ln>
        </p:spPr>
        <p:txBody>
          <a:bodyPr anchor="ctr">
            <a:spAutoFit/>
          </a:bodyPr>
          <a:lstStyle/>
          <a:p>
            <a:pPr algn="l"/>
            <a:r>
              <a:rPr lang="zh-CN" altLang="en-US"/>
              <a:t>（</a:t>
            </a:r>
            <a:r>
              <a:rPr lang="en-US" altLang="zh-CN"/>
              <a:t>4</a:t>
            </a:r>
            <a:r>
              <a:rPr lang="zh-CN" altLang="en-US"/>
              <a:t>）在计算二维的</a:t>
            </a:r>
            <a:r>
              <a:rPr lang="en-US" altLang="zh-CN"/>
              <a:t>DCT</a:t>
            </a:r>
            <a:r>
              <a:rPr lang="zh-CN" altLang="en-US"/>
              <a:t>变换时，也可使用下面的计算式（</a:t>
            </a:r>
            <a:r>
              <a:rPr lang="en-US" altLang="zh-CN"/>
              <a:t>3</a:t>
            </a:r>
            <a:r>
              <a:rPr lang="zh-CN" altLang="en-US"/>
              <a:t>）、（</a:t>
            </a:r>
            <a:r>
              <a:rPr lang="en-US" altLang="zh-CN"/>
              <a:t>4</a:t>
            </a:r>
            <a:r>
              <a:rPr lang="zh-CN" altLang="en-US"/>
              <a:t>）进行简化，把二维的</a:t>
            </a:r>
            <a:r>
              <a:rPr lang="en-US" altLang="zh-CN"/>
              <a:t>DCT</a:t>
            </a:r>
            <a:r>
              <a:rPr lang="zh-CN" altLang="en-US"/>
              <a:t>变换变成一维的</a:t>
            </a:r>
            <a:r>
              <a:rPr lang="en-US" altLang="zh-CN"/>
              <a:t>DCT</a:t>
            </a:r>
            <a:r>
              <a:rPr lang="zh-CN" altLang="en-US"/>
              <a:t>变换，如图</a:t>
            </a:r>
            <a:r>
              <a:rPr lang="en-US" altLang="zh-CN"/>
              <a:t>4</a:t>
            </a:r>
            <a:r>
              <a:rPr lang="zh-CN" altLang="en-US"/>
              <a:t>所示为二维</a:t>
            </a:r>
            <a:r>
              <a:rPr lang="en-US" altLang="zh-CN"/>
              <a:t>DCT</a:t>
            </a:r>
            <a:r>
              <a:rPr lang="zh-CN" altLang="en-US"/>
              <a:t>变换方法。</a:t>
            </a:r>
          </a:p>
        </p:txBody>
      </p:sp>
      <p:sp>
        <p:nvSpPr>
          <p:cNvPr id="3078" name="Rectangle 6"/>
          <p:cNvSpPr>
            <a:spLocks noChangeArrowheads="1"/>
          </p:cNvSpPr>
          <p:nvPr/>
        </p:nvSpPr>
        <p:spPr bwMode="auto">
          <a:xfrm>
            <a:off x="0" y="32242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074" name="Object 5"/>
          <p:cNvGraphicFramePr>
            <a:graphicFrameLocks noChangeAspect="1"/>
          </p:cNvGraphicFramePr>
          <p:nvPr/>
        </p:nvGraphicFramePr>
        <p:xfrm>
          <a:off x="1403350" y="1484313"/>
          <a:ext cx="4392613" cy="717550"/>
        </p:xfrm>
        <a:graphic>
          <a:graphicData uri="http://schemas.openxmlformats.org/presentationml/2006/ole">
            <p:oleObj spid="_x0000_s3074" r:id="rId3" imgW="2717800" imgH="431800" progId="Equation.DSMT4">
              <p:embed/>
            </p:oleObj>
          </a:graphicData>
        </a:graphic>
      </p:graphicFrame>
      <p:sp>
        <p:nvSpPr>
          <p:cNvPr id="3079" name="Rectangle 7"/>
          <p:cNvSpPr>
            <a:spLocks noChangeArrowheads="1"/>
          </p:cNvSpPr>
          <p:nvPr/>
        </p:nvSpPr>
        <p:spPr bwMode="auto">
          <a:xfrm>
            <a:off x="6804025" y="1628775"/>
            <a:ext cx="909638" cy="396875"/>
          </a:xfrm>
          <a:prstGeom prst="rect">
            <a:avLst/>
          </a:prstGeom>
          <a:noFill/>
          <a:ln w="9525">
            <a:noFill/>
            <a:miter lim="800000"/>
            <a:headEnd/>
            <a:tailEnd/>
          </a:ln>
        </p:spPr>
        <p:txBody>
          <a:bodyPr wrap="none" anchor="ctr">
            <a:spAutoFit/>
          </a:bodyPr>
          <a:lstStyle/>
          <a:p>
            <a:pPr algn="l"/>
            <a:r>
              <a:rPr lang="zh-CN" altLang="en-US"/>
              <a:t>（</a:t>
            </a:r>
            <a:r>
              <a:rPr lang="en-US" altLang="zh-CN"/>
              <a:t>3</a:t>
            </a:r>
            <a:r>
              <a:rPr lang="zh-CN" altLang="en-US"/>
              <a:t>） </a:t>
            </a:r>
          </a:p>
        </p:txBody>
      </p:sp>
      <p:sp>
        <p:nvSpPr>
          <p:cNvPr id="3080" name="Rectangle 9"/>
          <p:cNvSpPr>
            <a:spLocks noChangeArrowheads="1"/>
          </p:cNvSpPr>
          <p:nvPr/>
        </p:nvSpPr>
        <p:spPr bwMode="auto">
          <a:xfrm>
            <a:off x="0" y="3228975"/>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075" name="Object 8"/>
          <p:cNvGraphicFramePr>
            <a:graphicFrameLocks noChangeAspect="1"/>
          </p:cNvGraphicFramePr>
          <p:nvPr/>
        </p:nvGraphicFramePr>
        <p:xfrm>
          <a:off x="1403350" y="2349500"/>
          <a:ext cx="4321175" cy="728663"/>
        </p:xfrm>
        <a:graphic>
          <a:graphicData uri="http://schemas.openxmlformats.org/presentationml/2006/ole">
            <p:oleObj spid="_x0000_s3075" r:id="rId4" imgW="2514600" imgH="431800" progId="Equation.DSMT4">
              <p:embed/>
            </p:oleObj>
          </a:graphicData>
        </a:graphic>
      </p:graphicFrame>
      <p:sp>
        <p:nvSpPr>
          <p:cNvPr id="3081" name="Rectangle 10"/>
          <p:cNvSpPr>
            <a:spLocks noChangeArrowheads="1"/>
          </p:cNvSpPr>
          <p:nvPr/>
        </p:nvSpPr>
        <p:spPr bwMode="auto">
          <a:xfrm>
            <a:off x="6877050" y="2492375"/>
            <a:ext cx="909638" cy="396875"/>
          </a:xfrm>
          <a:prstGeom prst="rect">
            <a:avLst/>
          </a:prstGeom>
          <a:noFill/>
          <a:ln w="9525">
            <a:noFill/>
            <a:miter lim="800000"/>
            <a:headEnd/>
            <a:tailEnd/>
          </a:ln>
        </p:spPr>
        <p:txBody>
          <a:bodyPr wrap="none" anchor="ctr">
            <a:spAutoFit/>
          </a:bodyPr>
          <a:lstStyle/>
          <a:p>
            <a:pPr algn="l"/>
            <a:r>
              <a:rPr lang="zh-CN" altLang="en-US"/>
              <a:t>（</a:t>
            </a:r>
            <a:r>
              <a:rPr lang="en-US" altLang="zh-CN"/>
              <a:t>4</a:t>
            </a:r>
            <a:r>
              <a:rPr lang="zh-CN" altLang="en-US"/>
              <a:t>） </a:t>
            </a:r>
          </a:p>
        </p:txBody>
      </p:sp>
      <p:sp>
        <p:nvSpPr>
          <p:cNvPr id="3082" name="Rectangle 12"/>
          <p:cNvSpPr>
            <a:spLocks noChangeArrowheads="1"/>
          </p:cNvSpPr>
          <p:nvPr/>
        </p:nvSpPr>
        <p:spPr bwMode="auto">
          <a:xfrm>
            <a:off x="0" y="28003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076" name="Object 11"/>
          <p:cNvGraphicFramePr>
            <a:graphicFrameLocks noChangeAspect="1"/>
          </p:cNvGraphicFramePr>
          <p:nvPr/>
        </p:nvGraphicFramePr>
        <p:xfrm>
          <a:off x="1619250" y="3357563"/>
          <a:ext cx="5473700" cy="1990725"/>
        </p:xfrm>
        <a:graphic>
          <a:graphicData uri="http://schemas.openxmlformats.org/presentationml/2006/ole">
            <p:oleObj spid="_x0000_s3076" name="图片" r:id="rId5" imgW="3457956" imgH="1257300" progId="Word.Picture.8">
              <p:embed/>
            </p:oleObj>
          </a:graphicData>
        </a:graphic>
      </p:graphicFrame>
      <p:sp>
        <p:nvSpPr>
          <p:cNvPr id="3083" name="Line 15"/>
          <p:cNvSpPr>
            <a:spLocks noChangeShapeType="1"/>
          </p:cNvSpPr>
          <p:nvPr/>
        </p:nvSpPr>
        <p:spPr bwMode="auto">
          <a:xfrm>
            <a:off x="4211638" y="3500438"/>
            <a:ext cx="576262" cy="0"/>
          </a:xfrm>
          <a:prstGeom prst="line">
            <a:avLst/>
          </a:prstGeom>
          <a:noFill/>
          <a:ln w="6350">
            <a:solidFill>
              <a:srgbClr val="000000"/>
            </a:solidFill>
            <a:round/>
            <a:headEnd/>
            <a:tailEnd type="stealth" w="sm" len="med"/>
          </a:ln>
        </p:spPr>
        <p:txBody>
          <a:bodyPr/>
          <a:lstStyle/>
          <a:p>
            <a:endParaRPr lang="zh-CN" altLang="en-US"/>
          </a:p>
        </p:txBody>
      </p:sp>
      <p:sp>
        <p:nvSpPr>
          <p:cNvPr id="3084" name="Line 16"/>
          <p:cNvSpPr>
            <a:spLocks noChangeShapeType="1"/>
          </p:cNvSpPr>
          <p:nvPr/>
        </p:nvSpPr>
        <p:spPr bwMode="auto">
          <a:xfrm>
            <a:off x="5003800" y="4149725"/>
            <a:ext cx="792163" cy="0"/>
          </a:xfrm>
          <a:prstGeom prst="line">
            <a:avLst/>
          </a:prstGeom>
          <a:noFill/>
          <a:ln w="9525">
            <a:solidFill>
              <a:srgbClr val="000000"/>
            </a:solidFill>
            <a:round/>
            <a:headEnd/>
            <a:tailEnd type="stealth" w="sm" len="med"/>
          </a:ln>
        </p:spPr>
        <p:txBody>
          <a:bodyPr/>
          <a:lstStyle/>
          <a:p>
            <a:endParaRPr lang="zh-CN" altLang="en-US"/>
          </a:p>
        </p:txBody>
      </p:sp>
      <p:sp>
        <p:nvSpPr>
          <p:cNvPr id="3085" name="Line 17"/>
          <p:cNvSpPr>
            <a:spLocks noChangeShapeType="1"/>
          </p:cNvSpPr>
          <p:nvPr/>
        </p:nvSpPr>
        <p:spPr bwMode="auto">
          <a:xfrm>
            <a:off x="3059113" y="4149725"/>
            <a:ext cx="649287" cy="0"/>
          </a:xfrm>
          <a:prstGeom prst="line">
            <a:avLst/>
          </a:prstGeom>
          <a:noFill/>
          <a:ln w="6350">
            <a:solidFill>
              <a:srgbClr val="000000"/>
            </a:solidFill>
            <a:round/>
            <a:headEnd/>
            <a:tailEnd type="stealth" w="sm" len="med"/>
          </a:ln>
        </p:spPr>
        <p:txBody>
          <a:bodyPr/>
          <a:lstStyle/>
          <a:p>
            <a:endParaRPr lang="zh-CN" altLang="en-US"/>
          </a:p>
        </p:txBody>
      </p:sp>
      <p:sp>
        <p:nvSpPr>
          <p:cNvPr id="3086" name="Line 18"/>
          <p:cNvSpPr>
            <a:spLocks noChangeShapeType="1"/>
          </p:cNvSpPr>
          <p:nvPr/>
        </p:nvSpPr>
        <p:spPr bwMode="auto">
          <a:xfrm>
            <a:off x="1692275" y="3789363"/>
            <a:ext cx="0" cy="669925"/>
          </a:xfrm>
          <a:prstGeom prst="line">
            <a:avLst/>
          </a:prstGeom>
          <a:noFill/>
          <a:ln w="9525">
            <a:solidFill>
              <a:srgbClr val="000000"/>
            </a:solidFill>
            <a:round/>
            <a:headEnd/>
            <a:tailEnd type="stealth" w="sm" len="med"/>
          </a:ln>
        </p:spPr>
        <p:txBody>
          <a:bodyPr/>
          <a:lstStyle/>
          <a:p>
            <a:endParaRPr lang="zh-CN" altLang="en-US"/>
          </a:p>
        </p:txBody>
      </p:sp>
      <p:sp>
        <p:nvSpPr>
          <p:cNvPr id="3087" name="Rectangle 19"/>
          <p:cNvSpPr>
            <a:spLocks noChangeArrowheads="1"/>
          </p:cNvSpPr>
          <p:nvPr/>
        </p:nvSpPr>
        <p:spPr bwMode="auto">
          <a:xfrm>
            <a:off x="2124075" y="4076700"/>
            <a:ext cx="9144000" cy="0"/>
          </a:xfrm>
          <a:prstGeom prst="rect">
            <a:avLst/>
          </a:prstGeom>
          <a:noFill/>
          <a:ln w="9525">
            <a:noFill/>
            <a:miter lim="800000"/>
            <a:headEnd/>
            <a:tailEnd/>
          </a:ln>
        </p:spPr>
        <p:txBody>
          <a:bodyPr wrap="none" anchor="ctr">
            <a:spAutoFit/>
          </a:bodyPr>
          <a:lstStyle/>
          <a:p>
            <a:endParaRPr lang="zh-CN" altLang="en-US"/>
          </a:p>
        </p:txBody>
      </p:sp>
      <p:sp>
        <p:nvSpPr>
          <p:cNvPr id="3088" name="Rectangle 20"/>
          <p:cNvSpPr>
            <a:spLocks noChangeArrowheads="1"/>
          </p:cNvSpPr>
          <p:nvPr/>
        </p:nvSpPr>
        <p:spPr bwMode="auto">
          <a:xfrm>
            <a:off x="2555875" y="5516563"/>
            <a:ext cx="3222625" cy="625475"/>
          </a:xfrm>
          <a:prstGeom prst="rect">
            <a:avLst/>
          </a:prstGeom>
          <a:noFill/>
          <a:ln w="9525">
            <a:noFill/>
            <a:miter lim="800000"/>
            <a:headEnd/>
            <a:tailEnd/>
          </a:ln>
        </p:spPr>
        <p:txBody>
          <a:bodyPr wrap="none" anchor="ctr">
            <a:spAutoFit/>
          </a:bodyPr>
          <a:lstStyle/>
          <a:p>
            <a:pPr algn="l"/>
            <a:endParaRPr lang="zh-CN" altLang="en-US" sz="1100">
              <a:latin typeface="Times New Roman" pitchFamily="18" charset="0"/>
            </a:endParaRPr>
          </a:p>
          <a:p>
            <a:pPr algn="l" eaLnBrk="0" hangingPunct="0"/>
            <a:r>
              <a:rPr lang="zh-CN" altLang="en-US" sz="2400">
                <a:latin typeface="Times New Roman" pitchFamily="18" charset="0"/>
              </a:rPr>
              <a:t>图</a:t>
            </a:r>
            <a:r>
              <a:rPr lang="en-US" altLang="zh-CN" sz="2400"/>
              <a:t>4 </a:t>
            </a:r>
            <a:r>
              <a:rPr lang="en-US" altLang="zh-CN" sz="2400">
                <a:latin typeface="Times New Roman" pitchFamily="18" charset="0"/>
              </a:rPr>
              <a:t> </a:t>
            </a:r>
            <a:r>
              <a:rPr lang="zh-CN" altLang="en-US" sz="2400">
                <a:latin typeface="Times New Roman" pitchFamily="18" charset="0"/>
              </a:rPr>
              <a:t>两维</a:t>
            </a:r>
            <a:r>
              <a:rPr lang="en-US" altLang="zh-CN" sz="2400"/>
              <a:t>DCT</a:t>
            </a:r>
            <a:r>
              <a:rPr lang="zh-CN" altLang="en-US" sz="2400">
                <a:latin typeface="Times New Roman" pitchFamily="18" charset="0"/>
              </a:rPr>
              <a:t>变换方法</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descr="Rectangle: Click to edit Master text styles&#10;Second level&#10;Third level&#10;Fourth level&#10;Fifth level"/>
          <p:cNvSpPr>
            <a:spLocks noGrp="1" noChangeArrowheads="1"/>
          </p:cNvSpPr>
          <p:nvPr>
            <p:ph type="body" idx="1"/>
          </p:nvPr>
        </p:nvSpPr>
        <p:spPr>
          <a:xfrm>
            <a:off x="611188" y="404813"/>
            <a:ext cx="7620000" cy="5257800"/>
          </a:xfrm>
        </p:spPr>
        <p:txBody>
          <a:bodyPr/>
          <a:lstStyle/>
          <a:p>
            <a:pPr algn="just" eaLnBrk="1" hangingPunct="1"/>
            <a:r>
              <a:rPr lang="en-US" altLang="zh-CN" b="1" smtClean="0">
                <a:ea typeface="楷体_GB2312" pitchFamily="49" charset="-122"/>
              </a:rPr>
              <a:t>2.2.3</a:t>
            </a:r>
            <a:r>
              <a:rPr lang="zh-CN" altLang="en-US" b="1" smtClean="0">
                <a:ea typeface="楷体_GB2312" pitchFamily="49" charset="-122"/>
              </a:rPr>
              <a:t>量化</a:t>
            </a:r>
          </a:p>
          <a:p>
            <a:pPr algn="just" eaLnBrk="1" hangingPunct="1">
              <a:lnSpc>
                <a:spcPct val="125000"/>
              </a:lnSpc>
            </a:pPr>
            <a:r>
              <a:rPr lang="zh-CN" altLang="en-US" sz="2000" smtClean="0"/>
              <a:t>为了达到压缩数据的目的，</a:t>
            </a:r>
            <a:r>
              <a:rPr lang="en-US" altLang="zh-CN" sz="2000" smtClean="0"/>
              <a:t>DCT</a:t>
            </a:r>
            <a:r>
              <a:rPr lang="zh-CN" altLang="en-US" sz="2000" smtClean="0"/>
              <a:t>系数需做量化。量化是对经过</a:t>
            </a:r>
            <a:r>
              <a:rPr lang="en-US" altLang="zh-CN" sz="2000" smtClean="0"/>
              <a:t>FDCT</a:t>
            </a:r>
            <a:r>
              <a:rPr lang="zh-CN" altLang="en-US" sz="2000" smtClean="0"/>
              <a:t>变换后的频率系数进行量化，这是一个多到一映射的过程。量化的目的是减小非</a:t>
            </a:r>
            <a:r>
              <a:rPr lang="en-US" altLang="zh-CN" sz="2000" smtClean="0"/>
              <a:t>0</a:t>
            </a:r>
            <a:r>
              <a:rPr lang="zh-CN" altLang="en-US" sz="2000" smtClean="0"/>
              <a:t>系数的幅度以及增加</a:t>
            </a:r>
            <a:r>
              <a:rPr lang="en-US" altLang="zh-CN" sz="2000" smtClean="0"/>
              <a:t>0</a:t>
            </a:r>
            <a:r>
              <a:rPr lang="zh-CN" altLang="en-US" sz="2000" smtClean="0"/>
              <a:t>值系数的数目，在一定的主观保真的前提下，丢掉那些对视觉效果影响不大的信息，量化是图像质量下降的最主要原因。</a:t>
            </a:r>
          </a:p>
          <a:p>
            <a:pPr eaLnBrk="1" hangingPunct="1"/>
            <a:endParaRPr lang="zh-CN" altLang="en-US" sz="2000" smtClean="0"/>
          </a:p>
        </p:txBody>
      </p:sp>
      <p:sp>
        <p:nvSpPr>
          <p:cNvPr id="24579" name="Rectangle 3"/>
          <p:cNvSpPr>
            <a:spLocks noChangeArrowheads="1"/>
          </p:cNvSpPr>
          <p:nvPr/>
        </p:nvSpPr>
        <p:spPr bwMode="auto">
          <a:xfrm>
            <a:off x="250825" y="2924175"/>
            <a:ext cx="8640763" cy="2835275"/>
          </a:xfrm>
          <a:prstGeom prst="rect">
            <a:avLst/>
          </a:prstGeom>
          <a:noFill/>
          <a:ln w="9525">
            <a:noFill/>
            <a:miter lim="800000"/>
            <a:headEnd/>
            <a:tailEnd/>
          </a:ln>
        </p:spPr>
        <p:txBody>
          <a:bodyPr anchor="ctr">
            <a:spAutoFit/>
          </a:bodyPr>
          <a:lstStyle/>
          <a:p>
            <a:pPr algn="l"/>
            <a:r>
              <a:rPr lang="zh-CN" altLang="en-US"/>
              <a:t>对于有损压缩算法，</a:t>
            </a:r>
            <a:r>
              <a:rPr lang="en-US" altLang="zh-CN"/>
              <a:t>JPEG</a:t>
            </a:r>
            <a:r>
              <a:rPr lang="zh-CN" altLang="en-US"/>
              <a:t>算法使用如图</a:t>
            </a:r>
            <a:r>
              <a:rPr lang="en-US" altLang="zh-CN"/>
              <a:t>5</a:t>
            </a:r>
            <a:r>
              <a:rPr lang="zh-CN" altLang="en-US"/>
              <a:t>所示的均匀量化器进行量化，量化步距是量化表的元素，它由系数所在的位置和每种颜色分量的色调值来确定。因为人眼对亮度信号比对色差信号更敏感，因此使用了两种量化表：如表</a:t>
            </a:r>
            <a:r>
              <a:rPr lang="en-US" altLang="zh-CN"/>
              <a:t>1</a:t>
            </a:r>
            <a:r>
              <a:rPr lang="zh-CN" altLang="en-US"/>
              <a:t>所示的色度量化值（针对</a:t>
            </a:r>
            <a:r>
              <a:rPr lang="en-US" altLang="zh-CN"/>
              <a:t>Cr</a:t>
            </a:r>
            <a:r>
              <a:rPr lang="zh-CN" altLang="en-US"/>
              <a:t>，</a:t>
            </a:r>
            <a:r>
              <a:rPr lang="en-US" altLang="zh-CN"/>
              <a:t>Cb</a:t>
            </a:r>
            <a:r>
              <a:rPr lang="zh-CN" altLang="en-US"/>
              <a:t>）和表</a:t>
            </a:r>
            <a:r>
              <a:rPr lang="en-US" altLang="zh-CN"/>
              <a:t>2</a:t>
            </a:r>
            <a:r>
              <a:rPr lang="zh-CN" altLang="en-US"/>
              <a:t>所示的亮度量化值（针对</a:t>
            </a:r>
            <a:r>
              <a:rPr lang="en-US" altLang="zh-CN"/>
              <a:t>Y</a:t>
            </a:r>
            <a:r>
              <a:rPr lang="zh-CN" altLang="en-US"/>
              <a:t>）。</a:t>
            </a:r>
          </a:p>
          <a:p>
            <a:pPr algn="l"/>
            <a:r>
              <a:rPr lang="zh-CN" altLang="en-US"/>
              <a:t>此外，由于人眼对低频分量的图像比对高频分量的图像更敏感，因此图中左上角的量化步距要比右下角的量化步距小。表</a:t>
            </a:r>
            <a:r>
              <a:rPr lang="en-US" altLang="zh-CN"/>
              <a:t>1</a:t>
            </a:r>
            <a:r>
              <a:rPr lang="zh-CN" altLang="en-US"/>
              <a:t>和表</a:t>
            </a:r>
            <a:r>
              <a:rPr lang="en-US" altLang="zh-CN"/>
              <a:t>2</a:t>
            </a:r>
            <a:r>
              <a:rPr lang="zh-CN" altLang="en-US"/>
              <a:t>中的数值对</a:t>
            </a:r>
            <a:r>
              <a:rPr lang="en-US" altLang="zh-CN"/>
              <a:t>CCIR 601</a:t>
            </a:r>
            <a:r>
              <a:rPr lang="zh-CN" altLang="en-US"/>
              <a:t>标准（国际无线电咨询委员会</a:t>
            </a:r>
            <a:r>
              <a:rPr lang="en-US" altLang="zh-CN"/>
              <a:t>CCIR[International Radio Consultative Committee]</a:t>
            </a:r>
            <a:r>
              <a:rPr lang="zh-CN" altLang="en-US"/>
              <a:t>在</a:t>
            </a:r>
            <a:r>
              <a:rPr lang="en-US" altLang="zh-CN"/>
              <a:t>20</a:t>
            </a:r>
            <a:r>
              <a:rPr lang="zh-CN" altLang="en-US"/>
              <a:t>世纪</a:t>
            </a:r>
            <a:r>
              <a:rPr lang="en-US" altLang="zh-CN"/>
              <a:t>80</a:t>
            </a:r>
            <a:r>
              <a:rPr lang="zh-CN" altLang="en-US"/>
              <a:t>年代初制定的彩色电视图像数字化标准）电视图像已经是最佳的。如果不使用这两种表，你也可以用自己的量化表替换它们。</a:t>
            </a:r>
          </a:p>
        </p:txBody>
      </p:sp>
      <p:sp>
        <p:nvSpPr>
          <p:cNvPr id="24580" name="Text Box 4"/>
          <p:cNvSpPr txBox="1">
            <a:spLocks noChangeArrowheads="1"/>
          </p:cNvSpPr>
          <p:nvPr/>
        </p:nvSpPr>
        <p:spPr bwMode="auto">
          <a:xfrm>
            <a:off x="684213" y="6165850"/>
            <a:ext cx="7056437" cy="396875"/>
          </a:xfrm>
          <a:prstGeom prst="rect">
            <a:avLst/>
          </a:prstGeom>
          <a:noFill/>
          <a:ln w="9525">
            <a:noFill/>
            <a:miter lim="800000"/>
            <a:headEnd/>
            <a:tailEnd/>
          </a:ln>
        </p:spPr>
        <p:txBody>
          <a:bodyPr>
            <a:spAutoFit/>
          </a:bodyPr>
          <a:lstStyle/>
          <a:p>
            <a:pPr algn="l">
              <a:spcBef>
                <a:spcPct val="50000"/>
              </a:spcBef>
            </a:pPr>
            <a:r>
              <a:rPr lang="zh-CN" altLang="en-US"/>
              <a:t>注意：</a:t>
            </a:r>
            <a:r>
              <a:rPr lang="en-US" altLang="zh-CN"/>
              <a:t>JPEG</a:t>
            </a:r>
            <a:r>
              <a:rPr lang="zh-CN" altLang="en-US"/>
              <a:t>文件中量化表中的</a:t>
            </a:r>
            <a:r>
              <a:rPr lang="en-US" altLang="zh-CN"/>
              <a:t>64</a:t>
            </a:r>
            <a:r>
              <a:rPr lang="zh-CN" altLang="en-US"/>
              <a:t>个值是按</a:t>
            </a:r>
            <a:r>
              <a:rPr lang="en-US" altLang="zh-CN"/>
              <a:t>z</a:t>
            </a:r>
            <a:r>
              <a:rPr lang="zh-CN" altLang="en-US"/>
              <a:t>字形顺序排列的</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ChangeArrowheads="1"/>
          </p:cNvSpPr>
          <p:nvPr/>
        </p:nvSpPr>
        <p:spPr bwMode="auto">
          <a:xfrm>
            <a:off x="0" y="2838450"/>
            <a:ext cx="9144000" cy="0"/>
          </a:xfrm>
          <a:prstGeom prst="rect">
            <a:avLst/>
          </a:prstGeom>
          <a:noFill/>
          <a:ln w="9525">
            <a:noFill/>
            <a:miter lim="800000"/>
            <a:headEnd/>
            <a:tailEnd/>
          </a:ln>
        </p:spPr>
        <p:txBody>
          <a:bodyPr wrap="none" anchor="ctr">
            <a:spAutoFit/>
          </a:bodyPr>
          <a:lstStyle/>
          <a:p>
            <a:endParaRPr lang="zh-CN" altLang="en-US"/>
          </a:p>
        </p:txBody>
      </p:sp>
      <p:pic>
        <p:nvPicPr>
          <p:cNvPr id="25603" name="Picture 8"/>
          <p:cNvPicPr>
            <a:picLocks noChangeAspect="1" noChangeArrowheads="1"/>
          </p:cNvPicPr>
          <p:nvPr/>
        </p:nvPicPr>
        <p:blipFill>
          <a:blip r:embed="rId2" cstate="print"/>
          <a:srcRect b="13373"/>
          <a:stretch>
            <a:fillRect/>
          </a:stretch>
        </p:blipFill>
        <p:spPr bwMode="auto">
          <a:xfrm>
            <a:off x="3492500" y="549275"/>
            <a:ext cx="1854200" cy="1871663"/>
          </a:xfrm>
          <a:prstGeom prst="rect">
            <a:avLst/>
          </a:prstGeom>
          <a:noFill/>
          <a:ln w="9525">
            <a:noFill/>
            <a:miter lim="800000"/>
            <a:headEnd/>
            <a:tailEnd/>
          </a:ln>
        </p:spPr>
      </p:pic>
      <p:pic>
        <p:nvPicPr>
          <p:cNvPr id="25604" name="Picture 944"/>
          <p:cNvPicPr>
            <a:picLocks noChangeAspect="1" noChangeArrowheads="1"/>
          </p:cNvPicPr>
          <p:nvPr/>
        </p:nvPicPr>
        <p:blipFill>
          <a:blip r:embed="rId3" cstate="print"/>
          <a:srcRect t="9702"/>
          <a:stretch>
            <a:fillRect/>
          </a:stretch>
        </p:blipFill>
        <p:spPr bwMode="auto">
          <a:xfrm>
            <a:off x="1116013" y="3573463"/>
            <a:ext cx="6624637" cy="2689225"/>
          </a:xfrm>
          <a:prstGeom prst="rect">
            <a:avLst/>
          </a:prstGeom>
          <a:noFill/>
          <a:ln w="9525">
            <a:noFill/>
            <a:miter lim="800000"/>
            <a:headEnd/>
            <a:tailEnd/>
          </a:ln>
        </p:spPr>
      </p:pic>
      <p:sp>
        <p:nvSpPr>
          <p:cNvPr id="25605" name="Text Box 945"/>
          <p:cNvSpPr txBox="1">
            <a:spLocks noChangeArrowheads="1"/>
          </p:cNvSpPr>
          <p:nvPr/>
        </p:nvSpPr>
        <p:spPr bwMode="auto">
          <a:xfrm>
            <a:off x="1979613" y="3213100"/>
            <a:ext cx="1800225" cy="336550"/>
          </a:xfrm>
          <a:prstGeom prst="rect">
            <a:avLst/>
          </a:prstGeom>
          <a:noFill/>
          <a:ln w="9525" algn="ctr">
            <a:noFill/>
            <a:miter lim="800000"/>
            <a:headEnd/>
            <a:tailEnd/>
          </a:ln>
        </p:spPr>
        <p:txBody>
          <a:bodyPr>
            <a:spAutoFit/>
          </a:bodyPr>
          <a:lstStyle/>
          <a:p>
            <a:pPr>
              <a:spcBef>
                <a:spcPct val="50000"/>
              </a:spcBef>
            </a:pPr>
            <a:r>
              <a:rPr lang="zh-CN" altLang="en-US" sz="1600"/>
              <a:t>表</a:t>
            </a:r>
            <a:r>
              <a:rPr lang="en-US" altLang="zh-CN" sz="1600"/>
              <a:t>1 </a:t>
            </a:r>
            <a:r>
              <a:rPr lang="zh-CN" altLang="en-US" sz="1600"/>
              <a:t>色度量化值</a:t>
            </a:r>
          </a:p>
        </p:txBody>
      </p:sp>
      <p:sp>
        <p:nvSpPr>
          <p:cNvPr id="25606" name="Text Box 946"/>
          <p:cNvSpPr txBox="1">
            <a:spLocks noChangeArrowheads="1"/>
          </p:cNvSpPr>
          <p:nvPr/>
        </p:nvSpPr>
        <p:spPr bwMode="auto">
          <a:xfrm>
            <a:off x="5580063" y="3213100"/>
            <a:ext cx="1728787" cy="336550"/>
          </a:xfrm>
          <a:prstGeom prst="rect">
            <a:avLst/>
          </a:prstGeom>
          <a:noFill/>
          <a:ln w="9525" algn="ctr">
            <a:noFill/>
            <a:miter lim="800000"/>
            <a:headEnd/>
            <a:tailEnd/>
          </a:ln>
        </p:spPr>
        <p:txBody>
          <a:bodyPr>
            <a:spAutoFit/>
          </a:bodyPr>
          <a:lstStyle/>
          <a:p>
            <a:pPr>
              <a:spcBef>
                <a:spcPct val="50000"/>
              </a:spcBef>
            </a:pPr>
            <a:r>
              <a:rPr lang="zh-CN" altLang="en-US" sz="1600"/>
              <a:t>表</a:t>
            </a:r>
            <a:r>
              <a:rPr lang="en-US" altLang="zh-CN" sz="1600"/>
              <a:t>2 </a:t>
            </a:r>
            <a:r>
              <a:rPr lang="zh-CN" altLang="en-US" sz="1600"/>
              <a:t>亮度量化值</a:t>
            </a:r>
          </a:p>
        </p:txBody>
      </p:sp>
      <p:sp>
        <p:nvSpPr>
          <p:cNvPr id="25607" name="Text Box 947"/>
          <p:cNvSpPr txBox="1">
            <a:spLocks noChangeArrowheads="1"/>
          </p:cNvSpPr>
          <p:nvPr/>
        </p:nvSpPr>
        <p:spPr bwMode="auto">
          <a:xfrm>
            <a:off x="3779838" y="2492375"/>
            <a:ext cx="1584325" cy="336550"/>
          </a:xfrm>
          <a:prstGeom prst="rect">
            <a:avLst/>
          </a:prstGeom>
          <a:noFill/>
          <a:ln w="9525" algn="ctr">
            <a:noFill/>
            <a:miter lim="800000"/>
            <a:headEnd/>
            <a:tailEnd/>
          </a:ln>
        </p:spPr>
        <p:txBody>
          <a:bodyPr>
            <a:spAutoFit/>
          </a:bodyPr>
          <a:lstStyle/>
          <a:p>
            <a:pPr>
              <a:spcBef>
                <a:spcPct val="50000"/>
              </a:spcBef>
            </a:pPr>
            <a:r>
              <a:rPr lang="zh-CN" altLang="en-US" sz="1600"/>
              <a:t>图</a:t>
            </a:r>
            <a:r>
              <a:rPr lang="en-US" altLang="zh-CN" sz="1600"/>
              <a:t>5 </a:t>
            </a:r>
            <a:r>
              <a:rPr lang="zh-CN" altLang="en-US" sz="1600"/>
              <a:t>均匀量化器</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539750" y="412750"/>
            <a:ext cx="8208963" cy="1616075"/>
          </a:xfrm>
          <a:prstGeom prst="rect">
            <a:avLst/>
          </a:prstGeom>
          <a:noFill/>
          <a:ln w="9525">
            <a:noFill/>
            <a:miter lim="800000"/>
            <a:headEnd/>
            <a:tailEnd/>
          </a:ln>
        </p:spPr>
        <p:txBody>
          <a:bodyPr anchor="ctr">
            <a:spAutoFit/>
          </a:bodyPr>
          <a:lstStyle/>
          <a:p>
            <a:pPr indent="269875" algn="l"/>
            <a:r>
              <a:rPr lang="zh-CN" altLang="en-US"/>
              <a:t>对于上面的例子，我们用表</a:t>
            </a:r>
            <a:r>
              <a:rPr lang="en-US" altLang="zh-CN"/>
              <a:t>2</a:t>
            </a:r>
            <a:r>
              <a:rPr lang="zh-CN" altLang="en-US"/>
              <a:t>的量化表对其进行量化，得到数组</a:t>
            </a:r>
            <a:r>
              <a:rPr lang="en-US" altLang="zh-CN" i="1"/>
              <a:t>Q</a:t>
            </a:r>
            <a:r>
              <a:rPr lang="zh-CN" altLang="en-US" i="1"/>
              <a:t>（</a:t>
            </a:r>
            <a:r>
              <a:rPr lang="en-US" altLang="zh-CN" i="1"/>
              <a:t>i</a:t>
            </a:r>
            <a:r>
              <a:rPr lang="en-US" altLang="zh-CN"/>
              <a:t>,</a:t>
            </a:r>
            <a:r>
              <a:rPr lang="en-US" altLang="zh-CN" i="1"/>
              <a:t>j</a:t>
            </a:r>
            <a:r>
              <a:rPr lang="zh-CN" altLang="en-US" i="1"/>
              <a:t>）</a:t>
            </a:r>
            <a:r>
              <a:rPr lang="zh-CN" altLang="en-US"/>
              <a:t>。量化的公式为：</a:t>
            </a:r>
          </a:p>
          <a:p>
            <a:pPr indent="269875" algn="l"/>
            <a:r>
              <a:rPr lang="en-US" altLang="zh-CN" i="1"/>
              <a:t>		Q(i</a:t>
            </a:r>
            <a:r>
              <a:rPr lang="en-US" altLang="zh-CN"/>
              <a:t>,</a:t>
            </a:r>
            <a:r>
              <a:rPr lang="en-US" altLang="zh-CN" i="1"/>
              <a:t>j)</a:t>
            </a:r>
            <a:r>
              <a:rPr lang="en-US" altLang="zh-CN"/>
              <a:t>=Integer(</a:t>
            </a:r>
            <a:r>
              <a:rPr lang="en-US" altLang="zh-CN" i="1"/>
              <a:t>F(i</a:t>
            </a:r>
            <a:r>
              <a:rPr lang="en-US" altLang="zh-CN"/>
              <a:t>,</a:t>
            </a:r>
            <a:r>
              <a:rPr lang="en-US" altLang="zh-CN" i="1"/>
              <a:t>j)</a:t>
            </a:r>
            <a:r>
              <a:rPr lang="en-US" altLang="zh-CN"/>
              <a:t>/</a:t>
            </a:r>
            <a:r>
              <a:rPr lang="en-US" altLang="zh-CN" i="1"/>
              <a:t>U(i</a:t>
            </a:r>
            <a:r>
              <a:rPr lang="en-US" altLang="zh-CN"/>
              <a:t>,</a:t>
            </a:r>
            <a:r>
              <a:rPr lang="en-US" altLang="zh-CN" i="1"/>
              <a:t>j)</a:t>
            </a:r>
            <a:r>
              <a:rPr lang="en-US" altLang="zh-CN"/>
              <a:t>)</a:t>
            </a:r>
          </a:p>
          <a:p>
            <a:pPr indent="269875" algn="l"/>
            <a:r>
              <a:rPr lang="zh-CN" altLang="en-US"/>
              <a:t>其中：</a:t>
            </a:r>
            <a:r>
              <a:rPr lang="en-US" altLang="zh-CN" i="1"/>
              <a:t>U(i</a:t>
            </a:r>
            <a:r>
              <a:rPr lang="en-US" altLang="zh-CN"/>
              <a:t>,</a:t>
            </a:r>
            <a:r>
              <a:rPr lang="en-US" altLang="zh-CN" i="1"/>
              <a:t>j)</a:t>
            </a:r>
            <a:r>
              <a:rPr lang="zh-CN" altLang="en-US"/>
              <a:t>为量化数组中对应的数组元素。也就是用数组</a:t>
            </a:r>
            <a:r>
              <a:rPr lang="en-US" altLang="zh-CN"/>
              <a:t>F</a:t>
            </a:r>
            <a:r>
              <a:rPr lang="zh-CN" altLang="en-US"/>
              <a:t>中的各元素分别除以量化数组</a:t>
            </a:r>
            <a:r>
              <a:rPr lang="en-US" altLang="zh-CN" i="1"/>
              <a:t>Q</a:t>
            </a:r>
            <a:r>
              <a:rPr lang="zh-CN" altLang="en-US"/>
              <a:t>中的相应元素，如图</a:t>
            </a:r>
            <a:r>
              <a:rPr lang="en-US" altLang="zh-CN"/>
              <a:t>6</a:t>
            </a:r>
            <a:r>
              <a:rPr lang="zh-CN" altLang="en-US"/>
              <a:t>所示。</a:t>
            </a:r>
          </a:p>
        </p:txBody>
      </p:sp>
      <p:pic>
        <p:nvPicPr>
          <p:cNvPr id="26627" name="Picture 5" descr="tu2"/>
          <p:cNvPicPr>
            <a:picLocks noChangeAspect="1" noChangeArrowheads="1"/>
          </p:cNvPicPr>
          <p:nvPr/>
        </p:nvPicPr>
        <p:blipFill>
          <a:blip r:embed="rId2" cstate="print"/>
          <a:srcRect l="417" t="5281" r="502"/>
          <a:stretch>
            <a:fillRect/>
          </a:stretch>
        </p:blipFill>
        <p:spPr bwMode="auto">
          <a:xfrm>
            <a:off x="250825" y="2133600"/>
            <a:ext cx="8496300" cy="3276600"/>
          </a:xfrm>
          <a:prstGeom prst="rect">
            <a:avLst/>
          </a:prstGeom>
          <a:noFill/>
          <a:ln w="9525">
            <a:noFill/>
            <a:miter lim="800000"/>
            <a:headEnd/>
            <a:tailEnd/>
          </a:ln>
        </p:spPr>
      </p:pic>
      <p:sp>
        <p:nvSpPr>
          <p:cNvPr id="26628" name="Rectangle 9"/>
          <p:cNvSpPr>
            <a:spLocks noChangeArrowheads="1"/>
          </p:cNvSpPr>
          <p:nvPr/>
        </p:nvSpPr>
        <p:spPr bwMode="auto">
          <a:xfrm>
            <a:off x="0" y="3116263"/>
            <a:ext cx="9144000" cy="0"/>
          </a:xfrm>
          <a:prstGeom prst="rect">
            <a:avLst/>
          </a:prstGeom>
          <a:noFill/>
          <a:ln w="9525">
            <a:noFill/>
            <a:miter lim="800000"/>
            <a:headEnd/>
            <a:tailEnd/>
          </a:ln>
        </p:spPr>
        <p:txBody>
          <a:bodyPr wrap="none" anchor="ctr">
            <a:spAutoFit/>
          </a:bodyPr>
          <a:lstStyle/>
          <a:p>
            <a:endParaRPr lang="zh-CN" altLang="en-US"/>
          </a:p>
        </p:txBody>
      </p:sp>
      <p:sp>
        <p:nvSpPr>
          <p:cNvPr id="26629" name="Rectangle 10"/>
          <p:cNvSpPr>
            <a:spLocks noChangeArrowheads="1"/>
          </p:cNvSpPr>
          <p:nvPr/>
        </p:nvSpPr>
        <p:spPr bwMode="auto">
          <a:xfrm>
            <a:off x="2484438" y="5262563"/>
            <a:ext cx="2989262" cy="701675"/>
          </a:xfrm>
          <a:prstGeom prst="rect">
            <a:avLst/>
          </a:prstGeom>
          <a:noFill/>
          <a:ln w="9525">
            <a:noFill/>
            <a:miter lim="800000"/>
            <a:headEnd/>
            <a:tailEnd/>
          </a:ln>
        </p:spPr>
        <p:txBody>
          <a:bodyPr wrap="none" anchor="ctr">
            <a:spAutoFit/>
          </a:bodyPr>
          <a:lstStyle/>
          <a:p>
            <a:pPr algn="l"/>
            <a:endParaRPr lang="zh-CN" altLang="en-US">
              <a:latin typeface="Times New Roman" pitchFamily="18" charset="0"/>
            </a:endParaRPr>
          </a:p>
          <a:p>
            <a:pPr algn="l" eaLnBrk="0" hangingPunct="0"/>
            <a:r>
              <a:rPr lang="zh-CN" altLang="en-US">
                <a:latin typeface="Times New Roman" pitchFamily="18" charset="0"/>
              </a:rPr>
              <a:t>图</a:t>
            </a:r>
            <a:r>
              <a:rPr lang="en-US" altLang="zh-CN"/>
              <a:t>6</a:t>
            </a:r>
            <a:r>
              <a:rPr lang="en-US" altLang="zh-CN">
                <a:latin typeface="Times New Roman" pitchFamily="18" charset="0"/>
              </a:rPr>
              <a:t>  </a:t>
            </a:r>
            <a:r>
              <a:rPr lang="zh-CN" altLang="en-US">
                <a:latin typeface="Times New Roman" pitchFamily="18" charset="0"/>
              </a:rPr>
              <a:t>用量化表量化的数组</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8"/>
          <p:cNvSpPr>
            <a:spLocks noChangeArrowheads="1"/>
          </p:cNvSpPr>
          <p:nvPr/>
        </p:nvSpPr>
        <p:spPr bwMode="auto">
          <a:xfrm>
            <a:off x="1143000" y="1579563"/>
            <a:ext cx="2895600" cy="4060825"/>
          </a:xfrm>
          <a:prstGeom prst="rect">
            <a:avLst/>
          </a:prstGeom>
          <a:noFill/>
          <a:ln w="9525">
            <a:noFill/>
            <a:miter lim="800000"/>
            <a:headEnd/>
            <a:tailEnd/>
          </a:ln>
        </p:spPr>
        <p:txBody>
          <a:bodyPr anchor="ctr">
            <a:spAutoFit/>
          </a:bodyPr>
          <a:lstStyle/>
          <a:p>
            <a:pPr algn="l">
              <a:lnSpc>
                <a:spcPct val="130000"/>
              </a:lnSpc>
            </a:pPr>
            <a:r>
              <a:rPr lang="zh-CN" altLang="en-US"/>
              <a:t>以上是编码时对图像块的正向离散余弦变换和量化过程，解码的时候要进行逆量化和逆向离散余弦变换，图</a:t>
            </a:r>
            <a:r>
              <a:rPr lang="en-US" altLang="zh-CN"/>
              <a:t>6</a:t>
            </a:r>
            <a:r>
              <a:rPr lang="zh-CN" altLang="en-US"/>
              <a:t>说明了解码的过程，并且在逆向离散余弦变换之后对重构图像中的每个样本数据加了</a:t>
            </a:r>
            <a:r>
              <a:rPr lang="en-US" altLang="zh-CN"/>
              <a:t>128</a:t>
            </a:r>
            <a:r>
              <a:rPr lang="zh-CN" altLang="en-US"/>
              <a:t>，最后得到重构图像样本：</a:t>
            </a:r>
          </a:p>
        </p:txBody>
      </p:sp>
      <p:pic>
        <p:nvPicPr>
          <p:cNvPr id="27651" name="Picture 1029"/>
          <p:cNvPicPr>
            <a:picLocks noChangeAspect="1" noChangeArrowheads="1"/>
          </p:cNvPicPr>
          <p:nvPr/>
        </p:nvPicPr>
        <p:blipFill>
          <a:blip r:embed="rId2" cstate="print"/>
          <a:srcRect b="4559"/>
          <a:stretch>
            <a:fillRect/>
          </a:stretch>
        </p:blipFill>
        <p:spPr bwMode="auto">
          <a:xfrm>
            <a:off x="4427538" y="260350"/>
            <a:ext cx="3065462" cy="6048375"/>
          </a:xfrm>
          <a:prstGeom prst="rect">
            <a:avLst/>
          </a:prstGeom>
          <a:noFill/>
          <a:ln w="9525">
            <a:noFill/>
            <a:miter lim="800000"/>
            <a:headEnd/>
            <a:tailEnd/>
          </a:ln>
        </p:spPr>
      </p:pic>
      <p:sp>
        <p:nvSpPr>
          <p:cNvPr id="27652" name="Text Box 1030"/>
          <p:cNvSpPr txBox="1">
            <a:spLocks noChangeArrowheads="1"/>
          </p:cNvSpPr>
          <p:nvPr/>
        </p:nvSpPr>
        <p:spPr bwMode="auto">
          <a:xfrm>
            <a:off x="4699000" y="6334125"/>
            <a:ext cx="2482850" cy="366713"/>
          </a:xfrm>
          <a:prstGeom prst="rect">
            <a:avLst/>
          </a:prstGeom>
          <a:noFill/>
          <a:ln w="9525" algn="ctr">
            <a:noFill/>
            <a:miter lim="800000"/>
            <a:headEnd/>
            <a:tailEnd/>
          </a:ln>
        </p:spPr>
        <p:txBody>
          <a:bodyPr wrap="none">
            <a:spAutoFit/>
          </a:bodyPr>
          <a:lstStyle/>
          <a:p>
            <a:r>
              <a:rPr lang="zh-CN" altLang="en-US" sz="1800"/>
              <a:t>图</a:t>
            </a:r>
            <a:r>
              <a:rPr lang="en-US" altLang="zh-CN" sz="1800"/>
              <a:t>6 JPEG</a:t>
            </a:r>
            <a:r>
              <a:rPr lang="zh-CN" altLang="en-US" sz="1800"/>
              <a:t>压缩编码举例</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23850" y="260350"/>
            <a:ext cx="7543800" cy="381000"/>
          </a:xfrm>
        </p:spPr>
        <p:txBody>
          <a:bodyPr/>
          <a:lstStyle/>
          <a:p>
            <a:pPr eaLnBrk="1" hangingPunct="1"/>
            <a:r>
              <a:rPr lang="en-US" altLang="zh-CN" sz="2000" b="1" smtClean="0"/>
              <a:t>2.2.4</a:t>
            </a:r>
            <a:r>
              <a:rPr lang="zh-CN" altLang="en-US" sz="2000" b="1" smtClean="0">
                <a:latin typeface="宋体" pitchFamily="2" charset="-122"/>
              </a:rPr>
              <a:t>编码阶段</a:t>
            </a:r>
          </a:p>
        </p:txBody>
      </p:sp>
      <p:sp>
        <p:nvSpPr>
          <p:cNvPr id="28675" name="Rectangle 3" descr="Rectangle: Click to edit Master text styles&#10;Second level&#10;Third level&#10;Fourth level&#10;Fifth level"/>
          <p:cNvSpPr>
            <a:spLocks noGrp="1" noChangeArrowheads="1"/>
          </p:cNvSpPr>
          <p:nvPr>
            <p:ph type="body" idx="1"/>
          </p:nvPr>
        </p:nvSpPr>
        <p:spPr>
          <a:xfrm>
            <a:off x="179388" y="836613"/>
            <a:ext cx="8447087" cy="1565275"/>
          </a:xfrm>
        </p:spPr>
        <p:txBody>
          <a:bodyPr/>
          <a:lstStyle/>
          <a:p>
            <a:pPr eaLnBrk="1" hangingPunct="1">
              <a:lnSpc>
                <a:spcPct val="125000"/>
              </a:lnSpc>
            </a:pPr>
            <a:r>
              <a:rPr lang="zh-CN" altLang="en-US" sz="2000" smtClean="0"/>
              <a:t>（</a:t>
            </a:r>
            <a:r>
              <a:rPr lang="en-US" altLang="zh-CN" sz="2000" smtClean="0"/>
              <a:t>1</a:t>
            </a:r>
            <a:r>
              <a:rPr lang="zh-CN" altLang="en-US" sz="2000" smtClean="0">
                <a:latin typeface="宋体" pitchFamily="2" charset="-122"/>
              </a:rPr>
              <a:t>）</a:t>
            </a:r>
            <a:r>
              <a:rPr lang="en-US" altLang="zh-CN" sz="2000" smtClean="0"/>
              <a:t>Z</a:t>
            </a:r>
            <a:r>
              <a:rPr lang="zh-CN" altLang="en-US" sz="2000" smtClean="0">
                <a:latin typeface="宋体" pitchFamily="2" charset="-122"/>
              </a:rPr>
              <a:t>字形编排。对于量化后的二维数组，我们还要对其进行线性化，然后再进行压缩加以传输。为保证低频分量先出现，高频分量后出现，以增加行程中连续</a:t>
            </a:r>
            <a:r>
              <a:rPr lang="zh-CN" altLang="en-US" sz="2000" smtClean="0">
                <a:latin typeface="Times New Roman" pitchFamily="18" charset="0"/>
              </a:rPr>
              <a:t>“</a:t>
            </a:r>
            <a:r>
              <a:rPr lang="en-US" altLang="zh-CN" sz="2000" smtClean="0">
                <a:latin typeface="宋体" pitchFamily="2" charset="-122"/>
              </a:rPr>
              <a:t>0</a:t>
            </a:r>
            <a:r>
              <a:rPr lang="en-US" altLang="zh-CN" sz="2000" smtClean="0">
                <a:latin typeface="Times New Roman" pitchFamily="18" charset="0"/>
              </a:rPr>
              <a:t>”</a:t>
            </a:r>
            <a:r>
              <a:rPr lang="zh-CN" altLang="en-US" sz="2000" smtClean="0">
                <a:latin typeface="宋体" pitchFamily="2" charset="-122"/>
              </a:rPr>
              <a:t>的个数，</a:t>
            </a:r>
            <a:r>
              <a:rPr lang="en-US" altLang="zh-CN" sz="2000" smtClean="0">
                <a:latin typeface="宋体" pitchFamily="2" charset="-122"/>
              </a:rPr>
              <a:t>63</a:t>
            </a:r>
            <a:r>
              <a:rPr lang="zh-CN" altLang="en-US" sz="2000" smtClean="0">
                <a:latin typeface="宋体" pitchFamily="2" charset="-122"/>
              </a:rPr>
              <a:t>个</a:t>
            </a:r>
            <a:r>
              <a:rPr lang="en-US" altLang="zh-CN" sz="2000" smtClean="0">
                <a:latin typeface="宋体" pitchFamily="2" charset="-122"/>
              </a:rPr>
              <a:t>AC</a:t>
            </a:r>
            <a:r>
              <a:rPr lang="zh-CN" altLang="en-US" sz="2000" smtClean="0">
                <a:latin typeface="宋体" pitchFamily="2" charset="-122"/>
              </a:rPr>
              <a:t>系数采用</a:t>
            </a:r>
            <a:r>
              <a:rPr lang="en-US" altLang="zh-CN" sz="2000" smtClean="0">
                <a:latin typeface="宋体" pitchFamily="2" charset="-122"/>
              </a:rPr>
              <a:t>z</a:t>
            </a:r>
            <a:r>
              <a:rPr lang="zh-CN" altLang="en-US" sz="2000" smtClean="0">
                <a:latin typeface="宋体" pitchFamily="2" charset="-122"/>
              </a:rPr>
              <a:t>字形排列。</a:t>
            </a:r>
          </a:p>
          <a:p>
            <a:pPr eaLnBrk="1" hangingPunct="1">
              <a:lnSpc>
                <a:spcPct val="125000"/>
              </a:lnSpc>
            </a:pPr>
            <a:endParaRPr lang="zh-CN" altLang="en-US" sz="2000" smtClean="0"/>
          </a:p>
        </p:txBody>
      </p:sp>
      <p:sp>
        <p:nvSpPr>
          <p:cNvPr id="28676" name="Rectangle 4"/>
          <p:cNvSpPr>
            <a:spLocks noChangeArrowheads="1"/>
          </p:cNvSpPr>
          <p:nvPr/>
        </p:nvSpPr>
        <p:spPr bwMode="auto">
          <a:xfrm>
            <a:off x="323850" y="1989138"/>
            <a:ext cx="8208963" cy="2057400"/>
          </a:xfrm>
          <a:prstGeom prst="rect">
            <a:avLst/>
          </a:prstGeom>
          <a:noFill/>
          <a:ln w="9525">
            <a:noFill/>
            <a:miter lim="800000"/>
            <a:headEnd/>
            <a:tailEnd/>
          </a:ln>
        </p:spPr>
        <p:txBody>
          <a:bodyPr>
            <a:spAutoFit/>
          </a:bodyPr>
          <a:lstStyle/>
          <a:p>
            <a:pPr algn="l">
              <a:lnSpc>
                <a:spcPct val="125000"/>
              </a:lnSpc>
              <a:spcBef>
                <a:spcPct val="20000"/>
              </a:spcBef>
              <a:buClr>
                <a:schemeClr val="hlink"/>
              </a:buClr>
              <a:buSzPct val="110000"/>
              <a:buFont typeface="Wingdings" pitchFamily="2" charset="2"/>
              <a:buBlip>
                <a:blip r:embed="rId2"/>
              </a:buBlip>
            </a:pPr>
            <a:r>
              <a:rPr lang="zh-CN" altLang="en-US"/>
              <a:t>（</a:t>
            </a:r>
            <a:r>
              <a:rPr lang="en-US" altLang="zh-CN"/>
              <a:t>2</a:t>
            </a:r>
            <a:r>
              <a:rPr lang="zh-CN" altLang="en-US"/>
              <a:t>）直流系数的编码。</a:t>
            </a:r>
            <a:r>
              <a:rPr lang="en-US" altLang="zh-CN"/>
              <a:t>8×8</a:t>
            </a:r>
            <a:r>
              <a:rPr lang="zh-CN" altLang="en-US"/>
              <a:t>图像块经过</a:t>
            </a:r>
            <a:r>
              <a:rPr lang="en-US" altLang="zh-CN"/>
              <a:t>DCT</a:t>
            </a:r>
            <a:r>
              <a:rPr lang="zh-CN" altLang="en-US"/>
              <a:t>变换之后得到的</a:t>
            </a:r>
            <a:r>
              <a:rPr lang="en-US" altLang="zh-CN"/>
              <a:t>DC</a:t>
            </a:r>
            <a:r>
              <a:rPr lang="zh-CN" altLang="en-US"/>
              <a:t>直流系数有两个特点，一是系数的数值比较大，二是相邻</a:t>
            </a:r>
            <a:r>
              <a:rPr lang="en-US" altLang="zh-CN"/>
              <a:t>8×8</a:t>
            </a:r>
            <a:r>
              <a:rPr lang="zh-CN" altLang="en-US"/>
              <a:t>图像块的</a:t>
            </a:r>
            <a:r>
              <a:rPr lang="en-US" altLang="zh-CN"/>
              <a:t>DC</a:t>
            </a:r>
            <a:r>
              <a:rPr lang="zh-CN" altLang="en-US"/>
              <a:t>系数值变化不大。根据这个特点，</a:t>
            </a:r>
            <a:r>
              <a:rPr lang="en-US" altLang="zh-CN"/>
              <a:t>JPEG</a:t>
            </a:r>
            <a:r>
              <a:rPr lang="zh-CN" altLang="en-US"/>
              <a:t>算法使用了差分脉冲调制编码（</a:t>
            </a:r>
            <a:r>
              <a:rPr lang="en-US" altLang="zh-CN"/>
              <a:t>DPCM</a:t>
            </a:r>
            <a:r>
              <a:rPr lang="zh-CN" altLang="en-US"/>
              <a:t>）技术，对相邻图像块之间量化</a:t>
            </a:r>
            <a:r>
              <a:rPr lang="en-US" altLang="zh-CN"/>
              <a:t>DC</a:t>
            </a:r>
            <a:r>
              <a:rPr lang="zh-CN" altLang="en-US"/>
              <a:t>系数的差值进行编码 。</a:t>
            </a:r>
          </a:p>
          <a:p>
            <a:pPr algn="l">
              <a:lnSpc>
                <a:spcPct val="125000"/>
              </a:lnSpc>
              <a:spcBef>
                <a:spcPct val="20000"/>
              </a:spcBef>
              <a:buClr>
                <a:schemeClr val="hlink"/>
              </a:buClr>
              <a:buSzPct val="110000"/>
              <a:buFont typeface="Wingdings" pitchFamily="2" charset="2"/>
              <a:buBlip>
                <a:blip r:embed="rId2"/>
              </a:buBlip>
            </a:pPr>
            <a:r>
              <a:rPr lang="en-US" altLang="zh-CN"/>
              <a:t>Delta = Dc(0,0)</a:t>
            </a:r>
            <a:r>
              <a:rPr lang="en-US" altLang="zh-CN" baseline="-25000"/>
              <a:t>k</a:t>
            </a:r>
            <a:r>
              <a:rPr lang="en-US" altLang="zh-CN"/>
              <a:t>-Dc(0,0)</a:t>
            </a:r>
            <a:r>
              <a:rPr lang="en-US" altLang="zh-CN" baseline="-25000"/>
              <a:t>k–1</a:t>
            </a:r>
            <a:r>
              <a:rPr lang="en-US" altLang="zh-CN"/>
              <a:t>                          </a:t>
            </a:r>
            <a:r>
              <a:rPr lang="zh-CN" altLang="en-US"/>
              <a:t>（</a:t>
            </a:r>
            <a:r>
              <a:rPr lang="en-US" altLang="zh-CN"/>
              <a:t>5</a:t>
            </a:r>
            <a:r>
              <a:rPr lang="zh-CN" altLang="en-US"/>
              <a:t>）</a:t>
            </a:r>
          </a:p>
        </p:txBody>
      </p:sp>
      <p:sp>
        <p:nvSpPr>
          <p:cNvPr id="28677" name="Rectangle 6"/>
          <p:cNvSpPr>
            <a:spLocks noChangeArrowheads="1"/>
          </p:cNvSpPr>
          <p:nvPr/>
        </p:nvSpPr>
        <p:spPr bwMode="auto">
          <a:xfrm>
            <a:off x="0" y="2747963"/>
            <a:ext cx="9144000" cy="0"/>
          </a:xfrm>
          <a:prstGeom prst="rect">
            <a:avLst/>
          </a:prstGeom>
          <a:noFill/>
          <a:ln w="9525">
            <a:noFill/>
            <a:miter lim="800000"/>
            <a:headEnd/>
            <a:tailEnd/>
          </a:ln>
        </p:spPr>
        <p:txBody>
          <a:bodyPr wrap="none" anchor="ctr">
            <a:spAutoFit/>
          </a:bodyPr>
          <a:lstStyle/>
          <a:p>
            <a:endParaRPr lang="zh-CN" altLang="en-US"/>
          </a:p>
        </p:txBody>
      </p:sp>
      <p:pic>
        <p:nvPicPr>
          <p:cNvPr id="28678" name="Picture 7"/>
          <p:cNvPicPr>
            <a:picLocks noChangeAspect="1" noChangeArrowheads="1"/>
          </p:cNvPicPr>
          <p:nvPr/>
        </p:nvPicPr>
        <p:blipFill>
          <a:blip r:embed="rId3" cstate="print"/>
          <a:srcRect b="10564"/>
          <a:stretch>
            <a:fillRect/>
          </a:stretch>
        </p:blipFill>
        <p:spPr bwMode="auto">
          <a:xfrm>
            <a:off x="3505200" y="3962400"/>
            <a:ext cx="4375150" cy="2419350"/>
          </a:xfrm>
          <a:prstGeom prst="rect">
            <a:avLst/>
          </a:prstGeom>
          <a:noFill/>
          <a:ln w="9525">
            <a:noFill/>
            <a:miter lim="800000"/>
            <a:headEnd/>
            <a:tailEnd/>
          </a:ln>
        </p:spPr>
      </p:pic>
      <p:sp>
        <p:nvSpPr>
          <p:cNvPr id="28679" name="Text Box 0"/>
          <p:cNvSpPr txBox="1">
            <a:spLocks noChangeArrowheads="1"/>
          </p:cNvSpPr>
          <p:nvPr/>
        </p:nvSpPr>
        <p:spPr bwMode="auto">
          <a:xfrm>
            <a:off x="3995738" y="6308725"/>
            <a:ext cx="2520950" cy="366713"/>
          </a:xfrm>
          <a:prstGeom prst="rect">
            <a:avLst/>
          </a:prstGeom>
          <a:noFill/>
          <a:ln w="9525" algn="ctr">
            <a:noFill/>
            <a:miter lim="800000"/>
            <a:headEnd/>
            <a:tailEnd/>
          </a:ln>
        </p:spPr>
        <p:txBody>
          <a:bodyPr>
            <a:spAutoFit/>
          </a:bodyPr>
          <a:lstStyle/>
          <a:p>
            <a:pPr>
              <a:spcBef>
                <a:spcPct val="50000"/>
              </a:spcBef>
            </a:pPr>
            <a:r>
              <a:rPr lang="zh-CN" altLang="en-US" sz="1800"/>
              <a:t>图</a:t>
            </a:r>
            <a:r>
              <a:rPr lang="en-US" altLang="zh-CN" sz="1800"/>
              <a:t>7 </a:t>
            </a:r>
            <a:r>
              <a:rPr lang="zh-CN" altLang="en-US" sz="1800"/>
              <a:t>量化</a:t>
            </a:r>
            <a:r>
              <a:rPr lang="en-US" altLang="zh-CN" sz="1800"/>
              <a:t>DCT</a:t>
            </a:r>
            <a:r>
              <a:rPr lang="zh-CN" altLang="en-US" sz="1800"/>
              <a:t>系数编排</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09600" y="304800"/>
            <a:ext cx="8066088" cy="460375"/>
          </a:xfrm>
        </p:spPr>
        <p:txBody>
          <a:bodyPr/>
          <a:lstStyle/>
          <a:p>
            <a:pPr eaLnBrk="1" hangingPunct="1"/>
            <a:r>
              <a:rPr lang="zh-CN" altLang="en-US" sz="2800" smtClean="0"/>
              <a:t>（</a:t>
            </a:r>
            <a:r>
              <a:rPr lang="en-US" altLang="zh-CN" sz="2400" smtClean="0"/>
              <a:t>3</a:t>
            </a:r>
            <a:r>
              <a:rPr lang="zh-CN" altLang="en-US" sz="2400" smtClean="0"/>
              <a:t>）熵编码</a:t>
            </a:r>
          </a:p>
        </p:txBody>
      </p:sp>
      <p:sp>
        <p:nvSpPr>
          <p:cNvPr id="29699" name="Rectangle 3" descr="Rectangle: Click to edit Master text styles&#10;Second level&#10;Third level&#10;Fourth level&#10;Fifth level"/>
          <p:cNvSpPr>
            <a:spLocks noGrp="1" noChangeArrowheads="1"/>
          </p:cNvSpPr>
          <p:nvPr>
            <p:ph type="body" idx="1"/>
          </p:nvPr>
        </p:nvSpPr>
        <p:spPr>
          <a:xfrm>
            <a:off x="827088" y="836613"/>
            <a:ext cx="7772400" cy="5761037"/>
          </a:xfrm>
        </p:spPr>
        <p:txBody>
          <a:bodyPr/>
          <a:lstStyle/>
          <a:p>
            <a:pPr eaLnBrk="1" hangingPunct="1">
              <a:lnSpc>
                <a:spcPct val="80000"/>
              </a:lnSpc>
              <a:buFont typeface="Wingdings" pitchFamily="2" charset="2"/>
              <a:buNone/>
            </a:pPr>
            <a:r>
              <a:rPr lang="zh-CN" altLang="en-US" sz="2000" smtClean="0"/>
              <a:t>          为了进一步达到压缩数据的目的，需对量化后的</a:t>
            </a:r>
            <a:r>
              <a:rPr lang="en-US" altLang="zh-CN" sz="2000" smtClean="0"/>
              <a:t>DC</a:t>
            </a:r>
            <a:r>
              <a:rPr lang="zh-CN" altLang="en-US" sz="2000" smtClean="0"/>
              <a:t>系数，和行程编码后的</a:t>
            </a:r>
            <a:r>
              <a:rPr lang="en-US" altLang="zh-CN" sz="2000" smtClean="0"/>
              <a:t>AC</a:t>
            </a:r>
            <a:r>
              <a:rPr lang="zh-CN" altLang="en-US" sz="2000" smtClean="0"/>
              <a:t>系数进行基于统计特性的熵编码。</a:t>
            </a:r>
            <a:r>
              <a:rPr lang="en-US" altLang="zh-CN" sz="2000" smtClean="0"/>
              <a:t>JPEG</a:t>
            </a:r>
            <a:r>
              <a:rPr lang="zh-CN" altLang="en-US" sz="2000" smtClean="0"/>
              <a:t>建议两种熵编码方法：哈夫曼（</a:t>
            </a:r>
            <a:r>
              <a:rPr lang="en-US" altLang="zh-CN" sz="2000" smtClean="0"/>
              <a:t>Huffman</a:t>
            </a:r>
            <a:r>
              <a:rPr lang="zh-CN" altLang="en-US" sz="2000" smtClean="0"/>
              <a:t>）编码和自适应二进制算术编码。熵编码可分成两步进行，首先把</a:t>
            </a:r>
            <a:r>
              <a:rPr lang="en-US" altLang="zh-CN" sz="2000" smtClean="0"/>
              <a:t>DC</a:t>
            </a:r>
            <a:r>
              <a:rPr lang="zh-CN" altLang="en-US" sz="2000" smtClean="0"/>
              <a:t>和</a:t>
            </a:r>
            <a:r>
              <a:rPr lang="en-US" altLang="zh-CN" sz="2000" smtClean="0"/>
              <a:t>AC</a:t>
            </a:r>
            <a:r>
              <a:rPr lang="zh-CN" altLang="en-US" sz="2000" smtClean="0"/>
              <a:t>系数转换成一个中间格式的符号序列，第二步是给这些符号赋以变长码字。</a:t>
            </a:r>
          </a:p>
          <a:p>
            <a:pPr eaLnBrk="1" hangingPunct="1">
              <a:lnSpc>
                <a:spcPct val="80000"/>
              </a:lnSpc>
              <a:buFont typeface="Wingdings" pitchFamily="2" charset="2"/>
              <a:buNone/>
            </a:pPr>
            <a:endParaRPr lang="zh-CN" altLang="en-US" sz="2000" smtClean="0"/>
          </a:p>
          <a:p>
            <a:pPr eaLnBrk="1" hangingPunct="1">
              <a:lnSpc>
                <a:spcPct val="80000"/>
              </a:lnSpc>
              <a:buFont typeface="Wingdings" pitchFamily="2" charset="2"/>
              <a:buNone/>
            </a:pPr>
            <a:r>
              <a:rPr lang="en-US" altLang="zh-CN" sz="2000" smtClean="0"/>
              <a:t>a </a:t>
            </a:r>
            <a:r>
              <a:rPr lang="zh-CN" altLang="en-US" sz="2000" smtClean="0"/>
              <a:t>熵编码的中间符号表示</a:t>
            </a:r>
          </a:p>
          <a:p>
            <a:pPr eaLnBrk="1" hangingPunct="1">
              <a:lnSpc>
                <a:spcPct val="80000"/>
              </a:lnSpc>
            </a:pPr>
            <a:r>
              <a:rPr lang="en-US" altLang="zh-CN" sz="2000" smtClean="0"/>
              <a:t>DC</a:t>
            </a:r>
            <a:r>
              <a:rPr lang="zh-CN" altLang="en-US" sz="2000" smtClean="0"/>
              <a:t>系数：</a:t>
            </a:r>
          </a:p>
          <a:p>
            <a:pPr eaLnBrk="1" hangingPunct="1">
              <a:lnSpc>
                <a:spcPct val="80000"/>
              </a:lnSpc>
              <a:buFont typeface="Wingdings" pitchFamily="2" charset="2"/>
              <a:buNone/>
            </a:pPr>
            <a:r>
              <a:rPr lang="zh-CN" altLang="en-US" sz="2000" smtClean="0"/>
              <a:t>         符号</a:t>
            </a:r>
            <a:r>
              <a:rPr lang="en-US" altLang="zh-CN" sz="2000" smtClean="0"/>
              <a:t>1      </a:t>
            </a:r>
            <a:r>
              <a:rPr lang="zh-CN" altLang="en-US" sz="2000" smtClean="0"/>
              <a:t>符号</a:t>
            </a:r>
            <a:r>
              <a:rPr lang="en-US" altLang="zh-CN" sz="2000" smtClean="0"/>
              <a:t>2</a:t>
            </a:r>
          </a:p>
          <a:p>
            <a:pPr eaLnBrk="1" hangingPunct="1">
              <a:lnSpc>
                <a:spcPct val="80000"/>
              </a:lnSpc>
              <a:buFont typeface="Wingdings" pitchFamily="2" charset="2"/>
              <a:buNone/>
            </a:pPr>
            <a:r>
              <a:rPr lang="zh-CN" altLang="en-US" sz="2000" smtClean="0"/>
              <a:t>        （尺寸）（幅值）</a:t>
            </a:r>
          </a:p>
          <a:p>
            <a:pPr eaLnBrk="1" hangingPunct="1">
              <a:lnSpc>
                <a:spcPct val="80000"/>
              </a:lnSpc>
              <a:buFont typeface="Wingdings" pitchFamily="2" charset="2"/>
              <a:buNone/>
            </a:pPr>
            <a:r>
              <a:rPr lang="zh-CN" altLang="en-US" sz="2000" smtClean="0"/>
              <a:t>          </a:t>
            </a:r>
            <a:r>
              <a:rPr lang="zh-CN" altLang="en-US" sz="2000" smtClean="0">
                <a:latin typeface="Times New Roman" pitchFamily="18" charset="0"/>
              </a:rPr>
              <a:t>“</a:t>
            </a:r>
            <a:r>
              <a:rPr lang="zh-CN" altLang="en-US" sz="2000" smtClean="0"/>
              <a:t>尺寸</a:t>
            </a:r>
            <a:r>
              <a:rPr lang="zh-CN" altLang="en-US" sz="2000" smtClean="0">
                <a:latin typeface="Times New Roman" pitchFamily="18" charset="0"/>
              </a:rPr>
              <a:t>”</a:t>
            </a:r>
            <a:r>
              <a:rPr lang="zh-CN" altLang="en-US" sz="2000" smtClean="0"/>
              <a:t>表示</a:t>
            </a:r>
            <a:r>
              <a:rPr lang="en-US" altLang="zh-CN" sz="2000" smtClean="0"/>
              <a:t>DC</a:t>
            </a:r>
            <a:r>
              <a:rPr lang="zh-CN" altLang="en-US" sz="2000" smtClean="0"/>
              <a:t>差值的幅值编码所需的比特数，由于计算机中将负数存为反码或补码的形式，当幅值</a:t>
            </a:r>
            <a:r>
              <a:rPr lang="en-US" altLang="zh-CN" sz="2000" smtClean="0"/>
              <a:t>DIFF</a:t>
            </a:r>
            <a:r>
              <a:rPr lang="zh-CN" altLang="en-US" sz="2000" smtClean="0"/>
              <a:t>为负数时，</a:t>
            </a:r>
            <a:r>
              <a:rPr lang="en-US" altLang="zh-CN" sz="2000" smtClean="0"/>
              <a:t>DIFF</a:t>
            </a:r>
            <a:r>
              <a:rPr lang="zh-CN" altLang="en-US" sz="2000" smtClean="0"/>
              <a:t>的有效位数为（</a:t>
            </a:r>
            <a:r>
              <a:rPr lang="en-US" altLang="zh-CN" sz="2000" smtClean="0"/>
              <a:t>-DIFF</a:t>
            </a:r>
            <a:r>
              <a:rPr lang="zh-CN" altLang="en-US" sz="2000" smtClean="0"/>
              <a:t>）的有效位数。</a:t>
            </a:r>
          </a:p>
          <a:p>
            <a:pPr eaLnBrk="1" hangingPunct="1">
              <a:lnSpc>
                <a:spcPct val="80000"/>
              </a:lnSpc>
            </a:pPr>
            <a:r>
              <a:rPr lang="en-US" altLang="zh-CN" sz="2000" smtClean="0"/>
              <a:t>AC</a:t>
            </a:r>
            <a:r>
              <a:rPr lang="zh-CN" altLang="en-US" sz="2000" smtClean="0"/>
              <a:t>系数：</a:t>
            </a:r>
          </a:p>
          <a:p>
            <a:pPr eaLnBrk="1" hangingPunct="1">
              <a:lnSpc>
                <a:spcPct val="80000"/>
              </a:lnSpc>
              <a:buFont typeface="Wingdings" pitchFamily="2" charset="2"/>
              <a:buNone/>
            </a:pPr>
            <a:r>
              <a:rPr lang="zh-CN" altLang="en-US" sz="2000" smtClean="0"/>
              <a:t>                 符号</a:t>
            </a:r>
            <a:r>
              <a:rPr lang="en-US" altLang="zh-CN" sz="2000" smtClean="0"/>
              <a:t>1          </a:t>
            </a:r>
            <a:r>
              <a:rPr lang="zh-CN" altLang="en-US" sz="2000" smtClean="0"/>
              <a:t>符号</a:t>
            </a:r>
            <a:r>
              <a:rPr lang="en-US" altLang="zh-CN" sz="2000" smtClean="0"/>
              <a:t>2</a:t>
            </a:r>
          </a:p>
          <a:p>
            <a:pPr eaLnBrk="1" hangingPunct="1">
              <a:lnSpc>
                <a:spcPct val="80000"/>
              </a:lnSpc>
              <a:buFont typeface="Wingdings" pitchFamily="2" charset="2"/>
              <a:buNone/>
            </a:pPr>
            <a:r>
              <a:rPr lang="zh-CN" altLang="en-US" sz="2000" smtClean="0"/>
              <a:t>         （行程，尺寸）（幅值）</a:t>
            </a:r>
          </a:p>
          <a:p>
            <a:pPr eaLnBrk="1" hangingPunct="1">
              <a:lnSpc>
                <a:spcPct val="80000"/>
              </a:lnSpc>
              <a:buFont typeface="Wingdings" pitchFamily="2" charset="2"/>
              <a:buNone/>
            </a:pPr>
            <a:r>
              <a:rPr lang="zh-CN" altLang="en-US" sz="2000" smtClean="0"/>
              <a:t>          </a:t>
            </a:r>
            <a:r>
              <a:rPr lang="zh-CN" altLang="en-US" sz="2000" smtClean="0">
                <a:latin typeface="Times New Roman" pitchFamily="18" charset="0"/>
              </a:rPr>
              <a:t>“</a:t>
            </a:r>
            <a:r>
              <a:rPr lang="zh-CN" altLang="en-US" sz="2000" smtClean="0"/>
              <a:t>行程</a:t>
            </a:r>
            <a:r>
              <a:rPr lang="zh-CN" altLang="en-US" sz="2000" smtClean="0">
                <a:latin typeface="Times New Roman" pitchFamily="18" charset="0"/>
              </a:rPr>
              <a:t>”</a:t>
            </a:r>
            <a:r>
              <a:rPr lang="zh-CN" altLang="en-US" sz="2000" smtClean="0"/>
              <a:t>表示</a:t>
            </a:r>
            <a:r>
              <a:rPr lang="zh-CN" altLang="en-US" sz="2000" smtClean="0">
                <a:latin typeface="Times New Roman" pitchFamily="18" charset="0"/>
              </a:rPr>
              <a:t>“</a:t>
            </a:r>
            <a:r>
              <a:rPr lang="en-US" altLang="zh-CN" sz="2000" smtClean="0"/>
              <a:t>Z</a:t>
            </a:r>
            <a:r>
              <a:rPr lang="en-US" altLang="zh-CN" sz="2000" smtClean="0">
                <a:latin typeface="Times New Roman" pitchFamily="18" charset="0"/>
              </a:rPr>
              <a:t>”</a:t>
            </a:r>
            <a:r>
              <a:rPr lang="zh-CN" altLang="en-US" sz="2000" smtClean="0"/>
              <a:t>形扫描时所遇到前后两个非零</a:t>
            </a:r>
            <a:r>
              <a:rPr lang="en-US" altLang="zh-CN" sz="2000" smtClean="0"/>
              <a:t>AC</a:t>
            </a:r>
            <a:r>
              <a:rPr lang="zh-CN" altLang="en-US" sz="2000" smtClean="0"/>
              <a:t>系数之间连续</a:t>
            </a:r>
            <a:r>
              <a:rPr lang="en-US" altLang="zh-CN" sz="2000" smtClean="0"/>
              <a:t>0 </a:t>
            </a:r>
            <a:r>
              <a:rPr lang="zh-CN" altLang="en-US" sz="2000" smtClean="0"/>
              <a:t>的个数；</a:t>
            </a:r>
            <a:r>
              <a:rPr lang="zh-CN" altLang="en-US" sz="2000" smtClean="0">
                <a:latin typeface="Times New Roman" pitchFamily="18" charset="0"/>
              </a:rPr>
              <a:t>“</a:t>
            </a:r>
            <a:r>
              <a:rPr lang="zh-CN" altLang="en-US" sz="2000" smtClean="0"/>
              <a:t>尺寸</a:t>
            </a:r>
            <a:r>
              <a:rPr lang="zh-CN" altLang="en-US" sz="2000" smtClean="0">
                <a:latin typeface="Times New Roman" pitchFamily="18" charset="0"/>
              </a:rPr>
              <a:t>”</a:t>
            </a:r>
            <a:r>
              <a:rPr lang="zh-CN" altLang="en-US" sz="2000" smtClean="0"/>
              <a:t>是后一个非零</a:t>
            </a:r>
            <a:r>
              <a:rPr lang="en-US" altLang="zh-CN" sz="2000" smtClean="0"/>
              <a:t>AC</a:t>
            </a:r>
            <a:r>
              <a:rPr lang="zh-CN" altLang="en-US" sz="2000" smtClean="0"/>
              <a:t>系数的幅值表示所需要的比特数。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09600" y="304800"/>
            <a:ext cx="7772400" cy="603250"/>
          </a:xfrm>
        </p:spPr>
        <p:txBody>
          <a:bodyPr/>
          <a:lstStyle/>
          <a:p>
            <a:pPr eaLnBrk="1" hangingPunct="1"/>
            <a:r>
              <a:rPr lang="en-US" altLang="zh-CN" smtClean="0"/>
              <a:t> </a:t>
            </a:r>
            <a:endParaRPr lang="zh-CN" altLang="en-US" smtClean="0"/>
          </a:p>
        </p:txBody>
      </p:sp>
      <p:sp>
        <p:nvSpPr>
          <p:cNvPr id="30723" name="Rectangle 3" descr="Rectangle: Click to edit Master text styles&#10;Second level&#10;Third level&#10;Fourth level&#10;Fifth level"/>
          <p:cNvSpPr>
            <a:spLocks noGrp="1" noChangeArrowheads="1"/>
          </p:cNvSpPr>
          <p:nvPr>
            <p:ph type="body" idx="1"/>
          </p:nvPr>
        </p:nvSpPr>
        <p:spPr>
          <a:xfrm>
            <a:off x="838200" y="1052513"/>
            <a:ext cx="7772400" cy="4967287"/>
          </a:xfrm>
        </p:spPr>
        <p:txBody>
          <a:bodyPr/>
          <a:lstStyle/>
          <a:p>
            <a:pPr eaLnBrk="1" hangingPunct="1"/>
            <a:r>
              <a:rPr lang="zh-CN" altLang="en-US" sz="2000" smtClean="0"/>
              <a:t>   </a:t>
            </a:r>
            <a:r>
              <a:rPr lang="zh-CN" altLang="en-US" sz="2000" smtClean="0">
                <a:latin typeface="Times New Roman" pitchFamily="18" charset="0"/>
              </a:rPr>
              <a:t>“</a:t>
            </a:r>
            <a:r>
              <a:rPr lang="zh-CN" altLang="en-US" sz="2000" smtClean="0"/>
              <a:t>行程</a:t>
            </a:r>
            <a:r>
              <a:rPr lang="zh-CN" altLang="en-US" sz="2000" smtClean="0">
                <a:latin typeface="Times New Roman" pitchFamily="18" charset="0"/>
              </a:rPr>
              <a:t>”</a:t>
            </a:r>
            <a:r>
              <a:rPr lang="zh-CN" altLang="en-US" sz="2000" smtClean="0"/>
              <a:t>用一个字节的高</a:t>
            </a:r>
            <a:r>
              <a:rPr lang="en-US" altLang="zh-CN" sz="2000" smtClean="0"/>
              <a:t>4 </a:t>
            </a:r>
            <a:r>
              <a:rPr lang="zh-CN" altLang="en-US" sz="2000" smtClean="0"/>
              <a:t>位表示。当两个非零</a:t>
            </a:r>
            <a:r>
              <a:rPr lang="en-US" altLang="zh-CN" sz="2000" smtClean="0"/>
              <a:t>AC</a:t>
            </a:r>
            <a:r>
              <a:rPr lang="zh-CN" altLang="en-US" sz="2000" smtClean="0"/>
              <a:t>系数之间连续零的个数超过</a:t>
            </a:r>
            <a:r>
              <a:rPr lang="en-US" altLang="zh-CN" sz="2000" smtClean="0"/>
              <a:t>15</a:t>
            </a:r>
            <a:r>
              <a:rPr lang="zh-CN" altLang="en-US" sz="2000" smtClean="0"/>
              <a:t>时，用增加扩展符号</a:t>
            </a:r>
            <a:r>
              <a:rPr lang="zh-CN" altLang="en-US" sz="2000" smtClean="0">
                <a:latin typeface="Times New Roman" pitchFamily="18" charset="0"/>
              </a:rPr>
              <a:t>“</a:t>
            </a:r>
            <a:r>
              <a:rPr lang="zh-CN" altLang="en-US" sz="2000" smtClean="0"/>
              <a:t>（</a:t>
            </a:r>
            <a:r>
              <a:rPr lang="en-US" altLang="zh-CN" sz="2000" smtClean="0"/>
              <a:t>15</a:t>
            </a:r>
            <a:r>
              <a:rPr lang="zh-CN" altLang="en-US" sz="2000" smtClean="0"/>
              <a:t>，</a:t>
            </a:r>
            <a:r>
              <a:rPr lang="en-US" altLang="zh-CN" sz="2000" smtClean="0"/>
              <a:t>0</a:t>
            </a:r>
            <a:r>
              <a:rPr lang="zh-CN" altLang="en-US" sz="2000" smtClean="0"/>
              <a:t>）</a:t>
            </a:r>
            <a:r>
              <a:rPr lang="zh-CN" altLang="en-US" sz="2000" smtClean="0">
                <a:latin typeface="Times New Roman" pitchFamily="18" charset="0"/>
              </a:rPr>
              <a:t>”</a:t>
            </a:r>
            <a:r>
              <a:rPr lang="zh-CN" altLang="en-US" sz="2000" smtClean="0"/>
              <a:t>的个数来扩充</a:t>
            </a:r>
            <a:r>
              <a:rPr lang="en-US" altLang="zh-CN" sz="2000" smtClean="0"/>
              <a:t>, </a:t>
            </a:r>
            <a:r>
              <a:rPr lang="zh-CN" altLang="en-US" sz="2000" smtClean="0">
                <a:latin typeface="Times New Roman" pitchFamily="18" charset="0"/>
              </a:rPr>
              <a:t>“</a:t>
            </a:r>
            <a:r>
              <a:rPr lang="zh-CN" altLang="en-US" sz="2000" smtClean="0"/>
              <a:t>（</a:t>
            </a:r>
            <a:r>
              <a:rPr lang="en-US" altLang="zh-CN" sz="2000" smtClean="0"/>
              <a:t>15</a:t>
            </a:r>
            <a:r>
              <a:rPr lang="zh-CN" altLang="en-US" sz="2000" smtClean="0"/>
              <a:t>，</a:t>
            </a:r>
            <a:r>
              <a:rPr lang="en-US" altLang="zh-CN" sz="2000" smtClean="0"/>
              <a:t>0</a:t>
            </a:r>
            <a:r>
              <a:rPr lang="zh-CN" altLang="en-US" sz="2000" smtClean="0"/>
              <a:t>）</a:t>
            </a:r>
            <a:r>
              <a:rPr lang="zh-CN" altLang="en-US" sz="2000" smtClean="0">
                <a:latin typeface="Times New Roman" pitchFamily="18" charset="0"/>
              </a:rPr>
              <a:t>”</a:t>
            </a:r>
            <a:r>
              <a:rPr lang="en-US" altLang="zh-CN" sz="2000" smtClean="0"/>
              <a:t> </a:t>
            </a:r>
            <a:r>
              <a:rPr lang="zh-CN" altLang="en-US" sz="2000" smtClean="0"/>
              <a:t>表示</a:t>
            </a:r>
            <a:r>
              <a:rPr lang="en-US" altLang="zh-CN" sz="2000" smtClean="0"/>
              <a:t>16</a:t>
            </a:r>
            <a:r>
              <a:rPr lang="zh-CN" altLang="en-US" sz="2000" smtClean="0"/>
              <a:t>个零。当一串连续为零的系数包含最后的</a:t>
            </a:r>
            <a:r>
              <a:rPr lang="en-US" altLang="zh-CN" sz="2000" smtClean="0"/>
              <a:t>AC</a:t>
            </a:r>
            <a:r>
              <a:rPr lang="zh-CN" altLang="en-US" sz="2000" smtClean="0"/>
              <a:t>系数 。这时以标记（</a:t>
            </a:r>
            <a:r>
              <a:rPr lang="en-US" altLang="zh-CN" sz="2000" smtClean="0"/>
              <a:t>0,0</a:t>
            </a:r>
            <a:r>
              <a:rPr lang="zh-CN" altLang="en-US" sz="2000" smtClean="0"/>
              <a:t>）表示后面的系数全为零，此块（</a:t>
            </a:r>
            <a:r>
              <a:rPr lang="en-US" altLang="zh-CN" sz="2000" smtClean="0"/>
              <a:t>Block</a:t>
            </a:r>
            <a:r>
              <a:rPr lang="zh-CN" altLang="en-US" sz="2000" smtClean="0"/>
              <a:t>）的数据结束，（</a:t>
            </a:r>
            <a:r>
              <a:rPr lang="en-US" altLang="zh-CN" sz="2000" smtClean="0"/>
              <a:t>0,0</a:t>
            </a:r>
            <a:r>
              <a:rPr lang="zh-CN" altLang="en-US" sz="2000" smtClean="0"/>
              <a:t>）一般称为</a:t>
            </a:r>
            <a:r>
              <a:rPr lang="en-US" altLang="zh-CN" sz="2000" smtClean="0"/>
              <a:t>EOB(End of block)</a:t>
            </a:r>
            <a:r>
              <a:rPr lang="zh-CN" altLang="en-US" sz="2000" smtClean="0"/>
              <a:t>。</a:t>
            </a:r>
          </a:p>
          <a:p>
            <a:pPr eaLnBrk="1" hangingPunct="1">
              <a:buFont typeface="Wingdings" pitchFamily="2" charset="2"/>
              <a:buNone/>
            </a:pPr>
            <a:endParaRPr lang="zh-CN" altLang="en-US" sz="2000" smtClean="0"/>
          </a:p>
          <a:p>
            <a:pPr eaLnBrk="1" hangingPunct="1"/>
            <a:r>
              <a:rPr lang="en-US" altLang="zh-CN" sz="2000" smtClean="0"/>
              <a:t>b </a:t>
            </a:r>
            <a:r>
              <a:rPr lang="zh-CN" altLang="en-US" sz="2000" smtClean="0"/>
              <a:t>可变长度熵编码</a:t>
            </a:r>
          </a:p>
          <a:p>
            <a:pPr eaLnBrk="1" hangingPunct="1">
              <a:buFont typeface="Wingdings" pitchFamily="2" charset="2"/>
              <a:buNone/>
            </a:pPr>
            <a:r>
              <a:rPr lang="zh-CN" altLang="en-US" sz="2000" smtClean="0"/>
              <a:t>    熵编码的下一步工作就是将中间符号编码，对</a:t>
            </a:r>
            <a:r>
              <a:rPr lang="en-US" altLang="zh-CN" sz="2000" smtClean="0"/>
              <a:t>DC</a:t>
            </a:r>
            <a:r>
              <a:rPr lang="zh-CN" altLang="en-US" sz="2000" smtClean="0"/>
              <a:t>系数和</a:t>
            </a:r>
            <a:r>
              <a:rPr lang="en-US" altLang="zh-CN" sz="2000" smtClean="0"/>
              <a:t>AC</a:t>
            </a:r>
            <a:r>
              <a:rPr lang="zh-CN" altLang="en-US" sz="2000" smtClean="0"/>
              <a:t>系数中的符号</a:t>
            </a:r>
            <a:r>
              <a:rPr lang="en-US" altLang="zh-CN" sz="2000" smtClean="0"/>
              <a:t>1</a:t>
            </a:r>
            <a:r>
              <a:rPr lang="zh-CN" altLang="en-US" sz="2000" smtClean="0"/>
              <a:t>采用</a:t>
            </a:r>
            <a:r>
              <a:rPr lang="en-US" altLang="zh-CN" sz="2000" smtClean="0"/>
              <a:t>huffman</a:t>
            </a:r>
            <a:r>
              <a:rPr lang="zh-CN" altLang="en-US" sz="2000" smtClean="0"/>
              <a:t>表中的可变长度码（</a:t>
            </a:r>
            <a:r>
              <a:rPr lang="en-US" altLang="zh-CN" sz="2000" smtClean="0"/>
              <a:t>Variable-length Code</a:t>
            </a:r>
            <a:r>
              <a:rPr lang="zh-CN" altLang="en-US" sz="2000" smtClean="0"/>
              <a:t>，</a:t>
            </a:r>
            <a:r>
              <a:rPr lang="en-US" altLang="zh-CN" sz="2000" smtClean="0"/>
              <a:t>VLC</a:t>
            </a:r>
            <a:r>
              <a:rPr lang="zh-CN" altLang="en-US" sz="2000" smtClean="0"/>
              <a:t>）进行编码。符号</a:t>
            </a:r>
            <a:r>
              <a:rPr lang="en-US" altLang="zh-CN" sz="2000" smtClean="0"/>
              <a:t>2</a:t>
            </a:r>
            <a:r>
              <a:rPr lang="zh-CN" altLang="en-US" sz="2000" smtClean="0"/>
              <a:t>用变长整数（</a:t>
            </a:r>
            <a:r>
              <a:rPr lang="en-US" altLang="zh-CN" sz="2000" smtClean="0"/>
              <a:t>Variable-Length Integer</a:t>
            </a:r>
            <a:r>
              <a:rPr lang="zh-CN" altLang="en-US" sz="2000" smtClean="0"/>
              <a:t>，</a:t>
            </a:r>
            <a:r>
              <a:rPr lang="en-US" altLang="zh-CN" sz="2000" smtClean="0"/>
              <a:t>VLI</a:t>
            </a:r>
            <a:r>
              <a:rPr lang="zh-CN" altLang="en-US" sz="2000" smtClean="0"/>
              <a:t>）表示。</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6603" name="Group 251"/>
          <p:cNvGraphicFramePr>
            <a:graphicFrameLocks noGrp="1"/>
          </p:cNvGraphicFramePr>
          <p:nvPr>
            <p:ph/>
          </p:nvPr>
        </p:nvGraphicFramePr>
        <p:xfrm>
          <a:off x="609600" y="304800"/>
          <a:ext cx="8001000" cy="5715006"/>
        </p:xfrm>
        <a:graphic>
          <a:graphicData uri="http://schemas.openxmlformats.org/drawingml/2006/table">
            <a:tbl>
              <a:tblPr/>
              <a:tblGrid>
                <a:gridCol w="2665413"/>
                <a:gridCol w="2667000"/>
                <a:gridCol w="2668587"/>
              </a:tblGrid>
              <a:tr h="4397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尺寸分类（符号</a:t>
                      </a: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 </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码长</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码字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97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97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010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97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011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97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97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81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97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1110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97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11110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97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111110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97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1111110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97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11111110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97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111111110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1804" name="Text Box 253"/>
          <p:cNvSpPr txBox="1">
            <a:spLocks noChangeArrowheads="1"/>
          </p:cNvSpPr>
          <p:nvPr/>
        </p:nvSpPr>
        <p:spPr bwMode="auto">
          <a:xfrm>
            <a:off x="2843213" y="6308725"/>
            <a:ext cx="2160587" cy="366713"/>
          </a:xfrm>
          <a:prstGeom prst="rect">
            <a:avLst/>
          </a:prstGeom>
          <a:noFill/>
          <a:ln w="9525" algn="ctr">
            <a:noFill/>
            <a:miter lim="800000"/>
            <a:headEnd/>
            <a:tailEnd/>
          </a:ln>
        </p:spPr>
        <p:txBody>
          <a:bodyPr>
            <a:spAutoFit/>
          </a:bodyPr>
          <a:lstStyle/>
          <a:p>
            <a:pPr>
              <a:spcBef>
                <a:spcPct val="50000"/>
              </a:spcBef>
            </a:pPr>
            <a:r>
              <a:rPr lang="zh-CN" altLang="en-US" sz="1800"/>
              <a:t>亮度</a:t>
            </a:r>
            <a:r>
              <a:rPr lang="en-US" altLang="zh-CN" sz="1800"/>
              <a:t>DC</a:t>
            </a:r>
            <a:r>
              <a:rPr lang="zh-CN" altLang="en-US" sz="1800"/>
              <a:t>系数表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sz="2800" smtClean="0"/>
              <a:t>BMP</a:t>
            </a:r>
            <a:r>
              <a:rPr lang="zh-CN" altLang="en-US" sz="2800" smtClean="0"/>
              <a:t>文件大体上分成四个部分，如下图所示：</a:t>
            </a:r>
          </a:p>
        </p:txBody>
      </p:sp>
      <p:graphicFrame>
        <p:nvGraphicFramePr>
          <p:cNvPr id="342044" name="Group 28"/>
          <p:cNvGraphicFramePr>
            <a:graphicFrameLocks noGrp="1"/>
          </p:cNvGraphicFramePr>
          <p:nvPr>
            <p:ph idx="1"/>
          </p:nvPr>
        </p:nvGraphicFramePr>
        <p:xfrm>
          <a:off x="838200" y="1905000"/>
          <a:ext cx="7772400" cy="4114800"/>
        </p:xfrm>
        <a:graphic>
          <a:graphicData uri="http://schemas.openxmlformats.org/drawingml/2006/table">
            <a:tbl>
              <a:tblPr/>
              <a:tblGrid>
                <a:gridCol w="7772400"/>
              </a:tblGrid>
              <a:tr h="10287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位图文件头</a:t>
                      </a:r>
                      <a:r>
                        <a:rPr kumimoji="1" lang="en-US" altLang="zh-CN" sz="2800" b="0" i="0" u="none" strike="noStrike" cap="none" normalizeH="0" baseline="0" smtClean="0">
                          <a:ln>
                            <a:noFill/>
                          </a:ln>
                          <a:solidFill>
                            <a:schemeClr val="tx1"/>
                          </a:solidFill>
                          <a:effectLst/>
                          <a:latin typeface="Tahoma" pitchFamily="34" charset="0"/>
                          <a:ea typeface="宋体" pitchFamily="2" charset="-122"/>
                        </a:rPr>
                        <a:t>BITMAPFILEHEADER</a:t>
                      </a:r>
                      <a:endParaRPr kumimoji="1" lang="en-US"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287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位图信息头</a:t>
                      </a:r>
                      <a:r>
                        <a:rPr kumimoji="1" lang="en-US" altLang="zh-CN" sz="2800" b="0" i="0" u="none" strike="noStrike" cap="none" normalizeH="0" baseline="0" smtClean="0">
                          <a:ln>
                            <a:noFill/>
                          </a:ln>
                          <a:solidFill>
                            <a:schemeClr val="tx1"/>
                          </a:solidFill>
                          <a:effectLst/>
                          <a:latin typeface="Tahoma" pitchFamily="34" charset="0"/>
                          <a:ea typeface="宋体" pitchFamily="2" charset="-122"/>
                        </a:rPr>
                        <a:t>BITMAPINFOHEADER</a:t>
                      </a:r>
                      <a:endParaRPr kumimoji="1" lang="en-US"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287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调色板</a:t>
                      </a:r>
                      <a:r>
                        <a:rPr kumimoji="1" lang="en-US" altLang="zh-CN" sz="2800" b="0" i="0" u="none" strike="noStrike" cap="none" normalizeH="0" baseline="0" smtClean="0">
                          <a:ln>
                            <a:noFill/>
                          </a:ln>
                          <a:solidFill>
                            <a:schemeClr val="tx1"/>
                          </a:solidFill>
                          <a:effectLst/>
                          <a:latin typeface="Tahoma" pitchFamily="34" charset="0"/>
                          <a:ea typeface="宋体" pitchFamily="2" charset="-122"/>
                        </a:rPr>
                        <a:t>Palette</a:t>
                      </a:r>
                      <a:endParaRPr kumimoji="1" lang="en-US"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287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实际的位图数据</a:t>
                      </a:r>
                      <a:r>
                        <a:rPr kumimoji="1" lang="en-US" altLang="zh-CN" sz="2800" b="0" i="0" u="none" strike="noStrike" cap="none" normalizeH="0" baseline="0" smtClean="0">
                          <a:ln>
                            <a:noFill/>
                          </a:ln>
                          <a:solidFill>
                            <a:schemeClr val="tx1"/>
                          </a:solidFill>
                          <a:effectLst/>
                          <a:latin typeface="Tahoma" pitchFamily="34" charset="0"/>
                          <a:ea typeface="宋体" pitchFamily="2" charset="-122"/>
                        </a:rPr>
                        <a:t>ImageData</a:t>
                      </a:r>
                      <a:endParaRPr kumimoji="1" lang="en-US"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959" name="Group 559"/>
          <p:cNvGraphicFramePr>
            <a:graphicFrameLocks noGrp="1"/>
          </p:cNvGraphicFramePr>
          <p:nvPr>
            <p:ph/>
          </p:nvPr>
        </p:nvGraphicFramePr>
        <p:xfrm>
          <a:off x="609600" y="304800"/>
          <a:ext cx="8001000" cy="5029200"/>
        </p:xfrm>
        <a:graphic>
          <a:graphicData uri="http://schemas.openxmlformats.org/drawingml/2006/table">
            <a:tbl>
              <a:tblPr/>
              <a:tblGrid>
                <a:gridCol w="2659063"/>
                <a:gridCol w="2682875"/>
                <a:gridCol w="2659062"/>
              </a:tblGrid>
              <a:tr h="2016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行程</a:t>
                      </a:r>
                      <a:r>
                        <a:rPr kumimoji="1" lang="en-US" altLang="zh-CN" sz="1600" b="0" i="0" u="none" strike="noStrike" cap="none" normalizeH="0" baseline="0" smtClean="0">
                          <a:ln>
                            <a:noFill/>
                          </a:ln>
                          <a:solidFill>
                            <a:schemeClr val="tx1"/>
                          </a:solidFill>
                          <a:effectLst/>
                          <a:latin typeface="Tahoma" pitchFamily="34" charset="0"/>
                          <a:ea typeface="宋体" pitchFamily="2" charset="-122"/>
                        </a:rPr>
                        <a:t>/</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尺寸（符号</a:t>
                      </a: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a:t>
                      </a: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码长</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pitchFamily="2" charset="-122"/>
                        </a:rPr>
                        <a:t>码字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68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0/0(EOB)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1010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16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32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0/2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16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0/3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16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0/4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1011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16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11010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16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0/6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1111000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68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0/7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11111000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16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0/8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1111110110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94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0/9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1111111110000010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94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0/A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1111111110000011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16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16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11011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05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2836" name="Text Box 560"/>
          <p:cNvSpPr txBox="1">
            <a:spLocks noChangeArrowheads="1"/>
          </p:cNvSpPr>
          <p:nvPr/>
        </p:nvSpPr>
        <p:spPr bwMode="auto">
          <a:xfrm>
            <a:off x="2771775" y="5734050"/>
            <a:ext cx="2808288" cy="366713"/>
          </a:xfrm>
          <a:prstGeom prst="rect">
            <a:avLst/>
          </a:prstGeom>
          <a:noFill/>
          <a:ln w="9525" algn="ctr">
            <a:noFill/>
            <a:miter lim="800000"/>
            <a:headEnd/>
            <a:tailEnd/>
          </a:ln>
        </p:spPr>
        <p:txBody>
          <a:bodyPr>
            <a:spAutoFit/>
          </a:bodyPr>
          <a:lstStyle/>
          <a:p>
            <a:pPr>
              <a:spcBef>
                <a:spcPct val="50000"/>
              </a:spcBef>
            </a:pPr>
            <a:r>
              <a:rPr lang="zh-CN" altLang="en-US" sz="1800"/>
              <a:t>亮度</a:t>
            </a:r>
            <a:r>
              <a:rPr lang="en-US" altLang="zh-CN" sz="1800"/>
              <a:t>AC</a:t>
            </a:r>
            <a:r>
              <a:rPr lang="zh-CN" altLang="en-US" sz="1800"/>
              <a:t>系数表（部分）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990600" y="685800"/>
            <a:ext cx="7543800" cy="609600"/>
          </a:xfrm>
        </p:spPr>
        <p:txBody>
          <a:bodyPr/>
          <a:lstStyle/>
          <a:p>
            <a:pPr eaLnBrk="1" hangingPunct="1"/>
            <a:r>
              <a:rPr lang="en-US" altLang="zh-CN" sz="2400" b="1" smtClean="0">
                <a:ea typeface="楷体_GB2312" pitchFamily="49" charset="-122"/>
              </a:rPr>
              <a:t>2.2.5</a:t>
            </a:r>
            <a:r>
              <a:rPr lang="zh-CN" altLang="en-US" sz="2400" b="1" smtClean="0">
                <a:ea typeface="楷体_GB2312" pitchFamily="49" charset="-122"/>
              </a:rPr>
              <a:t>组成位数据流</a:t>
            </a:r>
          </a:p>
        </p:txBody>
      </p:sp>
      <p:sp>
        <p:nvSpPr>
          <p:cNvPr id="33795" name="Rectangle 3" descr="Rectangle: Click to edit Master text styles&#10;Second level&#10;Third level&#10;Fourth level&#10;Fifth level"/>
          <p:cNvSpPr>
            <a:spLocks noGrp="1" noChangeArrowheads="1"/>
          </p:cNvSpPr>
          <p:nvPr>
            <p:ph type="body" idx="1"/>
          </p:nvPr>
        </p:nvSpPr>
        <p:spPr>
          <a:xfrm>
            <a:off x="914400" y="2209800"/>
            <a:ext cx="7620000" cy="1828800"/>
          </a:xfrm>
        </p:spPr>
        <p:txBody>
          <a:bodyPr/>
          <a:lstStyle/>
          <a:p>
            <a:pPr eaLnBrk="1" hangingPunct="1">
              <a:lnSpc>
                <a:spcPct val="135000"/>
              </a:lnSpc>
            </a:pPr>
            <a:r>
              <a:rPr lang="en-US" altLang="zh-CN" sz="2000" smtClean="0"/>
              <a:t>JPEG</a:t>
            </a:r>
            <a:r>
              <a:rPr lang="zh-CN" altLang="en-US" sz="2000" smtClean="0">
                <a:latin typeface="宋体" pitchFamily="2" charset="-122"/>
              </a:rPr>
              <a:t>编码的最后一个步骤是把各种标记代码和编码后的图像数据组成一帧一帧的数据，这样做的目的是为了便于传输、存储和译码器进行译码，这样组织的数据通常称为</a:t>
            </a:r>
            <a:r>
              <a:rPr lang="en-US" altLang="zh-CN" sz="2000" smtClean="0"/>
              <a:t>JPEG</a:t>
            </a:r>
            <a:r>
              <a:rPr lang="zh-CN" altLang="en-US" sz="2000" smtClean="0">
                <a:latin typeface="宋体" pitchFamily="2" charset="-122"/>
              </a:rPr>
              <a:t>位数据流</a:t>
            </a:r>
            <a:r>
              <a:rPr lang="zh-CN" altLang="en-US" smtClean="0"/>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09600" y="304800"/>
            <a:ext cx="7772400" cy="1395413"/>
          </a:xfrm>
        </p:spPr>
        <p:txBody>
          <a:bodyPr/>
          <a:lstStyle/>
          <a:p>
            <a:pPr eaLnBrk="1" hangingPunct="1"/>
            <a:r>
              <a:rPr lang="zh-CN" altLang="en-US" sz="2800" smtClean="0"/>
              <a:t>继续前面的例子说明编码过程：</a:t>
            </a:r>
            <a:r>
              <a:rPr lang="zh-CN" altLang="en-US" smtClean="0"/>
              <a:t/>
            </a:r>
            <a:br>
              <a:rPr lang="zh-CN" altLang="en-US" smtClean="0"/>
            </a:br>
            <a:endParaRPr lang="en-US" altLang="zh-CN" sz="2000" smtClean="0">
              <a:latin typeface="宋体" pitchFamily="2" charset="-122"/>
            </a:endParaRPr>
          </a:p>
        </p:txBody>
      </p:sp>
      <p:sp>
        <p:nvSpPr>
          <p:cNvPr id="34819" name="Text Box 3"/>
          <p:cNvSpPr txBox="1">
            <a:spLocks noChangeArrowheads="1"/>
          </p:cNvSpPr>
          <p:nvPr/>
        </p:nvSpPr>
        <p:spPr bwMode="auto">
          <a:xfrm>
            <a:off x="684213" y="2916238"/>
            <a:ext cx="7921625" cy="3941762"/>
          </a:xfrm>
          <a:prstGeom prst="rect">
            <a:avLst/>
          </a:prstGeom>
          <a:noFill/>
          <a:ln w="9525">
            <a:noFill/>
            <a:miter lim="800000"/>
            <a:headEnd/>
            <a:tailEnd/>
          </a:ln>
        </p:spPr>
        <p:txBody>
          <a:bodyPr>
            <a:spAutoFit/>
          </a:bodyPr>
          <a:lstStyle/>
          <a:p>
            <a:pPr marL="457200" indent="-457200" algn="l">
              <a:spcBef>
                <a:spcPct val="50000"/>
              </a:spcBef>
            </a:pPr>
            <a:r>
              <a:rPr lang="zh-CN" altLang="en-US" sz="1800"/>
              <a:t>假设前一</a:t>
            </a:r>
            <a:r>
              <a:rPr lang="en-US" altLang="zh-CN" sz="1800"/>
              <a:t>Block</a:t>
            </a:r>
            <a:r>
              <a:rPr lang="zh-CN" altLang="en-US" sz="1800"/>
              <a:t>的</a:t>
            </a:r>
            <a:r>
              <a:rPr lang="en-US" altLang="zh-CN" sz="1800"/>
              <a:t>DC</a:t>
            </a:r>
            <a:r>
              <a:rPr lang="zh-CN" altLang="en-US" sz="1800"/>
              <a:t>系数为</a:t>
            </a:r>
            <a:r>
              <a:rPr lang="en-US" altLang="zh-CN" sz="1800"/>
              <a:t>12</a:t>
            </a:r>
            <a:r>
              <a:rPr lang="zh-CN" altLang="en-US" sz="1800"/>
              <a:t>，将系数转为中间符号的序列为：</a:t>
            </a:r>
          </a:p>
          <a:p>
            <a:pPr marL="457200" indent="-457200" algn="l">
              <a:spcBef>
                <a:spcPct val="50000"/>
              </a:spcBef>
            </a:pPr>
            <a:r>
              <a:rPr lang="zh-CN" altLang="en-US" sz="1800"/>
              <a:t>（</a:t>
            </a:r>
            <a:r>
              <a:rPr lang="en-US" altLang="zh-CN" sz="1800"/>
              <a:t>2</a:t>
            </a:r>
            <a:r>
              <a:rPr lang="zh-CN" altLang="en-US" sz="1800"/>
              <a:t>）（</a:t>
            </a:r>
            <a:r>
              <a:rPr lang="en-US" altLang="zh-CN" sz="1800"/>
              <a:t>3</a:t>
            </a:r>
            <a:r>
              <a:rPr lang="zh-CN" altLang="en-US" sz="1800"/>
              <a:t>）（</a:t>
            </a:r>
            <a:r>
              <a:rPr lang="en-US" altLang="zh-CN" sz="1800"/>
              <a:t>1</a:t>
            </a:r>
            <a:r>
              <a:rPr lang="zh-CN" altLang="en-US" sz="1800"/>
              <a:t>，</a:t>
            </a:r>
            <a:r>
              <a:rPr lang="en-US" altLang="zh-CN" sz="1800"/>
              <a:t>2</a:t>
            </a:r>
            <a:r>
              <a:rPr lang="zh-CN" altLang="en-US" sz="1800"/>
              <a:t>）（</a:t>
            </a:r>
            <a:r>
              <a:rPr lang="en-US" altLang="zh-CN" sz="1800"/>
              <a:t>-2</a:t>
            </a:r>
            <a:r>
              <a:rPr lang="zh-CN" altLang="en-US" sz="1800"/>
              <a:t>）（</a:t>
            </a:r>
            <a:r>
              <a:rPr lang="en-US" altLang="zh-CN" sz="1800"/>
              <a:t>0</a:t>
            </a:r>
            <a:r>
              <a:rPr lang="zh-CN" altLang="en-US" sz="1800"/>
              <a:t>，</a:t>
            </a:r>
            <a:r>
              <a:rPr lang="en-US" altLang="zh-CN" sz="1800"/>
              <a:t>1</a:t>
            </a:r>
            <a:r>
              <a:rPr lang="zh-CN" altLang="en-US" sz="1800"/>
              <a:t>）（</a:t>
            </a:r>
            <a:r>
              <a:rPr lang="en-US" altLang="zh-CN" sz="1800"/>
              <a:t>-1</a:t>
            </a:r>
            <a:r>
              <a:rPr lang="zh-CN" altLang="en-US" sz="1800"/>
              <a:t>）（</a:t>
            </a:r>
            <a:r>
              <a:rPr lang="en-US" altLang="zh-CN" sz="1800"/>
              <a:t>0</a:t>
            </a:r>
            <a:r>
              <a:rPr lang="zh-CN" altLang="en-US" sz="1800"/>
              <a:t>，</a:t>
            </a:r>
            <a:r>
              <a:rPr lang="en-US" altLang="zh-CN" sz="1800"/>
              <a:t>1</a:t>
            </a:r>
            <a:r>
              <a:rPr lang="zh-CN" altLang="en-US" sz="1800"/>
              <a:t>）（</a:t>
            </a:r>
            <a:r>
              <a:rPr lang="en-US" altLang="zh-CN" sz="1800"/>
              <a:t>-1</a:t>
            </a:r>
            <a:r>
              <a:rPr lang="zh-CN" altLang="en-US" sz="1800"/>
              <a:t>）（</a:t>
            </a:r>
            <a:r>
              <a:rPr lang="en-US" altLang="zh-CN" sz="1800"/>
              <a:t>0</a:t>
            </a:r>
            <a:r>
              <a:rPr lang="zh-CN" altLang="en-US" sz="1800"/>
              <a:t>，</a:t>
            </a:r>
            <a:r>
              <a:rPr lang="en-US" altLang="zh-CN" sz="1800"/>
              <a:t>1</a:t>
            </a:r>
            <a:r>
              <a:rPr lang="zh-CN" altLang="en-US" sz="1800"/>
              <a:t>）（</a:t>
            </a:r>
            <a:r>
              <a:rPr lang="en-US" altLang="zh-CN" sz="1800"/>
              <a:t>-1</a:t>
            </a:r>
            <a:r>
              <a:rPr lang="zh-CN" altLang="en-US" sz="1800"/>
              <a:t>）（</a:t>
            </a:r>
            <a:r>
              <a:rPr lang="en-US" altLang="zh-CN" sz="1800"/>
              <a:t>2</a:t>
            </a:r>
            <a:r>
              <a:rPr lang="zh-CN" altLang="en-US" sz="1800"/>
              <a:t>，</a:t>
            </a:r>
            <a:r>
              <a:rPr lang="en-US" altLang="zh-CN" sz="1800"/>
              <a:t>1</a:t>
            </a:r>
            <a:r>
              <a:rPr lang="zh-CN" altLang="en-US" sz="1800"/>
              <a:t>）（</a:t>
            </a:r>
            <a:r>
              <a:rPr lang="en-US" altLang="zh-CN" sz="1800"/>
              <a:t>-1</a:t>
            </a:r>
            <a:r>
              <a:rPr lang="zh-CN" altLang="en-US" sz="1800"/>
              <a:t>）（</a:t>
            </a:r>
            <a:r>
              <a:rPr lang="en-US" altLang="zh-CN" sz="1800"/>
              <a:t>0</a:t>
            </a:r>
            <a:r>
              <a:rPr lang="zh-CN" altLang="en-US" sz="1800"/>
              <a:t>，</a:t>
            </a:r>
            <a:r>
              <a:rPr lang="en-US" altLang="zh-CN" sz="1800"/>
              <a:t>0</a:t>
            </a:r>
            <a:r>
              <a:rPr lang="zh-CN" altLang="en-US" sz="1800"/>
              <a:t>）</a:t>
            </a:r>
          </a:p>
          <a:p>
            <a:pPr marL="457200" indent="-457200" algn="l">
              <a:spcBef>
                <a:spcPct val="50000"/>
              </a:spcBef>
              <a:buFontTx/>
              <a:buAutoNum type="circleNumDbPlain" startAt="4"/>
            </a:pPr>
            <a:r>
              <a:rPr lang="zh-CN" altLang="en-US" sz="1800"/>
              <a:t>进行熵编码：</a:t>
            </a:r>
          </a:p>
          <a:p>
            <a:pPr marL="457200" indent="-457200" algn="l">
              <a:spcBef>
                <a:spcPct val="50000"/>
              </a:spcBef>
            </a:pPr>
            <a:r>
              <a:rPr lang="zh-CN" altLang="en-US" sz="1800"/>
              <a:t>对于（</a:t>
            </a:r>
            <a:r>
              <a:rPr lang="en-US" altLang="zh-CN" sz="1800"/>
              <a:t>2</a:t>
            </a:r>
            <a:r>
              <a:rPr lang="zh-CN" altLang="en-US" sz="1800"/>
              <a:t>）（</a:t>
            </a:r>
            <a:r>
              <a:rPr lang="en-US" altLang="zh-CN" sz="1800"/>
              <a:t>3</a:t>
            </a:r>
            <a:r>
              <a:rPr lang="zh-CN" altLang="en-US" sz="1800"/>
              <a:t>）：</a:t>
            </a:r>
            <a:r>
              <a:rPr lang="en-US" altLang="zh-CN" sz="1800"/>
              <a:t>2</a:t>
            </a:r>
            <a:r>
              <a:rPr lang="zh-CN" altLang="en-US" sz="1800"/>
              <a:t>查</a:t>
            </a:r>
            <a:r>
              <a:rPr lang="en-US" altLang="zh-CN" sz="1800"/>
              <a:t>DC</a:t>
            </a:r>
            <a:r>
              <a:rPr lang="zh-CN" altLang="en-US" sz="1800"/>
              <a:t>亮度</a:t>
            </a:r>
            <a:r>
              <a:rPr lang="en-US" altLang="zh-CN" sz="1800"/>
              <a:t>Huffman</a:t>
            </a:r>
            <a:r>
              <a:rPr lang="zh-CN" altLang="en-US" sz="1800"/>
              <a:t>表得到</a:t>
            </a:r>
            <a:r>
              <a:rPr lang="en-US" altLang="zh-CN" sz="1800"/>
              <a:t>011</a:t>
            </a:r>
            <a:r>
              <a:rPr lang="zh-CN" altLang="en-US" sz="1800"/>
              <a:t>，</a:t>
            </a:r>
            <a:r>
              <a:rPr lang="en-US" altLang="zh-CN" sz="1800"/>
              <a:t>3</a:t>
            </a:r>
            <a:r>
              <a:rPr lang="zh-CN" altLang="en-US" sz="1800"/>
              <a:t>经过</a:t>
            </a:r>
            <a:r>
              <a:rPr lang="en-US" altLang="zh-CN" sz="1800"/>
              <a:t>VLI</a:t>
            </a:r>
            <a:r>
              <a:rPr lang="zh-CN" altLang="en-US" sz="1800"/>
              <a:t>编码为</a:t>
            </a:r>
            <a:r>
              <a:rPr lang="en-US" altLang="zh-CN" sz="1800"/>
              <a:t>11</a:t>
            </a:r>
            <a:r>
              <a:rPr lang="zh-CN" altLang="en-US" sz="1800"/>
              <a:t>；</a:t>
            </a:r>
          </a:p>
          <a:p>
            <a:pPr marL="457200" indent="-457200" algn="l">
              <a:spcBef>
                <a:spcPct val="50000"/>
              </a:spcBef>
            </a:pPr>
            <a:r>
              <a:rPr lang="zh-CN" altLang="en-US" sz="1800"/>
              <a:t>对于（</a:t>
            </a:r>
            <a:r>
              <a:rPr lang="en-US" altLang="zh-CN" sz="1800"/>
              <a:t>1</a:t>
            </a:r>
            <a:r>
              <a:rPr lang="zh-CN" altLang="en-US" sz="1800"/>
              <a:t>，</a:t>
            </a:r>
            <a:r>
              <a:rPr lang="en-US" altLang="zh-CN" sz="1800"/>
              <a:t>2</a:t>
            </a:r>
            <a:r>
              <a:rPr lang="zh-CN" altLang="en-US" sz="1800"/>
              <a:t>）（</a:t>
            </a:r>
            <a:r>
              <a:rPr lang="en-US" altLang="zh-CN" sz="1800"/>
              <a:t>-2</a:t>
            </a:r>
            <a:r>
              <a:rPr lang="zh-CN" altLang="en-US" sz="1800"/>
              <a:t>）</a:t>
            </a:r>
            <a:r>
              <a:rPr lang="zh-CN" altLang="en-US" sz="1800">
                <a:sym typeface="Wingdings" pitchFamily="2" charset="2"/>
              </a:rPr>
              <a:t>：（</a:t>
            </a:r>
            <a:r>
              <a:rPr lang="en-US" altLang="zh-CN" sz="1800">
                <a:sym typeface="Wingdings" pitchFamily="2" charset="2"/>
              </a:rPr>
              <a:t>1</a:t>
            </a:r>
            <a:r>
              <a:rPr lang="zh-CN" altLang="en-US" sz="1800">
                <a:sym typeface="Wingdings" pitchFamily="2" charset="2"/>
              </a:rPr>
              <a:t>，</a:t>
            </a:r>
            <a:r>
              <a:rPr lang="en-US" altLang="zh-CN" sz="1800">
                <a:sym typeface="Wingdings" pitchFamily="2" charset="2"/>
              </a:rPr>
              <a:t>2</a:t>
            </a:r>
            <a:r>
              <a:rPr lang="zh-CN" altLang="en-US" sz="1800">
                <a:sym typeface="Wingdings" pitchFamily="2" charset="2"/>
              </a:rPr>
              <a:t>）查</a:t>
            </a:r>
            <a:r>
              <a:rPr lang="en-US" altLang="zh-CN" sz="1800">
                <a:sym typeface="Wingdings" pitchFamily="2" charset="2"/>
              </a:rPr>
              <a:t>AC</a:t>
            </a:r>
            <a:r>
              <a:rPr lang="zh-CN" altLang="en-US" sz="1800">
                <a:sym typeface="Wingdings" pitchFamily="2" charset="2"/>
              </a:rPr>
              <a:t>亮度</a:t>
            </a:r>
            <a:r>
              <a:rPr lang="en-US" altLang="zh-CN" sz="1800">
                <a:sym typeface="Wingdings" pitchFamily="2" charset="2"/>
              </a:rPr>
              <a:t>Huffman</a:t>
            </a:r>
            <a:r>
              <a:rPr lang="zh-CN" altLang="en-US" sz="1800">
                <a:sym typeface="Wingdings" pitchFamily="2" charset="2"/>
              </a:rPr>
              <a:t>表得到</a:t>
            </a:r>
            <a:r>
              <a:rPr lang="en-US" altLang="zh-CN" sz="1800">
                <a:sym typeface="Wingdings" pitchFamily="2" charset="2"/>
              </a:rPr>
              <a:t>11011</a:t>
            </a:r>
            <a:r>
              <a:rPr lang="zh-CN" altLang="en-US" sz="1800">
                <a:sym typeface="Wingdings" pitchFamily="2" charset="2"/>
              </a:rPr>
              <a:t>，</a:t>
            </a:r>
            <a:r>
              <a:rPr lang="en-US" altLang="zh-CN" sz="1800">
                <a:sym typeface="Wingdings" pitchFamily="2" charset="2"/>
              </a:rPr>
              <a:t>-2</a:t>
            </a:r>
            <a:r>
              <a:rPr lang="zh-CN" altLang="en-US" sz="1800">
                <a:sym typeface="Wingdings" pitchFamily="2" charset="2"/>
              </a:rPr>
              <a:t>是</a:t>
            </a:r>
            <a:r>
              <a:rPr lang="en-US" altLang="zh-CN" sz="1800">
                <a:sym typeface="Wingdings" pitchFamily="2" charset="2"/>
              </a:rPr>
              <a:t>2</a:t>
            </a:r>
            <a:r>
              <a:rPr lang="zh-CN" altLang="en-US" sz="1800">
                <a:sym typeface="Wingdings" pitchFamily="2" charset="2"/>
              </a:rPr>
              <a:t>的反码，为</a:t>
            </a:r>
            <a:r>
              <a:rPr lang="en-US" altLang="zh-CN" sz="1800">
                <a:sym typeface="Wingdings" pitchFamily="2" charset="2"/>
              </a:rPr>
              <a:t>01</a:t>
            </a:r>
            <a:r>
              <a:rPr lang="zh-CN" altLang="en-US" sz="1800">
                <a:sym typeface="Wingdings" pitchFamily="2" charset="2"/>
              </a:rPr>
              <a:t>；</a:t>
            </a:r>
          </a:p>
          <a:p>
            <a:pPr marL="457200" indent="-457200" algn="l">
              <a:spcBef>
                <a:spcPct val="50000"/>
              </a:spcBef>
            </a:pPr>
            <a:r>
              <a:rPr lang="zh-CN" altLang="en-US" sz="1800">
                <a:sym typeface="Wingdings" pitchFamily="2" charset="2"/>
              </a:rPr>
              <a:t>对于（</a:t>
            </a:r>
            <a:r>
              <a:rPr lang="en-US" altLang="zh-CN" sz="1800">
                <a:sym typeface="Wingdings" pitchFamily="2" charset="2"/>
              </a:rPr>
              <a:t>0</a:t>
            </a:r>
            <a:r>
              <a:rPr lang="zh-CN" altLang="en-US" sz="1800">
                <a:sym typeface="Wingdings" pitchFamily="2" charset="2"/>
              </a:rPr>
              <a:t>，</a:t>
            </a:r>
            <a:r>
              <a:rPr lang="en-US" altLang="zh-CN" sz="1800">
                <a:sym typeface="Wingdings" pitchFamily="2" charset="2"/>
              </a:rPr>
              <a:t>1</a:t>
            </a:r>
            <a:r>
              <a:rPr lang="zh-CN" altLang="en-US" sz="1800">
                <a:sym typeface="Wingdings" pitchFamily="2" charset="2"/>
              </a:rPr>
              <a:t>）（</a:t>
            </a:r>
            <a:r>
              <a:rPr lang="en-US" altLang="zh-CN" sz="1800">
                <a:sym typeface="Wingdings" pitchFamily="2" charset="2"/>
              </a:rPr>
              <a:t>-1</a:t>
            </a:r>
            <a:r>
              <a:rPr lang="zh-CN" altLang="en-US" sz="1800">
                <a:sym typeface="Wingdings" pitchFamily="2" charset="2"/>
              </a:rPr>
              <a:t>）：（</a:t>
            </a:r>
            <a:r>
              <a:rPr lang="en-US" altLang="zh-CN" sz="1800">
                <a:sym typeface="Wingdings" pitchFamily="2" charset="2"/>
              </a:rPr>
              <a:t>0</a:t>
            </a:r>
            <a:r>
              <a:rPr lang="zh-CN" altLang="en-US" sz="1800">
                <a:sym typeface="Wingdings" pitchFamily="2" charset="2"/>
              </a:rPr>
              <a:t>，</a:t>
            </a:r>
            <a:r>
              <a:rPr lang="en-US" altLang="zh-CN" sz="1800">
                <a:sym typeface="Wingdings" pitchFamily="2" charset="2"/>
              </a:rPr>
              <a:t>1</a:t>
            </a:r>
            <a:r>
              <a:rPr lang="zh-CN" altLang="en-US" sz="1800">
                <a:sym typeface="Wingdings" pitchFamily="2" charset="2"/>
              </a:rPr>
              <a:t>）查</a:t>
            </a:r>
            <a:r>
              <a:rPr lang="en-US" altLang="zh-CN" sz="1800">
                <a:sym typeface="Wingdings" pitchFamily="2" charset="2"/>
              </a:rPr>
              <a:t>AC</a:t>
            </a:r>
            <a:r>
              <a:rPr lang="zh-CN" altLang="en-US" sz="1800">
                <a:sym typeface="Wingdings" pitchFamily="2" charset="2"/>
              </a:rPr>
              <a:t>亮度</a:t>
            </a:r>
            <a:r>
              <a:rPr lang="en-US" altLang="zh-CN" sz="1800">
                <a:sym typeface="Wingdings" pitchFamily="2" charset="2"/>
              </a:rPr>
              <a:t>Huffman</a:t>
            </a:r>
            <a:r>
              <a:rPr lang="zh-CN" altLang="en-US" sz="1800">
                <a:sym typeface="Wingdings" pitchFamily="2" charset="2"/>
              </a:rPr>
              <a:t>表得到</a:t>
            </a:r>
            <a:r>
              <a:rPr lang="en-US" altLang="zh-CN" sz="1800">
                <a:sym typeface="Wingdings" pitchFamily="2" charset="2"/>
              </a:rPr>
              <a:t>00</a:t>
            </a:r>
            <a:r>
              <a:rPr lang="zh-CN" altLang="en-US" sz="1800">
                <a:sym typeface="Wingdings" pitchFamily="2" charset="2"/>
              </a:rPr>
              <a:t>，</a:t>
            </a:r>
            <a:r>
              <a:rPr lang="en-US" altLang="zh-CN" sz="1800">
                <a:sym typeface="Wingdings" pitchFamily="2" charset="2"/>
              </a:rPr>
              <a:t>-1</a:t>
            </a:r>
            <a:r>
              <a:rPr lang="zh-CN" altLang="en-US" sz="1800">
                <a:sym typeface="Wingdings" pitchFamily="2" charset="2"/>
              </a:rPr>
              <a:t>是</a:t>
            </a:r>
            <a:r>
              <a:rPr lang="en-US" altLang="zh-CN" sz="1800">
                <a:sym typeface="Wingdings" pitchFamily="2" charset="2"/>
              </a:rPr>
              <a:t>1 </a:t>
            </a:r>
            <a:r>
              <a:rPr lang="zh-CN" altLang="en-US" sz="1800">
                <a:sym typeface="Wingdings" pitchFamily="2" charset="2"/>
              </a:rPr>
              <a:t>的反码，为</a:t>
            </a:r>
            <a:r>
              <a:rPr lang="en-US" altLang="zh-CN" sz="1800">
                <a:sym typeface="Wingdings" pitchFamily="2" charset="2"/>
              </a:rPr>
              <a:t>0</a:t>
            </a:r>
            <a:r>
              <a:rPr lang="zh-CN" altLang="en-US" sz="1800">
                <a:sym typeface="Wingdings" pitchFamily="2" charset="2"/>
              </a:rPr>
              <a:t>；</a:t>
            </a:r>
          </a:p>
          <a:p>
            <a:pPr marL="457200" indent="-457200" algn="l">
              <a:spcBef>
                <a:spcPct val="50000"/>
              </a:spcBef>
            </a:pPr>
            <a:r>
              <a:rPr lang="zh-CN" altLang="en-US" sz="1800">
                <a:sym typeface="Wingdings" pitchFamily="2" charset="2"/>
              </a:rPr>
              <a:t>依次类推，可以得到这个</a:t>
            </a:r>
            <a:r>
              <a:rPr lang="en-US" altLang="zh-CN" sz="1800">
                <a:sym typeface="Wingdings" pitchFamily="2" charset="2"/>
              </a:rPr>
              <a:t>8*8</a:t>
            </a:r>
            <a:r>
              <a:rPr lang="zh-CN" altLang="en-US" sz="1800">
                <a:sym typeface="Wingdings" pitchFamily="2" charset="2"/>
              </a:rPr>
              <a:t>的子块经压缩后最后的数据流为</a:t>
            </a:r>
            <a:r>
              <a:rPr lang="en-US" altLang="zh-CN" sz="1800">
                <a:sym typeface="Wingdings" pitchFamily="2" charset="2"/>
              </a:rPr>
              <a:t>01111</a:t>
            </a:r>
            <a:r>
              <a:rPr lang="zh-CN" altLang="en-US" sz="1800">
                <a:sym typeface="Wingdings" pitchFamily="2" charset="2"/>
              </a:rPr>
              <a:t>，</a:t>
            </a:r>
            <a:r>
              <a:rPr lang="en-US" altLang="zh-CN" sz="1800">
                <a:sym typeface="Wingdings" pitchFamily="2" charset="2"/>
              </a:rPr>
              <a:t>1101101</a:t>
            </a:r>
            <a:r>
              <a:rPr lang="zh-CN" altLang="en-US" sz="1800">
                <a:sym typeface="Wingdings" pitchFamily="2" charset="2"/>
              </a:rPr>
              <a:t>，</a:t>
            </a:r>
            <a:r>
              <a:rPr lang="en-US" altLang="zh-CN" sz="1800">
                <a:sym typeface="Wingdings" pitchFamily="2" charset="2"/>
              </a:rPr>
              <a:t>000</a:t>
            </a:r>
            <a:r>
              <a:rPr lang="zh-CN" altLang="en-US" sz="1800">
                <a:sym typeface="Wingdings" pitchFamily="2" charset="2"/>
              </a:rPr>
              <a:t>，</a:t>
            </a:r>
            <a:r>
              <a:rPr lang="en-US" altLang="zh-CN" sz="1800">
                <a:sym typeface="Wingdings" pitchFamily="2" charset="2"/>
              </a:rPr>
              <a:t>000</a:t>
            </a:r>
            <a:r>
              <a:rPr lang="zh-CN" altLang="en-US" sz="1800">
                <a:sym typeface="Wingdings" pitchFamily="2" charset="2"/>
              </a:rPr>
              <a:t>，</a:t>
            </a:r>
            <a:r>
              <a:rPr lang="en-US" altLang="zh-CN" sz="1800">
                <a:sym typeface="Wingdings" pitchFamily="2" charset="2"/>
              </a:rPr>
              <a:t>000</a:t>
            </a:r>
            <a:r>
              <a:rPr lang="zh-CN" altLang="en-US" sz="1800">
                <a:sym typeface="Wingdings" pitchFamily="2" charset="2"/>
              </a:rPr>
              <a:t>，</a:t>
            </a:r>
            <a:r>
              <a:rPr lang="en-US" altLang="zh-CN" sz="1800">
                <a:sym typeface="Wingdings" pitchFamily="2" charset="2"/>
              </a:rPr>
              <a:t>111000</a:t>
            </a:r>
            <a:r>
              <a:rPr lang="zh-CN" altLang="en-US" sz="1800">
                <a:sym typeface="Wingdings" pitchFamily="2" charset="2"/>
              </a:rPr>
              <a:t>，</a:t>
            </a:r>
            <a:r>
              <a:rPr lang="en-US" altLang="zh-CN" sz="1800">
                <a:sym typeface="Wingdings" pitchFamily="2" charset="2"/>
              </a:rPr>
              <a:t>1010 </a:t>
            </a:r>
            <a:r>
              <a:rPr lang="zh-CN" altLang="en-US" sz="1800">
                <a:sym typeface="Wingdings" pitchFamily="2" charset="2"/>
              </a:rPr>
              <a:t>（</a:t>
            </a:r>
            <a:r>
              <a:rPr lang="en-US" altLang="zh-CN" sz="1800">
                <a:solidFill>
                  <a:srgbClr val="FF0000"/>
                </a:solidFill>
                <a:sym typeface="Wingdings" pitchFamily="2" charset="2"/>
              </a:rPr>
              <a:t>31</a:t>
            </a:r>
            <a:r>
              <a:rPr lang="zh-CN" altLang="en-US" sz="1800">
                <a:solidFill>
                  <a:srgbClr val="FF0000"/>
                </a:solidFill>
                <a:sym typeface="Wingdings" pitchFamily="2" charset="2"/>
              </a:rPr>
              <a:t>位</a:t>
            </a:r>
            <a:r>
              <a:rPr lang="zh-CN" altLang="en-US" sz="1800">
                <a:sym typeface="Wingdings" pitchFamily="2" charset="2"/>
              </a:rPr>
              <a:t>）</a:t>
            </a:r>
            <a:endParaRPr lang="zh-CN" altLang="en-US" sz="1800"/>
          </a:p>
        </p:txBody>
      </p:sp>
      <p:pic>
        <p:nvPicPr>
          <p:cNvPr id="34820" name="Picture 5" descr="QQ截图未命名"/>
          <p:cNvPicPr>
            <a:picLocks noChangeAspect="1" noChangeArrowheads="1"/>
          </p:cNvPicPr>
          <p:nvPr/>
        </p:nvPicPr>
        <p:blipFill>
          <a:blip r:embed="rId2" cstate="print"/>
          <a:srcRect/>
          <a:stretch>
            <a:fillRect/>
          </a:stretch>
        </p:blipFill>
        <p:spPr bwMode="auto">
          <a:xfrm>
            <a:off x="6084888" y="260350"/>
            <a:ext cx="2497137" cy="2592388"/>
          </a:xfrm>
          <a:prstGeom prst="rect">
            <a:avLst/>
          </a:prstGeom>
          <a:noFill/>
          <a:ln w="9525">
            <a:noFill/>
            <a:miter lim="800000"/>
            <a:headEnd/>
            <a:tailEnd/>
          </a:ln>
        </p:spPr>
      </p:pic>
      <p:sp>
        <p:nvSpPr>
          <p:cNvPr id="34821" name="Text Box 7"/>
          <p:cNvSpPr txBox="1">
            <a:spLocks noChangeArrowheads="1"/>
          </p:cNvSpPr>
          <p:nvPr/>
        </p:nvSpPr>
        <p:spPr bwMode="auto">
          <a:xfrm>
            <a:off x="684213" y="2133600"/>
            <a:ext cx="5256212" cy="701675"/>
          </a:xfrm>
          <a:prstGeom prst="rect">
            <a:avLst/>
          </a:prstGeom>
          <a:noFill/>
          <a:ln w="9525" algn="ctr">
            <a:noFill/>
            <a:miter lim="800000"/>
            <a:headEnd/>
            <a:tailEnd/>
          </a:ln>
        </p:spPr>
        <p:txBody>
          <a:bodyPr>
            <a:spAutoFit/>
          </a:bodyPr>
          <a:lstStyle/>
          <a:p>
            <a:pPr marL="457200" indent="-457200" algn="l">
              <a:buFontTx/>
              <a:buAutoNum type="circleNumDbPlain" startAt="2"/>
            </a:pPr>
            <a:r>
              <a:rPr lang="en-US" altLang="zh-CN"/>
              <a:t> Z</a:t>
            </a:r>
            <a:r>
              <a:rPr lang="zh-CN" altLang="en-US"/>
              <a:t>字形扫描后得</a:t>
            </a:r>
            <a:r>
              <a:rPr lang="en-US" altLang="zh-CN"/>
              <a:t>1*64</a:t>
            </a:r>
            <a:r>
              <a:rPr lang="zh-CN" altLang="en-US"/>
              <a:t>的数组：</a:t>
            </a:r>
          </a:p>
          <a:p>
            <a:pPr marL="457200" indent="-457200"/>
            <a:r>
              <a:rPr lang="en-US" altLang="zh-CN"/>
              <a:t>15</a:t>
            </a:r>
            <a:r>
              <a:rPr lang="zh-CN" altLang="en-US"/>
              <a:t>，</a:t>
            </a:r>
            <a:r>
              <a:rPr lang="en-US" altLang="zh-CN"/>
              <a:t>0</a:t>
            </a:r>
            <a:r>
              <a:rPr lang="zh-CN" altLang="en-US"/>
              <a:t>，</a:t>
            </a:r>
            <a:r>
              <a:rPr lang="en-US" altLang="zh-CN"/>
              <a:t>-2</a:t>
            </a:r>
            <a:r>
              <a:rPr lang="zh-CN" altLang="en-US"/>
              <a:t>，</a:t>
            </a:r>
            <a:r>
              <a:rPr lang="en-US" altLang="zh-CN"/>
              <a:t>-1</a:t>
            </a:r>
            <a:r>
              <a:rPr lang="zh-CN" altLang="en-US"/>
              <a:t>，</a:t>
            </a:r>
            <a:r>
              <a:rPr lang="en-US" altLang="zh-CN"/>
              <a:t>-1</a:t>
            </a:r>
            <a:r>
              <a:rPr lang="zh-CN" altLang="en-US"/>
              <a:t>，</a:t>
            </a:r>
            <a:r>
              <a:rPr lang="en-US" altLang="zh-CN"/>
              <a:t>-1</a:t>
            </a:r>
            <a:r>
              <a:rPr lang="zh-CN" altLang="en-US"/>
              <a:t>，</a:t>
            </a:r>
            <a:r>
              <a:rPr lang="en-US" altLang="zh-CN"/>
              <a:t>0</a:t>
            </a:r>
            <a:r>
              <a:rPr lang="zh-CN" altLang="en-US"/>
              <a:t>，</a:t>
            </a:r>
            <a:r>
              <a:rPr lang="en-US" altLang="zh-CN"/>
              <a:t>0</a:t>
            </a:r>
            <a:r>
              <a:rPr lang="zh-CN" altLang="en-US"/>
              <a:t>，</a:t>
            </a:r>
            <a:r>
              <a:rPr lang="en-US" altLang="zh-CN"/>
              <a:t>-1</a:t>
            </a:r>
            <a:r>
              <a:rPr lang="zh-CN" altLang="en-US"/>
              <a:t>，</a:t>
            </a:r>
            <a:r>
              <a:rPr lang="en-US" altLang="zh-CN"/>
              <a:t>55</a:t>
            </a:r>
            <a:r>
              <a:rPr lang="zh-CN" altLang="en-US"/>
              <a:t>个</a:t>
            </a:r>
            <a:r>
              <a:rPr lang="en-US" altLang="zh-CN"/>
              <a:t>0</a:t>
            </a:r>
            <a:endParaRPr lang="zh-CN" altLang="en-US"/>
          </a:p>
        </p:txBody>
      </p:sp>
      <p:sp>
        <p:nvSpPr>
          <p:cNvPr id="34822" name="Rectangle 8"/>
          <p:cNvSpPr>
            <a:spLocks noChangeArrowheads="1"/>
          </p:cNvSpPr>
          <p:nvPr/>
        </p:nvSpPr>
        <p:spPr bwMode="auto">
          <a:xfrm>
            <a:off x="755650" y="1557338"/>
            <a:ext cx="2689225" cy="396875"/>
          </a:xfrm>
          <a:prstGeom prst="rect">
            <a:avLst/>
          </a:prstGeom>
          <a:noFill/>
          <a:ln w="9525" algn="ctr">
            <a:noFill/>
            <a:miter lim="800000"/>
            <a:headEnd/>
            <a:tailEnd/>
          </a:ln>
        </p:spPr>
        <p:txBody>
          <a:bodyPr>
            <a:spAutoFit/>
          </a:bodyPr>
          <a:lstStyle/>
          <a:p>
            <a:pPr marL="457200" indent="-457200">
              <a:buFontTx/>
              <a:buAutoNum type="circleNumDbPlain"/>
            </a:pPr>
            <a:r>
              <a:rPr lang="zh-CN" altLang="en-US">
                <a:solidFill>
                  <a:schemeClr val="tx2"/>
                </a:solidFill>
              </a:rPr>
              <a:t>量化后得到</a:t>
            </a:r>
            <a:r>
              <a:rPr lang="en-US" altLang="zh-CN">
                <a:solidFill>
                  <a:schemeClr val="tx2"/>
                </a:solidFill>
              </a:rPr>
              <a:t>Q</a:t>
            </a:r>
            <a:r>
              <a:rPr lang="zh-CN" altLang="en-US">
                <a:solidFill>
                  <a:schemeClr val="tx2"/>
                </a:solidFill>
              </a:rPr>
              <a:t>数组</a:t>
            </a:r>
            <a:r>
              <a:rPr lang="en-US" altLang="zh-CN">
                <a:solidFill>
                  <a:schemeClr val="tx2"/>
                </a:solidFill>
              </a:rPr>
              <a:t>:</a:t>
            </a:r>
            <a:endParaRPr lang="zh-CN" altLang="en-US">
              <a:solidFill>
                <a:schemeClr val="tx2"/>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11188" y="692150"/>
            <a:ext cx="7772400" cy="720725"/>
          </a:xfrm>
        </p:spPr>
        <p:txBody>
          <a:bodyPr/>
          <a:lstStyle/>
          <a:p>
            <a:pPr eaLnBrk="1" hangingPunct="1"/>
            <a:r>
              <a:rPr lang="en-US" altLang="zh-CN" smtClean="0"/>
              <a:t>2.2.6</a:t>
            </a:r>
            <a:r>
              <a:rPr lang="zh-CN" altLang="en-US" b="1" smtClean="0"/>
              <a:t>生成</a:t>
            </a:r>
            <a:r>
              <a:rPr lang="en-US" altLang="zh-CN" b="1" smtClean="0"/>
              <a:t>JPEG</a:t>
            </a:r>
            <a:r>
              <a:rPr lang="zh-CN" altLang="en-US" b="1" smtClean="0"/>
              <a:t>文件</a:t>
            </a:r>
            <a:r>
              <a:rPr lang="zh-CN" altLang="en-US" smtClean="0"/>
              <a:t> </a:t>
            </a:r>
            <a:endParaRPr lang="en-US" altLang="zh-CN" smtClean="0"/>
          </a:p>
        </p:txBody>
      </p:sp>
      <p:sp>
        <p:nvSpPr>
          <p:cNvPr id="35843" name="Rectangle 3" descr="Rectangle: Click to edit Master text styles&#10;Second level&#10;Third level&#10;Fourth level&#10;Fifth level"/>
          <p:cNvSpPr>
            <a:spLocks noGrp="1" noChangeArrowheads="1"/>
          </p:cNvSpPr>
          <p:nvPr>
            <p:ph type="body" idx="1"/>
          </p:nvPr>
        </p:nvSpPr>
        <p:spPr>
          <a:xfrm>
            <a:off x="838200" y="1628775"/>
            <a:ext cx="7772400" cy="4391025"/>
          </a:xfrm>
        </p:spPr>
        <p:txBody>
          <a:bodyPr/>
          <a:lstStyle/>
          <a:p>
            <a:pPr eaLnBrk="1" hangingPunct="1">
              <a:lnSpc>
                <a:spcPct val="80000"/>
              </a:lnSpc>
            </a:pPr>
            <a:r>
              <a:rPr lang="en-US" altLang="zh-CN" sz="2000" smtClean="0"/>
              <a:t>JPEG</a:t>
            </a:r>
            <a:r>
              <a:rPr lang="zh-CN" altLang="en-US" sz="2000" smtClean="0"/>
              <a:t>编码的最后一个步骤是把各种标记代码和编码后的图像数据写入文件。标记码由两个字节构成，其前一个字节是固定值</a:t>
            </a:r>
            <a:r>
              <a:rPr lang="en-US" altLang="zh-CN" sz="2000" smtClean="0"/>
              <a:t>0xFF</a:t>
            </a:r>
            <a:r>
              <a:rPr lang="zh-CN" altLang="en-US" sz="2000" smtClean="0"/>
              <a:t>，每个标记之前还可添加数目不限的</a:t>
            </a:r>
            <a:r>
              <a:rPr lang="en-US" altLang="zh-CN" sz="2000" smtClean="0"/>
              <a:t>0xFF</a:t>
            </a:r>
            <a:r>
              <a:rPr lang="zh-CN" altLang="en-US" sz="2000" smtClean="0"/>
              <a:t>填充字节。标记码部分给出了</a:t>
            </a:r>
            <a:r>
              <a:rPr lang="en-US" altLang="zh-CN" sz="2000" smtClean="0"/>
              <a:t>JPEG</a:t>
            </a:r>
            <a:r>
              <a:rPr lang="zh-CN" altLang="en-US" sz="2000" smtClean="0"/>
              <a:t>图像的所有信息，如图像的宽、高、哈夫曼表、量化表等，标记码有很多，但绝大多数的</a:t>
            </a:r>
            <a:r>
              <a:rPr lang="en-US" altLang="zh-CN" sz="2000" smtClean="0"/>
              <a:t>JPEG</a:t>
            </a:r>
            <a:r>
              <a:rPr lang="zh-CN" altLang="en-US" sz="2000" smtClean="0"/>
              <a:t>文件只包含以下几种。</a:t>
            </a:r>
          </a:p>
          <a:p>
            <a:pPr eaLnBrk="1" hangingPunct="1">
              <a:lnSpc>
                <a:spcPct val="80000"/>
              </a:lnSpc>
            </a:pPr>
            <a:r>
              <a:rPr lang="en-US" altLang="zh-CN" sz="2000" smtClean="0"/>
              <a:t>SOI 0xD8          </a:t>
            </a:r>
            <a:r>
              <a:rPr lang="zh-CN" altLang="en-US" sz="2000" smtClean="0"/>
              <a:t>图像开始，可作为</a:t>
            </a:r>
            <a:r>
              <a:rPr lang="en-US" altLang="zh-CN" sz="2000" smtClean="0"/>
              <a:t>JPEG</a:t>
            </a:r>
            <a:r>
              <a:rPr lang="zh-CN" altLang="en-US" sz="2000" smtClean="0"/>
              <a:t>格式的判据</a:t>
            </a:r>
          </a:p>
          <a:p>
            <a:pPr eaLnBrk="1" hangingPunct="1">
              <a:lnSpc>
                <a:spcPct val="80000"/>
              </a:lnSpc>
            </a:pPr>
            <a:r>
              <a:rPr lang="en-US" altLang="zh-CN" sz="2000" smtClean="0"/>
              <a:t>APP0 0xE0         JFIF</a:t>
            </a:r>
            <a:r>
              <a:rPr lang="zh-CN" altLang="en-US" sz="2000" smtClean="0"/>
              <a:t>应用数据块</a:t>
            </a:r>
          </a:p>
          <a:p>
            <a:pPr eaLnBrk="1" hangingPunct="1">
              <a:lnSpc>
                <a:spcPct val="80000"/>
              </a:lnSpc>
            </a:pPr>
            <a:r>
              <a:rPr lang="en-US" altLang="zh-CN" sz="2000" smtClean="0"/>
              <a:t>APPn 0xE1 </a:t>
            </a:r>
            <a:r>
              <a:rPr lang="zh-CN" altLang="en-US" sz="2000" smtClean="0"/>
              <a:t>～ </a:t>
            </a:r>
            <a:r>
              <a:rPr lang="en-US" altLang="zh-CN" sz="2000" smtClean="0"/>
              <a:t>0xEF </a:t>
            </a:r>
            <a:r>
              <a:rPr lang="zh-CN" altLang="en-US" sz="2000" smtClean="0"/>
              <a:t>其它的应用数据块（</a:t>
            </a:r>
            <a:r>
              <a:rPr lang="en-US" altLang="zh-CN" sz="2000" smtClean="0"/>
              <a:t>n</a:t>
            </a:r>
            <a:r>
              <a:rPr lang="zh-CN" altLang="en-US" sz="2000" smtClean="0"/>
              <a:t>，</a:t>
            </a:r>
            <a:r>
              <a:rPr lang="en-US" altLang="zh-CN" sz="2000" smtClean="0"/>
              <a:t>1</a:t>
            </a:r>
            <a:r>
              <a:rPr lang="zh-CN" altLang="en-US" sz="2000" smtClean="0"/>
              <a:t>～</a:t>
            </a:r>
            <a:r>
              <a:rPr lang="en-US" altLang="zh-CN" sz="2000" smtClean="0"/>
              <a:t>15</a:t>
            </a:r>
            <a:r>
              <a:rPr lang="zh-CN" altLang="en-US" sz="2000" smtClean="0"/>
              <a:t>）</a:t>
            </a:r>
          </a:p>
          <a:p>
            <a:pPr eaLnBrk="1" hangingPunct="1">
              <a:lnSpc>
                <a:spcPct val="80000"/>
              </a:lnSpc>
            </a:pPr>
            <a:r>
              <a:rPr lang="en-US" altLang="zh-CN" sz="2000" smtClean="0"/>
              <a:t>DQT 0xDB          </a:t>
            </a:r>
            <a:r>
              <a:rPr lang="zh-CN" altLang="en-US" sz="2000" smtClean="0"/>
              <a:t>量化表</a:t>
            </a:r>
          </a:p>
          <a:p>
            <a:pPr eaLnBrk="1" hangingPunct="1">
              <a:lnSpc>
                <a:spcPct val="80000"/>
              </a:lnSpc>
            </a:pPr>
            <a:r>
              <a:rPr lang="en-US" altLang="zh-CN" sz="2000" smtClean="0"/>
              <a:t>SOF0 0xC0         </a:t>
            </a:r>
            <a:r>
              <a:rPr lang="zh-CN" altLang="en-US" sz="2000" smtClean="0"/>
              <a:t>帧开始</a:t>
            </a:r>
          </a:p>
          <a:p>
            <a:pPr eaLnBrk="1" hangingPunct="1">
              <a:lnSpc>
                <a:spcPct val="80000"/>
              </a:lnSpc>
            </a:pPr>
            <a:r>
              <a:rPr lang="en-US" altLang="zh-CN" sz="2000" smtClean="0"/>
              <a:t>DHT 0xC4          </a:t>
            </a:r>
            <a:r>
              <a:rPr lang="zh-CN" altLang="en-US" sz="2000" smtClean="0"/>
              <a:t>哈夫曼表</a:t>
            </a:r>
          </a:p>
          <a:p>
            <a:pPr eaLnBrk="1" hangingPunct="1">
              <a:lnSpc>
                <a:spcPct val="80000"/>
              </a:lnSpc>
            </a:pPr>
            <a:r>
              <a:rPr lang="en-US" altLang="zh-CN" sz="2000" smtClean="0"/>
              <a:t>SOS 0xDA          </a:t>
            </a:r>
            <a:r>
              <a:rPr lang="zh-CN" altLang="en-US" sz="2000" smtClean="0"/>
              <a:t>扫描线开始</a:t>
            </a:r>
          </a:p>
          <a:p>
            <a:pPr eaLnBrk="1" hangingPunct="1">
              <a:lnSpc>
                <a:spcPct val="80000"/>
              </a:lnSpc>
            </a:pPr>
            <a:r>
              <a:rPr lang="en-US" altLang="zh-CN" sz="2000" smtClean="0"/>
              <a:t>EOI 0xD9          </a:t>
            </a:r>
            <a:r>
              <a:rPr lang="zh-CN" altLang="en-US" sz="2000" smtClean="0"/>
              <a:t>图像结束</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09600" y="304800"/>
            <a:ext cx="7772400" cy="531813"/>
          </a:xfrm>
        </p:spPr>
        <p:txBody>
          <a:bodyPr/>
          <a:lstStyle/>
          <a:p>
            <a:pPr eaLnBrk="1" hangingPunct="1"/>
            <a:r>
              <a:rPr lang="en-US" altLang="zh-CN" sz="2800" smtClean="0"/>
              <a:t>2.2.7</a:t>
            </a:r>
            <a:r>
              <a:rPr lang="zh-CN" altLang="en-US" sz="2800" smtClean="0"/>
              <a:t>哈夫曼编码在图像压缩中的实现</a:t>
            </a:r>
            <a:endParaRPr lang="en-US" altLang="zh-CN" sz="2800" smtClean="0"/>
          </a:p>
        </p:txBody>
      </p:sp>
      <p:sp>
        <p:nvSpPr>
          <p:cNvPr id="36867" name="Rectangle 3" descr="Rectangle: Click to edit Master text styles&#10;Second level&#10;Third level&#10;Fourth level&#10;Fifth level"/>
          <p:cNvSpPr>
            <a:spLocks noGrp="1" noChangeArrowheads="1"/>
          </p:cNvSpPr>
          <p:nvPr>
            <p:ph type="body" idx="1"/>
          </p:nvPr>
        </p:nvSpPr>
        <p:spPr>
          <a:xfrm>
            <a:off x="838200" y="1052513"/>
            <a:ext cx="7837488" cy="5400675"/>
          </a:xfrm>
        </p:spPr>
        <p:txBody>
          <a:bodyPr/>
          <a:lstStyle/>
          <a:p>
            <a:pPr eaLnBrk="1" hangingPunct="1">
              <a:lnSpc>
                <a:spcPct val="80000"/>
              </a:lnSpc>
            </a:pPr>
            <a:r>
              <a:rPr lang="zh-CN" altLang="en-US" sz="2000" smtClean="0"/>
              <a:t>哈夫曼表一般是事先确定的，（也可以在线实时调整）。下面以</a:t>
            </a:r>
            <a:r>
              <a:rPr lang="en-US" altLang="zh-CN" sz="2000" smtClean="0"/>
              <a:t>JPEG</a:t>
            </a:r>
            <a:r>
              <a:rPr lang="zh-CN" altLang="en-US" sz="2000" smtClean="0"/>
              <a:t>中的一个哈夫曼表（表</a:t>
            </a:r>
            <a:r>
              <a:rPr lang="en-US" altLang="zh-CN" sz="2000" smtClean="0"/>
              <a:t>3</a:t>
            </a:r>
            <a:r>
              <a:rPr lang="zh-CN" altLang="en-US" sz="2000" smtClean="0"/>
              <a:t>）为例，来说明如何实现哈夫曼编码，解码。</a:t>
            </a:r>
          </a:p>
          <a:p>
            <a:pPr eaLnBrk="1" hangingPunct="1">
              <a:lnSpc>
                <a:spcPct val="80000"/>
              </a:lnSpc>
            </a:pPr>
            <a:r>
              <a:rPr lang="zh-CN" altLang="en-US" sz="2000" smtClean="0"/>
              <a:t>表</a:t>
            </a:r>
            <a:r>
              <a:rPr lang="en-US" altLang="zh-CN" sz="2000" smtClean="0"/>
              <a:t>3</a:t>
            </a:r>
          </a:p>
          <a:p>
            <a:pPr eaLnBrk="1" hangingPunct="1">
              <a:lnSpc>
                <a:spcPct val="80000"/>
              </a:lnSpc>
              <a:buFont typeface="Wingdings" pitchFamily="2" charset="2"/>
              <a:buNone/>
            </a:pPr>
            <a:r>
              <a:rPr lang="en-US" altLang="zh-CN" sz="2000" smtClean="0"/>
              <a:t>JPEG</a:t>
            </a:r>
            <a:r>
              <a:rPr lang="zh-CN" altLang="en-US" sz="2000" smtClean="0"/>
              <a:t>标准中推荐的亮度信息哈夫曼表</a:t>
            </a:r>
          </a:p>
          <a:p>
            <a:pPr eaLnBrk="1" hangingPunct="1">
              <a:lnSpc>
                <a:spcPct val="80000"/>
              </a:lnSpc>
              <a:buFont typeface="Wingdings" pitchFamily="2" charset="2"/>
              <a:buNone/>
            </a:pPr>
            <a:r>
              <a:rPr lang="zh-CN" altLang="en-US" sz="2000" smtClean="0"/>
              <a:t>码值    码字的长度     码字</a:t>
            </a:r>
          </a:p>
          <a:p>
            <a:pPr eaLnBrk="1" hangingPunct="1">
              <a:lnSpc>
                <a:spcPct val="80000"/>
              </a:lnSpc>
              <a:buFont typeface="Wingdings" pitchFamily="2" charset="2"/>
              <a:buNone/>
            </a:pPr>
            <a:r>
              <a:rPr lang="en-US" altLang="zh-CN" sz="2000" smtClean="0"/>
              <a:t>0          2               00</a:t>
            </a:r>
          </a:p>
          <a:p>
            <a:pPr eaLnBrk="1" hangingPunct="1">
              <a:lnSpc>
                <a:spcPct val="80000"/>
              </a:lnSpc>
              <a:buFont typeface="Wingdings" pitchFamily="2" charset="2"/>
              <a:buNone/>
            </a:pPr>
            <a:r>
              <a:rPr lang="en-US" altLang="zh-CN" sz="2000" smtClean="0"/>
              <a:t>1          3               010</a:t>
            </a:r>
          </a:p>
          <a:p>
            <a:pPr eaLnBrk="1" hangingPunct="1">
              <a:lnSpc>
                <a:spcPct val="80000"/>
              </a:lnSpc>
              <a:buFont typeface="Wingdings" pitchFamily="2" charset="2"/>
              <a:buNone/>
            </a:pPr>
            <a:r>
              <a:rPr lang="en-US" altLang="zh-CN" sz="2000" smtClean="0"/>
              <a:t>2          3               011</a:t>
            </a:r>
          </a:p>
          <a:p>
            <a:pPr eaLnBrk="1" hangingPunct="1">
              <a:lnSpc>
                <a:spcPct val="80000"/>
              </a:lnSpc>
              <a:buFont typeface="Wingdings" pitchFamily="2" charset="2"/>
              <a:buNone/>
            </a:pPr>
            <a:r>
              <a:rPr lang="en-US" altLang="zh-CN" sz="2000" smtClean="0"/>
              <a:t>3          3               100</a:t>
            </a:r>
          </a:p>
          <a:p>
            <a:pPr eaLnBrk="1" hangingPunct="1">
              <a:lnSpc>
                <a:spcPct val="80000"/>
              </a:lnSpc>
              <a:buFont typeface="Wingdings" pitchFamily="2" charset="2"/>
              <a:buNone/>
            </a:pPr>
            <a:r>
              <a:rPr lang="en-US" altLang="zh-CN" sz="2000" smtClean="0"/>
              <a:t>4          3               101</a:t>
            </a:r>
          </a:p>
          <a:p>
            <a:pPr eaLnBrk="1" hangingPunct="1">
              <a:lnSpc>
                <a:spcPct val="80000"/>
              </a:lnSpc>
              <a:buFont typeface="Wingdings" pitchFamily="2" charset="2"/>
              <a:buNone/>
            </a:pPr>
            <a:r>
              <a:rPr lang="en-US" altLang="zh-CN" sz="2000" smtClean="0"/>
              <a:t>5          3               110</a:t>
            </a:r>
          </a:p>
          <a:p>
            <a:pPr eaLnBrk="1" hangingPunct="1">
              <a:lnSpc>
                <a:spcPct val="80000"/>
              </a:lnSpc>
              <a:buFont typeface="Wingdings" pitchFamily="2" charset="2"/>
              <a:buNone/>
            </a:pPr>
            <a:r>
              <a:rPr lang="en-US" altLang="zh-CN" sz="2000" smtClean="0"/>
              <a:t>6          4               1110</a:t>
            </a:r>
          </a:p>
          <a:p>
            <a:pPr eaLnBrk="1" hangingPunct="1">
              <a:lnSpc>
                <a:spcPct val="80000"/>
              </a:lnSpc>
              <a:buFont typeface="Wingdings" pitchFamily="2" charset="2"/>
              <a:buNone/>
            </a:pPr>
            <a:r>
              <a:rPr lang="en-US" altLang="zh-CN" sz="2000" smtClean="0"/>
              <a:t>7          5               11110</a:t>
            </a:r>
          </a:p>
          <a:p>
            <a:pPr eaLnBrk="1" hangingPunct="1">
              <a:lnSpc>
                <a:spcPct val="80000"/>
              </a:lnSpc>
              <a:buFont typeface="Wingdings" pitchFamily="2" charset="2"/>
              <a:buNone/>
            </a:pPr>
            <a:r>
              <a:rPr lang="en-US" altLang="zh-CN" sz="2000" smtClean="0"/>
              <a:t>8          6               111110</a:t>
            </a:r>
          </a:p>
          <a:p>
            <a:pPr eaLnBrk="1" hangingPunct="1">
              <a:lnSpc>
                <a:spcPct val="80000"/>
              </a:lnSpc>
              <a:buFont typeface="Wingdings" pitchFamily="2" charset="2"/>
              <a:buNone/>
            </a:pPr>
            <a:r>
              <a:rPr lang="en-US" altLang="zh-CN" sz="2000" smtClean="0"/>
              <a:t>9          7               1111110</a:t>
            </a:r>
          </a:p>
          <a:p>
            <a:pPr eaLnBrk="1" hangingPunct="1">
              <a:lnSpc>
                <a:spcPct val="80000"/>
              </a:lnSpc>
              <a:buFont typeface="Wingdings" pitchFamily="2" charset="2"/>
              <a:buNone/>
            </a:pPr>
            <a:r>
              <a:rPr lang="en-US" altLang="zh-CN" sz="2000" smtClean="0"/>
              <a:t>10        8               11111110</a:t>
            </a:r>
          </a:p>
          <a:p>
            <a:pPr eaLnBrk="1" hangingPunct="1">
              <a:lnSpc>
                <a:spcPct val="80000"/>
              </a:lnSpc>
              <a:buFont typeface="Wingdings" pitchFamily="2" charset="2"/>
              <a:buNone/>
            </a:pPr>
            <a:r>
              <a:rPr lang="en-US" altLang="zh-CN" sz="2000" smtClean="0"/>
              <a:t>11        9               111111110</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11188" y="476250"/>
            <a:ext cx="7772400" cy="1971675"/>
          </a:xfrm>
        </p:spPr>
        <p:txBody>
          <a:bodyPr/>
          <a:lstStyle/>
          <a:p>
            <a:pPr eaLnBrk="1" hangingPunct="1"/>
            <a:r>
              <a:rPr lang="zh-CN" altLang="en-US" sz="2000" smtClean="0"/>
              <a:t>在</a:t>
            </a:r>
            <a:r>
              <a:rPr lang="en-US" altLang="zh-CN" sz="2000" smtClean="0"/>
              <a:t>JPEG</a:t>
            </a:r>
            <a:r>
              <a:rPr lang="zh-CN" altLang="en-US" sz="2000" smtClean="0"/>
              <a:t>文件格式中，哈夫曼表以哈夫曼码字中位数相同的个数和所有的哈夫曼码值的形式存储，实际上是存储了一个哈夫曼树。下面以亮度</a:t>
            </a:r>
            <a:r>
              <a:rPr lang="en-US" altLang="zh-CN" sz="2000" smtClean="0"/>
              <a:t>DC</a:t>
            </a:r>
            <a:r>
              <a:rPr lang="zh-CN" altLang="en-US" sz="2000" smtClean="0"/>
              <a:t>系数表（表</a:t>
            </a:r>
            <a:r>
              <a:rPr lang="en-US" altLang="zh-CN" sz="2000" smtClean="0"/>
              <a:t>3</a:t>
            </a:r>
            <a:r>
              <a:rPr lang="zh-CN" altLang="en-US" sz="2000" smtClean="0"/>
              <a:t>）为例说明哈夫曼表构造的整个过程。</a:t>
            </a:r>
            <a:br>
              <a:rPr lang="zh-CN" altLang="en-US" sz="2000" smtClean="0"/>
            </a:br>
            <a:r>
              <a:rPr lang="zh-CN" altLang="en-US" sz="2000" smtClean="0"/>
              <a:t/>
            </a:r>
            <a:br>
              <a:rPr lang="zh-CN" altLang="en-US" sz="2000" smtClean="0"/>
            </a:br>
            <a:r>
              <a:rPr lang="zh-CN" altLang="en-US" sz="2000" smtClean="0"/>
              <a:t>由表</a:t>
            </a:r>
            <a:r>
              <a:rPr lang="en-US" altLang="zh-CN" sz="2000" smtClean="0"/>
              <a:t>3</a:t>
            </a:r>
            <a:r>
              <a:rPr lang="zh-CN" altLang="en-US" sz="2000" smtClean="0"/>
              <a:t>可以得到两个数组：</a:t>
            </a:r>
          </a:p>
        </p:txBody>
      </p:sp>
      <p:sp>
        <p:nvSpPr>
          <p:cNvPr id="37891" name="Rectangle 3" descr="Rectangle: Click to edit Master text styles&#10;Second level&#10;Third level&#10;Fourth level&#10;Fifth level"/>
          <p:cNvSpPr>
            <a:spLocks noGrp="1" noChangeArrowheads="1"/>
          </p:cNvSpPr>
          <p:nvPr>
            <p:ph type="body" idx="1"/>
          </p:nvPr>
        </p:nvSpPr>
        <p:spPr>
          <a:xfrm>
            <a:off x="838200" y="2492375"/>
            <a:ext cx="7772400" cy="3527425"/>
          </a:xfrm>
        </p:spPr>
        <p:txBody>
          <a:bodyPr/>
          <a:lstStyle/>
          <a:p>
            <a:pPr eaLnBrk="1" hangingPunct="1">
              <a:lnSpc>
                <a:spcPct val="90000"/>
              </a:lnSpc>
            </a:pPr>
            <a:r>
              <a:rPr lang="en-US" altLang="zh-CN" sz="2000" smtClean="0"/>
              <a:t>bits[17] = { 0, 0, 1, 5, 1, 1, 1, 1, 1, 1, 0, 0, 0, 0, 0, 0, 0 };</a:t>
            </a:r>
          </a:p>
          <a:p>
            <a:pPr eaLnBrk="1" hangingPunct="1">
              <a:lnSpc>
                <a:spcPct val="90000"/>
              </a:lnSpc>
              <a:buFont typeface="Wingdings" pitchFamily="2" charset="2"/>
              <a:buNone/>
            </a:pPr>
            <a:endParaRPr lang="en-US" altLang="zh-CN" sz="2000" smtClean="0"/>
          </a:p>
          <a:p>
            <a:pPr eaLnBrk="1" hangingPunct="1">
              <a:lnSpc>
                <a:spcPct val="90000"/>
              </a:lnSpc>
            </a:pPr>
            <a:r>
              <a:rPr lang="en-US" altLang="zh-CN" sz="2000" smtClean="0"/>
              <a:t>huffval[] ={ 0, 1, 2, 3, 4, 5, 6, 7, 8, 9, 10, 11 };</a:t>
            </a:r>
          </a:p>
          <a:p>
            <a:pPr eaLnBrk="1" hangingPunct="1">
              <a:lnSpc>
                <a:spcPct val="90000"/>
              </a:lnSpc>
              <a:buFont typeface="Wingdings" pitchFamily="2" charset="2"/>
              <a:buNone/>
            </a:pPr>
            <a:endParaRPr lang="en-US" altLang="zh-CN" sz="2000" smtClean="0"/>
          </a:p>
          <a:p>
            <a:pPr eaLnBrk="1" hangingPunct="1">
              <a:lnSpc>
                <a:spcPct val="90000"/>
              </a:lnSpc>
            </a:pPr>
            <a:r>
              <a:rPr lang="zh-CN" altLang="en-US" sz="2000" smtClean="0"/>
              <a:t>这两个数组和表</a:t>
            </a:r>
            <a:r>
              <a:rPr lang="en-US" altLang="zh-CN" sz="2000" smtClean="0"/>
              <a:t>3</a:t>
            </a:r>
            <a:r>
              <a:rPr lang="zh-CN" altLang="en-US" sz="2000" smtClean="0"/>
              <a:t>是对应的。</a:t>
            </a:r>
            <a:r>
              <a:rPr lang="en-US" altLang="zh-CN" sz="2000" smtClean="0"/>
              <a:t>bits[]</a:t>
            </a:r>
            <a:r>
              <a:rPr lang="zh-CN" altLang="en-US" sz="2000" smtClean="0"/>
              <a:t>数组中的元素除</a:t>
            </a:r>
            <a:r>
              <a:rPr lang="en-US" altLang="zh-CN" sz="2000" smtClean="0"/>
              <a:t>bits[0]</a:t>
            </a:r>
            <a:r>
              <a:rPr lang="zh-CN" altLang="en-US" sz="2000" smtClean="0"/>
              <a:t>外，</a:t>
            </a:r>
            <a:r>
              <a:rPr lang="en-US" altLang="zh-CN" sz="2000" smtClean="0"/>
              <a:t>bits[1],bits[2],bits[3],</a:t>
            </a:r>
            <a:r>
              <a:rPr lang="en-US" altLang="zh-CN" sz="2000" smtClean="0">
                <a:latin typeface="Times New Roman" pitchFamily="18" charset="0"/>
              </a:rPr>
              <a:t>…</a:t>
            </a:r>
            <a:r>
              <a:rPr lang="en-US" altLang="zh-CN" sz="2000" smtClean="0"/>
              <a:t>bits[16]</a:t>
            </a:r>
            <a:r>
              <a:rPr lang="zh-CN" altLang="en-US" sz="2000" smtClean="0"/>
              <a:t>代表哈夫曼代码中长度为</a:t>
            </a:r>
            <a:r>
              <a:rPr lang="en-US" altLang="zh-CN" sz="2000" smtClean="0"/>
              <a:t>1,2,3</a:t>
            </a:r>
            <a:r>
              <a:rPr lang="en-US" altLang="zh-CN" sz="2000" smtClean="0">
                <a:latin typeface="Times New Roman" pitchFamily="18" charset="0"/>
              </a:rPr>
              <a:t>…</a:t>
            </a:r>
            <a:r>
              <a:rPr lang="en-US" altLang="zh-CN" sz="2000" smtClean="0"/>
              <a:t>16</a:t>
            </a:r>
            <a:r>
              <a:rPr lang="zh-CN" altLang="en-US" sz="2000" smtClean="0"/>
              <a:t>的个数。</a:t>
            </a:r>
            <a:r>
              <a:rPr lang="en-US" altLang="zh-CN" sz="2000" smtClean="0"/>
              <a:t>huffval[]</a:t>
            </a:r>
            <a:r>
              <a:rPr lang="zh-CN" altLang="en-US" sz="2000" smtClean="0"/>
              <a:t>中的各个元素是按照哈夫曼代码长度递增的顺序相对应的哈夫曼值（</a:t>
            </a:r>
            <a:r>
              <a:rPr lang="en-US" altLang="zh-CN" sz="2000" smtClean="0"/>
              <a:t>Huffman value</a:t>
            </a:r>
            <a:r>
              <a:rPr lang="zh-CN" altLang="en-US" sz="2000" smtClean="0"/>
              <a:t>），也即被代表的信息，如果几个元素对应的哈夫曼代码长度相同，顺序可以交换。从这两个数组出发，看看是如何实现编码的。</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09600" y="304800"/>
            <a:ext cx="7772400" cy="1036638"/>
          </a:xfrm>
        </p:spPr>
        <p:txBody>
          <a:bodyPr/>
          <a:lstStyle/>
          <a:p>
            <a:pPr eaLnBrk="1" hangingPunct="1"/>
            <a:r>
              <a:rPr lang="zh-CN" altLang="en-US" sz="2400" smtClean="0"/>
              <a:t>为了生成哈夫曼表，要建立</a:t>
            </a:r>
            <a:r>
              <a:rPr lang="en-US" altLang="zh-CN" sz="2400" smtClean="0"/>
              <a:t>huffsize[]</a:t>
            </a:r>
            <a:r>
              <a:rPr lang="zh-CN" altLang="en-US" sz="2400" smtClean="0"/>
              <a:t>，</a:t>
            </a:r>
            <a:r>
              <a:rPr lang="en-US" altLang="zh-CN" sz="2400" smtClean="0"/>
              <a:t>huffcode[]</a:t>
            </a:r>
            <a:r>
              <a:rPr lang="zh-CN" altLang="en-US" sz="2400" smtClean="0"/>
              <a:t> 两个整数型数组，此处它们的元素个数只要大于</a:t>
            </a:r>
            <a:r>
              <a:rPr lang="en-US" altLang="zh-CN" sz="2400" smtClean="0"/>
              <a:t>12</a:t>
            </a:r>
            <a:r>
              <a:rPr lang="zh-CN" altLang="en-US" sz="2400" smtClean="0"/>
              <a:t>即可。</a:t>
            </a:r>
          </a:p>
        </p:txBody>
      </p:sp>
      <p:sp>
        <p:nvSpPr>
          <p:cNvPr id="38915" name="Rectangle 3" descr="Rectangle: Click to edit Master text styles&#10;Second level&#10;Third level&#10;Fourth level&#10;Fifth level"/>
          <p:cNvSpPr>
            <a:spLocks noGrp="1" noChangeArrowheads="1"/>
          </p:cNvSpPr>
          <p:nvPr>
            <p:ph type="body" idx="1"/>
          </p:nvPr>
        </p:nvSpPr>
        <p:spPr>
          <a:xfrm>
            <a:off x="838200" y="1341438"/>
            <a:ext cx="7766050" cy="5183187"/>
          </a:xfrm>
        </p:spPr>
        <p:txBody>
          <a:bodyPr/>
          <a:lstStyle/>
          <a:p>
            <a:pPr eaLnBrk="1" hangingPunct="1">
              <a:lnSpc>
                <a:spcPct val="90000"/>
              </a:lnSpc>
            </a:pPr>
            <a:r>
              <a:rPr lang="zh-CN" altLang="en-US" sz="1800" smtClean="0"/>
              <a:t>第一步：得到</a:t>
            </a:r>
            <a:r>
              <a:rPr lang="en-US" altLang="zh-CN" sz="1800" smtClean="0"/>
              <a:t>huffsize[]</a:t>
            </a:r>
          </a:p>
          <a:p>
            <a:pPr eaLnBrk="1" hangingPunct="1">
              <a:lnSpc>
                <a:spcPct val="90000"/>
              </a:lnSpc>
              <a:buFont typeface="Wingdings" pitchFamily="2" charset="2"/>
              <a:buNone/>
            </a:pPr>
            <a:r>
              <a:rPr lang="en-US" altLang="zh-CN" sz="1800" smtClean="0"/>
              <a:t>    huffsize[]</a:t>
            </a:r>
            <a:r>
              <a:rPr lang="zh-CN" altLang="en-US" sz="1800" smtClean="0"/>
              <a:t>是用于记录</a:t>
            </a:r>
            <a:r>
              <a:rPr lang="en-US" altLang="zh-CN" sz="1800" smtClean="0"/>
              <a:t>12</a:t>
            </a:r>
            <a:r>
              <a:rPr lang="zh-CN" altLang="en-US" sz="1800" smtClean="0"/>
              <a:t>个哈夫曼码字的有效位的位数（单位是</a:t>
            </a:r>
            <a:r>
              <a:rPr lang="en-US" altLang="zh-CN" sz="1800" smtClean="0"/>
              <a:t>Bit</a:t>
            </a:r>
            <a:r>
              <a:rPr lang="zh-CN" altLang="en-US" sz="1800" smtClean="0"/>
              <a:t>），即生成表</a:t>
            </a:r>
            <a:r>
              <a:rPr lang="en-US" altLang="zh-CN" sz="1800" smtClean="0"/>
              <a:t>3</a:t>
            </a:r>
            <a:r>
              <a:rPr lang="zh-CN" altLang="en-US" sz="1800" smtClean="0"/>
              <a:t>的第二列（码字的长度），这主要是因为编码后输出码字时一定要知道码字的长度。</a:t>
            </a:r>
          </a:p>
          <a:p>
            <a:pPr eaLnBrk="1" hangingPunct="1">
              <a:lnSpc>
                <a:spcPct val="90000"/>
              </a:lnSpc>
            </a:pPr>
            <a:r>
              <a:rPr lang="zh-CN" altLang="en-US" sz="1800" smtClean="0"/>
              <a:t>第二步得到</a:t>
            </a:r>
            <a:r>
              <a:rPr lang="en-US" altLang="zh-CN" sz="1800" smtClean="0"/>
              <a:t>huffcode[]</a:t>
            </a:r>
          </a:p>
          <a:p>
            <a:pPr eaLnBrk="1" hangingPunct="1">
              <a:lnSpc>
                <a:spcPct val="90000"/>
              </a:lnSpc>
              <a:buFont typeface="Wingdings" pitchFamily="2" charset="2"/>
              <a:buNone/>
            </a:pPr>
            <a:r>
              <a:rPr lang="zh-CN" altLang="en-US" sz="1800" smtClean="0"/>
              <a:t>   它的各个元素是与</a:t>
            </a:r>
            <a:r>
              <a:rPr lang="en-US" altLang="zh-CN" sz="1800" smtClean="0"/>
              <a:t>huffsize[]</a:t>
            </a:r>
            <a:r>
              <a:rPr lang="zh-CN" altLang="en-US" sz="1800" smtClean="0"/>
              <a:t>各元素相对应的哈夫曼码字，即表的第三列（码字）。</a:t>
            </a:r>
          </a:p>
          <a:p>
            <a:pPr eaLnBrk="1" hangingPunct="1">
              <a:lnSpc>
                <a:spcPct val="90000"/>
              </a:lnSpc>
            </a:pPr>
            <a:r>
              <a:rPr lang="zh-CN" altLang="en-US" sz="1800" smtClean="0"/>
              <a:t>   </a:t>
            </a:r>
            <a:r>
              <a:rPr lang="zh-CN" altLang="en-US" sz="1800" smtClean="0">
                <a:latin typeface="宋体" pitchFamily="2" charset="-122"/>
              </a:rPr>
              <a:t>生成</a:t>
            </a:r>
            <a:r>
              <a:rPr lang="en-US" altLang="zh-CN" sz="1800" smtClean="0">
                <a:latin typeface="宋体" pitchFamily="2" charset="-122"/>
              </a:rPr>
              <a:t>huffcode[]</a:t>
            </a:r>
            <a:r>
              <a:rPr lang="zh-CN" altLang="en-US" sz="1800" smtClean="0">
                <a:latin typeface="宋体" pitchFamily="2" charset="-122"/>
              </a:rPr>
              <a:t>的过程；</a:t>
            </a:r>
          </a:p>
          <a:p>
            <a:pPr eaLnBrk="1" hangingPunct="1">
              <a:lnSpc>
                <a:spcPct val="90000"/>
              </a:lnSpc>
              <a:buFont typeface="Wingdings" pitchFamily="2" charset="2"/>
              <a:buAutoNum type="circleNumDbPlain"/>
            </a:pPr>
            <a:r>
              <a:rPr lang="zh-CN" altLang="en-US" sz="1800" smtClean="0">
                <a:latin typeface="宋体" pitchFamily="2" charset="-122"/>
              </a:rPr>
              <a:t>   第一个码字必定为</a:t>
            </a:r>
            <a:r>
              <a:rPr lang="en-US" altLang="zh-CN" sz="1800" smtClean="0">
                <a:latin typeface="宋体" pitchFamily="2" charset="-122"/>
              </a:rPr>
              <a:t>0</a:t>
            </a:r>
            <a:r>
              <a:rPr lang="zh-CN" altLang="en-US" sz="1800" smtClean="0">
                <a:latin typeface="宋体" pitchFamily="2" charset="-122"/>
              </a:rPr>
              <a:t>。</a:t>
            </a:r>
          </a:p>
          <a:p>
            <a:pPr eaLnBrk="1" hangingPunct="1">
              <a:lnSpc>
                <a:spcPct val="90000"/>
              </a:lnSpc>
              <a:buFont typeface="Wingdings" pitchFamily="2" charset="2"/>
              <a:buNone/>
            </a:pPr>
            <a:r>
              <a:rPr lang="zh-CN" altLang="en-US" sz="1800" smtClean="0">
                <a:latin typeface="宋体" pitchFamily="2" charset="-122"/>
              </a:rPr>
              <a:t>      如果第一个码字位数为</a:t>
            </a:r>
            <a:r>
              <a:rPr lang="en-US" altLang="zh-CN" sz="1800" smtClean="0">
                <a:latin typeface="宋体" pitchFamily="2" charset="-122"/>
              </a:rPr>
              <a:t>1, </a:t>
            </a:r>
            <a:r>
              <a:rPr lang="zh-CN" altLang="en-US" sz="1800" smtClean="0">
                <a:latin typeface="宋体" pitchFamily="2" charset="-122"/>
              </a:rPr>
              <a:t>则码字为</a:t>
            </a:r>
            <a:r>
              <a:rPr lang="en-US" altLang="zh-CN" sz="1800" smtClean="0">
                <a:latin typeface="宋体" pitchFamily="2" charset="-122"/>
              </a:rPr>
              <a:t>0;</a:t>
            </a:r>
          </a:p>
          <a:p>
            <a:pPr eaLnBrk="1" hangingPunct="1">
              <a:lnSpc>
                <a:spcPct val="90000"/>
              </a:lnSpc>
              <a:buFont typeface="Wingdings" pitchFamily="2" charset="2"/>
              <a:buNone/>
            </a:pPr>
            <a:r>
              <a:rPr lang="zh-CN" altLang="en-US" sz="1800" smtClean="0">
                <a:latin typeface="宋体" pitchFamily="2" charset="-122"/>
              </a:rPr>
              <a:t>      如果第一个码字位数为</a:t>
            </a:r>
            <a:r>
              <a:rPr lang="en-US" altLang="zh-CN" sz="1800" smtClean="0">
                <a:latin typeface="宋体" pitchFamily="2" charset="-122"/>
              </a:rPr>
              <a:t>2, </a:t>
            </a:r>
            <a:r>
              <a:rPr lang="zh-CN" altLang="en-US" sz="1800" smtClean="0">
                <a:latin typeface="宋体" pitchFamily="2" charset="-122"/>
              </a:rPr>
              <a:t>则码字为</a:t>
            </a:r>
            <a:r>
              <a:rPr lang="en-US" altLang="zh-CN" sz="1800" smtClean="0">
                <a:latin typeface="宋体" pitchFamily="2" charset="-122"/>
              </a:rPr>
              <a:t>00;</a:t>
            </a:r>
          </a:p>
          <a:p>
            <a:pPr eaLnBrk="1" hangingPunct="1">
              <a:lnSpc>
                <a:spcPct val="90000"/>
              </a:lnSpc>
              <a:buFont typeface="Wingdings" pitchFamily="2" charset="2"/>
              <a:buNone/>
            </a:pPr>
            <a:r>
              <a:rPr lang="zh-CN" altLang="en-US" sz="1800" smtClean="0">
                <a:latin typeface="宋体" pitchFamily="2" charset="-122"/>
              </a:rPr>
              <a:t>      如此类推。</a:t>
            </a:r>
          </a:p>
          <a:p>
            <a:pPr eaLnBrk="1" hangingPunct="1">
              <a:lnSpc>
                <a:spcPct val="90000"/>
              </a:lnSpc>
              <a:buFont typeface="Wingdings" pitchFamily="2" charset="2"/>
              <a:buAutoNum type="circleNumDbPlain" startAt="2"/>
            </a:pPr>
            <a:r>
              <a:rPr lang="zh-CN" altLang="en-US" sz="1800" smtClean="0"/>
              <a:t> 相邻的相同长度的哈夫曼码字彼此间差</a:t>
            </a:r>
            <a:r>
              <a:rPr lang="en-US" altLang="zh-CN" sz="1800" smtClean="0"/>
              <a:t>1</a:t>
            </a:r>
            <a:r>
              <a:rPr lang="zh-CN" altLang="en-US" sz="1800" smtClean="0"/>
              <a:t>。长度为</a:t>
            </a:r>
            <a:r>
              <a:rPr lang="en-US" altLang="zh-CN" sz="1800" smtClean="0"/>
              <a:t>si+1</a:t>
            </a:r>
            <a:r>
              <a:rPr lang="zh-CN" altLang="en-US" sz="1800" smtClean="0"/>
              <a:t>的代码中数值最小的代码，是长度为</a:t>
            </a:r>
            <a:r>
              <a:rPr lang="en-US" altLang="zh-CN" sz="1800" smtClean="0"/>
              <a:t>si</a:t>
            </a:r>
            <a:r>
              <a:rPr lang="zh-CN" altLang="en-US" sz="1800" smtClean="0"/>
              <a:t>的代码中数值最大的代码加</a:t>
            </a:r>
            <a:r>
              <a:rPr lang="en-US" altLang="zh-CN" sz="1800" smtClean="0"/>
              <a:t>1</a:t>
            </a:r>
            <a:r>
              <a:rPr lang="zh-CN" altLang="en-US" sz="1800" smtClean="0"/>
              <a:t>后并左移一位，这就能保证没有任何一个代码是另外一个代码的前缀，也就是说</a:t>
            </a:r>
            <a:r>
              <a:rPr lang="en-US" altLang="zh-CN" sz="1800" smtClean="0"/>
              <a:t>11</a:t>
            </a:r>
            <a:r>
              <a:rPr lang="zh-CN" altLang="en-US" sz="1800" smtClean="0"/>
              <a:t>，</a:t>
            </a:r>
            <a:r>
              <a:rPr lang="en-US" altLang="zh-CN" sz="1800" smtClean="0"/>
              <a:t>110</a:t>
            </a:r>
            <a:r>
              <a:rPr lang="zh-CN" altLang="en-US" sz="1800" smtClean="0"/>
              <a:t>这样的两个代码是不允许的。否则，解码时就会出现问题。</a:t>
            </a:r>
          </a:p>
          <a:p>
            <a:pPr eaLnBrk="1" hangingPunct="1">
              <a:lnSpc>
                <a:spcPct val="90000"/>
              </a:lnSpc>
            </a:pPr>
            <a:r>
              <a:rPr lang="en-US" altLang="zh-CN" sz="1800" smtClean="0"/>
              <a:t>huffval[]</a:t>
            </a:r>
            <a:r>
              <a:rPr lang="zh-CN" altLang="en-US" sz="1800" smtClean="0"/>
              <a:t>， </a:t>
            </a:r>
            <a:r>
              <a:rPr lang="en-US" altLang="zh-CN" sz="1800" smtClean="0"/>
              <a:t>huffsize[]</a:t>
            </a:r>
            <a:r>
              <a:rPr lang="zh-CN" altLang="en-US" sz="1800" smtClean="0"/>
              <a:t>，</a:t>
            </a:r>
            <a:r>
              <a:rPr lang="en-US" altLang="zh-CN" sz="1800" smtClean="0"/>
              <a:t>huffcode[]</a:t>
            </a:r>
            <a:r>
              <a:rPr lang="zh-CN" altLang="en-US" sz="1600" smtClean="0"/>
              <a:t> </a:t>
            </a:r>
            <a:r>
              <a:rPr lang="zh-CN" altLang="en-US" sz="1800" smtClean="0"/>
              <a:t>就构成了哈夫曼表</a:t>
            </a:r>
          </a:p>
          <a:p>
            <a:pPr eaLnBrk="1" hangingPunct="1">
              <a:lnSpc>
                <a:spcPct val="90000"/>
              </a:lnSpc>
            </a:pPr>
            <a:r>
              <a:rPr lang="zh-CN" altLang="en-US" sz="1800" smtClean="0"/>
              <a:t>哈夫曼编码的过程就是一个查表过程。</a:t>
            </a:r>
          </a:p>
          <a:p>
            <a:pPr eaLnBrk="1" hangingPunct="1">
              <a:lnSpc>
                <a:spcPct val="90000"/>
              </a:lnSpc>
              <a:buFont typeface="Wingdings" pitchFamily="2" charset="2"/>
              <a:buNone/>
            </a:pPr>
            <a:endParaRPr lang="zh-CN" altLang="en-US" sz="180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09600" y="304800"/>
            <a:ext cx="7772400" cy="676275"/>
          </a:xfrm>
        </p:spPr>
        <p:txBody>
          <a:bodyPr/>
          <a:lstStyle/>
          <a:p>
            <a:pPr eaLnBrk="1" hangingPunct="1"/>
            <a:r>
              <a:rPr lang="zh-CN" altLang="en-US" smtClean="0"/>
              <a:t>参考资料：</a:t>
            </a:r>
          </a:p>
        </p:txBody>
      </p:sp>
      <p:sp>
        <p:nvSpPr>
          <p:cNvPr id="39939"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z="2000" smtClean="0"/>
              <a:t>钟玉琢</a:t>
            </a:r>
            <a:r>
              <a:rPr lang="en-US" altLang="zh-CN" sz="2000" smtClean="0"/>
              <a:t>,</a:t>
            </a:r>
            <a:r>
              <a:rPr lang="zh-CN" altLang="en-US" sz="2000" smtClean="0"/>
              <a:t>王琪</a:t>
            </a:r>
            <a:r>
              <a:rPr lang="en-US" altLang="zh-CN" sz="2000" smtClean="0"/>
              <a:t>,</a:t>
            </a:r>
            <a:r>
              <a:rPr lang="zh-CN" altLang="en-US" sz="2000" smtClean="0"/>
              <a:t>贺玉文</a:t>
            </a:r>
            <a:r>
              <a:rPr lang="en-US" altLang="zh-CN" sz="2000" smtClean="0"/>
              <a:t>.</a:t>
            </a:r>
            <a:r>
              <a:rPr lang="zh-CN" altLang="en-US" sz="2000" smtClean="0"/>
              <a:t>基于对象的多媒体数据压缩编码国际标准</a:t>
            </a:r>
            <a:r>
              <a:rPr lang="en-US" altLang="zh-CN" sz="2000" smtClean="0">
                <a:latin typeface="Times New Roman" pitchFamily="18" charset="0"/>
              </a:rPr>
              <a:t>—</a:t>
            </a:r>
            <a:r>
              <a:rPr lang="en-US" altLang="zh-CN" sz="2000" smtClean="0"/>
              <a:t>MPEG-4</a:t>
            </a:r>
            <a:r>
              <a:rPr lang="zh-CN" altLang="en-US" sz="2000" smtClean="0"/>
              <a:t>及其校验模型</a:t>
            </a:r>
            <a:r>
              <a:rPr lang="en-US" altLang="zh-CN" sz="2000" smtClean="0"/>
              <a:t>.</a:t>
            </a:r>
            <a:r>
              <a:rPr lang="zh-CN" altLang="en-US" sz="2000" smtClean="0"/>
              <a:t>北京</a:t>
            </a:r>
            <a:r>
              <a:rPr lang="en-US" altLang="zh-CN" sz="2000" smtClean="0"/>
              <a:t>:</a:t>
            </a:r>
            <a:r>
              <a:rPr lang="zh-CN" altLang="en-US" sz="2000" smtClean="0"/>
              <a:t>科学出版社</a:t>
            </a:r>
            <a:r>
              <a:rPr lang="en-US" altLang="zh-CN" sz="2000" smtClean="0"/>
              <a:t>,2000</a:t>
            </a:r>
          </a:p>
          <a:p>
            <a:pPr eaLnBrk="1" hangingPunct="1"/>
            <a:endParaRPr lang="en-US" altLang="zh-CN" sz="2000" smtClean="0"/>
          </a:p>
          <a:p>
            <a:pPr eaLnBrk="1" hangingPunct="1"/>
            <a:r>
              <a:rPr lang="zh-CN" altLang="en-US" sz="2000" smtClean="0"/>
              <a:t>张益贞</a:t>
            </a:r>
            <a:r>
              <a:rPr lang="en-US" altLang="zh-CN" sz="2000" smtClean="0"/>
              <a:t>,</a:t>
            </a:r>
            <a:r>
              <a:rPr lang="zh-CN" altLang="en-US" sz="2000" smtClean="0"/>
              <a:t>刘滔</a:t>
            </a:r>
            <a:r>
              <a:rPr lang="en-US" altLang="zh-CN" sz="2000" smtClean="0"/>
              <a:t>.Visual C++</a:t>
            </a:r>
            <a:r>
              <a:rPr lang="zh-CN" altLang="en-US" sz="2000" smtClean="0"/>
              <a:t>实现</a:t>
            </a:r>
            <a:r>
              <a:rPr lang="en-US" altLang="zh-CN" sz="2000" smtClean="0"/>
              <a:t>MPEG/JPEG</a:t>
            </a:r>
            <a:r>
              <a:rPr lang="zh-CN" altLang="en-US" sz="2000" smtClean="0"/>
              <a:t>编解码技术</a:t>
            </a:r>
            <a:r>
              <a:rPr lang="en-US" altLang="zh-CN" sz="2000" smtClean="0"/>
              <a:t>.</a:t>
            </a:r>
            <a:r>
              <a:rPr lang="zh-CN" altLang="en-US" sz="2000" smtClean="0"/>
              <a:t>北京</a:t>
            </a:r>
            <a:r>
              <a:rPr lang="en-US" altLang="zh-CN" sz="2000" smtClean="0"/>
              <a:t>:</a:t>
            </a:r>
            <a:r>
              <a:rPr lang="zh-CN" altLang="en-US" sz="2000" smtClean="0"/>
              <a:t>人民邮电出版社</a:t>
            </a:r>
            <a:r>
              <a:rPr lang="en-US" altLang="zh-CN" sz="2000" smtClean="0"/>
              <a:t>,2002</a:t>
            </a:r>
          </a:p>
          <a:p>
            <a:pPr eaLnBrk="1" hangingPunct="1">
              <a:buFont typeface="Wingdings" pitchFamily="2" charset="2"/>
              <a:buNone/>
            </a:pPr>
            <a:endParaRPr lang="en-US" altLang="zh-CN" sz="2000" smtClean="0"/>
          </a:p>
          <a:p>
            <a:pPr eaLnBrk="1" hangingPunct="1"/>
            <a:r>
              <a:rPr lang="zh-CN" altLang="en-US" sz="2000" smtClean="0"/>
              <a:t>吴嘉慧</a:t>
            </a:r>
            <a:r>
              <a:rPr lang="en-US" altLang="zh-CN" sz="2000" smtClean="0"/>
              <a:t>.JPEG</a:t>
            </a:r>
            <a:r>
              <a:rPr lang="zh-CN" altLang="en-US" sz="2000" smtClean="0"/>
              <a:t>图像解码方案</a:t>
            </a:r>
            <a:r>
              <a:rPr lang="en-US" altLang="zh-CN" sz="2000" smtClean="0"/>
              <a:t>.</a:t>
            </a:r>
            <a:r>
              <a:rPr lang="zh-CN" altLang="en-US" sz="2000" smtClean="0"/>
              <a:t>现代计算机</a:t>
            </a:r>
            <a:r>
              <a:rPr lang="en-US" altLang="zh-CN" sz="2000" smtClean="0"/>
              <a:t>.2007,</a:t>
            </a:r>
            <a:r>
              <a:rPr lang="zh-CN" altLang="en-US" sz="2000" smtClean="0"/>
              <a:t>总第二五五期</a:t>
            </a:r>
            <a:r>
              <a:rPr lang="en-US" altLang="zh-CN" sz="2000" smtClean="0"/>
              <a:t>:49-53</a:t>
            </a:r>
            <a:endParaRPr lang="zh-CN" altLang="en-US" sz="200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r>
              <a:rPr lang="en-US" altLang="zh-CN" smtClean="0"/>
              <a:t>d</a:t>
            </a:r>
            <a:endParaRPr lang="zh-CN" altLang="en-US" smtClean="0"/>
          </a:p>
        </p:txBody>
      </p:sp>
      <p:sp>
        <p:nvSpPr>
          <p:cNvPr id="40963" name="内容占位符 2" descr="Rectangle: Click to edit Master text styles&#10;Second level&#10;Third level&#10;Fourth level&#10;Fifth level"/>
          <p:cNvSpPr>
            <a:spLocks noGrp="1"/>
          </p:cNvSpPr>
          <p:nvPr>
            <p:ph idx="1"/>
          </p:nvPr>
        </p:nvSpPr>
        <p:spPr/>
        <p:txBody>
          <a:bodyPr/>
          <a:lstStyle/>
          <a:p>
            <a:pPr eaLnBrk="1" hangingPunct="1"/>
            <a:endParaRPr lang="zh-CN" alt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11188" y="692150"/>
            <a:ext cx="7772400" cy="576263"/>
          </a:xfrm>
        </p:spPr>
        <p:txBody>
          <a:bodyPr/>
          <a:lstStyle/>
          <a:p>
            <a:pPr eaLnBrk="1" hangingPunct="1"/>
            <a:r>
              <a:rPr lang="en-US" altLang="zh-CN" sz="2800" smtClean="0"/>
              <a:t>1.1</a:t>
            </a:r>
            <a:r>
              <a:rPr lang="zh-CN" altLang="en-US" sz="2800" b="1" smtClean="0"/>
              <a:t>位图文件头</a:t>
            </a:r>
            <a:r>
              <a:rPr lang="zh-CN" altLang="en-US" sz="2800" smtClean="0"/>
              <a:t> </a:t>
            </a:r>
            <a:endParaRPr lang="en-US" altLang="zh-CN" sz="2800" smtClean="0"/>
          </a:p>
        </p:txBody>
      </p:sp>
      <p:sp>
        <p:nvSpPr>
          <p:cNvPr id="9219" name="Rectangle 3" descr="Rectangle: Click to edit Master text styles&#10;Second level&#10;Third level&#10;Fourth level&#10;Fifth level"/>
          <p:cNvSpPr>
            <a:spLocks noGrp="1" noChangeArrowheads="1"/>
          </p:cNvSpPr>
          <p:nvPr>
            <p:ph type="body" idx="1"/>
          </p:nvPr>
        </p:nvSpPr>
        <p:spPr>
          <a:xfrm>
            <a:off x="838200" y="1557338"/>
            <a:ext cx="7772400" cy="4751387"/>
          </a:xfrm>
        </p:spPr>
        <p:txBody>
          <a:bodyPr/>
          <a:lstStyle/>
          <a:p>
            <a:pPr eaLnBrk="1" hangingPunct="1">
              <a:lnSpc>
                <a:spcPct val="80000"/>
              </a:lnSpc>
              <a:buFont typeface="Wingdings" pitchFamily="2" charset="2"/>
              <a:buNone/>
            </a:pPr>
            <a:r>
              <a:rPr lang="en-US" altLang="zh-CN" sz="1800" smtClean="0"/>
              <a:t>BITMAPFILEHEADER</a:t>
            </a:r>
            <a:r>
              <a:rPr lang="zh-CN" altLang="en-US" sz="1800" smtClean="0"/>
              <a:t>是一个结构，定义如下：</a:t>
            </a:r>
          </a:p>
          <a:p>
            <a:pPr eaLnBrk="1" hangingPunct="1">
              <a:lnSpc>
                <a:spcPct val="80000"/>
              </a:lnSpc>
              <a:buFont typeface="Wingdings" pitchFamily="2" charset="2"/>
              <a:buNone/>
            </a:pPr>
            <a:r>
              <a:rPr lang="en-US" altLang="zh-CN" sz="1800" smtClean="0"/>
              <a:t>typedef struct tagBITMAPFILEHEADER { </a:t>
            </a:r>
          </a:p>
          <a:p>
            <a:pPr eaLnBrk="1" hangingPunct="1">
              <a:lnSpc>
                <a:spcPct val="80000"/>
              </a:lnSpc>
              <a:buFont typeface="Wingdings" pitchFamily="2" charset="2"/>
              <a:buNone/>
            </a:pPr>
            <a:r>
              <a:rPr lang="en-US" altLang="zh-CN" sz="1800" smtClean="0"/>
              <a:t>    WORD    bfType</a:t>
            </a:r>
            <a:r>
              <a:rPr lang="zh-CN" altLang="en-US" sz="1800" smtClean="0"/>
              <a:t>；</a:t>
            </a:r>
          </a:p>
          <a:p>
            <a:pPr eaLnBrk="1" hangingPunct="1">
              <a:lnSpc>
                <a:spcPct val="80000"/>
              </a:lnSpc>
              <a:buFont typeface="Wingdings" pitchFamily="2" charset="2"/>
              <a:buNone/>
            </a:pPr>
            <a:r>
              <a:rPr lang="zh-CN" altLang="en-US" sz="1800" smtClean="0"/>
              <a:t>    </a:t>
            </a:r>
            <a:r>
              <a:rPr lang="en-US" altLang="zh-CN" sz="1800" smtClean="0"/>
              <a:t>DWORD   bfSize</a:t>
            </a:r>
            <a:r>
              <a:rPr lang="zh-CN" altLang="en-US" sz="1800" smtClean="0"/>
              <a:t>；</a:t>
            </a:r>
          </a:p>
          <a:p>
            <a:pPr eaLnBrk="1" hangingPunct="1">
              <a:lnSpc>
                <a:spcPct val="80000"/>
              </a:lnSpc>
              <a:buFont typeface="Wingdings" pitchFamily="2" charset="2"/>
              <a:buNone/>
            </a:pPr>
            <a:r>
              <a:rPr lang="zh-CN" altLang="en-US" sz="1800" smtClean="0"/>
              <a:t>    </a:t>
            </a:r>
            <a:r>
              <a:rPr lang="en-US" altLang="zh-CN" sz="1800" smtClean="0"/>
              <a:t>WORD    bfReserved1</a:t>
            </a:r>
            <a:r>
              <a:rPr lang="zh-CN" altLang="en-US" sz="1800" smtClean="0"/>
              <a:t>； </a:t>
            </a:r>
          </a:p>
          <a:p>
            <a:pPr eaLnBrk="1" hangingPunct="1">
              <a:lnSpc>
                <a:spcPct val="80000"/>
              </a:lnSpc>
              <a:buFont typeface="Wingdings" pitchFamily="2" charset="2"/>
              <a:buNone/>
            </a:pPr>
            <a:r>
              <a:rPr lang="zh-CN" altLang="en-US" sz="1800" smtClean="0"/>
              <a:t>    </a:t>
            </a:r>
            <a:r>
              <a:rPr lang="en-US" altLang="zh-CN" sz="1800" smtClean="0"/>
              <a:t>WORD    bfReserved2</a:t>
            </a:r>
            <a:r>
              <a:rPr lang="zh-CN" altLang="en-US" sz="1800" smtClean="0"/>
              <a:t>； </a:t>
            </a:r>
          </a:p>
          <a:p>
            <a:pPr eaLnBrk="1" hangingPunct="1">
              <a:lnSpc>
                <a:spcPct val="80000"/>
              </a:lnSpc>
              <a:buFont typeface="Wingdings" pitchFamily="2" charset="2"/>
              <a:buNone/>
            </a:pPr>
            <a:r>
              <a:rPr lang="zh-CN" altLang="en-US" sz="1800" smtClean="0"/>
              <a:t>    </a:t>
            </a:r>
            <a:r>
              <a:rPr lang="en-US" altLang="zh-CN" sz="1800" smtClean="0"/>
              <a:t>DWORD   bfOffBits</a:t>
            </a:r>
            <a:r>
              <a:rPr lang="zh-CN" altLang="en-US" sz="1800" smtClean="0"/>
              <a:t>； </a:t>
            </a:r>
          </a:p>
          <a:p>
            <a:pPr eaLnBrk="1" hangingPunct="1">
              <a:lnSpc>
                <a:spcPct val="80000"/>
              </a:lnSpc>
              <a:buFont typeface="Wingdings" pitchFamily="2" charset="2"/>
              <a:buNone/>
            </a:pPr>
            <a:r>
              <a:rPr lang="en-US" altLang="zh-CN" sz="1800" smtClean="0"/>
              <a:t>} BITMAPFILEHEADER</a:t>
            </a:r>
            <a:r>
              <a:rPr lang="zh-CN" altLang="en-US" sz="1800" smtClean="0"/>
              <a:t>；</a:t>
            </a:r>
          </a:p>
          <a:p>
            <a:pPr eaLnBrk="1" hangingPunct="1">
              <a:lnSpc>
                <a:spcPct val="80000"/>
              </a:lnSpc>
              <a:buFont typeface="Wingdings" pitchFamily="2" charset="2"/>
              <a:buNone/>
            </a:pPr>
            <a:endParaRPr lang="zh-CN" altLang="en-US" sz="1800" smtClean="0"/>
          </a:p>
          <a:p>
            <a:pPr eaLnBrk="1" hangingPunct="1">
              <a:lnSpc>
                <a:spcPct val="80000"/>
              </a:lnSpc>
              <a:buFont typeface="Wingdings" pitchFamily="2" charset="2"/>
              <a:buNone/>
            </a:pPr>
            <a:r>
              <a:rPr lang="zh-CN" altLang="en-US" sz="1800" smtClean="0"/>
              <a:t>该结构的长度固定，为</a:t>
            </a:r>
            <a:r>
              <a:rPr lang="en-US" altLang="zh-CN" sz="1800" smtClean="0"/>
              <a:t>14</a:t>
            </a:r>
            <a:r>
              <a:rPr lang="zh-CN" altLang="en-US" sz="1800" smtClean="0"/>
              <a:t>个字节（</a:t>
            </a:r>
            <a:r>
              <a:rPr lang="en-US" altLang="zh-CN" sz="1800" smtClean="0"/>
              <a:t>WORD</a:t>
            </a:r>
            <a:r>
              <a:rPr lang="zh-CN" altLang="en-US" sz="1800" smtClean="0"/>
              <a:t>为无符号</a:t>
            </a:r>
            <a:r>
              <a:rPr lang="en-US" altLang="zh-CN" sz="1800" smtClean="0"/>
              <a:t>16</a:t>
            </a:r>
            <a:r>
              <a:rPr lang="zh-CN" altLang="en-US" sz="1800" smtClean="0"/>
              <a:t>位整数，</a:t>
            </a:r>
            <a:r>
              <a:rPr lang="en-US" altLang="zh-CN" sz="1800" smtClean="0"/>
              <a:t>DWORD</a:t>
            </a:r>
            <a:r>
              <a:rPr lang="zh-CN" altLang="en-US" sz="1800" smtClean="0"/>
              <a:t>为无符号</a:t>
            </a:r>
            <a:r>
              <a:rPr lang="en-US" altLang="zh-CN" sz="1800" smtClean="0"/>
              <a:t>32</a:t>
            </a:r>
            <a:r>
              <a:rPr lang="zh-CN" altLang="en-US" sz="1800" smtClean="0"/>
              <a:t>位整数），各个域的说明如下：</a:t>
            </a:r>
          </a:p>
          <a:p>
            <a:pPr eaLnBrk="1" hangingPunct="1">
              <a:lnSpc>
                <a:spcPct val="80000"/>
              </a:lnSpc>
              <a:buFont typeface="Wingdings" pitchFamily="2" charset="2"/>
              <a:buNone/>
            </a:pPr>
            <a:r>
              <a:rPr lang="en-US" altLang="zh-CN" sz="1800" smtClean="0"/>
              <a:t>bfType</a:t>
            </a:r>
            <a:r>
              <a:rPr lang="zh-CN" altLang="en-US" sz="1800" smtClean="0"/>
              <a:t>：指定文件类型，必须是</a:t>
            </a:r>
            <a:r>
              <a:rPr lang="en-US" altLang="zh-CN" sz="1800" smtClean="0"/>
              <a:t>0x424D</a:t>
            </a:r>
            <a:r>
              <a:rPr lang="zh-CN" altLang="en-US" sz="1800" smtClean="0"/>
              <a:t>，即字符串</a:t>
            </a:r>
            <a:r>
              <a:rPr lang="zh-CN" altLang="en-US" sz="1800" smtClean="0">
                <a:latin typeface="Times New Roman" pitchFamily="18" charset="0"/>
              </a:rPr>
              <a:t>“</a:t>
            </a:r>
            <a:r>
              <a:rPr lang="en-US" altLang="zh-CN" sz="1800" smtClean="0"/>
              <a:t>BM</a:t>
            </a:r>
            <a:r>
              <a:rPr lang="en-US" altLang="zh-CN" sz="1800" smtClean="0">
                <a:latin typeface="Times New Roman" pitchFamily="18" charset="0"/>
              </a:rPr>
              <a:t>”</a:t>
            </a:r>
            <a:r>
              <a:rPr lang="zh-CN" altLang="en-US" sz="1800" smtClean="0"/>
              <a:t>，所有</a:t>
            </a:r>
            <a:r>
              <a:rPr lang="en-US" altLang="zh-CN" sz="1800" smtClean="0"/>
              <a:t>.bmp</a:t>
            </a:r>
            <a:r>
              <a:rPr lang="zh-CN" altLang="en-US" sz="1800" smtClean="0"/>
              <a:t>文件的头两个字节都是</a:t>
            </a:r>
            <a:r>
              <a:rPr lang="zh-CN" altLang="en-US" sz="1800" smtClean="0">
                <a:latin typeface="Times New Roman" pitchFamily="18" charset="0"/>
              </a:rPr>
              <a:t>“</a:t>
            </a:r>
            <a:r>
              <a:rPr lang="en-US" altLang="zh-CN" sz="1800" smtClean="0"/>
              <a:t>BM</a:t>
            </a:r>
            <a:r>
              <a:rPr lang="en-US" altLang="zh-CN" sz="1800" smtClean="0">
                <a:latin typeface="Times New Roman" pitchFamily="18" charset="0"/>
              </a:rPr>
              <a:t>”</a:t>
            </a:r>
            <a:r>
              <a:rPr lang="zh-CN" altLang="en-US" sz="1800" smtClean="0"/>
              <a:t>。</a:t>
            </a:r>
          </a:p>
          <a:p>
            <a:pPr eaLnBrk="1" hangingPunct="1">
              <a:lnSpc>
                <a:spcPct val="80000"/>
              </a:lnSpc>
              <a:buFont typeface="Wingdings" pitchFamily="2" charset="2"/>
              <a:buNone/>
            </a:pPr>
            <a:r>
              <a:rPr lang="en-US" altLang="zh-CN" sz="1800" smtClean="0"/>
              <a:t>bfSize</a:t>
            </a:r>
            <a:r>
              <a:rPr lang="zh-CN" altLang="en-US" sz="1800" smtClean="0"/>
              <a:t>：文件大小，包括位图文件头的</a:t>
            </a:r>
            <a:r>
              <a:rPr lang="en-US" altLang="zh-CN" sz="1800" smtClean="0"/>
              <a:t>14</a:t>
            </a:r>
            <a:r>
              <a:rPr lang="zh-CN" altLang="en-US" sz="1800" smtClean="0"/>
              <a:t>个字节。</a:t>
            </a:r>
          </a:p>
          <a:p>
            <a:pPr eaLnBrk="1" hangingPunct="1">
              <a:lnSpc>
                <a:spcPct val="80000"/>
              </a:lnSpc>
              <a:buFont typeface="Wingdings" pitchFamily="2" charset="2"/>
              <a:buNone/>
            </a:pPr>
            <a:r>
              <a:rPr lang="en-US" altLang="zh-CN" sz="1800" smtClean="0"/>
              <a:t>bfReserved1</a:t>
            </a:r>
            <a:r>
              <a:rPr lang="zh-CN" altLang="en-US" sz="1800" smtClean="0"/>
              <a:t>，</a:t>
            </a:r>
            <a:r>
              <a:rPr lang="en-US" altLang="zh-CN" sz="1800" smtClean="0"/>
              <a:t>bfReserved2</a:t>
            </a:r>
            <a:r>
              <a:rPr lang="zh-CN" altLang="en-US" sz="1800" smtClean="0"/>
              <a:t>：为保留字，不用考虑。</a:t>
            </a:r>
          </a:p>
          <a:p>
            <a:pPr eaLnBrk="1" hangingPunct="1">
              <a:lnSpc>
                <a:spcPct val="80000"/>
              </a:lnSpc>
              <a:buFont typeface="Wingdings" pitchFamily="2" charset="2"/>
              <a:buNone/>
            </a:pPr>
            <a:r>
              <a:rPr lang="en-US" altLang="zh-CN" sz="1800" smtClean="0"/>
              <a:t>bfOffBits</a:t>
            </a:r>
            <a:r>
              <a:rPr lang="zh-CN" altLang="en-US" sz="1800" smtClean="0"/>
              <a:t>：从文件头到实际的位图数据的偏移字节数，即表</a:t>
            </a:r>
            <a:r>
              <a:rPr lang="en-US" altLang="zh-CN" sz="1800" smtClean="0"/>
              <a:t>2</a:t>
            </a:r>
            <a:r>
              <a:rPr lang="zh-CN" altLang="en-US" sz="1800" smtClean="0"/>
              <a:t>中前三个部分的长度之和。</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09600" y="304800"/>
            <a:ext cx="7772400" cy="747713"/>
          </a:xfrm>
        </p:spPr>
        <p:txBody>
          <a:bodyPr/>
          <a:lstStyle/>
          <a:p>
            <a:pPr eaLnBrk="1" hangingPunct="1"/>
            <a:r>
              <a:rPr lang="en-US" altLang="zh-CN" smtClean="0"/>
              <a:t>1.2</a:t>
            </a:r>
            <a:r>
              <a:rPr lang="zh-CN" altLang="en-US" b="1" smtClean="0"/>
              <a:t>位图信息头</a:t>
            </a:r>
            <a:r>
              <a:rPr lang="zh-CN" altLang="en-US" smtClean="0"/>
              <a:t> </a:t>
            </a:r>
            <a:endParaRPr lang="en-US" altLang="zh-CN" smtClean="0"/>
          </a:p>
        </p:txBody>
      </p:sp>
      <p:sp>
        <p:nvSpPr>
          <p:cNvPr id="10243" name="Rectangle 3" descr="Rectangle: Click to edit Master text styles&#10;Second level&#10;Third level&#10;Fourth level&#10;Fifth level"/>
          <p:cNvSpPr>
            <a:spLocks noGrp="1" noChangeArrowheads="1"/>
          </p:cNvSpPr>
          <p:nvPr>
            <p:ph type="body" idx="1"/>
          </p:nvPr>
        </p:nvSpPr>
        <p:spPr>
          <a:xfrm>
            <a:off x="838200" y="1412875"/>
            <a:ext cx="7772400" cy="4606925"/>
          </a:xfrm>
        </p:spPr>
        <p:txBody>
          <a:bodyPr/>
          <a:lstStyle/>
          <a:p>
            <a:pPr eaLnBrk="1" hangingPunct="1">
              <a:lnSpc>
                <a:spcPct val="80000"/>
              </a:lnSpc>
              <a:buFont typeface="Wingdings" pitchFamily="2" charset="2"/>
              <a:buNone/>
            </a:pPr>
            <a:r>
              <a:rPr lang="en-US" altLang="zh-CN" sz="2000" smtClean="0"/>
              <a:t>BITMAPINFOHEADER</a:t>
            </a:r>
            <a:r>
              <a:rPr lang="zh-CN" altLang="en-US" sz="2000" smtClean="0"/>
              <a:t>也是一个结构，定义如下：</a:t>
            </a:r>
          </a:p>
          <a:p>
            <a:pPr eaLnBrk="1" hangingPunct="1">
              <a:lnSpc>
                <a:spcPct val="80000"/>
              </a:lnSpc>
              <a:buFont typeface="Wingdings" pitchFamily="2" charset="2"/>
              <a:buNone/>
            </a:pPr>
            <a:r>
              <a:rPr lang="en-US" altLang="zh-CN" sz="2000" smtClean="0"/>
              <a:t>typedef struct tagBITMAPINFOHEADER{ </a:t>
            </a:r>
          </a:p>
          <a:p>
            <a:pPr eaLnBrk="1" hangingPunct="1">
              <a:lnSpc>
                <a:spcPct val="80000"/>
              </a:lnSpc>
              <a:buFont typeface="Wingdings" pitchFamily="2" charset="2"/>
              <a:buNone/>
            </a:pPr>
            <a:r>
              <a:rPr lang="en-US" altLang="zh-CN" sz="2000" smtClean="0"/>
              <a:t>    DWORD  biSize</a:t>
            </a:r>
            <a:r>
              <a:rPr lang="zh-CN" altLang="en-US" sz="2000" smtClean="0"/>
              <a:t>； </a:t>
            </a:r>
          </a:p>
          <a:p>
            <a:pPr eaLnBrk="1" hangingPunct="1">
              <a:lnSpc>
                <a:spcPct val="80000"/>
              </a:lnSpc>
              <a:buFont typeface="Wingdings" pitchFamily="2" charset="2"/>
              <a:buNone/>
            </a:pPr>
            <a:r>
              <a:rPr lang="zh-CN" altLang="en-US" sz="2000" smtClean="0"/>
              <a:t>    </a:t>
            </a:r>
            <a:r>
              <a:rPr lang="en-US" altLang="zh-CN" sz="2000" smtClean="0"/>
              <a:t>LONG   biWidth</a:t>
            </a:r>
            <a:r>
              <a:rPr lang="zh-CN" altLang="en-US" sz="2000" smtClean="0"/>
              <a:t>； </a:t>
            </a:r>
          </a:p>
          <a:p>
            <a:pPr eaLnBrk="1" hangingPunct="1">
              <a:lnSpc>
                <a:spcPct val="80000"/>
              </a:lnSpc>
              <a:buFont typeface="Wingdings" pitchFamily="2" charset="2"/>
              <a:buNone/>
            </a:pPr>
            <a:r>
              <a:rPr lang="zh-CN" altLang="en-US" sz="2000" smtClean="0"/>
              <a:t>    </a:t>
            </a:r>
            <a:r>
              <a:rPr lang="en-US" altLang="zh-CN" sz="2000" smtClean="0"/>
              <a:t>LONG   biHeight</a:t>
            </a:r>
            <a:r>
              <a:rPr lang="zh-CN" altLang="en-US" sz="2000" smtClean="0"/>
              <a:t>；</a:t>
            </a:r>
          </a:p>
          <a:p>
            <a:pPr eaLnBrk="1" hangingPunct="1">
              <a:lnSpc>
                <a:spcPct val="80000"/>
              </a:lnSpc>
              <a:buFont typeface="Wingdings" pitchFamily="2" charset="2"/>
              <a:buNone/>
            </a:pPr>
            <a:r>
              <a:rPr lang="zh-CN" altLang="en-US" sz="2000" smtClean="0"/>
              <a:t>    </a:t>
            </a:r>
            <a:r>
              <a:rPr lang="en-US" altLang="zh-CN" sz="2000" smtClean="0"/>
              <a:t>WORD   biPlanes</a:t>
            </a:r>
            <a:r>
              <a:rPr lang="zh-CN" altLang="en-US" sz="2000" smtClean="0"/>
              <a:t>； </a:t>
            </a:r>
          </a:p>
          <a:p>
            <a:pPr eaLnBrk="1" hangingPunct="1">
              <a:lnSpc>
                <a:spcPct val="80000"/>
              </a:lnSpc>
              <a:buFont typeface="Wingdings" pitchFamily="2" charset="2"/>
              <a:buNone/>
            </a:pPr>
            <a:r>
              <a:rPr lang="zh-CN" altLang="en-US" sz="2000" smtClean="0"/>
              <a:t>    </a:t>
            </a:r>
            <a:r>
              <a:rPr lang="en-US" altLang="zh-CN" sz="2000" smtClean="0"/>
              <a:t>WORD   biBitCount</a:t>
            </a:r>
            <a:r>
              <a:rPr lang="zh-CN" altLang="en-US" sz="2000" smtClean="0"/>
              <a:t>； </a:t>
            </a:r>
          </a:p>
          <a:p>
            <a:pPr eaLnBrk="1" hangingPunct="1">
              <a:lnSpc>
                <a:spcPct val="80000"/>
              </a:lnSpc>
              <a:buFont typeface="Wingdings" pitchFamily="2" charset="2"/>
              <a:buNone/>
            </a:pPr>
            <a:r>
              <a:rPr lang="zh-CN" altLang="en-US" sz="2000" smtClean="0"/>
              <a:t>    </a:t>
            </a:r>
            <a:r>
              <a:rPr lang="en-US" altLang="zh-CN" sz="2000" smtClean="0"/>
              <a:t>DWORD  biCompression</a:t>
            </a:r>
            <a:r>
              <a:rPr lang="zh-CN" altLang="en-US" sz="2000" smtClean="0"/>
              <a:t>； </a:t>
            </a:r>
          </a:p>
          <a:p>
            <a:pPr eaLnBrk="1" hangingPunct="1">
              <a:lnSpc>
                <a:spcPct val="80000"/>
              </a:lnSpc>
              <a:buFont typeface="Wingdings" pitchFamily="2" charset="2"/>
              <a:buNone/>
            </a:pPr>
            <a:r>
              <a:rPr lang="zh-CN" altLang="en-US" sz="2000" smtClean="0"/>
              <a:t>    </a:t>
            </a:r>
            <a:r>
              <a:rPr lang="en-US" altLang="zh-CN" sz="2000" smtClean="0"/>
              <a:t>DWORD  biSizeImage</a:t>
            </a:r>
            <a:r>
              <a:rPr lang="zh-CN" altLang="en-US" sz="2000" smtClean="0"/>
              <a:t>； </a:t>
            </a:r>
          </a:p>
          <a:p>
            <a:pPr eaLnBrk="1" hangingPunct="1">
              <a:lnSpc>
                <a:spcPct val="80000"/>
              </a:lnSpc>
              <a:buFont typeface="Wingdings" pitchFamily="2" charset="2"/>
              <a:buNone/>
            </a:pPr>
            <a:r>
              <a:rPr lang="zh-CN" altLang="en-US" sz="2000" smtClean="0"/>
              <a:t>    </a:t>
            </a:r>
            <a:r>
              <a:rPr lang="en-US" altLang="zh-CN" sz="2000" smtClean="0"/>
              <a:t>LONG   biXPelsPerMeter</a:t>
            </a:r>
            <a:r>
              <a:rPr lang="zh-CN" altLang="en-US" sz="2000" smtClean="0"/>
              <a:t>； </a:t>
            </a:r>
          </a:p>
          <a:p>
            <a:pPr eaLnBrk="1" hangingPunct="1">
              <a:lnSpc>
                <a:spcPct val="80000"/>
              </a:lnSpc>
              <a:buFont typeface="Wingdings" pitchFamily="2" charset="2"/>
              <a:buNone/>
            </a:pPr>
            <a:r>
              <a:rPr lang="zh-CN" altLang="en-US" sz="2000" smtClean="0"/>
              <a:t>    </a:t>
            </a:r>
            <a:r>
              <a:rPr lang="en-US" altLang="zh-CN" sz="2000" smtClean="0"/>
              <a:t>LONG   biYPelsPerMeter</a:t>
            </a:r>
            <a:r>
              <a:rPr lang="zh-CN" altLang="en-US" sz="2000" smtClean="0"/>
              <a:t>； </a:t>
            </a:r>
          </a:p>
          <a:p>
            <a:pPr eaLnBrk="1" hangingPunct="1">
              <a:lnSpc>
                <a:spcPct val="80000"/>
              </a:lnSpc>
              <a:buFont typeface="Wingdings" pitchFamily="2" charset="2"/>
              <a:buNone/>
            </a:pPr>
            <a:r>
              <a:rPr lang="zh-CN" altLang="en-US" sz="2000" smtClean="0"/>
              <a:t>    </a:t>
            </a:r>
            <a:r>
              <a:rPr lang="en-US" altLang="zh-CN" sz="2000" smtClean="0"/>
              <a:t>DWORD  biClrUsed</a:t>
            </a:r>
            <a:r>
              <a:rPr lang="zh-CN" altLang="en-US" sz="2000" smtClean="0"/>
              <a:t>； </a:t>
            </a:r>
          </a:p>
          <a:p>
            <a:pPr eaLnBrk="1" hangingPunct="1">
              <a:lnSpc>
                <a:spcPct val="80000"/>
              </a:lnSpc>
              <a:buFont typeface="Wingdings" pitchFamily="2" charset="2"/>
              <a:buNone/>
            </a:pPr>
            <a:r>
              <a:rPr lang="zh-CN" altLang="en-US" sz="2000" smtClean="0"/>
              <a:t>    </a:t>
            </a:r>
            <a:r>
              <a:rPr lang="en-US" altLang="zh-CN" sz="2000" smtClean="0"/>
              <a:t>DWORD  biClrImportant</a:t>
            </a:r>
            <a:r>
              <a:rPr lang="zh-CN" altLang="en-US" sz="2000" smtClean="0"/>
              <a:t>； </a:t>
            </a:r>
          </a:p>
          <a:p>
            <a:pPr eaLnBrk="1" hangingPunct="1">
              <a:lnSpc>
                <a:spcPct val="80000"/>
              </a:lnSpc>
              <a:buFont typeface="Wingdings" pitchFamily="2" charset="2"/>
              <a:buNone/>
            </a:pPr>
            <a:r>
              <a:rPr lang="en-US" altLang="zh-CN" sz="2000" smtClean="0"/>
              <a:t>} BITMAPINFOHEADER</a:t>
            </a:r>
            <a:r>
              <a:rPr lang="zh-CN" altLang="en-US" sz="2000" smtClean="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descr="Rectangle: Click to edit Master text styles&#10;Second level&#10;Third level&#10;Fourth level&#10;Fifth level"/>
          <p:cNvSpPr>
            <a:spLocks noGrp="1" noChangeArrowheads="1"/>
          </p:cNvSpPr>
          <p:nvPr>
            <p:ph type="body" idx="1"/>
          </p:nvPr>
        </p:nvSpPr>
        <p:spPr>
          <a:xfrm>
            <a:off x="827088" y="1484313"/>
            <a:ext cx="7772400" cy="5038725"/>
          </a:xfrm>
        </p:spPr>
        <p:txBody>
          <a:bodyPr/>
          <a:lstStyle/>
          <a:p>
            <a:pPr eaLnBrk="1" hangingPunct="1">
              <a:lnSpc>
                <a:spcPct val="90000"/>
              </a:lnSpc>
              <a:buFont typeface="Wingdings" pitchFamily="2" charset="2"/>
              <a:buNone/>
            </a:pPr>
            <a:r>
              <a:rPr lang="zh-CN" altLang="en-US" sz="1800" smtClean="0"/>
              <a:t>该结构长度固定为</a:t>
            </a:r>
            <a:r>
              <a:rPr lang="en-US" altLang="zh-CN" sz="1800" smtClean="0"/>
              <a:t>40</a:t>
            </a:r>
            <a:r>
              <a:rPr lang="zh-CN" altLang="en-US" sz="1800" smtClean="0"/>
              <a:t>个字节（</a:t>
            </a:r>
            <a:r>
              <a:rPr lang="en-US" altLang="zh-CN" sz="1800" smtClean="0"/>
              <a:t>LONG</a:t>
            </a:r>
            <a:r>
              <a:rPr lang="zh-CN" altLang="en-US" sz="1800" smtClean="0"/>
              <a:t>为</a:t>
            </a:r>
            <a:r>
              <a:rPr lang="en-US" altLang="zh-CN" sz="1800" smtClean="0"/>
              <a:t>32</a:t>
            </a:r>
            <a:r>
              <a:rPr lang="zh-CN" altLang="en-US" sz="1800" smtClean="0"/>
              <a:t>位整数），各个域的说明如下：</a:t>
            </a:r>
          </a:p>
          <a:p>
            <a:pPr eaLnBrk="1" hangingPunct="1">
              <a:lnSpc>
                <a:spcPct val="90000"/>
              </a:lnSpc>
              <a:buFont typeface="Wingdings" pitchFamily="2" charset="2"/>
              <a:buNone/>
            </a:pPr>
            <a:r>
              <a:rPr lang="en-US" altLang="zh-CN" sz="1800" smtClean="0"/>
              <a:t>biSize</a:t>
            </a:r>
            <a:r>
              <a:rPr lang="zh-CN" altLang="en-US" sz="1800" smtClean="0"/>
              <a:t>：指定这个结构的长度，为</a:t>
            </a:r>
            <a:r>
              <a:rPr lang="en-US" altLang="zh-CN" sz="1800" smtClean="0"/>
              <a:t>40</a:t>
            </a:r>
            <a:r>
              <a:rPr lang="zh-CN" altLang="en-US" sz="1800" smtClean="0"/>
              <a:t>。</a:t>
            </a:r>
          </a:p>
          <a:p>
            <a:pPr eaLnBrk="1" hangingPunct="1">
              <a:lnSpc>
                <a:spcPct val="90000"/>
              </a:lnSpc>
              <a:buFont typeface="Wingdings" pitchFamily="2" charset="2"/>
              <a:buNone/>
            </a:pPr>
            <a:r>
              <a:rPr lang="en-US" altLang="zh-CN" sz="1800" smtClean="0"/>
              <a:t>biWidth</a:t>
            </a:r>
            <a:r>
              <a:rPr lang="zh-CN" altLang="en-US" sz="1800" smtClean="0"/>
              <a:t>：指定图像的宽度，单位是像素。</a:t>
            </a:r>
          </a:p>
          <a:p>
            <a:pPr eaLnBrk="1" hangingPunct="1">
              <a:lnSpc>
                <a:spcPct val="90000"/>
              </a:lnSpc>
              <a:buFont typeface="Wingdings" pitchFamily="2" charset="2"/>
              <a:buNone/>
            </a:pPr>
            <a:r>
              <a:rPr lang="en-US" altLang="zh-CN" sz="1800" smtClean="0"/>
              <a:t>biHeight</a:t>
            </a:r>
            <a:r>
              <a:rPr lang="zh-CN" altLang="en-US" sz="1800" smtClean="0"/>
              <a:t>：指定图像的高度，单位是像素。</a:t>
            </a:r>
          </a:p>
          <a:p>
            <a:pPr eaLnBrk="1" hangingPunct="1">
              <a:lnSpc>
                <a:spcPct val="90000"/>
              </a:lnSpc>
              <a:buFont typeface="Wingdings" pitchFamily="2" charset="2"/>
              <a:buNone/>
            </a:pPr>
            <a:r>
              <a:rPr lang="en-US" altLang="zh-CN" sz="1800" smtClean="0"/>
              <a:t>biPlanes</a:t>
            </a:r>
            <a:r>
              <a:rPr lang="zh-CN" altLang="en-US" sz="1800" smtClean="0"/>
              <a:t>：必须是</a:t>
            </a:r>
            <a:r>
              <a:rPr lang="en-US" altLang="zh-CN" sz="1800" smtClean="0"/>
              <a:t>1</a:t>
            </a:r>
            <a:r>
              <a:rPr lang="zh-CN" altLang="en-US" sz="1800" smtClean="0"/>
              <a:t>，不用考虑。</a:t>
            </a:r>
          </a:p>
          <a:p>
            <a:pPr eaLnBrk="1" hangingPunct="1">
              <a:lnSpc>
                <a:spcPct val="90000"/>
              </a:lnSpc>
              <a:buFont typeface="Wingdings" pitchFamily="2" charset="2"/>
              <a:buNone/>
            </a:pPr>
            <a:r>
              <a:rPr lang="en-US" altLang="zh-CN" sz="1800" smtClean="0"/>
              <a:t>biBitCount</a:t>
            </a:r>
            <a:r>
              <a:rPr lang="zh-CN" altLang="en-US" sz="1800" smtClean="0"/>
              <a:t>：指定表示颜色时要用到的位数。常用的位数值有：</a:t>
            </a:r>
            <a:r>
              <a:rPr lang="en-US" altLang="zh-CN" sz="1800" smtClean="0"/>
              <a:t>1</a:t>
            </a:r>
            <a:r>
              <a:rPr lang="zh-CN" altLang="en-US" sz="1800" smtClean="0"/>
              <a:t>（黑白两色图），</a:t>
            </a:r>
            <a:r>
              <a:rPr lang="en-US" altLang="zh-CN" sz="1800" smtClean="0"/>
              <a:t>4</a:t>
            </a:r>
            <a:r>
              <a:rPr lang="zh-CN" altLang="en-US" sz="1800" smtClean="0"/>
              <a:t>（</a:t>
            </a:r>
            <a:r>
              <a:rPr lang="en-US" altLang="zh-CN" sz="1800" smtClean="0"/>
              <a:t>16</a:t>
            </a:r>
            <a:r>
              <a:rPr lang="zh-CN" altLang="en-US" sz="1800" smtClean="0"/>
              <a:t>色图），</a:t>
            </a:r>
            <a:r>
              <a:rPr lang="en-US" altLang="zh-CN" sz="1800" smtClean="0"/>
              <a:t>8</a:t>
            </a:r>
            <a:r>
              <a:rPr lang="zh-CN" altLang="en-US" sz="1800" smtClean="0"/>
              <a:t>（</a:t>
            </a:r>
            <a:r>
              <a:rPr lang="en-US" altLang="zh-CN" sz="1800" smtClean="0"/>
              <a:t>256</a:t>
            </a:r>
            <a:r>
              <a:rPr lang="zh-CN" altLang="en-US" sz="1800" smtClean="0"/>
              <a:t>色图），</a:t>
            </a:r>
            <a:r>
              <a:rPr lang="en-US" altLang="zh-CN" sz="1800" smtClean="0"/>
              <a:t>24</a:t>
            </a:r>
            <a:r>
              <a:rPr lang="zh-CN" altLang="en-US" sz="1800" smtClean="0"/>
              <a:t>（真彩色图）。</a:t>
            </a:r>
          </a:p>
          <a:p>
            <a:pPr eaLnBrk="1" hangingPunct="1">
              <a:lnSpc>
                <a:spcPct val="90000"/>
              </a:lnSpc>
              <a:buFont typeface="Wingdings" pitchFamily="2" charset="2"/>
              <a:buNone/>
            </a:pPr>
            <a:r>
              <a:rPr lang="en-US" altLang="zh-CN" sz="1800" smtClean="0"/>
              <a:t>biCompression:</a:t>
            </a:r>
            <a:r>
              <a:rPr lang="zh-CN" altLang="en-US" sz="1800" smtClean="0"/>
              <a:t>指定位图是否压缩。一般为</a:t>
            </a:r>
            <a:r>
              <a:rPr lang="en-US" altLang="zh-CN" sz="1800" smtClean="0"/>
              <a:t>BI_RGB</a:t>
            </a:r>
            <a:r>
              <a:rPr lang="zh-CN" altLang="en-US" sz="1800" smtClean="0"/>
              <a:t>，表示不压缩。</a:t>
            </a:r>
          </a:p>
          <a:p>
            <a:pPr eaLnBrk="1" hangingPunct="1">
              <a:lnSpc>
                <a:spcPct val="90000"/>
              </a:lnSpc>
              <a:buFont typeface="Wingdings" pitchFamily="2" charset="2"/>
              <a:buNone/>
            </a:pPr>
            <a:r>
              <a:rPr lang="en-US" altLang="zh-CN" sz="1800" smtClean="0"/>
              <a:t>biSizeImage</a:t>
            </a:r>
            <a:r>
              <a:rPr lang="zh-CN" altLang="en-US" sz="1800" smtClean="0"/>
              <a:t>：指定实际的位图数据占用的字节数。</a:t>
            </a:r>
          </a:p>
          <a:p>
            <a:pPr eaLnBrk="1" hangingPunct="1">
              <a:lnSpc>
                <a:spcPct val="90000"/>
              </a:lnSpc>
              <a:buFont typeface="Wingdings" pitchFamily="2" charset="2"/>
              <a:buNone/>
            </a:pPr>
            <a:r>
              <a:rPr lang="en-US" altLang="zh-CN" sz="1800" smtClean="0"/>
              <a:t>biXPelsPerMeter</a:t>
            </a:r>
            <a:r>
              <a:rPr lang="zh-CN" altLang="en-US" sz="1800" smtClean="0"/>
              <a:t>：指定目标设备的水平分辨率，单位是每米的像素个数。</a:t>
            </a:r>
          </a:p>
          <a:p>
            <a:pPr eaLnBrk="1" hangingPunct="1">
              <a:lnSpc>
                <a:spcPct val="90000"/>
              </a:lnSpc>
              <a:buFont typeface="Wingdings" pitchFamily="2" charset="2"/>
              <a:buNone/>
            </a:pPr>
            <a:r>
              <a:rPr lang="en-US" altLang="zh-CN" sz="1800" smtClean="0"/>
              <a:t>biYPelsPerMeter</a:t>
            </a:r>
            <a:r>
              <a:rPr lang="zh-CN" altLang="en-US" sz="1800" smtClean="0"/>
              <a:t>：指定目标设备的垂直分辨率，单位是每米的像素个数。</a:t>
            </a:r>
          </a:p>
          <a:p>
            <a:pPr eaLnBrk="1" hangingPunct="1">
              <a:lnSpc>
                <a:spcPct val="90000"/>
              </a:lnSpc>
              <a:buFont typeface="Wingdings" pitchFamily="2" charset="2"/>
              <a:buNone/>
            </a:pPr>
            <a:r>
              <a:rPr lang="en-US" altLang="zh-CN" sz="1800" smtClean="0"/>
              <a:t>biClrUsed</a:t>
            </a:r>
            <a:r>
              <a:rPr lang="zh-CN" altLang="en-US" sz="1800" smtClean="0"/>
              <a:t>：指定本图像实际用到的颜色数，如果该值为零，则用到的颜色数为</a:t>
            </a:r>
            <a:r>
              <a:rPr lang="en-US" altLang="zh-CN" sz="1800" smtClean="0"/>
              <a:t>2</a:t>
            </a:r>
            <a:r>
              <a:rPr lang="zh-CN" altLang="en-US" sz="1800" smtClean="0"/>
              <a:t>的</a:t>
            </a:r>
            <a:r>
              <a:rPr lang="en-US" altLang="zh-CN" sz="1800" smtClean="0"/>
              <a:t>biBitCount</a:t>
            </a:r>
            <a:r>
              <a:rPr lang="zh-CN" altLang="en-US" sz="1800" smtClean="0"/>
              <a:t>次方。</a:t>
            </a:r>
          </a:p>
          <a:p>
            <a:pPr eaLnBrk="1" hangingPunct="1">
              <a:lnSpc>
                <a:spcPct val="90000"/>
              </a:lnSpc>
              <a:buFont typeface="Wingdings" pitchFamily="2" charset="2"/>
              <a:buNone/>
            </a:pPr>
            <a:r>
              <a:rPr lang="en-US" altLang="zh-CN" sz="1800" smtClean="0"/>
              <a:t>biClrImportant</a:t>
            </a:r>
            <a:r>
              <a:rPr lang="zh-CN" altLang="en-US" sz="1800" smtClean="0"/>
              <a:t>：重要的颜色数，如果该值为零，则认为所有的颜色都重要。</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09600" y="304800"/>
            <a:ext cx="7772400" cy="820738"/>
          </a:xfrm>
        </p:spPr>
        <p:txBody>
          <a:bodyPr/>
          <a:lstStyle/>
          <a:p>
            <a:pPr eaLnBrk="1" hangingPunct="1"/>
            <a:r>
              <a:rPr lang="en-US" altLang="zh-CN" smtClean="0"/>
              <a:t>1.3</a:t>
            </a:r>
            <a:r>
              <a:rPr lang="zh-CN" altLang="en-US" b="1" smtClean="0"/>
              <a:t>调色板</a:t>
            </a:r>
            <a:r>
              <a:rPr lang="zh-CN" altLang="en-US" smtClean="0"/>
              <a:t> </a:t>
            </a:r>
            <a:endParaRPr lang="en-US" altLang="zh-CN" smtClean="0"/>
          </a:p>
        </p:txBody>
      </p:sp>
      <p:sp>
        <p:nvSpPr>
          <p:cNvPr id="12291"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z="2000" smtClean="0"/>
              <a:t>调色板是对那些需要调色板的位图文件而言的。有些位图，如真彩色图，是不需要调色板的，</a:t>
            </a:r>
            <a:r>
              <a:rPr lang="en-US" altLang="zh-CN" sz="2000" smtClean="0"/>
              <a:t>BITMAPINFOHEADER</a:t>
            </a:r>
            <a:r>
              <a:rPr lang="zh-CN" altLang="en-US" sz="2000" smtClean="0"/>
              <a:t>之后直接是位图数据。调色板实际上是一个数组，共有</a:t>
            </a:r>
            <a:r>
              <a:rPr lang="en-US" altLang="zh-CN" sz="2000" smtClean="0"/>
              <a:t>biClrUsed</a:t>
            </a:r>
            <a:r>
              <a:rPr lang="zh-CN" altLang="en-US" sz="2000" smtClean="0"/>
              <a:t>个元素，若</a:t>
            </a:r>
            <a:r>
              <a:rPr lang="en-US" altLang="zh-CN" sz="2000" smtClean="0"/>
              <a:t>biClrUsed</a:t>
            </a:r>
            <a:r>
              <a:rPr lang="zh-CN" altLang="en-US" sz="2000" smtClean="0"/>
              <a:t>为零，则有</a:t>
            </a:r>
            <a:r>
              <a:rPr lang="en-US" altLang="zh-CN" sz="2000" smtClean="0"/>
              <a:t>2 </a:t>
            </a:r>
            <a:r>
              <a:rPr lang="zh-CN" altLang="en-US" sz="2000" smtClean="0"/>
              <a:t>的</a:t>
            </a:r>
            <a:r>
              <a:rPr lang="en-US" altLang="zh-CN" sz="2000" smtClean="0"/>
              <a:t>biBitCount</a:t>
            </a:r>
            <a:r>
              <a:rPr lang="zh-CN" altLang="en-US" sz="2000" smtClean="0"/>
              <a:t>次方个元素。数组中每个元素的类型是一个</a:t>
            </a:r>
            <a:r>
              <a:rPr lang="en-US" altLang="zh-CN" sz="2000" smtClean="0"/>
              <a:t>RGBQUAD</a:t>
            </a:r>
            <a:r>
              <a:rPr lang="zh-CN" altLang="en-US" sz="2000" smtClean="0"/>
              <a:t>结构，占</a:t>
            </a:r>
            <a:r>
              <a:rPr lang="en-US" altLang="zh-CN" sz="2000" smtClean="0"/>
              <a:t>4</a:t>
            </a:r>
            <a:r>
              <a:rPr lang="zh-CN" altLang="en-US" sz="2000" smtClean="0"/>
              <a:t>个字节，其定义如下：</a:t>
            </a:r>
          </a:p>
          <a:p>
            <a:pPr eaLnBrk="1" hangingPunct="1">
              <a:buFont typeface="Wingdings" pitchFamily="2" charset="2"/>
              <a:buNone/>
            </a:pPr>
            <a:r>
              <a:rPr lang="en-US" altLang="zh-CN" sz="2000" smtClean="0"/>
              <a:t>typedef struct tagRGBQUAD{</a:t>
            </a:r>
          </a:p>
          <a:p>
            <a:pPr eaLnBrk="1" hangingPunct="1">
              <a:buFont typeface="Wingdings" pitchFamily="2" charset="2"/>
              <a:buNone/>
            </a:pPr>
            <a:r>
              <a:rPr lang="en-US" altLang="zh-CN" sz="2000" smtClean="0"/>
              <a:t>    BYTE rgbBlue</a:t>
            </a:r>
            <a:r>
              <a:rPr lang="zh-CN" altLang="en-US" sz="2000" smtClean="0"/>
              <a:t>；       </a:t>
            </a:r>
            <a:r>
              <a:rPr lang="en-US" altLang="zh-CN" sz="2000" smtClean="0"/>
              <a:t>//</a:t>
            </a:r>
            <a:r>
              <a:rPr lang="zh-CN" altLang="en-US" sz="2000" smtClean="0"/>
              <a:t>该颜色的蓝色分量</a:t>
            </a:r>
          </a:p>
          <a:p>
            <a:pPr eaLnBrk="1" hangingPunct="1">
              <a:buFont typeface="Wingdings" pitchFamily="2" charset="2"/>
              <a:buNone/>
            </a:pPr>
            <a:r>
              <a:rPr lang="zh-CN" altLang="en-US" sz="2000" smtClean="0"/>
              <a:t>    </a:t>
            </a:r>
            <a:r>
              <a:rPr lang="en-US" altLang="zh-CN" sz="2000" smtClean="0"/>
              <a:t>BYTE rgbGreen</a:t>
            </a:r>
            <a:r>
              <a:rPr lang="zh-CN" altLang="en-US" sz="2000" smtClean="0"/>
              <a:t>；      </a:t>
            </a:r>
            <a:r>
              <a:rPr lang="en-US" altLang="zh-CN" sz="2000" smtClean="0"/>
              <a:t>//</a:t>
            </a:r>
            <a:r>
              <a:rPr lang="zh-CN" altLang="en-US" sz="2000" smtClean="0"/>
              <a:t>该颜色的绿色分量</a:t>
            </a:r>
          </a:p>
          <a:p>
            <a:pPr eaLnBrk="1" hangingPunct="1">
              <a:buFont typeface="Wingdings" pitchFamily="2" charset="2"/>
              <a:buNone/>
            </a:pPr>
            <a:r>
              <a:rPr lang="zh-CN" altLang="en-US" sz="2000" smtClean="0"/>
              <a:t>    </a:t>
            </a:r>
            <a:r>
              <a:rPr lang="en-US" altLang="zh-CN" sz="2000" smtClean="0"/>
              <a:t>BYTE rgbRed</a:t>
            </a:r>
            <a:r>
              <a:rPr lang="zh-CN" altLang="en-US" sz="2000" smtClean="0"/>
              <a:t>；        </a:t>
            </a:r>
            <a:r>
              <a:rPr lang="en-US" altLang="zh-CN" sz="2000" smtClean="0"/>
              <a:t>//</a:t>
            </a:r>
            <a:r>
              <a:rPr lang="zh-CN" altLang="en-US" sz="2000" smtClean="0"/>
              <a:t>该颜色的红色分量</a:t>
            </a:r>
          </a:p>
          <a:p>
            <a:pPr eaLnBrk="1" hangingPunct="1">
              <a:buFont typeface="Wingdings" pitchFamily="2" charset="2"/>
              <a:buNone/>
            </a:pPr>
            <a:r>
              <a:rPr lang="zh-CN" altLang="en-US" sz="2000" smtClean="0"/>
              <a:t>    </a:t>
            </a:r>
            <a:r>
              <a:rPr lang="en-US" altLang="zh-CN" sz="2000" smtClean="0"/>
              <a:t>BYTE rgbReserved</a:t>
            </a:r>
            <a:r>
              <a:rPr lang="zh-CN" altLang="en-US" sz="2000" smtClean="0"/>
              <a:t>；   </a:t>
            </a:r>
            <a:r>
              <a:rPr lang="en-US" altLang="zh-CN" sz="2000" smtClean="0"/>
              <a:t>//</a:t>
            </a:r>
            <a:r>
              <a:rPr lang="zh-CN" altLang="en-US" sz="2000" smtClean="0"/>
              <a:t>保留值</a:t>
            </a:r>
          </a:p>
          <a:p>
            <a:pPr eaLnBrk="1" hangingPunct="1">
              <a:buFont typeface="Wingdings" pitchFamily="2" charset="2"/>
              <a:buNone/>
            </a:pPr>
            <a:r>
              <a:rPr lang="en-US" altLang="zh-CN" sz="2000" smtClean="0"/>
              <a:t>} RGBQUAD</a:t>
            </a:r>
            <a:r>
              <a:rPr lang="zh-CN" altLang="en-US" sz="2000" smtClean="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9600" y="304800"/>
            <a:ext cx="7772400" cy="676275"/>
          </a:xfrm>
        </p:spPr>
        <p:txBody>
          <a:bodyPr/>
          <a:lstStyle/>
          <a:p>
            <a:pPr eaLnBrk="1" hangingPunct="1"/>
            <a:r>
              <a:rPr lang="en-US" altLang="zh-CN" b="1" smtClean="0"/>
              <a:t>1.4 </a:t>
            </a:r>
            <a:r>
              <a:rPr lang="zh-CN" altLang="en-US" b="1" smtClean="0"/>
              <a:t>实际的图像数据</a:t>
            </a:r>
            <a:r>
              <a:rPr lang="zh-CN" altLang="en-US" smtClean="0"/>
              <a:t> </a:t>
            </a:r>
          </a:p>
        </p:txBody>
      </p:sp>
      <p:sp>
        <p:nvSpPr>
          <p:cNvPr id="1331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z="2000" smtClean="0"/>
              <a:t>对于用到调色板的位图，图像数据是该像素颜色在调色板中的索引值，对于真彩色图，图像数据是实际的</a:t>
            </a:r>
            <a:r>
              <a:rPr lang="en-US" altLang="zh-CN" sz="2000" smtClean="0"/>
              <a:t>B</a:t>
            </a:r>
            <a:r>
              <a:rPr lang="zh-CN" altLang="en-US" sz="2000" smtClean="0"/>
              <a:t>，</a:t>
            </a:r>
            <a:r>
              <a:rPr lang="en-US" altLang="zh-CN" sz="2000" smtClean="0"/>
              <a:t>G</a:t>
            </a:r>
            <a:r>
              <a:rPr lang="zh-CN" altLang="en-US" sz="2000" smtClean="0"/>
              <a:t>，</a:t>
            </a:r>
            <a:r>
              <a:rPr lang="en-US" altLang="zh-CN" sz="2000" smtClean="0"/>
              <a:t>R</a:t>
            </a:r>
            <a:r>
              <a:rPr lang="zh-CN" altLang="en-US" sz="2000" smtClean="0"/>
              <a:t>值。</a:t>
            </a:r>
          </a:p>
          <a:p>
            <a:pPr eaLnBrk="1" hangingPunct="1">
              <a:buFont typeface="Wingdings" pitchFamily="2" charset="2"/>
              <a:buNone/>
            </a:pPr>
            <a:endParaRPr lang="zh-CN" altLang="en-US" sz="2000" smtClean="0"/>
          </a:p>
          <a:p>
            <a:pPr eaLnBrk="1" hangingPunct="1"/>
            <a:r>
              <a:rPr lang="en-US" altLang="zh-CN" sz="2000" smtClean="0"/>
              <a:t>256</a:t>
            </a:r>
            <a:r>
              <a:rPr lang="zh-CN" altLang="en-US" sz="2000" smtClean="0"/>
              <a:t>色图，一个字节恰好可以表示</a:t>
            </a:r>
            <a:r>
              <a:rPr lang="en-US" altLang="zh-CN" sz="2000" smtClean="0"/>
              <a:t>1</a:t>
            </a:r>
            <a:r>
              <a:rPr lang="zh-CN" altLang="en-US" sz="2000" smtClean="0"/>
              <a:t>个像素。</a:t>
            </a:r>
          </a:p>
          <a:p>
            <a:pPr eaLnBrk="1" hangingPunct="1">
              <a:buFont typeface="Wingdings" pitchFamily="2" charset="2"/>
              <a:buNone/>
            </a:pPr>
            <a:endParaRPr lang="zh-CN" altLang="en-US" sz="2000" smtClean="0"/>
          </a:p>
          <a:p>
            <a:pPr eaLnBrk="1" hangingPunct="1"/>
            <a:r>
              <a:rPr lang="zh-CN" altLang="en-US" sz="2000" smtClean="0"/>
              <a:t>真彩色图：三个字节表示一个像素。</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11188" y="549275"/>
            <a:ext cx="8064500" cy="647700"/>
          </a:xfrm>
        </p:spPr>
        <p:txBody>
          <a:bodyPr/>
          <a:lstStyle/>
          <a:p>
            <a:pPr eaLnBrk="1" hangingPunct="1"/>
            <a:r>
              <a:rPr lang="en-US" altLang="zh-CN" sz="2400" smtClean="0"/>
              <a:t>1.5 BMP</a:t>
            </a:r>
            <a:r>
              <a:rPr lang="zh-CN" altLang="en-US" sz="2400" smtClean="0"/>
              <a:t>文件读取和显示的过程可以概括为以下几步：</a:t>
            </a:r>
          </a:p>
        </p:txBody>
      </p:sp>
      <p:sp>
        <p:nvSpPr>
          <p:cNvPr id="14339" name="Rectangle 3" descr="Rectangle: Click to edit Master text styles&#10;Second level&#10;Third level&#10;Fourth level&#10;Fifth level"/>
          <p:cNvSpPr>
            <a:spLocks noGrp="1" noChangeArrowheads="1"/>
          </p:cNvSpPr>
          <p:nvPr>
            <p:ph type="body" idx="1"/>
          </p:nvPr>
        </p:nvSpPr>
        <p:spPr/>
        <p:txBody>
          <a:bodyPr/>
          <a:lstStyle/>
          <a:p>
            <a:pPr marL="457200" indent="-457200" eaLnBrk="1" hangingPunct="1"/>
            <a:r>
              <a:rPr lang="zh-CN" altLang="en-US" sz="2000" smtClean="0"/>
              <a:t>在</a:t>
            </a:r>
            <a:r>
              <a:rPr lang="en-US" altLang="zh-CN" sz="2000" smtClean="0"/>
              <a:t>BMP</a:t>
            </a:r>
            <a:r>
              <a:rPr lang="zh-CN" altLang="en-US" sz="2000" smtClean="0"/>
              <a:t>文件的相应位置读出文件的有关信息，如文件类型（</a:t>
            </a:r>
            <a:r>
              <a:rPr lang="en-US" altLang="zh-CN" sz="2000" smtClean="0"/>
              <a:t>bfType</a:t>
            </a:r>
            <a:r>
              <a:rPr lang="zh-CN" altLang="en-US" sz="2000" smtClean="0"/>
              <a:t>）、图像的宽度（</a:t>
            </a:r>
            <a:r>
              <a:rPr lang="en-US" altLang="zh-CN" sz="2000" smtClean="0"/>
              <a:t>biWidth</a:t>
            </a:r>
            <a:r>
              <a:rPr lang="zh-CN" altLang="en-US" sz="2000" smtClean="0"/>
              <a:t>）、图像的高度（</a:t>
            </a:r>
            <a:r>
              <a:rPr lang="en-US" altLang="zh-CN" sz="2000" smtClean="0"/>
              <a:t>biHeight</a:t>
            </a:r>
            <a:r>
              <a:rPr lang="zh-CN" altLang="en-US" sz="2000" smtClean="0"/>
              <a:t>）、表示颜色时要用到的位数（</a:t>
            </a:r>
            <a:r>
              <a:rPr lang="en-US" altLang="zh-CN" sz="2000" smtClean="0"/>
              <a:t>biBitCount</a:t>
            </a:r>
            <a:r>
              <a:rPr lang="zh-CN" altLang="en-US" sz="2000" smtClean="0"/>
              <a:t>）。</a:t>
            </a:r>
          </a:p>
          <a:p>
            <a:pPr marL="457200" indent="-457200" eaLnBrk="1" hangingPunct="1">
              <a:buFont typeface="Wingdings" pitchFamily="2" charset="2"/>
              <a:buNone/>
            </a:pPr>
            <a:endParaRPr lang="zh-CN" altLang="en-US" sz="2000" smtClean="0"/>
          </a:p>
          <a:p>
            <a:pPr marL="457200" indent="-457200" eaLnBrk="1" hangingPunct="1"/>
            <a:r>
              <a:rPr lang="en-US" altLang="zh-CN" sz="2000" smtClean="0">
                <a:solidFill>
                  <a:srgbClr val="FF0000"/>
                </a:solidFill>
                <a:latin typeface="宋体" pitchFamily="2" charset="-122"/>
              </a:rPr>
              <a:t>Windows</a:t>
            </a:r>
            <a:r>
              <a:rPr lang="zh-CN" altLang="en-US" sz="2000" smtClean="0">
                <a:solidFill>
                  <a:srgbClr val="FF0000"/>
                </a:solidFill>
                <a:latin typeface="宋体" pitchFamily="2" charset="-122"/>
              </a:rPr>
              <a:t>规定一个扫描行所占的字节数必须是</a:t>
            </a:r>
            <a:r>
              <a:rPr lang="en-US" altLang="zh-CN" sz="2000" smtClean="0">
                <a:solidFill>
                  <a:srgbClr val="FF0000"/>
                </a:solidFill>
                <a:latin typeface="宋体" pitchFamily="2" charset="-122"/>
              </a:rPr>
              <a:t>4</a:t>
            </a:r>
            <a:r>
              <a:rPr lang="zh-CN" altLang="en-US" sz="2000" smtClean="0">
                <a:solidFill>
                  <a:srgbClr val="FF0000"/>
                </a:solidFill>
                <a:latin typeface="宋体" pitchFamily="2" charset="-122"/>
              </a:rPr>
              <a:t>的倍数</a:t>
            </a:r>
            <a:r>
              <a:rPr lang="en-US" altLang="zh-CN" sz="2000" smtClean="0">
                <a:solidFill>
                  <a:srgbClr val="FF0000"/>
                </a:solidFill>
                <a:latin typeface="宋体" pitchFamily="2" charset="-122"/>
              </a:rPr>
              <a:t>(</a:t>
            </a:r>
            <a:r>
              <a:rPr lang="zh-CN" altLang="en-US" sz="2000" smtClean="0">
                <a:solidFill>
                  <a:srgbClr val="FF0000"/>
                </a:solidFill>
                <a:latin typeface="宋体" pitchFamily="2" charset="-122"/>
              </a:rPr>
              <a:t>即以</a:t>
            </a:r>
            <a:r>
              <a:rPr lang="en-US" altLang="zh-CN" sz="2000" smtClean="0">
                <a:solidFill>
                  <a:srgbClr val="FF0000"/>
                </a:solidFill>
                <a:latin typeface="宋体" pitchFamily="2" charset="-122"/>
              </a:rPr>
              <a:t>long</a:t>
            </a:r>
            <a:r>
              <a:rPr lang="zh-CN" altLang="en-US" sz="2000" smtClean="0">
                <a:solidFill>
                  <a:srgbClr val="FF0000"/>
                </a:solidFill>
                <a:latin typeface="宋体" pitchFamily="2" charset="-122"/>
              </a:rPr>
              <a:t>为单位</a:t>
            </a:r>
            <a:r>
              <a:rPr lang="en-US" altLang="zh-CN" sz="2000" smtClean="0">
                <a:solidFill>
                  <a:srgbClr val="FF0000"/>
                </a:solidFill>
                <a:latin typeface="宋体" pitchFamily="2" charset="-122"/>
              </a:rPr>
              <a:t>),</a:t>
            </a:r>
            <a:r>
              <a:rPr lang="zh-CN" altLang="en-US" sz="2000" smtClean="0">
                <a:solidFill>
                  <a:srgbClr val="FF0000"/>
                </a:solidFill>
                <a:latin typeface="宋体" pitchFamily="2" charset="-122"/>
              </a:rPr>
              <a:t>不足的以</a:t>
            </a:r>
            <a:r>
              <a:rPr lang="en-US" altLang="zh-CN" sz="2000" smtClean="0">
                <a:solidFill>
                  <a:srgbClr val="FF0000"/>
                </a:solidFill>
                <a:latin typeface="宋体" pitchFamily="2" charset="-122"/>
              </a:rPr>
              <a:t>0</a:t>
            </a:r>
            <a:r>
              <a:rPr lang="zh-CN" altLang="en-US" sz="2000" smtClean="0">
                <a:solidFill>
                  <a:srgbClr val="FF0000"/>
                </a:solidFill>
                <a:latin typeface="宋体" pitchFamily="2" charset="-122"/>
              </a:rPr>
              <a:t>填充。所以要根据</a:t>
            </a:r>
            <a:r>
              <a:rPr lang="en-US" altLang="zh-CN" sz="2000" smtClean="0">
                <a:solidFill>
                  <a:srgbClr val="FF0000"/>
                </a:solidFill>
                <a:latin typeface="宋体" pitchFamily="2" charset="-122"/>
              </a:rPr>
              <a:t>biWidth</a:t>
            </a:r>
            <a:r>
              <a:rPr lang="zh-CN" altLang="en-US" sz="2000" smtClean="0">
                <a:solidFill>
                  <a:srgbClr val="FF0000"/>
                </a:solidFill>
                <a:latin typeface="宋体" pitchFamily="2" charset="-122"/>
              </a:rPr>
              <a:t>和</a:t>
            </a:r>
            <a:r>
              <a:rPr lang="en-US" altLang="zh-CN" sz="2000" smtClean="0">
                <a:solidFill>
                  <a:srgbClr val="FF0000"/>
                </a:solidFill>
                <a:latin typeface="宋体" pitchFamily="2" charset="-122"/>
              </a:rPr>
              <a:t>biBitCount</a:t>
            </a:r>
            <a:r>
              <a:rPr lang="zh-CN" altLang="en-US" sz="2000" smtClean="0">
                <a:solidFill>
                  <a:srgbClr val="FF0000"/>
                </a:solidFill>
                <a:latin typeface="宋体" pitchFamily="2" charset="-122"/>
              </a:rPr>
              <a:t>计算补齐的字节数。</a:t>
            </a:r>
          </a:p>
          <a:p>
            <a:pPr marL="457200" indent="-457200" eaLnBrk="1" hangingPunct="1">
              <a:buFont typeface="Wingdings" pitchFamily="2" charset="2"/>
              <a:buNone/>
            </a:pPr>
            <a:r>
              <a:rPr lang="zh-CN" altLang="en-US" sz="2000" smtClean="0"/>
              <a:t>    计算补齐的字节数</a:t>
            </a:r>
            <a:r>
              <a:rPr lang="en-US" altLang="zh-CN" sz="2000" smtClean="0"/>
              <a:t>externWidth</a:t>
            </a:r>
            <a:r>
              <a:rPr lang="zh-CN" altLang="en-US" sz="2000" smtClean="0"/>
              <a:t>的代码为：</a:t>
            </a:r>
          </a:p>
          <a:p>
            <a:pPr marL="457200" indent="-457200" eaLnBrk="1" hangingPunct="1">
              <a:buFont typeface="Wingdings" pitchFamily="2" charset="2"/>
              <a:buNone/>
            </a:pPr>
            <a:r>
              <a:rPr lang="zh-CN" altLang="en-US" sz="2000" smtClean="0"/>
              <a:t>        </a:t>
            </a:r>
            <a:r>
              <a:rPr lang="en-US" altLang="zh-CN" sz="2000" smtClean="0"/>
              <a:t>externWidth = biWidth * (biBitCount / 8) % 4;</a:t>
            </a:r>
          </a:p>
          <a:p>
            <a:pPr marL="457200" indent="-457200" eaLnBrk="1" hangingPunct="1">
              <a:buFont typeface="Wingdings" pitchFamily="2" charset="2"/>
              <a:buNone/>
            </a:pPr>
            <a:r>
              <a:rPr lang="en-US" altLang="zh-CN" sz="2000" smtClean="0"/>
              <a:t>    if (externWidth != 0) externWidth = 4 - externWidth;</a:t>
            </a:r>
            <a:endParaRPr lang="zh-CN" altLang="en-US" sz="2000" smtClean="0"/>
          </a:p>
        </p:txBody>
      </p:sp>
    </p:spTree>
  </p:cSld>
  <p:clrMapOvr>
    <a:masterClrMapping/>
  </p:clrMapOvr>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sz="20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sz="20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4275</TotalTime>
  <Words>4250</Words>
  <Application>Microsoft Office PowerPoint</Application>
  <PresentationFormat>全屏显示(4:3)</PresentationFormat>
  <Paragraphs>329</Paragraphs>
  <Slides>38</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38</vt:i4>
      </vt:variant>
    </vt:vector>
  </HeadingPairs>
  <TitlesOfParts>
    <vt:vector size="49" baseType="lpstr">
      <vt:lpstr>Tahoma</vt:lpstr>
      <vt:lpstr>宋体</vt:lpstr>
      <vt:lpstr>Arial</vt:lpstr>
      <vt:lpstr>Wingdings</vt:lpstr>
      <vt:lpstr>Calibri</vt:lpstr>
      <vt:lpstr>Times New Roman</vt:lpstr>
      <vt:lpstr>楷体_GB2312</vt:lpstr>
      <vt:lpstr>Blueprint</vt:lpstr>
      <vt:lpstr>Equation.DSMT4</vt:lpstr>
      <vt:lpstr>Microsoft 公式 3.0</vt:lpstr>
      <vt:lpstr>Microsoft Word 图片</vt:lpstr>
      <vt:lpstr>JPEG标准的工作原理和实现技术</vt:lpstr>
      <vt:lpstr>1.位图文件格式简介 </vt:lpstr>
      <vt:lpstr>BMP文件大体上分成四个部分，如下图所示：</vt:lpstr>
      <vt:lpstr>1.1位图文件头 </vt:lpstr>
      <vt:lpstr>1.2位图信息头 </vt:lpstr>
      <vt:lpstr>幻灯片 6</vt:lpstr>
      <vt:lpstr>1.3调色板 </vt:lpstr>
      <vt:lpstr>1.4 实际的图像数据 </vt:lpstr>
      <vt:lpstr>1.5 BMP文件读取和显示的过程可以概括为以下几步：</vt:lpstr>
      <vt:lpstr>幻灯片 10</vt:lpstr>
      <vt:lpstr>2.  静态图像压缩标准JPEG </vt:lpstr>
      <vt:lpstr>幻灯片 12</vt:lpstr>
      <vt:lpstr>幻灯片 13</vt:lpstr>
      <vt:lpstr>2.2  JPEG压缩的基本原理</vt:lpstr>
      <vt:lpstr>2.2.1颜色模式转换及采样</vt:lpstr>
      <vt:lpstr>2.2.2正向离散余弦变换（FDCT）</vt:lpstr>
      <vt:lpstr>DCT变换是做什么的 ？</vt:lpstr>
      <vt:lpstr>幻灯片 18</vt:lpstr>
      <vt:lpstr>幻灯片 19</vt:lpstr>
      <vt:lpstr>幻灯片 20</vt:lpstr>
      <vt:lpstr>幻灯片 21</vt:lpstr>
      <vt:lpstr>幻灯片 22</vt:lpstr>
      <vt:lpstr>幻灯片 23</vt:lpstr>
      <vt:lpstr>幻灯片 24</vt:lpstr>
      <vt:lpstr>幻灯片 25</vt:lpstr>
      <vt:lpstr>2.2.4编码阶段</vt:lpstr>
      <vt:lpstr>（3）熵编码</vt:lpstr>
      <vt:lpstr> </vt:lpstr>
      <vt:lpstr>幻灯片 29</vt:lpstr>
      <vt:lpstr>幻灯片 30</vt:lpstr>
      <vt:lpstr>2.2.5组成位数据流</vt:lpstr>
      <vt:lpstr>继续前面的例子说明编码过程： </vt:lpstr>
      <vt:lpstr>2.2.6生成JPEG文件 </vt:lpstr>
      <vt:lpstr>2.2.7哈夫曼编码在图像压缩中的实现</vt:lpstr>
      <vt:lpstr>在JPEG文件格式中，哈夫曼表以哈夫曼码字中位数相同的个数和所有的哈夫曼码值的形式存储，实际上是存储了一个哈夫曼树。下面以亮度DC系数表（表3）为例说明哈夫曼表构造的整个过程。  由表3可以得到两个数组：</vt:lpstr>
      <vt:lpstr>为了生成哈夫曼表，要建立huffsize[]，huffcode[] 两个整数型数组，此处它们的元素个数只要大于12即可。</vt:lpstr>
      <vt:lpstr>参考资料：</vt:lpstr>
      <vt:lpstr>d</vt:lpstr>
    </vt:vector>
  </TitlesOfParts>
  <Company>ZKY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静态图像信息处理 </dc:title>
  <dc:creator>LEI</dc:creator>
  <cp:lastModifiedBy>Peter Yu</cp:lastModifiedBy>
  <cp:revision>79</cp:revision>
  <cp:lastPrinted>1601-01-01T00:00:00Z</cp:lastPrinted>
  <dcterms:created xsi:type="dcterms:W3CDTF">2005-03-19T13:13:46Z</dcterms:created>
  <dcterms:modified xsi:type="dcterms:W3CDTF">2010-11-30T07:39:09Z</dcterms:modified>
</cp:coreProperties>
</file>