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94" r:id="rId6"/>
    <p:sldId id="293" r:id="rId7"/>
    <p:sldId id="259" r:id="rId8"/>
    <p:sldId id="260" r:id="rId9"/>
    <p:sldId id="261" r:id="rId10"/>
    <p:sldId id="264" r:id="rId11"/>
    <p:sldId id="280" r:id="rId12"/>
    <p:sldId id="281" r:id="rId13"/>
    <p:sldId id="262" r:id="rId14"/>
    <p:sldId id="266" r:id="rId15"/>
    <p:sldId id="270" r:id="rId16"/>
    <p:sldId id="272" r:id="rId17"/>
    <p:sldId id="282" r:id="rId18"/>
    <p:sldId id="283" r:id="rId19"/>
    <p:sldId id="284" r:id="rId20"/>
    <p:sldId id="271" r:id="rId21"/>
    <p:sldId id="267" r:id="rId22"/>
    <p:sldId id="277" r:id="rId23"/>
    <p:sldId id="276" r:id="rId24"/>
    <p:sldId id="285" r:id="rId25"/>
    <p:sldId id="288" r:id="rId26"/>
    <p:sldId id="290" r:id="rId27"/>
    <p:sldId id="289" r:id="rId28"/>
    <p:sldId id="268" r:id="rId29"/>
    <p:sldId id="274" r:id="rId30"/>
    <p:sldId id="273" r:id="rId31"/>
    <p:sldId id="287" r:id="rId32"/>
    <p:sldId id="286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613D-F20C-4F58-B176-277438EFEB88}" type="datetimeFigureOut">
              <a:rPr lang="en-US" smtClean="0"/>
              <a:t>12/20/2011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A2C7-1F88-43EB-9874-E4E8552D9EC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of quantitative traits: , WBV, LVV, P300A, P300L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Cathryn Lewis</a:t>
            </a:r>
          </a:p>
          <a:p>
            <a:r>
              <a:rPr lang="en-GB" dirty="0" smtClean="0"/>
              <a:t>20</a:t>
            </a:r>
            <a:r>
              <a:rPr lang="en-GB" baseline="30000" dirty="0" smtClean="0"/>
              <a:t>th</a:t>
            </a:r>
            <a:r>
              <a:rPr lang="en-GB" dirty="0" smtClean="0"/>
              <a:t> December, 2011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GB" sz="2400" dirty="0" smtClean="0"/>
              <a:t>WBV model coefficients </a:t>
            </a:r>
            <a:endParaRPr lang="en-GB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857232"/>
          <a:ext cx="8229600" cy="520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928694"/>
                <a:gridCol w="1357322"/>
                <a:gridCol w="1214446"/>
                <a:gridCol w="121439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Std.Error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t-value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1430.465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x$SEX_SUMM_NAMale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x$CENTRES4CathrynHeidelberg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-325.559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x$CENTRES4CathrynLondon-Nottingham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-348.592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x$CENTRES4CathrynMaastricht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-248.961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x$CENTRES4CathrynPerth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-252.028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x$CENTRES4CathrynSantander-Pamplona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-128.88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4.39E-15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x$CENTRES4CathrynUtrecht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-77.635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1.72E-07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x$GROUPRelative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WBV – non-significant effect of adding group to model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err="1" smtClean="0"/>
              <a:t>anova</a:t>
            </a:r>
            <a:r>
              <a:rPr lang="en-GB" sz="2000" dirty="0" smtClean="0"/>
              <a:t>(</a:t>
            </a:r>
            <a:r>
              <a:rPr lang="en-GB" sz="2000" dirty="0" err="1" smtClean="0"/>
              <a:t>modelWBV,modelWBVgp,test</a:t>
            </a:r>
            <a:r>
              <a:rPr lang="en-GB" sz="2000" dirty="0" smtClean="0"/>
              <a:t>="Chi")</a:t>
            </a:r>
          </a:p>
          <a:p>
            <a:r>
              <a:rPr lang="en-GB" sz="2000" dirty="0" smtClean="0"/>
              <a:t>Analysis of Deviance Table</a:t>
            </a:r>
          </a:p>
          <a:p>
            <a:endParaRPr lang="en-GB" sz="2000" dirty="0" smtClean="0"/>
          </a:p>
          <a:p>
            <a:r>
              <a:rPr lang="en-GB" sz="2000" dirty="0" smtClean="0"/>
              <a:t>Model 1: </a:t>
            </a:r>
            <a:r>
              <a:rPr lang="en-GB" sz="2000" dirty="0" err="1" smtClean="0"/>
              <a:t>x$WBV</a:t>
            </a:r>
            <a:r>
              <a:rPr lang="en-GB" sz="2000" dirty="0" smtClean="0"/>
              <a:t>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</a:t>
            </a:r>
          </a:p>
          <a:p>
            <a:r>
              <a:rPr lang="en-GB" sz="2000" dirty="0" smtClean="0"/>
              <a:t>Model 2: </a:t>
            </a:r>
            <a:r>
              <a:rPr lang="en-GB" sz="2000" dirty="0" err="1" smtClean="0"/>
              <a:t>x$WBV</a:t>
            </a:r>
            <a:r>
              <a:rPr lang="en-GB" sz="2000" dirty="0" smtClean="0"/>
              <a:t>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 + </a:t>
            </a:r>
            <a:r>
              <a:rPr lang="en-GB" sz="2000" dirty="0" err="1" smtClean="0"/>
              <a:t>x$GROUP</a:t>
            </a:r>
            <a:endParaRPr lang="en-GB" sz="2000" dirty="0" smtClean="0"/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</a:t>
            </a:r>
            <a:r>
              <a:rPr lang="en-GB" sz="2000" dirty="0" err="1" smtClean="0"/>
              <a:t>Df</a:t>
            </a:r>
            <a:r>
              <a:rPr lang="en-GB" sz="2000" dirty="0" smtClean="0"/>
              <a:t>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Dev </a:t>
            </a:r>
            <a:r>
              <a:rPr lang="en-GB" sz="2000" dirty="0" err="1" smtClean="0"/>
              <a:t>Df</a:t>
            </a:r>
            <a:r>
              <a:rPr lang="en-GB" sz="2000" dirty="0" smtClean="0"/>
              <a:t> Deviance P(&gt;|Chi|)</a:t>
            </a:r>
          </a:p>
          <a:p>
            <a:r>
              <a:rPr lang="en-GB" sz="2000" dirty="0" smtClean="0"/>
              <a:t>1      1344   17825949                      </a:t>
            </a:r>
          </a:p>
          <a:p>
            <a:r>
              <a:rPr lang="en-GB" sz="2000" dirty="0" smtClean="0"/>
              <a:t>2      1342   17773719  2    52231    0.1392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WPG, by group, model fit graphics </a:t>
            </a:r>
            <a:endParaRPr lang="en-GB" sz="3200" dirty="0"/>
          </a:p>
        </p:txBody>
      </p:sp>
      <p:pic>
        <p:nvPicPr>
          <p:cNvPr id="4" name="Content Placeholder 3" descr="WBV_gp_modelf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142984"/>
            <a:ext cx="7342419" cy="508056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WBV_qqplot_res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9144000" cy="5852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LVV : </a:t>
            </a:r>
            <a:r>
              <a:rPr lang="en-GB" dirty="0"/>
              <a:t>Lateral ventricle volume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LVV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LVV_by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304" y="1600200"/>
            <a:ext cx="707139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304800"/>
            <a:ext cx="84105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71802" y="5429264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1 outlier removed</a:t>
            </a:r>
          </a:p>
          <a:p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2357423" y="5715016"/>
            <a:ext cx="500066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GB" sz="2400" dirty="0" smtClean="0"/>
              <a:t>LVV model coefficients </a:t>
            </a:r>
            <a:endParaRPr lang="en-GB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857232"/>
          <a:ext cx="8229600" cy="576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928694"/>
                <a:gridCol w="1357322"/>
                <a:gridCol w="1214446"/>
                <a:gridCol w="121439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Std.Error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8.44987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1.47431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1.23E-08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x$SEX_SUMM_NAMale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3.37E-07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7.06E-12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x$CENTRES4CathrynHeidelberg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1.64581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x$CENTRES4CathrynLondon-Nottingham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1.76705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x$CENTRES4CathrynMaastricht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x$CENTRES4CathrynPerth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-5.37174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x$CENTRES4CathrynSantander-Pamplona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-2.57109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1.41507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x$CENTRES4CathrynUtrecht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-0.72528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x$GROUPRelative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anova</a:t>
            </a:r>
            <a:r>
              <a:rPr lang="en-GB" sz="2000" dirty="0" smtClean="0"/>
              <a:t>(</a:t>
            </a:r>
            <a:r>
              <a:rPr lang="en-GB" sz="2000" dirty="0" err="1" smtClean="0"/>
              <a:t>modelLVV,modelLVVgp,test</a:t>
            </a:r>
            <a:r>
              <a:rPr lang="en-GB" sz="2000" dirty="0" smtClean="0"/>
              <a:t>="</a:t>
            </a:r>
            <a:r>
              <a:rPr lang="en-GB" sz="2000" dirty="0" err="1" smtClean="0"/>
              <a:t>Chisq</a:t>
            </a:r>
            <a:r>
              <a:rPr lang="en-GB" sz="2000" dirty="0" smtClean="0"/>
              <a:t>")</a:t>
            </a:r>
          </a:p>
          <a:p>
            <a:r>
              <a:rPr lang="en-GB" sz="2000" dirty="0" smtClean="0"/>
              <a:t>Model 1: </a:t>
            </a:r>
            <a:r>
              <a:rPr lang="en-GB" sz="2000" dirty="0" err="1" smtClean="0"/>
              <a:t>x$LVV</a:t>
            </a:r>
            <a:r>
              <a:rPr lang="en-GB" sz="2000" dirty="0" smtClean="0"/>
              <a:t>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</a:t>
            </a:r>
          </a:p>
          <a:p>
            <a:r>
              <a:rPr lang="en-GB" sz="2000" dirty="0" smtClean="0"/>
              <a:t>Model 2: </a:t>
            </a:r>
            <a:r>
              <a:rPr lang="en-GB" sz="2000" dirty="0" err="1" smtClean="0"/>
              <a:t>x$LVV</a:t>
            </a:r>
            <a:r>
              <a:rPr lang="en-GB" sz="2000" dirty="0" smtClean="0"/>
              <a:t>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 + </a:t>
            </a:r>
            <a:r>
              <a:rPr lang="en-GB" sz="2000" dirty="0" err="1" smtClean="0"/>
              <a:t>x$GROUP</a:t>
            </a:r>
            <a:endParaRPr lang="en-GB" sz="2000" dirty="0" smtClean="0"/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</a:t>
            </a:r>
            <a:r>
              <a:rPr lang="en-GB" sz="2000" dirty="0" err="1" smtClean="0"/>
              <a:t>Df</a:t>
            </a:r>
            <a:r>
              <a:rPr lang="en-GB" sz="2000" dirty="0" smtClean="0"/>
              <a:t>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Dev </a:t>
            </a:r>
            <a:r>
              <a:rPr lang="en-GB" sz="2000" dirty="0" err="1" smtClean="0"/>
              <a:t>Df</a:t>
            </a:r>
            <a:r>
              <a:rPr lang="en-GB" sz="2000" dirty="0" smtClean="0"/>
              <a:t> Deviance P(&gt;|Chi|)  </a:t>
            </a:r>
          </a:p>
          <a:p>
            <a:r>
              <a:rPr lang="en-GB" sz="2000" dirty="0" smtClean="0"/>
              <a:t>1      1336     121304                        </a:t>
            </a:r>
          </a:p>
          <a:p>
            <a:r>
              <a:rPr lang="en-GB" sz="2000" dirty="0" smtClean="0"/>
              <a:t>2      1334     120573  2   730.84   0.01755 *</a:t>
            </a:r>
            <a:endParaRPr lang="en-GB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LVV – significant effect of adding group to model 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LVV model fit</a:t>
            </a:r>
            <a:endParaRPr lang="en-GB" sz="3200" dirty="0"/>
          </a:p>
        </p:txBody>
      </p:sp>
      <p:pic>
        <p:nvPicPr>
          <p:cNvPr id="4" name="Content Placeholder 3" descr="LVVgp_modelf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928670"/>
            <a:ext cx="7125354" cy="540738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Summary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Analysis of quantitative traits, showing distribution by centre and by group (control, case, relative</a:t>
            </a:r>
          </a:p>
          <a:p>
            <a:r>
              <a:rPr lang="en-GB" dirty="0" smtClean="0"/>
              <a:t>Removing outliers </a:t>
            </a:r>
          </a:p>
          <a:p>
            <a:pPr lvl="1"/>
            <a:r>
              <a:rPr lang="en-GB" dirty="0" smtClean="0"/>
              <a:t>3 for WBV, 1 for LVV, none for P300A and P300L </a:t>
            </a:r>
          </a:p>
          <a:p>
            <a:r>
              <a:rPr lang="en-GB" dirty="0" smtClean="0"/>
              <a:t>Linear model correcting trait value for centre, group, age and sex. </a:t>
            </a:r>
          </a:p>
          <a:p>
            <a:r>
              <a:rPr lang="en-GB" dirty="0" smtClean="0"/>
              <a:t>Producing trait values corrected for these factors (i.e. Model residuals)</a:t>
            </a:r>
          </a:p>
          <a:p>
            <a:pPr lvl="1"/>
            <a:r>
              <a:rPr lang="en-GB" dirty="0" smtClean="0"/>
              <a:t>Original model residuals (on scale of original value</a:t>
            </a:r>
          </a:p>
          <a:p>
            <a:pPr lvl="1"/>
            <a:r>
              <a:rPr lang="en-GB" dirty="0" smtClean="0"/>
              <a:t>Standardised residuals (necessary for any meta-analysis)</a:t>
            </a:r>
          </a:p>
          <a:p>
            <a:pPr lvl="1"/>
            <a:r>
              <a:rPr lang="en-GB" dirty="0" smtClean="0"/>
              <a:t>Rank transformed residuals </a:t>
            </a:r>
          </a:p>
          <a:p>
            <a:r>
              <a:rPr lang="en-GB" dirty="0" smtClean="0"/>
              <a:t>Graphics of model fit and normality 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285750"/>
            <a:ext cx="8486775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P300A Amplitude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P300A_byGRO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53" y="150000"/>
            <a:ext cx="79808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P300A_bycen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571480"/>
            <a:ext cx="6286544" cy="578798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GB" sz="2400" dirty="0" smtClean="0"/>
              <a:t>P300A model coefficients </a:t>
            </a:r>
            <a:endParaRPr lang="en-GB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571612"/>
          <a:ext cx="8229600" cy="35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928694"/>
                <a:gridCol w="1357322"/>
                <a:gridCol w="1214446"/>
                <a:gridCol w="121439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Std.Error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17.48315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x$SEX_SUMM_NAMale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-2.03878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8.91E-07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x$CENTRES4CathrynLondon-Nottingham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-1.2854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x$CENTRES4CathrynPerth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-2.85917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2.66E-08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x$GROUPRelative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-1.64799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P300A: 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  <a:r>
              <a:rPr lang="en-GB" sz="2800" dirty="0" smtClean="0">
                <a:solidFill>
                  <a:srgbClr val="FF0000"/>
                </a:solidFill>
              </a:rPr>
              <a:t>ignificant contribution of group to model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1800" dirty="0" err="1" smtClean="0"/>
              <a:t>anova</a:t>
            </a:r>
            <a:r>
              <a:rPr lang="en-GB" sz="1800" dirty="0" smtClean="0"/>
              <a:t>(P300Amodel,P300Amodelgp,test="</a:t>
            </a:r>
            <a:r>
              <a:rPr lang="en-GB" sz="1800" dirty="0" err="1" smtClean="0"/>
              <a:t>Chisq</a:t>
            </a:r>
            <a:r>
              <a:rPr lang="en-GB" sz="1800" dirty="0" smtClean="0"/>
              <a:t>")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Analysis of Deviance Table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Model 1: x$P300A ~ </a:t>
            </a:r>
            <a:r>
              <a:rPr lang="en-GB" sz="1800" dirty="0" err="1" smtClean="0"/>
              <a:t>x$SEX_SUMM_NA</a:t>
            </a:r>
            <a:r>
              <a:rPr lang="en-GB" sz="1800" dirty="0" smtClean="0"/>
              <a:t> + </a:t>
            </a:r>
            <a:r>
              <a:rPr lang="en-GB" sz="1800" dirty="0" err="1" smtClean="0"/>
              <a:t>x$AGE</a:t>
            </a:r>
            <a:r>
              <a:rPr lang="en-GB" sz="1800" dirty="0" smtClean="0"/>
              <a:t> + x$CENTRES4Cathryn</a:t>
            </a:r>
          </a:p>
          <a:p>
            <a:pPr>
              <a:buNone/>
            </a:pPr>
            <a:r>
              <a:rPr lang="en-GB" sz="1800" dirty="0" smtClean="0"/>
              <a:t>Model 2: x$P300A ~ </a:t>
            </a:r>
            <a:r>
              <a:rPr lang="en-GB" sz="1800" dirty="0" err="1" smtClean="0"/>
              <a:t>x$SEX_SUMM_NA</a:t>
            </a:r>
            <a:r>
              <a:rPr lang="en-GB" sz="1800" dirty="0" smtClean="0"/>
              <a:t> + </a:t>
            </a:r>
            <a:r>
              <a:rPr lang="en-GB" sz="1800" dirty="0" err="1" smtClean="0"/>
              <a:t>x$AGE</a:t>
            </a:r>
            <a:r>
              <a:rPr lang="en-GB" sz="1800" dirty="0" smtClean="0"/>
              <a:t> + x$CENTRES4Cathryn + </a:t>
            </a:r>
            <a:r>
              <a:rPr lang="en-GB" sz="1800" dirty="0" err="1" smtClean="0"/>
              <a:t>x$GROUP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  </a:t>
            </a:r>
            <a:r>
              <a:rPr lang="en-GB" sz="1800" dirty="0" err="1" smtClean="0"/>
              <a:t>Resid</a:t>
            </a:r>
            <a:r>
              <a:rPr lang="en-GB" sz="1800" dirty="0" smtClean="0"/>
              <a:t>. </a:t>
            </a:r>
            <a:r>
              <a:rPr lang="en-GB" sz="1800" dirty="0" err="1" smtClean="0"/>
              <a:t>Df</a:t>
            </a:r>
            <a:r>
              <a:rPr lang="en-GB" sz="1800" dirty="0" smtClean="0"/>
              <a:t> </a:t>
            </a:r>
            <a:r>
              <a:rPr lang="en-GB" sz="1800" dirty="0" err="1" smtClean="0"/>
              <a:t>Resid</a:t>
            </a:r>
            <a:r>
              <a:rPr lang="en-GB" sz="1800" dirty="0" smtClean="0"/>
              <a:t>. Dev </a:t>
            </a:r>
            <a:r>
              <a:rPr lang="en-GB" sz="1800" dirty="0" err="1" smtClean="0"/>
              <a:t>Df</a:t>
            </a:r>
            <a:r>
              <a:rPr lang="en-GB" sz="1800" dirty="0" smtClean="0"/>
              <a:t> Deviance P(&gt;|Chi|)    </a:t>
            </a:r>
          </a:p>
          <a:p>
            <a:pPr>
              <a:buNone/>
            </a:pPr>
            <a:r>
              <a:rPr lang="en-GB" sz="1800" dirty="0" smtClean="0"/>
              <a:t>1      1036      42516                          </a:t>
            </a:r>
          </a:p>
          <a:p>
            <a:pPr>
              <a:buNone/>
            </a:pPr>
            <a:r>
              <a:rPr lang="en-GB" sz="1800" dirty="0" smtClean="0"/>
              <a:t>2      1034      41261  2   1254.7 1.487e-07 ***</a:t>
            </a:r>
            <a:endParaRPr lang="en-GB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P300Agp_modelf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500042"/>
            <a:ext cx="7225317" cy="548324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P300A_qqplot_res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170" y="928670"/>
            <a:ext cx="6848780" cy="519749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P300L </a:t>
            </a:r>
            <a:r>
              <a:rPr lang="en-GB" dirty="0" err="1" smtClean="0"/>
              <a:t>AMPLitude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P300L_by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53" y="150000"/>
            <a:ext cx="79808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Comments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 suggest we use the standardised residuals </a:t>
            </a:r>
          </a:p>
          <a:p>
            <a:r>
              <a:rPr lang="en-GB" dirty="0" smtClean="0"/>
              <a:t>Since these are corrected for age and sex, individuals missing these values will be omitted</a:t>
            </a:r>
          </a:p>
          <a:p>
            <a:pPr lvl="1"/>
            <a:r>
              <a:rPr lang="en-GB" dirty="0" smtClean="0"/>
              <a:t>Is this a problem?  How many? </a:t>
            </a:r>
          </a:p>
          <a:p>
            <a:r>
              <a:rPr lang="en-GB" dirty="0" smtClean="0"/>
              <a:t>Only trait values for QC-passed individuals (n=4881) are included in output, but modelling based on all individuals (numbers given for each trait)</a:t>
            </a:r>
          </a:p>
          <a:p>
            <a:r>
              <a:rPr lang="en-GB" dirty="0" smtClean="0"/>
              <a:t>All output traits have been corrected for group to ensure association analysis is testing for SNPs that influence the trait, not those that distinguish between (e.g.) </a:t>
            </a:r>
            <a:r>
              <a:rPr lang="en-GB" dirty="0"/>
              <a:t>c</a:t>
            </a:r>
            <a:r>
              <a:rPr lang="en-GB" dirty="0" smtClean="0"/>
              <a:t>ases and controls.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P300L_bycen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571480"/>
            <a:ext cx="6547313" cy="5626121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GB" sz="2400" dirty="0" smtClean="0"/>
              <a:t>P300L model coefficients </a:t>
            </a:r>
            <a:endParaRPr lang="en-GB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571612"/>
          <a:ext cx="8229600" cy="371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928694"/>
                <a:gridCol w="1357322"/>
                <a:gridCol w="1214446"/>
                <a:gridCol w="121439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Std.Error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310.019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x$SEX_SUMM_NAMale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-4.2383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x$CENTRES4CathrynLondon-Nottingham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0.375449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x$CENTRES4CathrynPerth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23.2117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23.5902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3.87E-09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x$GROUPRelative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P300L – significant effect of group on model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2000" dirty="0" err="1" smtClean="0"/>
              <a:t>anova</a:t>
            </a:r>
            <a:r>
              <a:rPr lang="en-GB" sz="2000" dirty="0" smtClean="0"/>
              <a:t>(P300Lmodel,P300Lmodelgp,test="</a:t>
            </a:r>
            <a:r>
              <a:rPr lang="en-GB" sz="2000" dirty="0" err="1" smtClean="0"/>
              <a:t>Chisq</a:t>
            </a:r>
            <a:r>
              <a:rPr lang="en-GB" sz="2000" dirty="0" smtClean="0"/>
              <a:t>")</a:t>
            </a:r>
          </a:p>
          <a:p>
            <a:pPr>
              <a:buNone/>
            </a:pPr>
            <a:r>
              <a:rPr lang="en-GB" sz="2000" dirty="0" smtClean="0"/>
              <a:t>Analysis of Deviance Table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Model 1: x$P300L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</a:t>
            </a:r>
          </a:p>
          <a:p>
            <a:pPr>
              <a:buNone/>
            </a:pPr>
            <a:r>
              <a:rPr lang="en-GB" sz="2000" dirty="0" smtClean="0"/>
              <a:t>Model 2: x$P300L ~ </a:t>
            </a:r>
            <a:r>
              <a:rPr lang="en-GB" sz="2000" dirty="0" err="1" smtClean="0"/>
              <a:t>x$SEX_SUMM_NA</a:t>
            </a:r>
            <a:r>
              <a:rPr lang="en-GB" sz="2000" dirty="0" smtClean="0"/>
              <a:t> + </a:t>
            </a:r>
            <a:r>
              <a:rPr lang="en-GB" sz="2000" dirty="0" err="1" smtClean="0"/>
              <a:t>x$AGE</a:t>
            </a:r>
            <a:r>
              <a:rPr lang="en-GB" sz="2000" dirty="0" smtClean="0"/>
              <a:t> + x$CENTRES4Cathryn + </a:t>
            </a:r>
            <a:r>
              <a:rPr lang="en-GB" sz="2000" dirty="0" err="1" smtClean="0"/>
              <a:t>x$GROUP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</a:t>
            </a:r>
            <a:r>
              <a:rPr lang="en-GB" sz="2000" dirty="0" err="1" smtClean="0"/>
              <a:t>Df</a:t>
            </a:r>
            <a:r>
              <a:rPr lang="en-GB" sz="2000" dirty="0" smtClean="0"/>
              <a:t> </a:t>
            </a:r>
            <a:r>
              <a:rPr lang="en-GB" sz="2000" dirty="0" err="1" smtClean="0"/>
              <a:t>Resid</a:t>
            </a:r>
            <a:r>
              <a:rPr lang="en-GB" sz="2000" dirty="0" smtClean="0"/>
              <a:t>. Dev </a:t>
            </a:r>
            <a:r>
              <a:rPr lang="en-GB" sz="2000" dirty="0" err="1" smtClean="0"/>
              <a:t>Df</a:t>
            </a:r>
            <a:r>
              <a:rPr lang="en-GB" sz="2000" dirty="0" smtClean="0"/>
              <a:t> Deviance P(&gt;|Chi|)    </a:t>
            </a:r>
          </a:p>
          <a:p>
            <a:pPr>
              <a:buNone/>
            </a:pPr>
            <a:r>
              <a:rPr lang="en-GB" sz="2000" dirty="0" smtClean="0"/>
              <a:t>1      1048    2652544                          </a:t>
            </a:r>
          </a:p>
          <a:p>
            <a:pPr>
              <a:buNone/>
            </a:pPr>
            <a:r>
              <a:rPr lang="en-GB" sz="2000" dirty="0" smtClean="0"/>
              <a:t>2      1046    2551371  2   101172 9.843e-10 ***</a:t>
            </a:r>
            <a:endParaRPr lang="en-GB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P300L Model fit</a:t>
            </a:r>
            <a:endParaRPr lang="en-GB" sz="3600" dirty="0"/>
          </a:p>
        </p:txBody>
      </p:sp>
      <p:pic>
        <p:nvPicPr>
          <p:cNvPr id="4" name="Content Placeholder 3" descr="P300Lgp_modelf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1000108"/>
            <a:ext cx="7053916" cy="535317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P300L_qqplot_res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785794"/>
            <a:ext cx="7053915" cy="535316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For each trait: WBV, LVV, P300A, P300L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Histograms for trait distribution by centre, and by group (case, relative control)</a:t>
            </a:r>
          </a:p>
          <a:p>
            <a:r>
              <a:rPr lang="en-GB" dirty="0" smtClean="0"/>
              <a:t>Model parameters – sex, age, centre, group</a:t>
            </a:r>
          </a:p>
          <a:p>
            <a:r>
              <a:rPr lang="en-GB" dirty="0" smtClean="0"/>
              <a:t>Model fit for including group (i.e. How much of an effect does this have?) </a:t>
            </a:r>
          </a:p>
          <a:p>
            <a:r>
              <a:rPr lang="en-GB" dirty="0" smtClean="0"/>
              <a:t>Model fit graphics</a:t>
            </a:r>
          </a:p>
          <a:p>
            <a:r>
              <a:rPr lang="en-GB" dirty="0" smtClean="0"/>
              <a:t>QQ plot for residuals, standardised residuals, rank normalised residuals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39784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Output file</a:t>
            </a:r>
            <a:br>
              <a:rPr lang="en-GB" sz="2800" dirty="0" smtClean="0">
                <a:solidFill>
                  <a:srgbClr val="FF0000"/>
                </a:solidFill>
              </a:rPr>
            </a:br>
            <a:r>
              <a:rPr lang="en-GB" sz="2800" dirty="0" smtClean="0">
                <a:solidFill>
                  <a:srgbClr val="FF0000"/>
                </a:solidFill>
              </a:rPr>
              <a:t>Quant_traits_resid.csv</a:t>
            </a:r>
            <a:br>
              <a:rPr lang="en-GB" sz="2800" dirty="0" smtClean="0">
                <a:solidFill>
                  <a:srgbClr val="FF0000"/>
                </a:solidFill>
              </a:rPr>
            </a:b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Output contains</a:t>
            </a:r>
          </a:p>
          <a:p>
            <a:pPr lvl="1"/>
            <a:r>
              <a:rPr lang="en-GB" dirty="0" smtClean="0"/>
              <a:t>All input file </a:t>
            </a:r>
          </a:p>
          <a:p>
            <a:pPr lvl="1"/>
            <a:r>
              <a:rPr lang="en-GB" dirty="0" smtClean="0"/>
              <a:t>Residuals for WBV, LVV, P300A, P300L</a:t>
            </a:r>
            <a:endParaRPr lang="en-GB" dirty="0"/>
          </a:p>
          <a:p>
            <a:r>
              <a:rPr lang="en-GB" dirty="0" smtClean="0"/>
              <a:t>Adjusted trait values given in final columns, with 3 columns per trait </a:t>
            </a:r>
          </a:p>
          <a:p>
            <a:pPr lvl="1"/>
            <a:r>
              <a:rPr lang="en-GB" dirty="0" err="1" smtClean="0"/>
              <a:t>WPV_resid</a:t>
            </a:r>
            <a:endParaRPr lang="en-GB" dirty="0"/>
          </a:p>
          <a:p>
            <a:pPr lvl="1"/>
            <a:r>
              <a:rPr lang="en-GB" dirty="0" err="1" smtClean="0"/>
              <a:t>WPV_stand</a:t>
            </a:r>
            <a:endParaRPr lang="en-GB" dirty="0"/>
          </a:p>
          <a:p>
            <a:pPr lvl="1"/>
            <a:r>
              <a:rPr lang="en-GB" dirty="0" err="1" smtClean="0"/>
              <a:t>WPV_rank</a:t>
            </a:r>
            <a:r>
              <a:rPr lang="en-GB" dirty="0" smtClean="0"/>
              <a:t> </a:t>
            </a:r>
          </a:p>
          <a:p>
            <a:r>
              <a:rPr lang="en-GB" dirty="0" smtClean="0"/>
              <a:t>I suggest we use either ‘</a:t>
            </a:r>
            <a:r>
              <a:rPr lang="en-GB" dirty="0" err="1" smtClean="0"/>
              <a:t>resid</a:t>
            </a:r>
            <a:r>
              <a:rPr lang="en-GB" dirty="0" smtClean="0"/>
              <a:t>’ or ‘stand’ </a:t>
            </a:r>
          </a:p>
          <a:p>
            <a:pPr lvl="1"/>
            <a:r>
              <a:rPr lang="en-GB" dirty="0" smtClean="0"/>
              <a:t>Both should give the same statistical results</a:t>
            </a:r>
          </a:p>
          <a:p>
            <a:pPr lvl="1"/>
            <a:r>
              <a:rPr lang="en-GB" dirty="0" smtClean="0"/>
              <a:t>‘</a:t>
            </a:r>
            <a:r>
              <a:rPr lang="en-GB" dirty="0" err="1" smtClean="0"/>
              <a:t>resid</a:t>
            </a:r>
            <a:r>
              <a:rPr lang="en-GB" dirty="0" smtClean="0"/>
              <a:t>’ will give beta values for the same scale as the </a:t>
            </a:r>
            <a:r>
              <a:rPr lang="en-GB" dirty="0" err="1" smtClean="0"/>
              <a:t>origial</a:t>
            </a:r>
            <a:r>
              <a:rPr lang="en-GB" dirty="0" smtClean="0"/>
              <a:t> measures</a:t>
            </a:r>
          </a:p>
          <a:p>
            <a:pPr lvl="1"/>
            <a:r>
              <a:rPr lang="en-GB" dirty="0" smtClean="0"/>
              <a:t>Standardised values should be used for any meta-analysis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size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5820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41"/>
                <a:gridCol w="1651641"/>
                <a:gridCol w="1651641"/>
                <a:gridCol w="1651641"/>
                <a:gridCol w="165164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Total, outliers removed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Adjusted trait values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Individuals passing QC 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8797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4881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WBV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826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LVV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826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P300A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515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P300L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520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8" y="4643446"/>
            <a:ext cx="72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NB : all modelling and trait value standardisation was performed on all individuals, regardless of DNA QC metrics. </a:t>
            </a:r>
          </a:p>
          <a:p>
            <a:endParaRPr lang="en-GB" dirty="0"/>
          </a:p>
          <a:p>
            <a:r>
              <a:rPr lang="en-GB" dirty="0" smtClean="0"/>
              <a:t>Data output includes all individuals (numbers given in ‘Adjusted trait values’ column). </a:t>
            </a:r>
          </a:p>
          <a:p>
            <a:r>
              <a:rPr lang="en-GB" b="1" dirty="0" smtClean="0"/>
              <a:t>Final column gives the effective sample size, after DNA QC is included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WBV : whole brain volume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WBV_by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2" y="261937"/>
            <a:ext cx="8715375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8" name="Picture 17" descr="WBVcontrols_bycent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0"/>
            <a:ext cx="6463513" cy="685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43834" y="2928934"/>
            <a:ext cx="150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4 </a:t>
            </a:r>
            <a:r>
              <a:rPr lang="en-GB" sz="2400" dirty="0"/>
              <a:t>o</a:t>
            </a:r>
            <a:r>
              <a:rPr lang="en-GB" sz="2400" dirty="0" smtClean="0">
                <a:solidFill>
                  <a:schemeClr val="tx1"/>
                </a:solidFill>
              </a:rPr>
              <a:t>utliers removed</a:t>
            </a:r>
          </a:p>
          <a:p>
            <a:endParaRPr lang="en-GB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00760" y="2571744"/>
            <a:ext cx="1643074" cy="957354"/>
            <a:chOff x="6000760" y="2571744"/>
            <a:chExt cx="1643074" cy="957354"/>
          </a:xfrm>
        </p:grpSpPr>
        <p:sp>
          <p:nvSpPr>
            <p:cNvPr id="19" name="Oval 18"/>
            <p:cNvSpPr/>
            <p:nvPr/>
          </p:nvSpPr>
          <p:spPr>
            <a:xfrm>
              <a:off x="6000760" y="2571744"/>
              <a:ext cx="500066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9" idx="4"/>
              <a:endCxn id="20" idx="1"/>
            </p:cNvCxnSpPr>
            <p:nvPr/>
          </p:nvCxnSpPr>
          <p:spPr>
            <a:xfrm rot="16200000" flipH="1">
              <a:off x="6825826" y="2711090"/>
              <a:ext cx="242975" cy="1393041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1005</Words>
  <Application>Microsoft Office PowerPoint</Application>
  <PresentationFormat>On-screen Show (4:3)</PresentationFormat>
  <Paragraphs>344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Analysis of quantitative traits: , WBV, LVV, P300A, P300L </vt:lpstr>
      <vt:lpstr>Summary</vt:lpstr>
      <vt:lpstr>Comments</vt:lpstr>
      <vt:lpstr>For each trait: WBV, LVV, P300A, P300L</vt:lpstr>
      <vt:lpstr>Output file Quant_traits_resid.csv </vt:lpstr>
      <vt:lpstr>Sample size</vt:lpstr>
      <vt:lpstr>WBV : whole brain volume</vt:lpstr>
      <vt:lpstr>Slide 8</vt:lpstr>
      <vt:lpstr>Slide 9</vt:lpstr>
      <vt:lpstr>WBV model coefficients </vt:lpstr>
      <vt:lpstr>WBV – non-significant effect of adding group to model </vt:lpstr>
      <vt:lpstr>WPG, by group, model fit graphics </vt:lpstr>
      <vt:lpstr>Slide 13</vt:lpstr>
      <vt:lpstr>LVV : Lateral ventricle volume</vt:lpstr>
      <vt:lpstr>LVV</vt:lpstr>
      <vt:lpstr>Slide 16</vt:lpstr>
      <vt:lpstr>LVV model coefficients </vt:lpstr>
      <vt:lpstr>LVV – significant effect of adding group to model </vt:lpstr>
      <vt:lpstr>LVV model fit</vt:lpstr>
      <vt:lpstr>Slide 20</vt:lpstr>
      <vt:lpstr>P300A Amplitude </vt:lpstr>
      <vt:lpstr>Slide 22</vt:lpstr>
      <vt:lpstr>Slide 23</vt:lpstr>
      <vt:lpstr>P300A model coefficients </vt:lpstr>
      <vt:lpstr>P300A: significant contribution of group to model</vt:lpstr>
      <vt:lpstr>Slide 26</vt:lpstr>
      <vt:lpstr>Slide 27</vt:lpstr>
      <vt:lpstr>P300L AMPLitude</vt:lpstr>
      <vt:lpstr>Slide 29</vt:lpstr>
      <vt:lpstr>Slide 30</vt:lpstr>
      <vt:lpstr>P300L model coefficients </vt:lpstr>
      <vt:lpstr>P300L – significant effect of group on model</vt:lpstr>
      <vt:lpstr>P300L Model fit</vt:lpstr>
      <vt:lpstr>Slide 34</vt:lpstr>
    </vt:vector>
  </TitlesOfParts>
  <Company>King's College London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quantitative traits: , WBV, LVV, P300A, P300L</dc:title>
  <dc:creator>cathryn</dc:creator>
  <cp:lastModifiedBy>cathryn</cp:lastModifiedBy>
  <cp:revision>38</cp:revision>
  <dcterms:created xsi:type="dcterms:W3CDTF">2011-12-20T06:31:20Z</dcterms:created>
  <dcterms:modified xsi:type="dcterms:W3CDTF">2011-12-20T12:14:29Z</dcterms:modified>
</cp:coreProperties>
</file>