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  <p:sldMasterId id="2147483706" r:id="rId2"/>
    <p:sldMasterId id="2147483712" r:id="rId3"/>
    <p:sldMasterId id="2147483724" r:id="rId4"/>
  </p:sldMasterIdLst>
  <p:notesMasterIdLst>
    <p:notesMasterId r:id="rId22"/>
  </p:notesMasterIdLst>
  <p:handoutMasterIdLst>
    <p:handoutMasterId r:id="rId23"/>
  </p:handoutMasterIdLst>
  <p:sldIdLst>
    <p:sldId id="446" r:id="rId5"/>
    <p:sldId id="462" r:id="rId6"/>
    <p:sldId id="447" r:id="rId7"/>
    <p:sldId id="448" r:id="rId8"/>
    <p:sldId id="449" r:id="rId9"/>
    <p:sldId id="450" r:id="rId10"/>
    <p:sldId id="451" r:id="rId11"/>
    <p:sldId id="452" r:id="rId12"/>
    <p:sldId id="453" r:id="rId13"/>
    <p:sldId id="454" r:id="rId14"/>
    <p:sldId id="455" r:id="rId15"/>
    <p:sldId id="456" r:id="rId16"/>
    <p:sldId id="457" r:id="rId17"/>
    <p:sldId id="458" r:id="rId18"/>
    <p:sldId id="459" r:id="rId19"/>
    <p:sldId id="460" r:id="rId20"/>
    <p:sldId id="461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72" userDrawn="1">
          <p15:clr>
            <a:srgbClr val="A4A3A4"/>
          </p15:clr>
        </p15:guide>
        <p15:guide id="2" pos="288" userDrawn="1">
          <p15:clr>
            <a:srgbClr val="F26B43"/>
          </p15:clr>
        </p15:guide>
        <p15:guide id="3" orient="horz" pos="4056" userDrawn="1">
          <p15:clr>
            <a:srgbClr val="F26B43"/>
          </p15:clr>
        </p15:guide>
        <p15:guide id="4" orient="horz" pos="1488" userDrawn="1">
          <p15:clr>
            <a:srgbClr val="A4A3A4"/>
          </p15:clr>
        </p15:guide>
        <p15:guide id="5" pos="3816" userDrawn="1">
          <p15:clr>
            <a:srgbClr val="A4A3A4"/>
          </p15:clr>
        </p15:guide>
        <p15:guide id="6" pos="7416" userDrawn="1">
          <p15:clr>
            <a:srgbClr val="F26B43"/>
          </p15:clr>
        </p15:guide>
        <p15:guide id="7" orient="horz" pos="312" userDrawn="1">
          <p15:clr>
            <a:srgbClr val="F26B43"/>
          </p15:clr>
        </p15:guide>
        <p15:guide id="8" orient="horz" pos="2160" userDrawn="1">
          <p15:clr>
            <a:srgbClr val="A4A3A4"/>
          </p15:clr>
        </p15:guide>
        <p15:guide id="9" orient="horz" pos="230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C5896"/>
    <a:srgbClr val="7C6560"/>
    <a:srgbClr val="29282D"/>
    <a:srgbClr val="E288B6"/>
    <a:srgbClr val="D75078"/>
    <a:srgbClr val="B38F6A"/>
    <a:srgbClr val="6667AB"/>
    <a:srgbClr val="BBBBBB"/>
    <a:srgbClr val="B9B9B9"/>
    <a:srgbClr val="85A0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>
        <p:scale>
          <a:sx n="66" d="100"/>
          <a:sy n="66" d="100"/>
        </p:scale>
        <p:origin x="900" y="210"/>
      </p:cViewPr>
      <p:guideLst>
        <p:guide orient="horz" pos="3672"/>
        <p:guide pos="288"/>
        <p:guide orient="horz" pos="4056"/>
        <p:guide orient="horz" pos="1488"/>
        <p:guide pos="3816"/>
        <p:guide pos="7416"/>
        <p:guide orient="horz" pos="312"/>
        <p:guide orient="horz" pos="2160"/>
        <p:guide orient="horz" pos="230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2640" y="-6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B3440B4-626E-4F3C-BAEA-93BE989AF4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3A5570-8E4E-4AA9-B246-5A27A383B99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4A69E4-EFBB-4687-8058-A94EE1B5781B}" type="datetimeFigureOut">
              <a:rPr lang="en-US" smtClean="0"/>
              <a:t>11/13/2024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0D364A-9468-466A-ACCD-ABB3762BE8B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9EF394-4AD6-48D1-9C4C-1B3D44BBF5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004FE7-BA7C-4FF4-9756-C6A1F2BCA3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7173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E546B2-EB9C-4E9C-8793-C25F32D58B9A}" type="datetimeFigureOut">
              <a:rPr lang="en-US" smtClean="0"/>
              <a:t>11/13/2024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83F1C3-4FA3-4491-97F4-43CA9C8BDF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346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19560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9599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6964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1163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9420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2199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8129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35034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03943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6756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30084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09798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6661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5303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09743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4452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3888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DF9C7667-EADA-40AC-B931-4642E0A9A4D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17136"/>
            <a:ext cx="6581554" cy="1371600"/>
          </a:xfrm>
        </p:spPr>
        <p:txBody>
          <a:bodyPr>
            <a:normAutofit/>
          </a:bodyPr>
          <a:lstStyle>
            <a:lvl1pPr>
              <a:lnSpc>
                <a:spcPts val="4600"/>
              </a:lnSpc>
              <a:defRPr sz="36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242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lette Amusements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569464"/>
            <a:ext cx="3619501" cy="1179576"/>
          </a:xfrm>
        </p:spPr>
        <p:txBody>
          <a:bodyPr anchor="b" anchorCtr="0">
            <a:normAutofit/>
          </a:bodyPr>
          <a:lstStyle>
            <a:lvl1pPr>
              <a:lnSpc>
                <a:spcPts val="4000"/>
              </a:lnSpc>
              <a:defRPr sz="320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889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ersive palette Amusement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3A3BC27-A809-4F76-931E-2DE01059A5AB}"/>
              </a:ext>
            </a:extLst>
          </p:cNvPr>
          <p:cNvSpPr/>
          <p:nvPr userDrawn="1"/>
        </p:nvSpPr>
        <p:spPr>
          <a:xfrm>
            <a:off x="6712974" y="1651000"/>
            <a:ext cx="460459" cy="5207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96A5108-5EBA-43CE-BA4A-DA9EEF5D808A}"/>
              </a:ext>
            </a:extLst>
          </p:cNvPr>
          <p:cNvSpPr/>
          <p:nvPr userDrawn="1"/>
        </p:nvSpPr>
        <p:spPr>
          <a:xfrm>
            <a:off x="9271000" y="0"/>
            <a:ext cx="2921000" cy="5397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712910-50D0-4906-AB08-F37D02F96D4A}"/>
              </a:ext>
            </a:extLst>
          </p:cNvPr>
          <p:cNvSpPr/>
          <p:nvPr userDrawn="1"/>
        </p:nvSpPr>
        <p:spPr>
          <a:xfrm>
            <a:off x="0" y="2387600"/>
            <a:ext cx="5461000" cy="215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AC760C-BE23-4DA2-A294-3B5668F8AECA}"/>
              </a:ext>
            </a:extLst>
          </p:cNvPr>
          <p:cNvSpPr/>
          <p:nvPr userDrawn="1"/>
        </p:nvSpPr>
        <p:spPr>
          <a:xfrm>
            <a:off x="228600" y="241300"/>
            <a:ext cx="11772900" cy="640080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5605272" cy="1572126"/>
          </a:xfrm>
        </p:spPr>
        <p:txBody>
          <a:bodyPr anchor="ctr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3072384"/>
            <a:ext cx="4946904" cy="287121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178040" y="457200"/>
            <a:ext cx="4562856" cy="6400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1760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DF9C7667-EADA-40AC-B931-4642E0A9A4D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anchor="ctr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29000" y="2240280"/>
            <a:ext cx="4645152" cy="419709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C1CB8E8-F58A-4B26-B8AA-8977FC608E8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0936" y="4498848"/>
            <a:ext cx="2121408" cy="621792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200" b="1"/>
            </a:lvl1pPr>
            <a:lvl2pPr marL="457200" indent="0">
              <a:lnSpc>
                <a:spcPts val="1800"/>
              </a:lnSpc>
              <a:spcBef>
                <a:spcPts val="0"/>
              </a:spcBef>
              <a:buNone/>
              <a:defRPr sz="1200" b="1"/>
            </a:lvl2pPr>
            <a:lvl3pPr marL="914400" indent="0">
              <a:lnSpc>
                <a:spcPts val="1800"/>
              </a:lnSpc>
              <a:spcBef>
                <a:spcPts val="0"/>
              </a:spcBef>
              <a:buNone/>
              <a:defRPr sz="1200" b="1"/>
            </a:lvl3pPr>
            <a:lvl4pPr marL="1371600" indent="0">
              <a:lnSpc>
                <a:spcPts val="1800"/>
              </a:lnSpc>
              <a:spcBef>
                <a:spcPts val="0"/>
              </a:spcBef>
              <a:buNone/>
              <a:defRPr sz="1200" b="1"/>
            </a:lvl4pPr>
            <a:lvl5pPr marL="1828800" indent="0">
              <a:lnSpc>
                <a:spcPts val="1800"/>
              </a:lnSpc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text</a:t>
            </a:r>
          </a:p>
        </p:txBody>
      </p:sp>
    </p:spTree>
    <p:extLst>
      <p:ext uri="{BB962C8B-B14F-4D97-AF65-F5344CB8AC3E}">
        <p14:creationId xmlns:p14="http://schemas.microsoft.com/office/powerpoint/2010/main" val="1980593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lette Balance act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569464"/>
            <a:ext cx="3619501" cy="1179576"/>
          </a:xfrm>
        </p:spPr>
        <p:txBody>
          <a:bodyPr anchor="b" anchorCtr="0">
            <a:normAutofit/>
          </a:bodyPr>
          <a:lstStyle>
            <a:lvl1pPr>
              <a:lnSpc>
                <a:spcPts val="4000"/>
              </a:lnSpc>
              <a:defRPr sz="3200" cap="all" baseline="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903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ersive palette Balancing Ac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0869985-B973-4011-9FA2-83D7EBB2EA53}"/>
              </a:ext>
            </a:extLst>
          </p:cNvPr>
          <p:cNvSpPr/>
          <p:nvPr userDrawn="1"/>
        </p:nvSpPr>
        <p:spPr>
          <a:xfrm>
            <a:off x="0" y="2400300"/>
            <a:ext cx="4267200" cy="4457700"/>
          </a:xfrm>
          <a:prstGeom prst="rect">
            <a:avLst/>
          </a:prstGeom>
          <a:solidFill>
            <a:srgbClr val="D293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1399032"/>
            <a:ext cx="3619501" cy="877824"/>
          </a:xfrm>
        </p:spPr>
        <p:txBody>
          <a:bodyPr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779776"/>
            <a:ext cx="3465576" cy="325526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54500" y="0"/>
            <a:ext cx="74803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75D44F0-DADD-4DCC-82EC-FDB3E9878AA9}"/>
              </a:ext>
            </a:extLst>
          </p:cNvPr>
          <p:cNvSpPr/>
          <p:nvPr userDrawn="1"/>
        </p:nvSpPr>
        <p:spPr>
          <a:xfrm>
            <a:off x="11734800" y="4445000"/>
            <a:ext cx="457200" cy="2413000"/>
          </a:xfrm>
          <a:prstGeom prst="rect">
            <a:avLst/>
          </a:prstGeom>
          <a:solidFill>
            <a:srgbClr val="884C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CFE2C9-8B6E-4DDA-A5EA-04581F7629F0}"/>
              </a:ext>
            </a:extLst>
          </p:cNvPr>
          <p:cNvSpPr/>
          <p:nvPr userDrawn="1"/>
        </p:nvSpPr>
        <p:spPr>
          <a:xfrm>
            <a:off x="11734800" y="0"/>
            <a:ext cx="457200" cy="4462272"/>
          </a:xfrm>
          <a:prstGeom prst="rect">
            <a:avLst/>
          </a:prstGeom>
          <a:solidFill>
            <a:srgbClr val="86A2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8234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ru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 hidden="1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96FEDCD9-19A7-423B-ABE0-DDD032DE8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7467601" cy="1572768"/>
          </a:xfrm>
        </p:spPr>
        <p:txBody>
          <a:bodyPr/>
          <a:lstStyle>
            <a:lvl1pPr>
              <a:lnSpc>
                <a:spcPts val="46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EBD7372B-17B4-4062-8BFA-745581B2734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540000"/>
            <a:ext cx="6591300" cy="3403600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ts val="3000"/>
              </a:lnSpc>
              <a:spcBef>
                <a:spcPts val="0"/>
              </a:spcBef>
              <a:buFont typeface="+mj-lt"/>
              <a:buAutoNum type="arabicPeriod"/>
              <a:defRPr sz="1800"/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9A28F9-9D68-48A2-A1AD-C1C318C0EC8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15300" y="1384300"/>
            <a:ext cx="3410712" cy="4572000"/>
          </a:xfrm>
          <a:prstGeom prst="roundRect">
            <a:avLst>
              <a:gd name="adj" fmla="val 2543"/>
            </a:avLst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32" userDrawn="1">
          <p15:clr>
            <a:srgbClr val="FBAE40"/>
          </p15:clr>
        </p15:guide>
        <p15:guide id="2" pos="336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lette Wellspring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569464"/>
            <a:ext cx="3619501" cy="1179576"/>
          </a:xfrm>
        </p:spPr>
        <p:txBody>
          <a:bodyPr anchor="b" anchorCtr="0">
            <a:normAutofit/>
          </a:bodyPr>
          <a:lstStyle>
            <a:lvl1pPr>
              <a:lnSpc>
                <a:spcPts val="4000"/>
              </a:lnSpc>
              <a:defRPr sz="320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942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ersive palette Wellspring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186ECD6-DF3C-4CA6-9A77-ED32AC37F81F}"/>
              </a:ext>
            </a:extLst>
          </p:cNvPr>
          <p:cNvSpPr/>
          <p:nvPr userDrawn="1"/>
        </p:nvSpPr>
        <p:spPr>
          <a:xfrm>
            <a:off x="0" y="0"/>
            <a:ext cx="2445488" cy="457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D3F081E-4462-4B33-A41E-0432A3B439D9}"/>
              </a:ext>
            </a:extLst>
          </p:cNvPr>
          <p:cNvSpPr/>
          <p:nvPr userDrawn="1"/>
        </p:nvSpPr>
        <p:spPr>
          <a:xfrm rot="5400000">
            <a:off x="10740656" y="5406656"/>
            <a:ext cx="2445488" cy="457200"/>
          </a:xfrm>
          <a:prstGeom prst="rect">
            <a:avLst/>
          </a:prstGeom>
          <a:solidFill>
            <a:srgbClr val="8A58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5FA2D1-6BF4-4194-B815-8C66D013FD27}"/>
              </a:ext>
            </a:extLst>
          </p:cNvPr>
          <p:cNvSpPr/>
          <p:nvPr userDrawn="1"/>
        </p:nvSpPr>
        <p:spPr>
          <a:xfrm>
            <a:off x="7982712" y="495300"/>
            <a:ext cx="3753612" cy="5943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88F0DF-BC0B-473C-82DC-7FC46D38FAC1}"/>
              </a:ext>
            </a:extLst>
          </p:cNvPr>
          <p:cNvSpPr/>
          <p:nvPr userDrawn="1"/>
        </p:nvSpPr>
        <p:spPr>
          <a:xfrm>
            <a:off x="4251158" y="495300"/>
            <a:ext cx="3787056" cy="5943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779776"/>
            <a:ext cx="3465576" cy="325526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709160" y="960120"/>
            <a:ext cx="6574536" cy="50749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DF3E524-6AEB-4529-804C-0B9CD9992050}"/>
              </a:ext>
            </a:extLst>
          </p:cNvPr>
          <p:cNvSpPr/>
          <p:nvPr userDrawn="1"/>
        </p:nvSpPr>
        <p:spPr>
          <a:xfrm>
            <a:off x="228600" y="241300"/>
            <a:ext cx="11772900" cy="6400800"/>
          </a:xfrm>
          <a:prstGeom prst="rect">
            <a:avLst/>
          </a:prstGeom>
          <a:noFill/>
          <a:ln w="254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CFF2CAC-AD21-48FA-AD68-A643AAA6A8C4}"/>
              </a:ext>
            </a:extLst>
          </p:cNvPr>
          <p:cNvCxnSpPr>
            <a:cxnSpLocks/>
          </p:cNvCxnSpPr>
          <p:nvPr userDrawn="1"/>
        </p:nvCxnSpPr>
        <p:spPr>
          <a:xfrm>
            <a:off x="228600" y="2415910"/>
            <a:ext cx="4022558" cy="0"/>
          </a:xfrm>
          <a:prstGeom prst="line">
            <a:avLst/>
          </a:prstGeom>
          <a:ln w="254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1371600"/>
            <a:ext cx="3619501" cy="877824"/>
          </a:xfrm>
        </p:spPr>
        <p:txBody>
          <a:bodyPr/>
          <a:lstStyle>
            <a:lvl1pPr>
              <a:lnSpc>
                <a:spcPts val="4320"/>
              </a:lnSpc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122559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lette Star of the show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569464"/>
            <a:ext cx="3619501" cy="1179576"/>
          </a:xfrm>
        </p:spPr>
        <p:txBody>
          <a:bodyPr anchor="t" anchorCtr="0">
            <a:normAutofit/>
          </a:bodyPr>
          <a:lstStyle>
            <a:lvl1pPr>
              <a:lnSpc>
                <a:spcPts val="4000"/>
              </a:lnSpc>
              <a:defRPr sz="320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920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ersive palette Star of the show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462B86F-90E5-425E-9F83-8477D8111E1D}"/>
              </a:ext>
            </a:extLst>
          </p:cNvPr>
          <p:cNvSpPr/>
          <p:nvPr userDrawn="1"/>
        </p:nvSpPr>
        <p:spPr>
          <a:xfrm>
            <a:off x="0" y="495300"/>
            <a:ext cx="6057900" cy="133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5269853-3C2C-4F9C-B1BB-E00F7A1DB9E1}"/>
              </a:ext>
            </a:extLst>
          </p:cNvPr>
          <p:cNvSpPr/>
          <p:nvPr userDrawn="1"/>
        </p:nvSpPr>
        <p:spPr>
          <a:xfrm>
            <a:off x="6530703" y="495300"/>
            <a:ext cx="2931587" cy="2628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759D58-52AF-4785-8A33-F528F46D88A3}"/>
              </a:ext>
            </a:extLst>
          </p:cNvPr>
          <p:cNvSpPr/>
          <p:nvPr userDrawn="1"/>
        </p:nvSpPr>
        <p:spPr>
          <a:xfrm>
            <a:off x="8852618" y="3863713"/>
            <a:ext cx="2921000" cy="2590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AD3E0F4-EC0D-43C2-AC84-A53134C8566E}"/>
              </a:ext>
            </a:extLst>
          </p:cNvPr>
          <p:cNvSpPr/>
          <p:nvPr userDrawn="1"/>
        </p:nvSpPr>
        <p:spPr>
          <a:xfrm>
            <a:off x="228600" y="241300"/>
            <a:ext cx="11772900" cy="6400800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5638801" cy="1572126"/>
          </a:xfrm>
        </p:spPr>
        <p:txBody>
          <a:bodyPr anchor="t" anchorCtr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489200"/>
            <a:ext cx="5202936" cy="354787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997700" y="914400"/>
            <a:ext cx="4334256" cy="5093208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3668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10904-DE8F-4B8E-99C6-5AFA03672FFA}" type="datetimeFigureOut">
              <a:rPr lang="en-US" smtClean="0"/>
              <a:t>11/13/2024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488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700" r:id="rId2"/>
    <p:sldLayoutId id="2147483701" r:id="rId3"/>
    <p:sldLayoutId id="2147483702" r:id="rId4"/>
    <p:sldLayoutId id="2147483662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12" userDrawn="1">
          <p15:clr>
            <a:srgbClr val="F26B43"/>
          </p15:clr>
        </p15:guide>
        <p15:guide id="2" pos="2568" userDrawn="1">
          <p15:clr>
            <a:srgbClr val="F26B43"/>
          </p15:clr>
        </p15:guide>
        <p15:guide id="3" pos="288" userDrawn="1">
          <p15:clr>
            <a:srgbClr val="5ACBF0"/>
          </p15:clr>
        </p15:guide>
        <p15:guide id="4" pos="7392" userDrawn="1">
          <p15:clr>
            <a:srgbClr val="5ACBF0"/>
          </p15:clr>
        </p15:guide>
        <p15:guide id="5" orient="horz" pos="576" userDrawn="1">
          <p15:clr>
            <a:srgbClr val="5ACBF0"/>
          </p15:clr>
        </p15:guide>
        <p15:guide id="6" orient="horz" pos="3744" userDrawn="1">
          <p15:clr>
            <a:srgbClr val="5ACBF0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10904-DE8F-4B8E-99C6-5AFA03672FFA}" type="datetimeFigureOut">
              <a:rPr lang="en-US" smtClean="0"/>
              <a:t>11/13/2024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603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11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12" userDrawn="1">
          <p15:clr>
            <a:srgbClr val="F26B43"/>
          </p15:clr>
        </p15:guide>
        <p15:guide id="2" pos="2568" userDrawn="1">
          <p15:clr>
            <a:srgbClr val="F26B43"/>
          </p15:clr>
        </p15:guide>
        <p15:guide id="3" pos="288" userDrawn="1">
          <p15:clr>
            <a:srgbClr val="5ACBF0"/>
          </p15:clr>
        </p15:guide>
        <p15:guide id="4" pos="7392" userDrawn="1">
          <p15:clr>
            <a:srgbClr val="5ACBF0"/>
          </p15:clr>
        </p15:guide>
        <p15:guide id="5" orient="horz" pos="576" userDrawn="1">
          <p15:clr>
            <a:srgbClr val="5ACBF0"/>
          </p15:clr>
        </p15:guide>
        <p15:guide id="6" orient="horz" pos="3744" userDrawn="1">
          <p15:clr>
            <a:srgbClr val="5ACBF0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10904-DE8F-4B8E-99C6-5AFA03672FFA}" type="datetimeFigureOut">
              <a:rPr lang="en-US" smtClean="0"/>
              <a:t>11/13/2024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508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2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12" userDrawn="1">
          <p15:clr>
            <a:srgbClr val="F26B43"/>
          </p15:clr>
        </p15:guide>
        <p15:guide id="2" pos="2568" userDrawn="1">
          <p15:clr>
            <a:srgbClr val="F26B43"/>
          </p15:clr>
        </p15:guide>
        <p15:guide id="3" pos="288" userDrawn="1">
          <p15:clr>
            <a:srgbClr val="5ACBF0"/>
          </p15:clr>
        </p15:guide>
        <p15:guide id="4" pos="7392" userDrawn="1">
          <p15:clr>
            <a:srgbClr val="5ACBF0"/>
          </p15:clr>
        </p15:guide>
        <p15:guide id="5" orient="horz" pos="576" userDrawn="1">
          <p15:clr>
            <a:srgbClr val="5ACBF0"/>
          </p15:clr>
        </p15:guide>
        <p15:guide id="6" orient="horz" pos="3744" userDrawn="1">
          <p15:clr>
            <a:srgbClr val="5ACBF0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10904-DE8F-4B8E-99C6-5AFA03672FFA}" type="datetimeFigureOut">
              <a:rPr lang="en-US" smtClean="0"/>
              <a:t>11/13/2024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013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04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12" userDrawn="1">
          <p15:clr>
            <a:srgbClr val="F26B43"/>
          </p15:clr>
        </p15:guide>
        <p15:guide id="2" pos="2568" userDrawn="1">
          <p15:clr>
            <a:srgbClr val="F26B43"/>
          </p15:clr>
        </p15:guide>
        <p15:guide id="3" pos="288" userDrawn="1">
          <p15:clr>
            <a:srgbClr val="5ACBF0"/>
          </p15:clr>
        </p15:guide>
        <p15:guide id="4" pos="7392" userDrawn="1">
          <p15:clr>
            <a:srgbClr val="5ACBF0"/>
          </p15:clr>
        </p15:guide>
        <p15:guide id="5" orient="horz" pos="576" userDrawn="1">
          <p15:clr>
            <a:srgbClr val="5ACBF0"/>
          </p15:clr>
        </p15:guide>
        <p15:guide id="6" orient="horz" pos="3744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bstract image of curvy lines">
            <a:extLst>
              <a:ext uri="{FF2B5EF4-FFF2-40B4-BE49-F238E27FC236}">
                <a16:creationId xmlns:a16="http://schemas.microsoft.com/office/drawing/2014/main" id="{81F59575-96AE-45B0-B1FB-3CFC139E9D1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/>
          <a:stretch/>
        </p:blipFill>
        <p:spPr>
          <a:xfrm>
            <a:off x="225" y="0"/>
            <a:ext cx="12191550" cy="6857999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08347D8D-E852-43D5-858E-2D01BE57F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6333" y="1399873"/>
            <a:ext cx="6581554" cy="3132365"/>
          </a:xfrm>
        </p:spPr>
        <p:txBody>
          <a:bodyPr anchor="t" anchorCtr="0">
            <a:normAutofit/>
          </a:bodyPr>
          <a:lstStyle/>
          <a:p>
            <a:pPr algn="ctr" rtl="1"/>
            <a:r>
              <a:rPr lang="fa-IR" b="1" dirty="0">
                <a:latin typeface="Arial" panose="020B0604020202020204" pitchFamily="34" charset="0"/>
                <a:cs typeface="Arial" panose="020B0604020202020204" pitchFamily="34" charset="0"/>
              </a:rPr>
              <a:t>دفتر فنی و توسعه</a:t>
            </a:r>
            <a:br>
              <a:rPr lang="fa-IR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a-IR" b="1" dirty="0">
                <a:latin typeface="Arial" panose="020B0604020202020204" pitchFamily="34" charset="0"/>
                <a:cs typeface="Arial" panose="020B0604020202020204" pitchFamily="34" charset="0"/>
              </a:rPr>
              <a:t>مجتمع صنعتی چادرملو</a:t>
            </a:r>
            <a:br>
              <a:rPr lang="fa-IR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a-IR" dirty="0">
                <a:latin typeface="Arial" panose="020B0604020202020204" pitchFamily="34" charset="0"/>
                <a:cs typeface="Arial" panose="020B0604020202020204" pitchFamily="34" charset="0"/>
              </a:rPr>
              <a:t>تعیین نقاط اپتیموم پارامترهای تولید بر اساس خلوص اکسیژن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1704874-D47D-43F6-A55F-186832C56800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56" y="5970105"/>
            <a:ext cx="882000" cy="90000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8FD6BB2-B204-4C30-BAD8-D6317F622ED5}"/>
              </a:ext>
            </a:extLst>
          </p:cNvPr>
          <p:cNvCxnSpPr>
            <a:cxnSpLocks/>
          </p:cNvCxnSpPr>
          <p:nvPr/>
        </p:nvCxnSpPr>
        <p:spPr>
          <a:xfrm>
            <a:off x="1043608" y="6442554"/>
            <a:ext cx="1090985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F5EDE8E1-AC7C-4332-A42B-EC72D94E38EB}"/>
              </a:ext>
            </a:extLst>
          </p:cNvPr>
          <p:cNvSpPr txBox="1"/>
          <p:nvPr/>
        </p:nvSpPr>
        <p:spPr>
          <a:xfrm>
            <a:off x="1057067" y="6440014"/>
            <a:ext cx="1036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 </a:t>
            </a:r>
            <a:fld id="{952DEA22-4A00-4F45-99E6-17DA84AD5B83}" type="slidenum">
              <a:rPr lang="en-US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1</a:t>
            </a:fld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2A0E51-0EDA-4FEF-ACD7-A90FFE94E27F}"/>
              </a:ext>
            </a:extLst>
          </p:cNvPr>
          <p:cNvSpPr txBox="1"/>
          <p:nvPr/>
        </p:nvSpPr>
        <p:spPr>
          <a:xfrm>
            <a:off x="8637224" y="6440014"/>
            <a:ext cx="2455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تهیه و تنظیم : سید حیدر علوی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77DD4D0-EFFC-4FB5-8EC6-5C8B7D1CC2B0}"/>
              </a:ext>
            </a:extLst>
          </p:cNvPr>
          <p:cNvSpPr txBox="1"/>
          <p:nvPr/>
        </p:nvSpPr>
        <p:spPr>
          <a:xfrm>
            <a:off x="5392788" y="6440014"/>
            <a:ext cx="1328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پاییز 1403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83151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bstract image of curvy lines">
            <a:extLst>
              <a:ext uri="{FF2B5EF4-FFF2-40B4-BE49-F238E27FC236}">
                <a16:creationId xmlns:a16="http://schemas.microsoft.com/office/drawing/2014/main" id="{81F59575-96AE-45B0-B1FB-3CFC139E9D1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/>
          <a:stretch/>
        </p:blipFill>
        <p:spPr>
          <a:xfrm>
            <a:off x="225" y="0"/>
            <a:ext cx="12191550" cy="6857999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08347D8D-E852-43D5-858E-2D01BE57F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8471" y="48654"/>
            <a:ext cx="6406192" cy="710985"/>
          </a:xfrm>
        </p:spPr>
        <p:txBody>
          <a:bodyPr anchor="t" anchorCtr="0">
            <a:normAutofit/>
          </a:bodyPr>
          <a:lstStyle/>
          <a:p>
            <a:pPr algn="ctr" rtl="1"/>
            <a:r>
              <a:rPr lang="fa-IR" b="1" dirty="0">
                <a:latin typeface="Arial" panose="020B0604020202020204" pitchFamily="34" charset="0"/>
                <a:cs typeface="Arial" panose="020B0604020202020204" pitchFamily="34" charset="0"/>
              </a:rPr>
              <a:t>بررسی اثر دمای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Off gas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06CA84-DC6B-4236-A32C-0EC516E60342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47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077777"/>
            <a:ext cx="939375" cy="720000"/>
          </a:xfrm>
          <a:prstGeom prst="rect">
            <a:avLst/>
          </a:prstGeom>
          <a:noFill/>
          <a:effectLst>
            <a:outerShdw dist="50800" sx="1000" sy="1000" algn="ctr" rotWithShape="0">
              <a:srgbClr val="000000"/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1704874-D47D-43F6-A55F-186832C56800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3800" y="5943600"/>
            <a:ext cx="882000" cy="90000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8FD6BB2-B204-4C30-BAD8-D6317F622ED5}"/>
              </a:ext>
            </a:extLst>
          </p:cNvPr>
          <p:cNvCxnSpPr>
            <a:cxnSpLocks/>
          </p:cNvCxnSpPr>
          <p:nvPr/>
        </p:nvCxnSpPr>
        <p:spPr>
          <a:xfrm>
            <a:off x="1043608" y="6442554"/>
            <a:ext cx="1025019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F5EDE8E1-AC7C-4332-A42B-EC72D94E38EB}"/>
              </a:ext>
            </a:extLst>
          </p:cNvPr>
          <p:cNvSpPr txBox="1"/>
          <p:nvPr/>
        </p:nvSpPr>
        <p:spPr>
          <a:xfrm>
            <a:off x="1057067" y="6440014"/>
            <a:ext cx="1036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 </a:t>
            </a:r>
            <a:fld id="{952DEA22-4A00-4F45-99E6-17DA84AD5B83}" type="slidenum">
              <a:rPr lang="en-US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10</a:t>
            </a:fld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2A0E51-0EDA-4FEF-ACD7-A90FFE94E27F}"/>
              </a:ext>
            </a:extLst>
          </p:cNvPr>
          <p:cNvSpPr txBox="1"/>
          <p:nvPr/>
        </p:nvSpPr>
        <p:spPr>
          <a:xfrm>
            <a:off x="8637224" y="6440014"/>
            <a:ext cx="2455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تهیه و تنظیم : سید حیدر علوی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77DD4D0-EFFC-4FB5-8EC6-5C8B7D1CC2B0}"/>
              </a:ext>
            </a:extLst>
          </p:cNvPr>
          <p:cNvSpPr txBox="1"/>
          <p:nvPr/>
        </p:nvSpPr>
        <p:spPr>
          <a:xfrm>
            <a:off x="5392788" y="6440014"/>
            <a:ext cx="1328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زمستان 1400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1248340-38F6-4341-9783-EE5C8D6ECA5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48361" y="1045413"/>
            <a:ext cx="6084913" cy="5227385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pic>
      <p:sp>
        <p:nvSpPr>
          <p:cNvPr id="11" name="Title 3">
            <a:extLst>
              <a:ext uri="{FF2B5EF4-FFF2-40B4-BE49-F238E27FC236}">
                <a16:creationId xmlns:a16="http://schemas.microsoft.com/office/drawing/2014/main" id="{B51FC8BE-DF25-44FD-8127-2B9C77702E63}"/>
              </a:ext>
            </a:extLst>
          </p:cNvPr>
          <p:cNvSpPr txBox="1">
            <a:spLocks/>
          </p:cNvSpPr>
          <p:nvPr/>
        </p:nvSpPr>
        <p:spPr>
          <a:xfrm>
            <a:off x="7370187" y="1095580"/>
            <a:ext cx="4737572" cy="184640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 rtl="1"/>
            <a:r>
              <a:rPr lang="fa-IR" sz="2800" b="1" dirty="0">
                <a:latin typeface="Arial" panose="020B0604020202020204" pitchFamily="34" charset="0"/>
                <a:cs typeface="Arial" panose="020B0604020202020204" pitchFamily="34" charset="0"/>
              </a:rPr>
              <a:t>بیشترین محصول کیفی وقتی تولید شده که دمای 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off gas</a:t>
            </a:r>
            <a:r>
              <a:rPr lang="fa-IR" sz="2800" b="1" dirty="0">
                <a:latin typeface="Arial" panose="020B0604020202020204" pitchFamily="34" charset="0"/>
                <a:cs typeface="Arial" panose="020B0604020202020204" pitchFamily="34" charset="0"/>
              </a:rPr>
              <a:t> هشتصد و شصت درجه سانتیگراد بوده است.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itle 3">
            <a:extLst>
              <a:ext uri="{FF2B5EF4-FFF2-40B4-BE49-F238E27FC236}">
                <a16:creationId xmlns:a16="http://schemas.microsoft.com/office/drawing/2014/main" id="{2777DBAB-1A86-444F-A9D1-D0F011AEA8C4}"/>
              </a:ext>
            </a:extLst>
          </p:cNvPr>
          <p:cNvSpPr txBox="1">
            <a:spLocks/>
          </p:cNvSpPr>
          <p:nvPr/>
        </p:nvSpPr>
        <p:spPr>
          <a:xfrm>
            <a:off x="7370187" y="3117255"/>
            <a:ext cx="4737572" cy="184640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 fontScale="77500" lnSpcReduction="20000"/>
          </a:bodyPr>
          <a:lstStyle>
            <a:lvl1pPr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 rtl="1"/>
            <a:r>
              <a:rPr lang="fa-IR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نامنطبق ترین محصول وقتی تولید شده که دمای </a:t>
            </a:r>
            <a:r>
              <a:rPr lang="en-US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off gas</a:t>
            </a:r>
            <a:r>
              <a:rPr lang="fa-IR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هشتصد و پنج  درجه سانتیگراد بوده است.</a:t>
            </a:r>
            <a:endParaRPr lang="en-US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70911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bstract image of curvy lines">
            <a:extLst>
              <a:ext uri="{FF2B5EF4-FFF2-40B4-BE49-F238E27FC236}">
                <a16:creationId xmlns:a16="http://schemas.microsoft.com/office/drawing/2014/main" id="{81F59575-96AE-45B0-B1FB-3CFC139E9D1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/>
          <a:stretch/>
        </p:blipFill>
        <p:spPr>
          <a:xfrm>
            <a:off x="225" y="0"/>
            <a:ext cx="12191550" cy="6857999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08347D8D-E852-43D5-858E-2D01BE57F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8471" y="48654"/>
            <a:ext cx="6406192" cy="710985"/>
          </a:xfrm>
        </p:spPr>
        <p:txBody>
          <a:bodyPr anchor="t" anchorCtr="0">
            <a:normAutofit/>
          </a:bodyPr>
          <a:lstStyle/>
          <a:p>
            <a:pPr algn="ctr" rtl="1"/>
            <a:r>
              <a:rPr lang="fa-IR" b="1" dirty="0">
                <a:latin typeface="Arial" panose="020B0604020202020204" pitchFamily="34" charset="0"/>
                <a:cs typeface="Arial" panose="020B0604020202020204" pitchFamily="34" charset="0"/>
              </a:rPr>
              <a:t>بررسی اثر دمپر فن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730FN1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06CA84-DC6B-4236-A32C-0EC516E60342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47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077777"/>
            <a:ext cx="939375" cy="720000"/>
          </a:xfrm>
          <a:prstGeom prst="rect">
            <a:avLst/>
          </a:prstGeom>
          <a:noFill/>
          <a:effectLst>
            <a:outerShdw dist="50800" sx="1000" sy="1000" algn="ctr" rotWithShape="0">
              <a:srgbClr val="000000"/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1704874-D47D-43F6-A55F-186832C56800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3800" y="5943600"/>
            <a:ext cx="882000" cy="90000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8FD6BB2-B204-4C30-BAD8-D6317F622ED5}"/>
              </a:ext>
            </a:extLst>
          </p:cNvPr>
          <p:cNvCxnSpPr>
            <a:cxnSpLocks/>
          </p:cNvCxnSpPr>
          <p:nvPr/>
        </p:nvCxnSpPr>
        <p:spPr>
          <a:xfrm>
            <a:off x="1043608" y="6442554"/>
            <a:ext cx="1025019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F5EDE8E1-AC7C-4332-A42B-EC72D94E38EB}"/>
              </a:ext>
            </a:extLst>
          </p:cNvPr>
          <p:cNvSpPr txBox="1"/>
          <p:nvPr/>
        </p:nvSpPr>
        <p:spPr>
          <a:xfrm>
            <a:off x="1057067" y="6440014"/>
            <a:ext cx="1036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 </a:t>
            </a:r>
            <a:fld id="{952DEA22-4A00-4F45-99E6-17DA84AD5B83}" type="slidenum">
              <a:rPr lang="en-US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11</a:t>
            </a:fld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2A0E51-0EDA-4FEF-ACD7-A90FFE94E27F}"/>
              </a:ext>
            </a:extLst>
          </p:cNvPr>
          <p:cNvSpPr txBox="1"/>
          <p:nvPr/>
        </p:nvSpPr>
        <p:spPr>
          <a:xfrm>
            <a:off x="8637224" y="6440014"/>
            <a:ext cx="2455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تهیه و تنظیم : سید حیدر علوی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77DD4D0-EFFC-4FB5-8EC6-5C8B7D1CC2B0}"/>
              </a:ext>
            </a:extLst>
          </p:cNvPr>
          <p:cNvSpPr txBox="1"/>
          <p:nvPr/>
        </p:nvSpPr>
        <p:spPr>
          <a:xfrm>
            <a:off x="5392788" y="6440014"/>
            <a:ext cx="1328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زمستان 1400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1248340-38F6-4341-9783-EE5C8D6ECA5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09312" y="1046498"/>
            <a:ext cx="5963011" cy="5225214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pic>
      <p:sp>
        <p:nvSpPr>
          <p:cNvPr id="11" name="Title 3">
            <a:extLst>
              <a:ext uri="{FF2B5EF4-FFF2-40B4-BE49-F238E27FC236}">
                <a16:creationId xmlns:a16="http://schemas.microsoft.com/office/drawing/2014/main" id="{B51FC8BE-DF25-44FD-8127-2B9C77702E63}"/>
              </a:ext>
            </a:extLst>
          </p:cNvPr>
          <p:cNvSpPr txBox="1">
            <a:spLocks/>
          </p:cNvSpPr>
          <p:nvPr/>
        </p:nvSpPr>
        <p:spPr>
          <a:xfrm>
            <a:off x="7370187" y="1095580"/>
            <a:ext cx="4737572" cy="184640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 rtl="1"/>
            <a:r>
              <a:rPr lang="fa-IR" sz="2800" b="1" dirty="0">
                <a:latin typeface="Arial" panose="020B0604020202020204" pitchFamily="34" charset="0"/>
                <a:cs typeface="Arial" panose="020B0604020202020204" pitchFamily="34" charset="0"/>
              </a:rPr>
              <a:t>با تغییر کوچکی در دمپر فن 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730FN1</a:t>
            </a:r>
            <a:r>
              <a:rPr lang="fa-IR" sz="2800" b="1" dirty="0">
                <a:latin typeface="Arial" panose="020B0604020202020204" pitchFamily="34" charset="0"/>
                <a:cs typeface="Arial" panose="020B0604020202020204" pitchFamily="34" charset="0"/>
              </a:rPr>
              <a:t> بصورت ناگهانی محصول کیفی به نامنطبق تبدیل می شود</a:t>
            </a:r>
          </a:p>
          <a:p>
            <a:pPr algn="just" rtl="1"/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itle 3">
            <a:extLst>
              <a:ext uri="{FF2B5EF4-FFF2-40B4-BE49-F238E27FC236}">
                <a16:creationId xmlns:a16="http://schemas.microsoft.com/office/drawing/2014/main" id="{2777DBAB-1A86-444F-A9D1-D0F011AEA8C4}"/>
              </a:ext>
            </a:extLst>
          </p:cNvPr>
          <p:cNvSpPr txBox="1">
            <a:spLocks/>
          </p:cNvSpPr>
          <p:nvPr/>
        </p:nvSpPr>
        <p:spPr>
          <a:xfrm>
            <a:off x="7370187" y="3117255"/>
            <a:ext cx="4737572" cy="184640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 rtl="1"/>
            <a:r>
              <a:rPr lang="fa-IR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وقتی دمپر فن در محدوده ی 47.8 درصد بوده محصول نامنطبقی تولید نشده است.</a:t>
            </a:r>
            <a:endParaRPr lang="en-US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68991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bstract image of curvy lines">
            <a:extLst>
              <a:ext uri="{FF2B5EF4-FFF2-40B4-BE49-F238E27FC236}">
                <a16:creationId xmlns:a16="http://schemas.microsoft.com/office/drawing/2014/main" id="{81F59575-96AE-45B0-B1FB-3CFC139E9D1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/>
          <a:stretch/>
        </p:blipFill>
        <p:spPr>
          <a:xfrm>
            <a:off x="225" y="0"/>
            <a:ext cx="12191550" cy="6857999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08347D8D-E852-43D5-858E-2D01BE57F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8471" y="48654"/>
            <a:ext cx="6406192" cy="710985"/>
          </a:xfrm>
        </p:spPr>
        <p:txBody>
          <a:bodyPr anchor="t" anchorCtr="0">
            <a:normAutofit/>
          </a:bodyPr>
          <a:lstStyle/>
          <a:p>
            <a:pPr algn="ctr" rtl="1"/>
            <a:r>
              <a:rPr lang="fa-IR" b="1" dirty="0">
                <a:latin typeface="Arial" panose="020B0604020202020204" pitchFamily="34" charset="0"/>
                <a:cs typeface="Arial" panose="020B0604020202020204" pitchFamily="34" charset="0"/>
              </a:rPr>
              <a:t>بررسی اثر دمپر فن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710FN1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06CA84-DC6B-4236-A32C-0EC516E60342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47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077777"/>
            <a:ext cx="939375" cy="720000"/>
          </a:xfrm>
          <a:prstGeom prst="rect">
            <a:avLst/>
          </a:prstGeom>
          <a:noFill/>
          <a:effectLst>
            <a:outerShdw dist="50800" sx="1000" sy="1000" algn="ctr" rotWithShape="0">
              <a:srgbClr val="000000"/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1704874-D47D-43F6-A55F-186832C56800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3800" y="5943600"/>
            <a:ext cx="882000" cy="90000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8FD6BB2-B204-4C30-BAD8-D6317F622ED5}"/>
              </a:ext>
            </a:extLst>
          </p:cNvPr>
          <p:cNvCxnSpPr>
            <a:cxnSpLocks/>
          </p:cNvCxnSpPr>
          <p:nvPr/>
        </p:nvCxnSpPr>
        <p:spPr>
          <a:xfrm>
            <a:off x="1043608" y="6442554"/>
            <a:ext cx="1025019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F5EDE8E1-AC7C-4332-A42B-EC72D94E38EB}"/>
              </a:ext>
            </a:extLst>
          </p:cNvPr>
          <p:cNvSpPr txBox="1"/>
          <p:nvPr/>
        </p:nvSpPr>
        <p:spPr>
          <a:xfrm>
            <a:off x="1057067" y="6440014"/>
            <a:ext cx="1036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 </a:t>
            </a:r>
            <a:fld id="{952DEA22-4A00-4F45-99E6-17DA84AD5B83}" type="slidenum">
              <a:rPr lang="en-US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12</a:t>
            </a:fld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2A0E51-0EDA-4FEF-ACD7-A90FFE94E27F}"/>
              </a:ext>
            </a:extLst>
          </p:cNvPr>
          <p:cNvSpPr txBox="1"/>
          <p:nvPr/>
        </p:nvSpPr>
        <p:spPr>
          <a:xfrm>
            <a:off x="8637224" y="6440014"/>
            <a:ext cx="2455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تهیه و تنظیم : سید حیدر علوی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77DD4D0-EFFC-4FB5-8EC6-5C8B7D1CC2B0}"/>
              </a:ext>
            </a:extLst>
          </p:cNvPr>
          <p:cNvSpPr txBox="1"/>
          <p:nvPr/>
        </p:nvSpPr>
        <p:spPr>
          <a:xfrm>
            <a:off x="5392788" y="6440014"/>
            <a:ext cx="1328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زمستان 1400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1248340-38F6-4341-9783-EE5C8D6ECA5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09312" y="1046498"/>
            <a:ext cx="5963010" cy="5225214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pic>
      <p:sp>
        <p:nvSpPr>
          <p:cNvPr id="11" name="Title 3">
            <a:extLst>
              <a:ext uri="{FF2B5EF4-FFF2-40B4-BE49-F238E27FC236}">
                <a16:creationId xmlns:a16="http://schemas.microsoft.com/office/drawing/2014/main" id="{B51FC8BE-DF25-44FD-8127-2B9C77702E63}"/>
              </a:ext>
            </a:extLst>
          </p:cNvPr>
          <p:cNvSpPr txBox="1">
            <a:spLocks/>
          </p:cNvSpPr>
          <p:nvPr/>
        </p:nvSpPr>
        <p:spPr>
          <a:xfrm>
            <a:off x="7370187" y="1095580"/>
            <a:ext cx="4737572" cy="184640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 rtl="1"/>
            <a:r>
              <a:rPr lang="fa-IR" sz="2800" b="1" dirty="0">
                <a:latin typeface="Arial" panose="020B0604020202020204" pitchFamily="34" charset="0"/>
                <a:cs typeface="Arial" panose="020B0604020202020204" pitchFamily="34" charset="0"/>
              </a:rPr>
              <a:t>بیشترین محصول کیفی وقتی تولید شده که درصد دمپر فن 50.5 بوده است.</a:t>
            </a:r>
          </a:p>
          <a:p>
            <a:pPr algn="just" rtl="1"/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itle 3">
            <a:extLst>
              <a:ext uri="{FF2B5EF4-FFF2-40B4-BE49-F238E27FC236}">
                <a16:creationId xmlns:a16="http://schemas.microsoft.com/office/drawing/2014/main" id="{2777DBAB-1A86-444F-A9D1-D0F011AEA8C4}"/>
              </a:ext>
            </a:extLst>
          </p:cNvPr>
          <p:cNvSpPr txBox="1">
            <a:spLocks/>
          </p:cNvSpPr>
          <p:nvPr/>
        </p:nvSpPr>
        <p:spPr>
          <a:xfrm>
            <a:off x="7370187" y="3117255"/>
            <a:ext cx="4737572" cy="184640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 rtl="1"/>
            <a:r>
              <a:rPr lang="fa-IR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نامنطبق ترین محصول وقتی تولید شده که درصد دمپر فن 57 بوده است.</a:t>
            </a:r>
            <a:endParaRPr lang="en-US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86663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bstract image of curvy lines">
            <a:extLst>
              <a:ext uri="{FF2B5EF4-FFF2-40B4-BE49-F238E27FC236}">
                <a16:creationId xmlns:a16="http://schemas.microsoft.com/office/drawing/2014/main" id="{81F59575-96AE-45B0-B1FB-3CFC139E9D1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/>
          <a:stretch/>
        </p:blipFill>
        <p:spPr>
          <a:xfrm>
            <a:off x="225" y="0"/>
            <a:ext cx="12191550" cy="6857999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08347D8D-E852-43D5-858E-2D01BE57F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8471" y="48654"/>
            <a:ext cx="6406192" cy="710985"/>
          </a:xfrm>
        </p:spPr>
        <p:txBody>
          <a:bodyPr anchor="t" anchorCtr="0">
            <a:normAutofit/>
          </a:bodyPr>
          <a:lstStyle/>
          <a:p>
            <a:pPr algn="ctr" rtl="1"/>
            <a:r>
              <a:rPr lang="fa-IR" b="1" dirty="0">
                <a:latin typeface="Arial" panose="020B0604020202020204" pitchFamily="34" charset="0"/>
                <a:cs typeface="Arial" panose="020B0604020202020204" pitchFamily="34" charset="0"/>
              </a:rPr>
              <a:t>بررسی اثر دمپر فن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710FN3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06CA84-DC6B-4236-A32C-0EC516E60342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47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077777"/>
            <a:ext cx="939375" cy="720000"/>
          </a:xfrm>
          <a:prstGeom prst="rect">
            <a:avLst/>
          </a:prstGeom>
          <a:noFill/>
          <a:effectLst>
            <a:outerShdw dist="50800" sx="1000" sy="1000" algn="ctr" rotWithShape="0">
              <a:srgbClr val="000000"/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1704874-D47D-43F6-A55F-186832C56800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3800" y="5943600"/>
            <a:ext cx="882000" cy="90000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8FD6BB2-B204-4C30-BAD8-D6317F622ED5}"/>
              </a:ext>
            </a:extLst>
          </p:cNvPr>
          <p:cNvCxnSpPr>
            <a:cxnSpLocks/>
          </p:cNvCxnSpPr>
          <p:nvPr/>
        </p:nvCxnSpPr>
        <p:spPr>
          <a:xfrm>
            <a:off x="1043608" y="6442554"/>
            <a:ext cx="1025019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F5EDE8E1-AC7C-4332-A42B-EC72D94E38EB}"/>
              </a:ext>
            </a:extLst>
          </p:cNvPr>
          <p:cNvSpPr txBox="1"/>
          <p:nvPr/>
        </p:nvSpPr>
        <p:spPr>
          <a:xfrm>
            <a:off x="1057067" y="6440014"/>
            <a:ext cx="1036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 </a:t>
            </a:r>
            <a:fld id="{952DEA22-4A00-4F45-99E6-17DA84AD5B83}" type="slidenum">
              <a:rPr lang="en-US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13</a:t>
            </a:fld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2A0E51-0EDA-4FEF-ACD7-A90FFE94E27F}"/>
              </a:ext>
            </a:extLst>
          </p:cNvPr>
          <p:cNvSpPr txBox="1"/>
          <p:nvPr/>
        </p:nvSpPr>
        <p:spPr>
          <a:xfrm>
            <a:off x="8637224" y="6440014"/>
            <a:ext cx="2455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تهیه و تنظیم : سید حیدر علوی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77DD4D0-EFFC-4FB5-8EC6-5C8B7D1CC2B0}"/>
              </a:ext>
            </a:extLst>
          </p:cNvPr>
          <p:cNvSpPr txBox="1"/>
          <p:nvPr/>
        </p:nvSpPr>
        <p:spPr>
          <a:xfrm>
            <a:off x="5392788" y="6440014"/>
            <a:ext cx="1328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زمستان 1400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1248340-38F6-4341-9783-EE5C8D6ECA5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35947" y="1120655"/>
            <a:ext cx="5909740" cy="5076899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pic>
      <p:sp>
        <p:nvSpPr>
          <p:cNvPr id="11" name="Title 3">
            <a:extLst>
              <a:ext uri="{FF2B5EF4-FFF2-40B4-BE49-F238E27FC236}">
                <a16:creationId xmlns:a16="http://schemas.microsoft.com/office/drawing/2014/main" id="{B51FC8BE-DF25-44FD-8127-2B9C77702E63}"/>
              </a:ext>
            </a:extLst>
          </p:cNvPr>
          <p:cNvSpPr txBox="1">
            <a:spLocks/>
          </p:cNvSpPr>
          <p:nvPr/>
        </p:nvSpPr>
        <p:spPr>
          <a:xfrm>
            <a:off x="7370187" y="1095580"/>
            <a:ext cx="4737572" cy="184640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 fontScale="77500" lnSpcReduction="20000"/>
          </a:bodyPr>
          <a:lstStyle>
            <a:lvl1pPr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 rtl="1"/>
            <a:r>
              <a:rPr lang="fa-IR" sz="2800" b="1" dirty="0">
                <a:latin typeface="Arial" panose="020B0604020202020204" pitchFamily="34" charset="0"/>
                <a:cs typeface="Arial" panose="020B0604020202020204" pitchFamily="34" charset="0"/>
              </a:rPr>
              <a:t>بیشترین محصول کیفی وقتی تولید شده که درصد دمپر فن 46.6 بوده است. در دمپر 36 درصد هیچ محصول نامنطبقی تولید نشده است.</a:t>
            </a:r>
          </a:p>
          <a:p>
            <a:pPr algn="just" rtl="1"/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itle 3">
            <a:extLst>
              <a:ext uri="{FF2B5EF4-FFF2-40B4-BE49-F238E27FC236}">
                <a16:creationId xmlns:a16="http://schemas.microsoft.com/office/drawing/2014/main" id="{2777DBAB-1A86-444F-A9D1-D0F011AEA8C4}"/>
              </a:ext>
            </a:extLst>
          </p:cNvPr>
          <p:cNvSpPr txBox="1">
            <a:spLocks/>
          </p:cNvSpPr>
          <p:nvPr/>
        </p:nvSpPr>
        <p:spPr>
          <a:xfrm>
            <a:off x="7370187" y="3117255"/>
            <a:ext cx="4737572" cy="184640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 rtl="1"/>
            <a:r>
              <a:rPr lang="fa-IR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نامنطبق ترین محصول وقتی تولید شده که درصد دمپر فن 44.5 بوده است.</a:t>
            </a:r>
            <a:endParaRPr lang="en-US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08946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bstract image of curvy lines">
            <a:extLst>
              <a:ext uri="{FF2B5EF4-FFF2-40B4-BE49-F238E27FC236}">
                <a16:creationId xmlns:a16="http://schemas.microsoft.com/office/drawing/2014/main" id="{81F59575-96AE-45B0-B1FB-3CFC139E9D1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/>
          <a:stretch/>
        </p:blipFill>
        <p:spPr>
          <a:xfrm>
            <a:off x="225" y="0"/>
            <a:ext cx="12191550" cy="6857999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08347D8D-E852-43D5-858E-2D01BE57F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8471" y="48654"/>
            <a:ext cx="6406192" cy="710985"/>
          </a:xfrm>
        </p:spPr>
        <p:txBody>
          <a:bodyPr anchor="t" anchorCtr="0">
            <a:normAutofit/>
          </a:bodyPr>
          <a:lstStyle/>
          <a:p>
            <a:pPr algn="ctr" rtl="1"/>
            <a:r>
              <a:rPr lang="fa-IR" b="1" dirty="0">
                <a:latin typeface="Arial" panose="020B0604020202020204" pitchFamily="34" charset="0"/>
                <a:cs typeface="Arial" panose="020B0604020202020204" pitchFamily="34" charset="0"/>
              </a:rPr>
              <a:t>بررسی اثر سرعت زنجیر تراولینگ گریت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06CA84-DC6B-4236-A32C-0EC516E60342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47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077777"/>
            <a:ext cx="939375" cy="720000"/>
          </a:xfrm>
          <a:prstGeom prst="rect">
            <a:avLst/>
          </a:prstGeom>
          <a:noFill/>
          <a:effectLst>
            <a:outerShdw dist="50800" sx="1000" sy="1000" algn="ctr" rotWithShape="0">
              <a:srgbClr val="000000"/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1704874-D47D-43F6-A55F-186832C56800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3800" y="5943600"/>
            <a:ext cx="882000" cy="90000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8FD6BB2-B204-4C30-BAD8-D6317F622ED5}"/>
              </a:ext>
            </a:extLst>
          </p:cNvPr>
          <p:cNvCxnSpPr>
            <a:cxnSpLocks/>
          </p:cNvCxnSpPr>
          <p:nvPr/>
        </p:nvCxnSpPr>
        <p:spPr>
          <a:xfrm>
            <a:off x="1043608" y="6442554"/>
            <a:ext cx="1025019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F5EDE8E1-AC7C-4332-A42B-EC72D94E38EB}"/>
              </a:ext>
            </a:extLst>
          </p:cNvPr>
          <p:cNvSpPr txBox="1"/>
          <p:nvPr/>
        </p:nvSpPr>
        <p:spPr>
          <a:xfrm>
            <a:off x="1057067" y="6440014"/>
            <a:ext cx="1036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 </a:t>
            </a:r>
            <a:fld id="{952DEA22-4A00-4F45-99E6-17DA84AD5B83}" type="slidenum">
              <a:rPr lang="en-US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14</a:t>
            </a:fld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2A0E51-0EDA-4FEF-ACD7-A90FFE94E27F}"/>
              </a:ext>
            </a:extLst>
          </p:cNvPr>
          <p:cNvSpPr txBox="1"/>
          <p:nvPr/>
        </p:nvSpPr>
        <p:spPr>
          <a:xfrm>
            <a:off x="8637224" y="6440014"/>
            <a:ext cx="2455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تهیه و تنظیم : سید حیدر علوی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77DD4D0-EFFC-4FB5-8EC6-5C8B7D1CC2B0}"/>
              </a:ext>
            </a:extLst>
          </p:cNvPr>
          <p:cNvSpPr txBox="1"/>
          <p:nvPr/>
        </p:nvSpPr>
        <p:spPr>
          <a:xfrm>
            <a:off x="5392788" y="6440014"/>
            <a:ext cx="1328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زمستان 1400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1248340-38F6-4341-9783-EE5C8D6ECA5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35947" y="1132064"/>
            <a:ext cx="5909740" cy="5054082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pic>
      <p:sp>
        <p:nvSpPr>
          <p:cNvPr id="11" name="Title 3">
            <a:extLst>
              <a:ext uri="{FF2B5EF4-FFF2-40B4-BE49-F238E27FC236}">
                <a16:creationId xmlns:a16="http://schemas.microsoft.com/office/drawing/2014/main" id="{B51FC8BE-DF25-44FD-8127-2B9C77702E63}"/>
              </a:ext>
            </a:extLst>
          </p:cNvPr>
          <p:cNvSpPr txBox="1">
            <a:spLocks/>
          </p:cNvSpPr>
          <p:nvPr/>
        </p:nvSpPr>
        <p:spPr>
          <a:xfrm>
            <a:off x="7370187" y="1095580"/>
            <a:ext cx="4737572" cy="184640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 rtl="1"/>
            <a:r>
              <a:rPr lang="fa-IR" sz="2800" b="1" dirty="0">
                <a:latin typeface="Arial" panose="020B0604020202020204" pitchFamily="34" charset="0"/>
                <a:cs typeface="Arial" panose="020B0604020202020204" pitchFamily="34" charset="0"/>
              </a:rPr>
              <a:t>بیشترین محصول کیفی وقتی تولید شده که سرعت زنجیر تراولینگ گریت 5.8 دور در دقیقه بوده است.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itle 3">
            <a:extLst>
              <a:ext uri="{FF2B5EF4-FFF2-40B4-BE49-F238E27FC236}">
                <a16:creationId xmlns:a16="http://schemas.microsoft.com/office/drawing/2014/main" id="{2777DBAB-1A86-444F-A9D1-D0F011AEA8C4}"/>
              </a:ext>
            </a:extLst>
          </p:cNvPr>
          <p:cNvSpPr txBox="1">
            <a:spLocks/>
          </p:cNvSpPr>
          <p:nvPr/>
        </p:nvSpPr>
        <p:spPr>
          <a:xfrm>
            <a:off x="7370187" y="3117255"/>
            <a:ext cx="4737572" cy="184640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 fontScale="77500" lnSpcReduction="20000"/>
          </a:bodyPr>
          <a:lstStyle>
            <a:lvl1pPr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 rtl="1"/>
            <a:r>
              <a:rPr lang="fa-IR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نامنطبق ترین محصول وقتی تولید شده که سرعت زنجیر تراولینگ گریت 6.07 دور در دقیقه بوده است.</a:t>
            </a:r>
            <a:endParaRPr lang="en-US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46047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bstract image of curvy lines">
            <a:extLst>
              <a:ext uri="{FF2B5EF4-FFF2-40B4-BE49-F238E27FC236}">
                <a16:creationId xmlns:a16="http://schemas.microsoft.com/office/drawing/2014/main" id="{81F59575-96AE-45B0-B1FB-3CFC139E9D1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/>
          <a:stretch/>
        </p:blipFill>
        <p:spPr>
          <a:xfrm>
            <a:off x="225" y="0"/>
            <a:ext cx="12191550" cy="6857999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08347D8D-E852-43D5-858E-2D01BE57F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8471" y="48654"/>
            <a:ext cx="6406192" cy="710985"/>
          </a:xfrm>
        </p:spPr>
        <p:txBody>
          <a:bodyPr anchor="t" anchorCtr="0">
            <a:normAutofit/>
          </a:bodyPr>
          <a:lstStyle/>
          <a:p>
            <a:pPr algn="ctr" rtl="1"/>
            <a:r>
              <a:rPr lang="fa-IR" b="1" dirty="0">
                <a:latin typeface="Arial" panose="020B0604020202020204" pitchFamily="34" charset="0"/>
                <a:cs typeface="Arial" panose="020B0604020202020204" pitchFamily="34" charset="0"/>
              </a:rPr>
              <a:t>بررسی اثر سرعت کوره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06CA84-DC6B-4236-A32C-0EC516E60342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47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077777"/>
            <a:ext cx="939375" cy="720000"/>
          </a:xfrm>
          <a:prstGeom prst="rect">
            <a:avLst/>
          </a:prstGeom>
          <a:noFill/>
          <a:effectLst>
            <a:outerShdw dist="50800" sx="1000" sy="1000" algn="ctr" rotWithShape="0">
              <a:srgbClr val="000000"/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1704874-D47D-43F6-A55F-186832C56800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3800" y="5943600"/>
            <a:ext cx="882000" cy="90000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8FD6BB2-B204-4C30-BAD8-D6317F622ED5}"/>
              </a:ext>
            </a:extLst>
          </p:cNvPr>
          <p:cNvCxnSpPr>
            <a:cxnSpLocks/>
          </p:cNvCxnSpPr>
          <p:nvPr/>
        </p:nvCxnSpPr>
        <p:spPr>
          <a:xfrm>
            <a:off x="1043608" y="6442554"/>
            <a:ext cx="1025019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F5EDE8E1-AC7C-4332-A42B-EC72D94E38EB}"/>
              </a:ext>
            </a:extLst>
          </p:cNvPr>
          <p:cNvSpPr txBox="1"/>
          <p:nvPr/>
        </p:nvSpPr>
        <p:spPr>
          <a:xfrm>
            <a:off x="1057067" y="6440014"/>
            <a:ext cx="1036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 </a:t>
            </a:r>
            <a:fld id="{952DEA22-4A00-4F45-99E6-17DA84AD5B83}" type="slidenum">
              <a:rPr lang="en-US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15</a:t>
            </a:fld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2A0E51-0EDA-4FEF-ACD7-A90FFE94E27F}"/>
              </a:ext>
            </a:extLst>
          </p:cNvPr>
          <p:cNvSpPr txBox="1"/>
          <p:nvPr/>
        </p:nvSpPr>
        <p:spPr>
          <a:xfrm>
            <a:off x="8637224" y="6440014"/>
            <a:ext cx="2455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تهیه و تنظیم : سید حیدر علوی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77DD4D0-EFFC-4FB5-8EC6-5C8B7D1CC2B0}"/>
              </a:ext>
            </a:extLst>
          </p:cNvPr>
          <p:cNvSpPr txBox="1"/>
          <p:nvPr/>
        </p:nvSpPr>
        <p:spPr>
          <a:xfrm>
            <a:off x="5392788" y="6440014"/>
            <a:ext cx="1328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زمستان 1400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1248340-38F6-4341-9783-EE5C8D6ECA5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80621" y="1159034"/>
            <a:ext cx="5820391" cy="5000142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pic>
      <p:sp>
        <p:nvSpPr>
          <p:cNvPr id="11" name="Title 3">
            <a:extLst>
              <a:ext uri="{FF2B5EF4-FFF2-40B4-BE49-F238E27FC236}">
                <a16:creationId xmlns:a16="http://schemas.microsoft.com/office/drawing/2014/main" id="{B51FC8BE-DF25-44FD-8127-2B9C77702E63}"/>
              </a:ext>
            </a:extLst>
          </p:cNvPr>
          <p:cNvSpPr txBox="1">
            <a:spLocks/>
          </p:cNvSpPr>
          <p:nvPr/>
        </p:nvSpPr>
        <p:spPr>
          <a:xfrm>
            <a:off x="7370187" y="1095580"/>
            <a:ext cx="4737572" cy="184640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 fontScale="70000" lnSpcReduction="20000"/>
          </a:bodyPr>
          <a:lstStyle>
            <a:lvl1pPr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 rtl="1"/>
            <a:r>
              <a:rPr lang="fa-IR" sz="2800" b="1" dirty="0">
                <a:latin typeface="Arial" panose="020B0604020202020204" pitchFamily="34" charset="0"/>
                <a:cs typeface="Arial" panose="020B0604020202020204" pitchFamily="34" charset="0"/>
              </a:rPr>
              <a:t>بیشترین محصول کیفی وقتی تولید شده که سرعت کوره 1.675 دور در دقیقه بوده است. در دور 1.536 محصول نامنطبق ناچیزی تولید شده است.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itle 3">
            <a:extLst>
              <a:ext uri="{FF2B5EF4-FFF2-40B4-BE49-F238E27FC236}">
                <a16:creationId xmlns:a16="http://schemas.microsoft.com/office/drawing/2014/main" id="{2777DBAB-1A86-444F-A9D1-D0F011AEA8C4}"/>
              </a:ext>
            </a:extLst>
          </p:cNvPr>
          <p:cNvSpPr txBox="1">
            <a:spLocks/>
          </p:cNvSpPr>
          <p:nvPr/>
        </p:nvSpPr>
        <p:spPr>
          <a:xfrm>
            <a:off x="7370187" y="3117255"/>
            <a:ext cx="4737572" cy="184640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 fontScale="92500"/>
          </a:bodyPr>
          <a:lstStyle>
            <a:lvl1pPr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 rtl="1"/>
            <a:r>
              <a:rPr lang="fa-IR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نامنطبق ترین محصول وقتی تولید شده که سرعت کوره 1.690 دور در دقیقه بوده است.</a:t>
            </a:r>
            <a:endParaRPr lang="en-US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00739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bstract image of curvy lines">
            <a:extLst>
              <a:ext uri="{FF2B5EF4-FFF2-40B4-BE49-F238E27FC236}">
                <a16:creationId xmlns:a16="http://schemas.microsoft.com/office/drawing/2014/main" id="{81F59575-96AE-45B0-B1FB-3CFC139E9D1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/>
          <a:stretch/>
        </p:blipFill>
        <p:spPr>
          <a:xfrm>
            <a:off x="225" y="0"/>
            <a:ext cx="12191550" cy="6857999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08347D8D-E852-43D5-858E-2D01BE57F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8471" y="48654"/>
            <a:ext cx="6406192" cy="710985"/>
          </a:xfrm>
        </p:spPr>
        <p:txBody>
          <a:bodyPr anchor="t" anchorCtr="0">
            <a:normAutofit/>
          </a:bodyPr>
          <a:lstStyle/>
          <a:p>
            <a:pPr algn="ctr" rtl="1"/>
            <a:r>
              <a:rPr lang="fa-IR" b="1" dirty="0">
                <a:latin typeface="Arial" panose="020B0604020202020204" pitchFamily="34" charset="0"/>
                <a:cs typeface="Arial" panose="020B0604020202020204" pitchFamily="34" charset="0"/>
              </a:rPr>
              <a:t>بررسی اثر بلین بعد از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HPGR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06CA84-DC6B-4236-A32C-0EC516E60342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47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077777"/>
            <a:ext cx="939375" cy="720000"/>
          </a:xfrm>
          <a:prstGeom prst="rect">
            <a:avLst/>
          </a:prstGeom>
          <a:noFill/>
          <a:effectLst>
            <a:outerShdw dist="50800" sx="1000" sy="1000" algn="ctr" rotWithShape="0">
              <a:srgbClr val="000000"/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1704874-D47D-43F6-A55F-186832C56800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3800" y="5943600"/>
            <a:ext cx="882000" cy="90000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8FD6BB2-B204-4C30-BAD8-D6317F622ED5}"/>
              </a:ext>
            </a:extLst>
          </p:cNvPr>
          <p:cNvCxnSpPr>
            <a:cxnSpLocks/>
          </p:cNvCxnSpPr>
          <p:nvPr/>
        </p:nvCxnSpPr>
        <p:spPr>
          <a:xfrm>
            <a:off x="1043608" y="6442554"/>
            <a:ext cx="1025019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F5EDE8E1-AC7C-4332-A42B-EC72D94E38EB}"/>
              </a:ext>
            </a:extLst>
          </p:cNvPr>
          <p:cNvSpPr txBox="1"/>
          <p:nvPr/>
        </p:nvSpPr>
        <p:spPr>
          <a:xfrm>
            <a:off x="1057067" y="6440014"/>
            <a:ext cx="1036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 </a:t>
            </a:r>
            <a:fld id="{952DEA22-4A00-4F45-99E6-17DA84AD5B83}" type="slidenum">
              <a:rPr lang="en-US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16</a:t>
            </a:fld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2A0E51-0EDA-4FEF-ACD7-A90FFE94E27F}"/>
              </a:ext>
            </a:extLst>
          </p:cNvPr>
          <p:cNvSpPr txBox="1"/>
          <p:nvPr/>
        </p:nvSpPr>
        <p:spPr>
          <a:xfrm>
            <a:off x="8637224" y="6440014"/>
            <a:ext cx="2455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تهیه و تنظیم : سید حیدر علوی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77DD4D0-EFFC-4FB5-8EC6-5C8B7D1CC2B0}"/>
              </a:ext>
            </a:extLst>
          </p:cNvPr>
          <p:cNvSpPr txBox="1"/>
          <p:nvPr/>
        </p:nvSpPr>
        <p:spPr>
          <a:xfrm>
            <a:off x="5392788" y="6440014"/>
            <a:ext cx="1328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زمستان 1400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1248340-38F6-4341-9783-EE5C8D6ECA5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80621" y="1159034"/>
            <a:ext cx="5820391" cy="5000142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pic>
      <p:sp>
        <p:nvSpPr>
          <p:cNvPr id="11" name="Title 3">
            <a:extLst>
              <a:ext uri="{FF2B5EF4-FFF2-40B4-BE49-F238E27FC236}">
                <a16:creationId xmlns:a16="http://schemas.microsoft.com/office/drawing/2014/main" id="{B51FC8BE-DF25-44FD-8127-2B9C77702E63}"/>
              </a:ext>
            </a:extLst>
          </p:cNvPr>
          <p:cNvSpPr txBox="1">
            <a:spLocks/>
          </p:cNvSpPr>
          <p:nvPr/>
        </p:nvSpPr>
        <p:spPr>
          <a:xfrm>
            <a:off x="7370187" y="1095580"/>
            <a:ext cx="4737572" cy="184640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 rtl="1"/>
            <a:r>
              <a:rPr lang="fa-IR" sz="2800" b="1" dirty="0">
                <a:latin typeface="Arial" panose="020B0604020202020204" pitchFamily="34" charset="0"/>
                <a:cs typeface="Arial" panose="020B0604020202020204" pitchFamily="34" charset="0"/>
              </a:rPr>
              <a:t>بیشترین محصول کیفی وقتی تولید شده که بلین بعد از 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HPGR</a:t>
            </a:r>
            <a:r>
              <a:rPr lang="fa-IR" sz="2800" b="1" dirty="0">
                <a:latin typeface="Arial" panose="020B0604020202020204" pitchFamily="34" charset="0"/>
                <a:cs typeface="Arial" panose="020B0604020202020204" pitchFamily="34" charset="0"/>
              </a:rPr>
              <a:t> حدود 1870 بوده است.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itle 3">
            <a:extLst>
              <a:ext uri="{FF2B5EF4-FFF2-40B4-BE49-F238E27FC236}">
                <a16:creationId xmlns:a16="http://schemas.microsoft.com/office/drawing/2014/main" id="{2777DBAB-1A86-444F-A9D1-D0F011AEA8C4}"/>
              </a:ext>
            </a:extLst>
          </p:cNvPr>
          <p:cNvSpPr txBox="1">
            <a:spLocks/>
          </p:cNvSpPr>
          <p:nvPr/>
        </p:nvSpPr>
        <p:spPr>
          <a:xfrm>
            <a:off x="7370187" y="3117255"/>
            <a:ext cx="4737572" cy="184640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 fontScale="85000" lnSpcReduction="10000"/>
          </a:bodyPr>
          <a:lstStyle>
            <a:lvl1pPr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 rtl="1"/>
            <a:r>
              <a:rPr lang="fa-IR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نامنطبق ترین محصول وقتی تولید شده که بلین بعد از </a:t>
            </a:r>
            <a:r>
              <a:rPr lang="en-US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HPGR</a:t>
            </a:r>
            <a:r>
              <a:rPr lang="fa-IR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حدود 1950 بوده است.</a:t>
            </a:r>
            <a:endParaRPr lang="en-US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04578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bstract image of curvy lines">
            <a:extLst>
              <a:ext uri="{FF2B5EF4-FFF2-40B4-BE49-F238E27FC236}">
                <a16:creationId xmlns:a16="http://schemas.microsoft.com/office/drawing/2014/main" id="{81F59575-96AE-45B0-B1FB-3CFC139E9D1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/>
          <a:stretch/>
        </p:blipFill>
        <p:spPr>
          <a:xfrm>
            <a:off x="225" y="0"/>
            <a:ext cx="12191550" cy="6857999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08347D8D-E852-43D5-858E-2D01BE57F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8471" y="1824441"/>
            <a:ext cx="6406192" cy="710985"/>
          </a:xfrm>
        </p:spPr>
        <p:txBody>
          <a:bodyPr anchor="t" anchorCtr="0">
            <a:normAutofit/>
          </a:bodyPr>
          <a:lstStyle/>
          <a:p>
            <a:pPr algn="ctr" rtl="1"/>
            <a:r>
              <a:rPr lang="fa-IR" b="1" dirty="0">
                <a:latin typeface="Arial" panose="020B0604020202020204" pitchFamily="34" charset="0"/>
                <a:cs typeface="Arial" panose="020B0604020202020204" pitchFamily="34" charset="0"/>
              </a:rPr>
              <a:t>بحث و تبادل نظر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06CA84-DC6B-4236-A32C-0EC516E60342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47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077777"/>
            <a:ext cx="939375" cy="720000"/>
          </a:xfrm>
          <a:prstGeom prst="rect">
            <a:avLst/>
          </a:prstGeom>
          <a:noFill/>
          <a:effectLst>
            <a:outerShdw dist="50800" sx="1000" sy="1000" algn="ctr" rotWithShape="0">
              <a:srgbClr val="000000"/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1704874-D47D-43F6-A55F-186832C56800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3800" y="5943600"/>
            <a:ext cx="882000" cy="90000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8FD6BB2-B204-4C30-BAD8-D6317F622ED5}"/>
              </a:ext>
            </a:extLst>
          </p:cNvPr>
          <p:cNvCxnSpPr>
            <a:cxnSpLocks/>
          </p:cNvCxnSpPr>
          <p:nvPr/>
        </p:nvCxnSpPr>
        <p:spPr>
          <a:xfrm>
            <a:off x="1043608" y="6442554"/>
            <a:ext cx="1025019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F5EDE8E1-AC7C-4332-A42B-EC72D94E38EB}"/>
              </a:ext>
            </a:extLst>
          </p:cNvPr>
          <p:cNvSpPr txBox="1"/>
          <p:nvPr/>
        </p:nvSpPr>
        <p:spPr>
          <a:xfrm>
            <a:off x="1057067" y="6440014"/>
            <a:ext cx="1036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 </a:t>
            </a:r>
            <a:fld id="{952DEA22-4A00-4F45-99E6-17DA84AD5B83}" type="slidenum">
              <a:rPr lang="en-US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17</a:t>
            </a:fld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2A0E51-0EDA-4FEF-ACD7-A90FFE94E27F}"/>
              </a:ext>
            </a:extLst>
          </p:cNvPr>
          <p:cNvSpPr txBox="1"/>
          <p:nvPr/>
        </p:nvSpPr>
        <p:spPr>
          <a:xfrm>
            <a:off x="8637224" y="6440014"/>
            <a:ext cx="2455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تهیه و تنظیم : سید حیدر علوی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77DD4D0-EFFC-4FB5-8EC6-5C8B7D1CC2B0}"/>
              </a:ext>
            </a:extLst>
          </p:cNvPr>
          <p:cNvSpPr txBox="1"/>
          <p:nvPr/>
        </p:nvSpPr>
        <p:spPr>
          <a:xfrm>
            <a:off x="5392788" y="6440014"/>
            <a:ext cx="1328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زمستان 1400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917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bstract image of curvy lines">
            <a:extLst>
              <a:ext uri="{FF2B5EF4-FFF2-40B4-BE49-F238E27FC236}">
                <a16:creationId xmlns:a16="http://schemas.microsoft.com/office/drawing/2014/main" id="{81F59575-96AE-45B0-B1FB-3CFC139E9D1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/>
          <a:stretch/>
        </p:blipFill>
        <p:spPr>
          <a:xfrm>
            <a:off x="225" y="0"/>
            <a:ext cx="12191550" cy="6857999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1704874-D47D-43F6-A55F-186832C56800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56" y="5970105"/>
            <a:ext cx="882000" cy="90000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8FD6BB2-B204-4C30-BAD8-D6317F622ED5}"/>
              </a:ext>
            </a:extLst>
          </p:cNvPr>
          <p:cNvCxnSpPr>
            <a:cxnSpLocks/>
          </p:cNvCxnSpPr>
          <p:nvPr/>
        </p:nvCxnSpPr>
        <p:spPr>
          <a:xfrm>
            <a:off x="1043608" y="6442554"/>
            <a:ext cx="1090985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F5EDE8E1-AC7C-4332-A42B-EC72D94E38EB}"/>
              </a:ext>
            </a:extLst>
          </p:cNvPr>
          <p:cNvSpPr txBox="1"/>
          <p:nvPr/>
        </p:nvSpPr>
        <p:spPr>
          <a:xfrm>
            <a:off x="1057067" y="6440014"/>
            <a:ext cx="1036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 </a:t>
            </a:r>
            <a:fld id="{952DEA22-4A00-4F45-99E6-17DA84AD5B83}" type="slidenum">
              <a:rPr lang="en-US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2</a:t>
            </a:fld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2A0E51-0EDA-4FEF-ACD7-A90FFE94E27F}"/>
              </a:ext>
            </a:extLst>
          </p:cNvPr>
          <p:cNvSpPr txBox="1"/>
          <p:nvPr/>
        </p:nvSpPr>
        <p:spPr>
          <a:xfrm>
            <a:off x="8637224" y="6440014"/>
            <a:ext cx="2455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تهیه و تنظیم : سید حیدر علوی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77DD4D0-EFFC-4FB5-8EC6-5C8B7D1CC2B0}"/>
              </a:ext>
            </a:extLst>
          </p:cNvPr>
          <p:cNvSpPr txBox="1"/>
          <p:nvPr/>
        </p:nvSpPr>
        <p:spPr>
          <a:xfrm>
            <a:off x="5392788" y="6440014"/>
            <a:ext cx="1328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پاییز 1403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itle 3">
            <a:extLst>
              <a:ext uri="{FF2B5EF4-FFF2-40B4-BE49-F238E27FC236}">
                <a16:creationId xmlns:a16="http://schemas.microsoft.com/office/drawing/2014/main" id="{E520D957-4FEA-401F-881A-A903A5BBB2CE}"/>
              </a:ext>
            </a:extLst>
          </p:cNvPr>
          <p:cNvSpPr txBox="1">
            <a:spLocks/>
          </p:cNvSpPr>
          <p:nvPr/>
        </p:nvSpPr>
        <p:spPr>
          <a:xfrm>
            <a:off x="3774424" y="175726"/>
            <a:ext cx="4155768" cy="71098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1"/>
            <a:r>
              <a:rPr lang="fa-IR" b="1">
                <a:latin typeface="Arial" panose="020B0604020202020204" pitchFamily="34" charset="0"/>
                <a:cs typeface="Arial" panose="020B0604020202020204" pitchFamily="34" charset="0"/>
              </a:rPr>
              <a:t>بازه زمانی مورد مطالعه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itle 3">
            <a:extLst>
              <a:ext uri="{FF2B5EF4-FFF2-40B4-BE49-F238E27FC236}">
                <a16:creationId xmlns:a16="http://schemas.microsoft.com/office/drawing/2014/main" id="{A7DEA07B-5521-4B4A-B876-671C3D5608F0}"/>
              </a:ext>
            </a:extLst>
          </p:cNvPr>
          <p:cNvSpPr txBox="1">
            <a:spLocks/>
          </p:cNvSpPr>
          <p:nvPr/>
        </p:nvSpPr>
        <p:spPr>
          <a:xfrm>
            <a:off x="270794" y="861932"/>
            <a:ext cx="11672217" cy="71098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>
              <a:lnSpc>
                <a:spcPct val="100000"/>
              </a:lnSpc>
            </a:pPr>
            <a:r>
              <a:rPr lang="fa-IR" sz="2200" b="1" dirty="0">
                <a:latin typeface="Arial" panose="020B0604020202020204" pitchFamily="34" charset="0"/>
                <a:cs typeface="Arial" panose="020B0604020202020204" pitchFamily="34" charset="0"/>
              </a:rPr>
              <a:t>اطلاعات 26 روز از 25 شهریور تا 19 مهر 1403 در این مطالعه مورد استفاده قرار گرفته است و تمام پارامترها با استپ زمانی 5 دقیقه در این بازه زمانی استخراج شده اند.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E7C3055-7C6C-476F-B0BE-CF8FC171F6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15449" y="1748643"/>
            <a:ext cx="6297363" cy="4618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037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bstract image of curvy lines">
            <a:extLst>
              <a:ext uri="{FF2B5EF4-FFF2-40B4-BE49-F238E27FC236}">
                <a16:creationId xmlns:a16="http://schemas.microsoft.com/office/drawing/2014/main" id="{81F59575-96AE-45B0-B1FB-3CFC139E9D1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/>
          <a:stretch/>
        </p:blipFill>
        <p:spPr>
          <a:xfrm>
            <a:off x="225" y="0"/>
            <a:ext cx="12191550" cy="6857999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08347D8D-E852-43D5-858E-2D01BE57F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4424" y="175726"/>
            <a:ext cx="4155768" cy="710985"/>
          </a:xfrm>
        </p:spPr>
        <p:txBody>
          <a:bodyPr anchor="t" anchorCtr="0">
            <a:normAutofit/>
          </a:bodyPr>
          <a:lstStyle/>
          <a:p>
            <a:pPr algn="ctr" rtl="1"/>
            <a:r>
              <a:rPr lang="fa-IR" b="1" dirty="0">
                <a:latin typeface="Arial" panose="020B0604020202020204" pitchFamily="34" charset="0"/>
                <a:cs typeface="Arial" panose="020B0604020202020204" pitchFamily="34" charset="0"/>
              </a:rPr>
              <a:t>بازه زمانی مورد مطالعه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06CA84-DC6B-4236-A32C-0EC516E60342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47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077777"/>
            <a:ext cx="939375" cy="720000"/>
          </a:xfrm>
          <a:prstGeom prst="rect">
            <a:avLst/>
          </a:prstGeom>
          <a:noFill/>
          <a:effectLst>
            <a:outerShdw dist="50800" sx="1000" sy="1000" algn="ctr" rotWithShape="0">
              <a:srgbClr val="000000"/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1704874-D47D-43F6-A55F-186832C56800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3800" y="5943600"/>
            <a:ext cx="882000" cy="90000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8FD6BB2-B204-4C30-BAD8-D6317F622ED5}"/>
              </a:ext>
            </a:extLst>
          </p:cNvPr>
          <p:cNvCxnSpPr>
            <a:cxnSpLocks/>
          </p:cNvCxnSpPr>
          <p:nvPr/>
        </p:nvCxnSpPr>
        <p:spPr>
          <a:xfrm>
            <a:off x="1043608" y="6442554"/>
            <a:ext cx="1025019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F5EDE8E1-AC7C-4332-A42B-EC72D94E38EB}"/>
              </a:ext>
            </a:extLst>
          </p:cNvPr>
          <p:cNvSpPr txBox="1"/>
          <p:nvPr/>
        </p:nvSpPr>
        <p:spPr>
          <a:xfrm>
            <a:off x="1057067" y="6440014"/>
            <a:ext cx="1036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 </a:t>
            </a:r>
            <a:fld id="{952DEA22-4A00-4F45-99E6-17DA84AD5B83}" type="slidenum">
              <a:rPr lang="en-US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3</a:t>
            </a:fld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2A0E51-0EDA-4FEF-ACD7-A90FFE94E27F}"/>
              </a:ext>
            </a:extLst>
          </p:cNvPr>
          <p:cNvSpPr txBox="1"/>
          <p:nvPr/>
        </p:nvSpPr>
        <p:spPr>
          <a:xfrm>
            <a:off x="8637224" y="6440014"/>
            <a:ext cx="2455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تهیه و تنظیم : سید حیدر علوی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77DD4D0-EFFC-4FB5-8EC6-5C8B7D1CC2B0}"/>
              </a:ext>
            </a:extLst>
          </p:cNvPr>
          <p:cNvSpPr txBox="1"/>
          <p:nvPr/>
        </p:nvSpPr>
        <p:spPr>
          <a:xfrm>
            <a:off x="5392788" y="6440014"/>
            <a:ext cx="1328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زمستان 1400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1248340-38F6-4341-9783-EE5C8D6ECA5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1055" y="1667407"/>
            <a:ext cx="11111345" cy="4586217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pic>
      <p:sp>
        <p:nvSpPr>
          <p:cNvPr id="12" name="Title 3">
            <a:extLst>
              <a:ext uri="{FF2B5EF4-FFF2-40B4-BE49-F238E27FC236}">
                <a16:creationId xmlns:a16="http://schemas.microsoft.com/office/drawing/2014/main" id="{C7D6927D-6653-4F30-889E-A868D05E3BD3}"/>
              </a:ext>
            </a:extLst>
          </p:cNvPr>
          <p:cNvSpPr txBox="1">
            <a:spLocks/>
          </p:cNvSpPr>
          <p:nvPr/>
        </p:nvSpPr>
        <p:spPr>
          <a:xfrm>
            <a:off x="270794" y="861932"/>
            <a:ext cx="11672217" cy="71098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>
              <a:lnSpc>
                <a:spcPct val="100000"/>
              </a:lnSpc>
            </a:pPr>
            <a:r>
              <a:rPr lang="fa-IR" sz="2200" b="1" dirty="0">
                <a:latin typeface="Arial" panose="020B0604020202020204" pitchFamily="34" charset="0"/>
                <a:cs typeface="Arial" panose="020B0604020202020204" pitchFamily="34" charset="0"/>
              </a:rPr>
              <a:t>اطلاعات 26 روز از 25 شهریور تا 19 مهر 1403 در این مطالعه مورد استفاده قرار گرفته است و تمام پارامترها 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1495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bstract image of curvy lines">
            <a:extLst>
              <a:ext uri="{FF2B5EF4-FFF2-40B4-BE49-F238E27FC236}">
                <a16:creationId xmlns:a16="http://schemas.microsoft.com/office/drawing/2014/main" id="{81F59575-96AE-45B0-B1FB-3CFC139E9D1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/>
          <a:stretch/>
        </p:blipFill>
        <p:spPr>
          <a:xfrm>
            <a:off x="225" y="0"/>
            <a:ext cx="12191550" cy="6857999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08347D8D-E852-43D5-858E-2D01BE57F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8471" y="48654"/>
            <a:ext cx="6406192" cy="710985"/>
          </a:xfrm>
        </p:spPr>
        <p:txBody>
          <a:bodyPr anchor="t" anchorCtr="0">
            <a:normAutofit fontScale="90000"/>
          </a:bodyPr>
          <a:lstStyle/>
          <a:p>
            <a:pPr algn="ctr" rtl="1"/>
            <a:r>
              <a:rPr lang="fa-IR" b="1" dirty="0">
                <a:latin typeface="Arial" panose="020B0604020202020204" pitchFamily="34" charset="0"/>
                <a:cs typeface="Arial" panose="020B0604020202020204" pitchFamily="34" charset="0"/>
              </a:rPr>
              <a:t>طبقه بندی محصول با توجه به میزان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FEO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06CA84-DC6B-4236-A32C-0EC516E60342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47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077777"/>
            <a:ext cx="939375" cy="720000"/>
          </a:xfrm>
          <a:prstGeom prst="rect">
            <a:avLst/>
          </a:prstGeom>
          <a:noFill/>
          <a:effectLst>
            <a:outerShdw dist="50800" sx="1000" sy="1000" algn="ctr" rotWithShape="0">
              <a:srgbClr val="000000"/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1704874-D47D-43F6-A55F-186832C56800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3800" y="5943600"/>
            <a:ext cx="882000" cy="90000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8FD6BB2-B204-4C30-BAD8-D6317F622ED5}"/>
              </a:ext>
            </a:extLst>
          </p:cNvPr>
          <p:cNvCxnSpPr>
            <a:cxnSpLocks/>
          </p:cNvCxnSpPr>
          <p:nvPr/>
        </p:nvCxnSpPr>
        <p:spPr>
          <a:xfrm>
            <a:off x="1043608" y="6442554"/>
            <a:ext cx="1025019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F5EDE8E1-AC7C-4332-A42B-EC72D94E38EB}"/>
              </a:ext>
            </a:extLst>
          </p:cNvPr>
          <p:cNvSpPr txBox="1"/>
          <p:nvPr/>
        </p:nvSpPr>
        <p:spPr>
          <a:xfrm>
            <a:off x="1057067" y="6440014"/>
            <a:ext cx="1036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 </a:t>
            </a:r>
            <a:fld id="{952DEA22-4A00-4F45-99E6-17DA84AD5B83}" type="slidenum">
              <a:rPr lang="en-US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4</a:t>
            </a:fld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2A0E51-0EDA-4FEF-ACD7-A90FFE94E27F}"/>
              </a:ext>
            </a:extLst>
          </p:cNvPr>
          <p:cNvSpPr txBox="1"/>
          <p:nvPr/>
        </p:nvSpPr>
        <p:spPr>
          <a:xfrm>
            <a:off x="8637224" y="6440014"/>
            <a:ext cx="2455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تهیه و تنظیم : سید حیدر علوی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77DD4D0-EFFC-4FB5-8EC6-5C8B7D1CC2B0}"/>
              </a:ext>
            </a:extLst>
          </p:cNvPr>
          <p:cNvSpPr txBox="1"/>
          <p:nvPr/>
        </p:nvSpPr>
        <p:spPr>
          <a:xfrm>
            <a:off x="5392788" y="6440014"/>
            <a:ext cx="1328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زمستان 1400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1248340-38F6-4341-9783-EE5C8D6ECA5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85461" y="873117"/>
            <a:ext cx="7619202" cy="5571978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14406596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bstract image of curvy lines">
            <a:extLst>
              <a:ext uri="{FF2B5EF4-FFF2-40B4-BE49-F238E27FC236}">
                <a16:creationId xmlns:a16="http://schemas.microsoft.com/office/drawing/2014/main" id="{81F59575-96AE-45B0-B1FB-3CFC139E9D1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/>
          <a:stretch/>
        </p:blipFill>
        <p:spPr>
          <a:xfrm>
            <a:off x="225" y="0"/>
            <a:ext cx="12191550" cy="6857999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08347D8D-E852-43D5-858E-2D01BE57F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8471" y="48654"/>
            <a:ext cx="6406192" cy="710985"/>
          </a:xfrm>
        </p:spPr>
        <p:txBody>
          <a:bodyPr anchor="t" anchorCtr="0">
            <a:normAutofit/>
          </a:bodyPr>
          <a:lstStyle/>
          <a:p>
            <a:pPr algn="ctr" rtl="1"/>
            <a:r>
              <a:rPr lang="fa-IR" b="1" dirty="0">
                <a:latin typeface="Arial" panose="020B0604020202020204" pitchFamily="34" charset="0"/>
                <a:cs typeface="Arial" panose="020B0604020202020204" pitchFamily="34" charset="0"/>
              </a:rPr>
              <a:t>بررسی دمای زون 1 تراولینگ گریت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06CA84-DC6B-4236-A32C-0EC516E60342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47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077777"/>
            <a:ext cx="939375" cy="720000"/>
          </a:xfrm>
          <a:prstGeom prst="rect">
            <a:avLst/>
          </a:prstGeom>
          <a:noFill/>
          <a:effectLst>
            <a:outerShdw dist="50800" sx="1000" sy="1000" algn="ctr" rotWithShape="0">
              <a:srgbClr val="000000"/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1704874-D47D-43F6-A55F-186832C56800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3800" y="5943600"/>
            <a:ext cx="882000" cy="90000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8FD6BB2-B204-4C30-BAD8-D6317F622ED5}"/>
              </a:ext>
            </a:extLst>
          </p:cNvPr>
          <p:cNvCxnSpPr>
            <a:cxnSpLocks/>
          </p:cNvCxnSpPr>
          <p:nvPr/>
        </p:nvCxnSpPr>
        <p:spPr>
          <a:xfrm>
            <a:off x="1043608" y="6442554"/>
            <a:ext cx="1025019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F5EDE8E1-AC7C-4332-A42B-EC72D94E38EB}"/>
              </a:ext>
            </a:extLst>
          </p:cNvPr>
          <p:cNvSpPr txBox="1"/>
          <p:nvPr/>
        </p:nvSpPr>
        <p:spPr>
          <a:xfrm>
            <a:off x="1057067" y="6440014"/>
            <a:ext cx="1036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 </a:t>
            </a:r>
            <a:fld id="{952DEA22-4A00-4F45-99E6-17DA84AD5B83}" type="slidenum">
              <a:rPr lang="en-US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5</a:t>
            </a:fld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2A0E51-0EDA-4FEF-ACD7-A90FFE94E27F}"/>
              </a:ext>
            </a:extLst>
          </p:cNvPr>
          <p:cNvSpPr txBox="1"/>
          <p:nvPr/>
        </p:nvSpPr>
        <p:spPr>
          <a:xfrm>
            <a:off x="8637224" y="6440014"/>
            <a:ext cx="2455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تهیه و تنظیم : سید حیدر علوی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77DD4D0-EFFC-4FB5-8EC6-5C8B7D1CC2B0}"/>
              </a:ext>
            </a:extLst>
          </p:cNvPr>
          <p:cNvSpPr txBox="1"/>
          <p:nvPr/>
        </p:nvSpPr>
        <p:spPr>
          <a:xfrm>
            <a:off x="5392788" y="6440014"/>
            <a:ext cx="1328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زمستان 1400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1248340-38F6-4341-9783-EE5C8D6ECA5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1451" y="873117"/>
            <a:ext cx="6358736" cy="5571977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pic>
      <p:sp>
        <p:nvSpPr>
          <p:cNvPr id="11" name="Title 3">
            <a:extLst>
              <a:ext uri="{FF2B5EF4-FFF2-40B4-BE49-F238E27FC236}">
                <a16:creationId xmlns:a16="http://schemas.microsoft.com/office/drawing/2014/main" id="{B51FC8BE-DF25-44FD-8127-2B9C77702E63}"/>
              </a:ext>
            </a:extLst>
          </p:cNvPr>
          <p:cNvSpPr txBox="1">
            <a:spLocks/>
          </p:cNvSpPr>
          <p:nvPr/>
        </p:nvSpPr>
        <p:spPr>
          <a:xfrm>
            <a:off x="7370187" y="1095580"/>
            <a:ext cx="4737572" cy="184640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 rtl="1"/>
            <a:r>
              <a:rPr lang="fa-IR" sz="2800" b="1" dirty="0">
                <a:latin typeface="Arial" panose="020B0604020202020204" pitchFamily="34" charset="0"/>
                <a:cs typeface="Arial" panose="020B0604020202020204" pitchFamily="34" charset="0"/>
              </a:rPr>
              <a:t>بیشترین محصول کیفی وقتی تولید شده که دمای زون یک تراولینگ گریت 224 درجه سانتیگراد بوده است.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itle 3">
            <a:extLst>
              <a:ext uri="{FF2B5EF4-FFF2-40B4-BE49-F238E27FC236}">
                <a16:creationId xmlns:a16="http://schemas.microsoft.com/office/drawing/2014/main" id="{2777DBAB-1A86-444F-A9D1-D0F011AEA8C4}"/>
              </a:ext>
            </a:extLst>
          </p:cNvPr>
          <p:cNvSpPr txBox="1">
            <a:spLocks/>
          </p:cNvSpPr>
          <p:nvPr/>
        </p:nvSpPr>
        <p:spPr>
          <a:xfrm>
            <a:off x="7370187" y="3117255"/>
            <a:ext cx="4737572" cy="184640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 fontScale="77500" lnSpcReduction="20000"/>
          </a:bodyPr>
          <a:lstStyle>
            <a:lvl1pPr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 rtl="1"/>
            <a:r>
              <a:rPr lang="fa-IR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نامنطبق ترین محصول وقتی تولید شده که دمای زون یک تراولینگ گریت 210 درجه سانتیگراد بوده است.</a:t>
            </a:r>
            <a:endParaRPr lang="en-US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9584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bstract image of curvy lines">
            <a:extLst>
              <a:ext uri="{FF2B5EF4-FFF2-40B4-BE49-F238E27FC236}">
                <a16:creationId xmlns:a16="http://schemas.microsoft.com/office/drawing/2014/main" id="{81F59575-96AE-45B0-B1FB-3CFC139E9D1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/>
          <a:stretch/>
        </p:blipFill>
        <p:spPr>
          <a:xfrm>
            <a:off x="225" y="0"/>
            <a:ext cx="12191550" cy="6857999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08347D8D-E852-43D5-858E-2D01BE57F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8471" y="48654"/>
            <a:ext cx="6406192" cy="710985"/>
          </a:xfrm>
        </p:spPr>
        <p:txBody>
          <a:bodyPr anchor="t" anchorCtr="0">
            <a:normAutofit/>
          </a:bodyPr>
          <a:lstStyle/>
          <a:p>
            <a:pPr algn="ctr" rtl="1"/>
            <a:r>
              <a:rPr lang="fa-IR" b="1" dirty="0">
                <a:latin typeface="Arial" panose="020B0604020202020204" pitchFamily="34" charset="0"/>
                <a:cs typeface="Arial" panose="020B0604020202020204" pitchFamily="34" charset="0"/>
              </a:rPr>
              <a:t>بررسی تناژ ورودی به تراولینگ گریت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06CA84-DC6B-4236-A32C-0EC516E60342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47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077777"/>
            <a:ext cx="939375" cy="720000"/>
          </a:xfrm>
          <a:prstGeom prst="rect">
            <a:avLst/>
          </a:prstGeom>
          <a:noFill/>
          <a:effectLst>
            <a:outerShdw dist="50800" sx="1000" sy="1000" algn="ctr" rotWithShape="0">
              <a:srgbClr val="000000"/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1704874-D47D-43F6-A55F-186832C56800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3800" y="5943600"/>
            <a:ext cx="882000" cy="90000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8FD6BB2-B204-4C30-BAD8-D6317F622ED5}"/>
              </a:ext>
            </a:extLst>
          </p:cNvPr>
          <p:cNvCxnSpPr>
            <a:cxnSpLocks/>
          </p:cNvCxnSpPr>
          <p:nvPr/>
        </p:nvCxnSpPr>
        <p:spPr>
          <a:xfrm>
            <a:off x="1043608" y="6442554"/>
            <a:ext cx="1025019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F5EDE8E1-AC7C-4332-A42B-EC72D94E38EB}"/>
              </a:ext>
            </a:extLst>
          </p:cNvPr>
          <p:cNvSpPr txBox="1"/>
          <p:nvPr/>
        </p:nvSpPr>
        <p:spPr>
          <a:xfrm>
            <a:off x="1057067" y="6440014"/>
            <a:ext cx="1036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 </a:t>
            </a:r>
            <a:fld id="{952DEA22-4A00-4F45-99E6-17DA84AD5B83}" type="slidenum">
              <a:rPr lang="en-US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6</a:t>
            </a:fld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2A0E51-0EDA-4FEF-ACD7-A90FFE94E27F}"/>
              </a:ext>
            </a:extLst>
          </p:cNvPr>
          <p:cNvSpPr txBox="1"/>
          <p:nvPr/>
        </p:nvSpPr>
        <p:spPr>
          <a:xfrm>
            <a:off x="8637224" y="6440014"/>
            <a:ext cx="2455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تهیه و تنظیم : سید حیدر علوی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77DD4D0-EFFC-4FB5-8EC6-5C8B7D1CC2B0}"/>
              </a:ext>
            </a:extLst>
          </p:cNvPr>
          <p:cNvSpPr txBox="1"/>
          <p:nvPr/>
        </p:nvSpPr>
        <p:spPr>
          <a:xfrm>
            <a:off x="5392788" y="6440014"/>
            <a:ext cx="1328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زمستان 1400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1248340-38F6-4341-9783-EE5C8D6ECA5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87287" y="992945"/>
            <a:ext cx="6207063" cy="5332321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pic>
      <p:sp>
        <p:nvSpPr>
          <p:cNvPr id="11" name="Title 3">
            <a:extLst>
              <a:ext uri="{FF2B5EF4-FFF2-40B4-BE49-F238E27FC236}">
                <a16:creationId xmlns:a16="http://schemas.microsoft.com/office/drawing/2014/main" id="{B51FC8BE-DF25-44FD-8127-2B9C77702E63}"/>
              </a:ext>
            </a:extLst>
          </p:cNvPr>
          <p:cNvSpPr txBox="1">
            <a:spLocks/>
          </p:cNvSpPr>
          <p:nvPr/>
        </p:nvSpPr>
        <p:spPr>
          <a:xfrm>
            <a:off x="7370187" y="1095580"/>
            <a:ext cx="4737572" cy="184640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 rtl="1"/>
            <a:r>
              <a:rPr lang="fa-IR" sz="2800" b="1" dirty="0">
                <a:latin typeface="Arial" panose="020B0604020202020204" pitchFamily="34" charset="0"/>
                <a:cs typeface="Arial" panose="020B0604020202020204" pitchFamily="34" charset="0"/>
              </a:rPr>
              <a:t>بیشترین محصول کیفی وقتی تولید شده که تناژ ورودی 12965 تن در روز بوده است.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itle 3">
            <a:extLst>
              <a:ext uri="{FF2B5EF4-FFF2-40B4-BE49-F238E27FC236}">
                <a16:creationId xmlns:a16="http://schemas.microsoft.com/office/drawing/2014/main" id="{2777DBAB-1A86-444F-A9D1-D0F011AEA8C4}"/>
              </a:ext>
            </a:extLst>
          </p:cNvPr>
          <p:cNvSpPr txBox="1">
            <a:spLocks/>
          </p:cNvSpPr>
          <p:nvPr/>
        </p:nvSpPr>
        <p:spPr>
          <a:xfrm>
            <a:off x="7370187" y="3117255"/>
            <a:ext cx="4737572" cy="184640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 fontScale="92500"/>
          </a:bodyPr>
          <a:lstStyle>
            <a:lvl1pPr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 rtl="1"/>
            <a:r>
              <a:rPr lang="fa-IR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نامنطبق ترین محصول وقتی تولید شده که تناژ ورودی 12710 تن در روز بوده است.</a:t>
            </a:r>
            <a:endParaRPr lang="en-US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07332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bstract image of curvy lines">
            <a:extLst>
              <a:ext uri="{FF2B5EF4-FFF2-40B4-BE49-F238E27FC236}">
                <a16:creationId xmlns:a16="http://schemas.microsoft.com/office/drawing/2014/main" id="{81F59575-96AE-45B0-B1FB-3CFC139E9D1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/>
          <a:stretch/>
        </p:blipFill>
        <p:spPr>
          <a:xfrm>
            <a:off x="225" y="0"/>
            <a:ext cx="12191550" cy="6857999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08347D8D-E852-43D5-858E-2D01BE57F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8471" y="48654"/>
            <a:ext cx="6406192" cy="710985"/>
          </a:xfrm>
        </p:spPr>
        <p:txBody>
          <a:bodyPr anchor="t" anchorCtr="0">
            <a:normAutofit/>
          </a:bodyPr>
          <a:lstStyle/>
          <a:p>
            <a:pPr algn="ctr" rtl="1"/>
            <a:r>
              <a:rPr lang="fa-IR" b="1" dirty="0">
                <a:latin typeface="Arial" panose="020B0604020202020204" pitchFamily="34" charset="0"/>
                <a:cs typeface="Arial" panose="020B0604020202020204" pitchFamily="34" charset="0"/>
              </a:rPr>
              <a:t>بررسی اثر مصرف مواد برگشتی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06CA84-DC6B-4236-A32C-0EC516E60342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47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077777"/>
            <a:ext cx="939375" cy="720000"/>
          </a:xfrm>
          <a:prstGeom prst="rect">
            <a:avLst/>
          </a:prstGeom>
          <a:noFill/>
          <a:effectLst>
            <a:outerShdw dist="50800" sx="1000" sy="1000" algn="ctr" rotWithShape="0">
              <a:srgbClr val="000000"/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1704874-D47D-43F6-A55F-186832C56800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3800" y="5943600"/>
            <a:ext cx="882000" cy="90000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8FD6BB2-B204-4C30-BAD8-D6317F622ED5}"/>
              </a:ext>
            </a:extLst>
          </p:cNvPr>
          <p:cNvCxnSpPr>
            <a:cxnSpLocks/>
          </p:cNvCxnSpPr>
          <p:nvPr/>
        </p:nvCxnSpPr>
        <p:spPr>
          <a:xfrm>
            <a:off x="1043608" y="6442554"/>
            <a:ext cx="1025019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F5EDE8E1-AC7C-4332-A42B-EC72D94E38EB}"/>
              </a:ext>
            </a:extLst>
          </p:cNvPr>
          <p:cNvSpPr txBox="1"/>
          <p:nvPr/>
        </p:nvSpPr>
        <p:spPr>
          <a:xfrm>
            <a:off x="1057067" y="6440014"/>
            <a:ext cx="1036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 </a:t>
            </a:r>
            <a:fld id="{952DEA22-4A00-4F45-99E6-17DA84AD5B83}" type="slidenum">
              <a:rPr lang="en-US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7</a:t>
            </a:fld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2A0E51-0EDA-4FEF-ACD7-A90FFE94E27F}"/>
              </a:ext>
            </a:extLst>
          </p:cNvPr>
          <p:cNvSpPr txBox="1"/>
          <p:nvPr/>
        </p:nvSpPr>
        <p:spPr>
          <a:xfrm>
            <a:off x="8637224" y="6440014"/>
            <a:ext cx="2455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تهیه و تنظیم : سید حیدر علوی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77DD4D0-EFFC-4FB5-8EC6-5C8B7D1CC2B0}"/>
              </a:ext>
            </a:extLst>
          </p:cNvPr>
          <p:cNvSpPr txBox="1"/>
          <p:nvPr/>
        </p:nvSpPr>
        <p:spPr>
          <a:xfrm>
            <a:off x="5392788" y="6440014"/>
            <a:ext cx="1328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زمستان 1400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1248340-38F6-4341-9783-EE5C8D6ECA5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87287" y="992945"/>
            <a:ext cx="6207063" cy="5332321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pic>
      <p:sp>
        <p:nvSpPr>
          <p:cNvPr id="11" name="Title 3">
            <a:extLst>
              <a:ext uri="{FF2B5EF4-FFF2-40B4-BE49-F238E27FC236}">
                <a16:creationId xmlns:a16="http://schemas.microsoft.com/office/drawing/2014/main" id="{B51FC8BE-DF25-44FD-8127-2B9C77702E63}"/>
              </a:ext>
            </a:extLst>
          </p:cNvPr>
          <p:cNvSpPr txBox="1">
            <a:spLocks/>
          </p:cNvSpPr>
          <p:nvPr/>
        </p:nvSpPr>
        <p:spPr>
          <a:xfrm>
            <a:off x="7370187" y="1095580"/>
            <a:ext cx="4737572" cy="184640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 rtl="1"/>
            <a:r>
              <a:rPr lang="fa-IR" sz="2800" b="1" dirty="0">
                <a:latin typeface="Arial" panose="020B0604020202020204" pitchFamily="34" charset="0"/>
                <a:cs typeface="Arial" panose="020B0604020202020204" pitchFamily="34" charset="0"/>
              </a:rPr>
              <a:t>بیشترین محصول کیفی وقتی تولید شده که مجموع برداشت از ویت فیدر 5 و 6 سی و پنج تن در ساعت بوده است.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itle 3">
            <a:extLst>
              <a:ext uri="{FF2B5EF4-FFF2-40B4-BE49-F238E27FC236}">
                <a16:creationId xmlns:a16="http://schemas.microsoft.com/office/drawing/2014/main" id="{2777DBAB-1A86-444F-A9D1-D0F011AEA8C4}"/>
              </a:ext>
            </a:extLst>
          </p:cNvPr>
          <p:cNvSpPr txBox="1">
            <a:spLocks/>
          </p:cNvSpPr>
          <p:nvPr/>
        </p:nvSpPr>
        <p:spPr>
          <a:xfrm>
            <a:off x="7370187" y="3117255"/>
            <a:ext cx="4737572" cy="184640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 fontScale="77500" lnSpcReduction="20000"/>
          </a:bodyPr>
          <a:lstStyle>
            <a:lvl1pPr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 rtl="1"/>
            <a:r>
              <a:rPr lang="fa-IR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نامنطبق ترین محصول وقتی تولید شده که مجموع برداشت از ویت فیدر 5 و 6 چهل و یک تن در ساعت بوده است.</a:t>
            </a:r>
            <a:endParaRPr lang="en-US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48595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bstract image of curvy lines">
            <a:extLst>
              <a:ext uri="{FF2B5EF4-FFF2-40B4-BE49-F238E27FC236}">
                <a16:creationId xmlns:a16="http://schemas.microsoft.com/office/drawing/2014/main" id="{81F59575-96AE-45B0-B1FB-3CFC139E9D1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/>
          <a:stretch/>
        </p:blipFill>
        <p:spPr>
          <a:xfrm>
            <a:off x="225" y="0"/>
            <a:ext cx="12191550" cy="6857999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08347D8D-E852-43D5-858E-2D01BE57F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8471" y="48654"/>
            <a:ext cx="6406192" cy="710985"/>
          </a:xfrm>
        </p:spPr>
        <p:txBody>
          <a:bodyPr anchor="t" anchorCtr="0">
            <a:normAutofit/>
          </a:bodyPr>
          <a:lstStyle/>
          <a:p>
            <a:pPr algn="ctr" rtl="1"/>
            <a:r>
              <a:rPr lang="fa-IR" b="1" dirty="0">
                <a:latin typeface="Arial" panose="020B0604020202020204" pitchFamily="34" charset="0"/>
                <a:cs typeface="Arial" panose="020B0604020202020204" pitchFamily="34" charset="0"/>
              </a:rPr>
              <a:t>بررسی اثر آب مصرفی میکسرها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06CA84-DC6B-4236-A32C-0EC516E60342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47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077777"/>
            <a:ext cx="939375" cy="720000"/>
          </a:xfrm>
          <a:prstGeom prst="rect">
            <a:avLst/>
          </a:prstGeom>
          <a:noFill/>
          <a:effectLst>
            <a:outerShdw dist="50800" sx="1000" sy="1000" algn="ctr" rotWithShape="0">
              <a:srgbClr val="000000"/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1704874-D47D-43F6-A55F-186832C56800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3800" y="5943600"/>
            <a:ext cx="882000" cy="90000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8FD6BB2-B204-4C30-BAD8-D6317F622ED5}"/>
              </a:ext>
            </a:extLst>
          </p:cNvPr>
          <p:cNvCxnSpPr>
            <a:cxnSpLocks/>
          </p:cNvCxnSpPr>
          <p:nvPr/>
        </p:nvCxnSpPr>
        <p:spPr>
          <a:xfrm>
            <a:off x="1043608" y="6442554"/>
            <a:ext cx="1025019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F5EDE8E1-AC7C-4332-A42B-EC72D94E38EB}"/>
              </a:ext>
            </a:extLst>
          </p:cNvPr>
          <p:cNvSpPr txBox="1"/>
          <p:nvPr/>
        </p:nvSpPr>
        <p:spPr>
          <a:xfrm>
            <a:off x="1057067" y="6440014"/>
            <a:ext cx="1036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 </a:t>
            </a:r>
            <a:fld id="{952DEA22-4A00-4F45-99E6-17DA84AD5B83}" type="slidenum">
              <a:rPr lang="en-US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8</a:t>
            </a:fld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2A0E51-0EDA-4FEF-ACD7-A90FFE94E27F}"/>
              </a:ext>
            </a:extLst>
          </p:cNvPr>
          <p:cNvSpPr txBox="1"/>
          <p:nvPr/>
        </p:nvSpPr>
        <p:spPr>
          <a:xfrm>
            <a:off x="8637224" y="6440014"/>
            <a:ext cx="2455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تهیه و تنظیم : سید حیدر علوی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77DD4D0-EFFC-4FB5-8EC6-5C8B7D1CC2B0}"/>
              </a:ext>
            </a:extLst>
          </p:cNvPr>
          <p:cNvSpPr txBox="1"/>
          <p:nvPr/>
        </p:nvSpPr>
        <p:spPr>
          <a:xfrm>
            <a:off x="5392788" y="6440014"/>
            <a:ext cx="1328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زمستان 1400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1248340-38F6-4341-9783-EE5C8D6ECA5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07795" y="1010563"/>
            <a:ext cx="6166046" cy="5297085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pic>
      <p:sp>
        <p:nvSpPr>
          <p:cNvPr id="11" name="Title 3">
            <a:extLst>
              <a:ext uri="{FF2B5EF4-FFF2-40B4-BE49-F238E27FC236}">
                <a16:creationId xmlns:a16="http://schemas.microsoft.com/office/drawing/2014/main" id="{B51FC8BE-DF25-44FD-8127-2B9C77702E63}"/>
              </a:ext>
            </a:extLst>
          </p:cNvPr>
          <p:cNvSpPr txBox="1">
            <a:spLocks/>
          </p:cNvSpPr>
          <p:nvPr/>
        </p:nvSpPr>
        <p:spPr>
          <a:xfrm>
            <a:off x="7370187" y="1095580"/>
            <a:ext cx="4737572" cy="184640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 rtl="1"/>
            <a:r>
              <a:rPr lang="fa-IR" sz="2800" b="1" dirty="0">
                <a:latin typeface="Arial" panose="020B0604020202020204" pitchFamily="34" charset="0"/>
                <a:cs typeface="Arial" panose="020B0604020202020204" pitchFamily="34" charset="0"/>
              </a:rPr>
              <a:t>بیشترین محصول کیفی وقتی تولید شده که مجموع آب مصرفی میکسرها 7.8 مترمکعب در ساعت بوده است.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itle 3">
            <a:extLst>
              <a:ext uri="{FF2B5EF4-FFF2-40B4-BE49-F238E27FC236}">
                <a16:creationId xmlns:a16="http://schemas.microsoft.com/office/drawing/2014/main" id="{2777DBAB-1A86-444F-A9D1-D0F011AEA8C4}"/>
              </a:ext>
            </a:extLst>
          </p:cNvPr>
          <p:cNvSpPr txBox="1">
            <a:spLocks/>
          </p:cNvSpPr>
          <p:nvPr/>
        </p:nvSpPr>
        <p:spPr>
          <a:xfrm>
            <a:off x="7370187" y="3117255"/>
            <a:ext cx="4737572" cy="184640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 fontScale="77500" lnSpcReduction="20000"/>
          </a:bodyPr>
          <a:lstStyle>
            <a:lvl1pPr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 rtl="1"/>
            <a:r>
              <a:rPr lang="fa-IR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نامنطبق ترین محصول وقتی تولید شده که مجموع آب مصرفی میکسرها 6.1 مترمکعب در ساعت بوده است.</a:t>
            </a:r>
            <a:endParaRPr lang="en-US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97053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bstract image of curvy lines">
            <a:extLst>
              <a:ext uri="{FF2B5EF4-FFF2-40B4-BE49-F238E27FC236}">
                <a16:creationId xmlns:a16="http://schemas.microsoft.com/office/drawing/2014/main" id="{81F59575-96AE-45B0-B1FB-3CFC139E9D1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/>
          <a:stretch/>
        </p:blipFill>
        <p:spPr>
          <a:xfrm>
            <a:off x="225" y="0"/>
            <a:ext cx="12191550" cy="6857999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08347D8D-E852-43D5-858E-2D01BE57F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8471" y="48654"/>
            <a:ext cx="6406192" cy="710985"/>
          </a:xfrm>
        </p:spPr>
        <p:txBody>
          <a:bodyPr anchor="t" anchorCtr="0">
            <a:normAutofit/>
          </a:bodyPr>
          <a:lstStyle/>
          <a:p>
            <a:pPr algn="ctr" rtl="1"/>
            <a:r>
              <a:rPr lang="fa-IR" b="1" dirty="0">
                <a:latin typeface="Arial" panose="020B0604020202020204" pitchFamily="34" charset="0"/>
                <a:cs typeface="Arial" panose="020B0604020202020204" pitchFamily="34" charset="0"/>
              </a:rPr>
              <a:t>بررسی اثر دراپ نامبر گیرین بال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06CA84-DC6B-4236-A32C-0EC516E60342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47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077777"/>
            <a:ext cx="939375" cy="720000"/>
          </a:xfrm>
          <a:prstGeom prst="rect">
            <a:avLst/>
          </a:prstGeom>
          <a:noFill/>
          <a:effectLst>
            <a:outerShdw dist="50800" sx="1000" sy="1000" algn="ctr" rotWithShape="0">
              <a:srgbClr val="000000"/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1704874-D47D-43F6-A55F-186832C56800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3800" y="5943600"/>
            <a:ext cx="882000" cy="90000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8FD6BB2-B204-4C30-BAD8-D6317F622ED5}"/>
              </a:ext>
            </a:extLst>
          </p:cNvPr>
          <p:cNvCxnSpPr>
            <a:cxnSpLocks/>
          </p:cNvCxnSpPr>
          <p:nvPr/>
        </p:nvCxnSpPr>
        <p:spPr>
          <a:xfrm>
            <a:off x="1043608" y="6442554"/>
            <a:ext cx="1025019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F5EDE8E1-AC7C-4332-A42B-EC72D94E38EB}"/>
              </a:ext>
            </a:extLst>
          </p:cNvPr>
          <p:cNvSpPr txBox="1"/>
          <p:nvPr/>
        </p:nvSpPr>
        <p:spPr>
          <a:xfrm>
            <a:off x="1057067" y="6440014"/>
            <a:ext cx="1036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 </a:t>
            </a:r>
            <a:fld id="{952DEA22-4A00-4F45-99E6-17DA84AD5B83}" type="slidenum">
              <a:rPr lang="en-US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9</a:t>
            </a:fld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2A0E51-0EDA-4FEF-ACD7-A90FFE94E27F}"/>
              </a:ext>
            </a:extLst>
          </p:cNvPr>
          <p:cNvSpPr txBox="1"/>
          <p:nvPr/>
        </p:nvSpPr>
        <p:spPr>
          <a:xfrm>
            <a:off x="8637224" y="6440014"/>
            <a:ext cx="2455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تهیه و تنظیم : سید حیدر علوی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77DD4D0-EFFC-4FB5-8EC6-5C8B7D1CC2B0}"/>
              </a:ext>
            </a:extLst>
          </p:cNvPr>
          <p:cNvSpPr txBox="1"/>
          <p:nvPr/>
        </p:nvSpPr>
        <p:spPr>
          <a:xfrm>
            <a:off x="5392788" y="6440014"/>
            <a:ext cx="1328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زمستان 1400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1248340-38F6-4341-9783-EE5C8D6ECA5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07795" y="1028418"/>
            <a:ext cx="6166046" cy="5261374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pic>
      <p:sp>
        <p:nvSpPr>
          <p:cNvPr id="11" name="Title 3">
            <a:extLst>
              <a:ext uri="{FF2B5EF4-FFF2-40B4-BE49-F238E27FC236}">
                <a16:creationId xmlns:a16="http://schemas.microsoft.com/office/drawing/2014/main" id="{B51FC8BE-DF25-44FD-8127-2B9C77702E63}"/>
              </a:ext>
            </a:extLst>
          </p:cNvPr>
          <p:cNvSpPr txBox="1">
            <a:spLocks/>
          </p:cNvSpPr>
          <p:nvPr/>
        </p:nvSpPr>
        <p:spPr>
          <a:xfrm>
            <a:off x="7370187" y="1095580"/>
            <a:ext cx="4737572" cy="184640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 rtl="1"/>
            <a:r>
              <a:rPr lang="fa-IR" sz="2800" b="1" dirty="0">
                <a:latin typeface="Arial" panose="020B0604020202020204" pitchFamily="34" charset="0"/>
                <a:cs typeface="Arial" panose="020B0604020202020204" pitchFamily="34" charset="0"/>
              </a:rPr>
              <a:t>بیشترین محصول کیفی وقتی تولید شده که متوسط دراپ نامبر 4.2 بوده است.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itle 3">
            <a:extLst>
              <a:ext uri="{FF2B5EF4-FFF2-40B4-BE49-F238E27FC236}">
                <a16:creationId xmlns:a16="http://schemas.microsoft.com/office/drawing/2014/main" id="{2777DBAB-1A86-444F-A9D1-D0F011AEA8C4}"/>
              </a:ext>
            </a:extLst>
          </p:cNvPr>
          <p:cNvSpPr txBox="1">
            <a:spLocks/>
          </p:cNvSpPr>
          <p:nvPr/>
        </p:nvSpPr>
        <p:spPr>
          <a:xfrm>
            <a:off x="7370187" y="3117255"/>
            <a:ext cx="4737572" cy="184640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 rtl="1"/>
            <a:r>
              <a:rPr lang="fa-IR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نامنطبق ترین محصول وقتی تولید شده که متوسط دراپ نامبر 4.5 بوده است.</a:t>
            </a:r>
            <a:endParaRPr lang="en-US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8438267"/>
      </p:ext>
    </p:extLst>
  </p:cSld>
  <p:clrMapOvr>
    <a:masterClrMapping/>
  </p:clrMapOvr>
</p:sld>
</file>

<file path=ppt/theme/theme1.xml><?xml version="1.0" encoding="utf-8"?>
<a:theme xmlns:a="http://schemas.openxmlformats.org/drawingml/2006/main" name="Balancing Act">
  <a:themeElements>
    <a:clrScheme name="Balancing Act">
      <a:dk1>
        <a:sysClr val="windowText" lastClr="000000"/>
      </a:dk1>
      <a:lt1>
        <a:sysClr val="window" lastClr="FFFFFF"/>
      </a:lt1>
      <a:dk2>
        <a:srgbClr val="8A4C5D"/>
      </a:dk2>
      <a:lt2>
        <a:srgbClr val="9E838E"/>
      </a:lt2>
      <a:accent1>
        <a:srgbClr val="C6ADB0"/>
      </a:accent1>
      <a:accent2>
        <a:srgbClr val="E3C0BF"/>
      </a:accent2>
      <a:accent3>
        <a:srgbClr val="D4937F"/>
      </a:accent3>
      <a:accent4>
        <a:srgbClr val="CCB87E"/>
      </a:accent4>
      <a:accent5>
        <a:srgbClr val="6667AB"/>
      </a:accent5>
      <a:accent6>
        <a:srgbClr val="86A094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ntone template_Win32_v5.potx" id="{0B6ADF6A-1AB9-4B5E-8A87-5E88E283A9E8}" vid="{98AF5320-421A-4856-A75D-6587C36D5470}"/>
    </a:ext>
  </a:extLst>
</a:theme>
</file>

<file path=ppt/theme/theme2.xml><?xml version="1.0" encoding="utf-8"?>
<a:theme xmlns:a="http://schemas.openxmlformats.org/drawingml/2006/main" name="Wellspring">
  <a:themeElements>
    <a:clrScheme name="Wellspring">
      <a:dk1>
        <a:sysClr val="windowText" lastClr="000000"/>
      </a:dk1>
      <a:lt1>
        <a:sysClr val="window" lastClr="FFFFFF"/>
      </a:lt1>
      <a:dk2>
        <a:srgbClr val="A1CAC9"/>
      </a:dk2>
      <a:lt2>
        <a:srgbClr val="48996B"/>
      </a:lt2>
      <a:accent1>
        <a:srgbClr val="759F51"/>
      </a:accent1>
      <a:accent2>
        <a:srgbClr val="436A2F"/>
      </a:accent2>
      <a:accent3>
        <a:srgbClr val="CFBF54"/>
      </a:accent3>
      <a:accent4>
        <a:srgbClr val="B3832F"/>
      </a:accent4>
      <a:accent5>
        <a:srgbClr val="8C5896"/>
      </a:accent5>
      <a:accent6>
        <a:srgbClr val="6667AB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ntone template_Win32_v5.potx" id="{0B6ADF6A-1AB9-4B5E-8A87-5E88E283A9E8}" vid="{6E2187FA-78B5-42F2-9074-40D4C2C1399B}"/>
    </a:ext>
  </a:extLst>
</a:theme>
</file>

<file path=ppt/theme/theme3.xml><?xml version="1.0" encoding="utf-8"?>
<a:theme xmlns:a="http://schemas.openxmlformats.org/drawingml/2006/main" name="Star of the show">
  <a:themeElements>
    <a:clrScheme name="Star of the show">
      <a:dk1>
        <a:sysClr val="windowText" lastClr="000000"/>
      </a:dk1>
      <a:lt1>
        <a:sysClr val="window" lastClr="FFFFFF"/>
      </a:lt1>
      <a:dk2>
        <a:srgbClr val="29282D"/>
      </a:dk2>
      <a:lt2>
        <a:srgbClr val="625C60"/>
      </a:lt2>
      <a:accent1>
        <a:srgbClr val="7C6560"/>
      </a:accent1>
      <a:accent2>
        <a:srgbClr val="AEA392"/>
      </a:accent2>
      <a:accent3>
        <a:srgbClr val="DBD4D0"/>
      </a:accent3>
      <a:accent4>
        <a:srgbClr val="8E7961"/>
      </a:accent4>
      <a:accent5>
        <a:srgbClr val="F0EDE8"/>
      </a:accent5>
      <a:accent6>
        <a:srgbClr val="6667AB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ntone template_Win32_v5.potx" id="{0B6ADF6A-1AB9-4B5E-8A87-5E88E283A9E8}" vid="{CED26E1E-587B-4123-A4F9-DB49A037FBB9}"/>
    </a:ext>
  </a:extLst>
</a:theme>
</file>

<file path=ppt/theme/theme4.xml><?xml version="1.0" encoding="utf-8"?>
<a:theme xmlns:a="http://schemas.openxmlformats.org/drawingml/2006/main" name="Amusements">
  <a:themeElements>
    <a:clrScheme name="Amusements">
      <a:dk1>
        <a:sysClr val="windowText" lastClr="000000"/>
      </a:dk1>
      <a:lt1>
        <a:sysClr val="window" lastClr="FFFFFF"/>
      </a:lt1>
      <a:dk2>
        <a:srgbClr val="D77E6F"/>
      </a:dk2>
      <a:lt2>
        <a:srgbClr val="6667AB"/>
      </a:lt2>
      <a:accent1>
        <a:srgbClr val="B38F6A"/>
      </a:accent1>
      <a:accent2>
        <a:srgbClr val="D75078"/>
      </a:accent2>
      <a:accent3>
        <a:srgbClr val="E288B6"/>
      </a:accent3>
      <a:accent4>
        <a:srgbClr val="E9445D"/>
      </a:accent4>
      <a:accent5>
        <a:srgbClr val="EEC272"/>
      </a:accent5>
      <a:accent6>
        <a:srgbClr val="85A0A9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ntone template_Win32_v5.potx" id="{0B6ADF6A-1AB9-4B5E-8A87-5E88E283A9E8}" vid="{573AD6BE-256C-44EB-886C-5713CB0A8D47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Pantone Color of the Year 2022</Template>
  <TotalTime>503</TotalTime>
  <Words>786</Words>
  <Application>Microsoft Office PowerPoint</Application>
  <PresentationFormat>Widescreen</PresentationFormat>
  <Paragraphs>111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Calibri</vt:lpstr>
      <vt:lpstr>Segoe UI</vt:lpstr>
      <vt:lpstr>Segoe UI Light</vt:lpstr>
      <vt:lpstr>Balancing Act</vt:lpstr>
      <vt:lpstr>Wellspring</vt:lpstr>
      <vt:lpstr>Star of the show</vt:lpstr>
      <vt:lpstr>Amusements</vt:lpstr>
      <vt:lpstr>دفتر فنی و توسعه مجتمع صنعتی چادرملو  تعیین نقاط اپتیموم پارامترهای تولید بر اساس خلوص اکسیژن</vt:lpstr>
      <vt:lpstr>PowerPoint Presentation</vt:lpstr>
      <vt:lpstr>بازه زمانی مورد مطالعه</vt:lpstr>
      <vt:lpstr>طبقه بندی محصول با توجه به میزان FEO</vt:lpstr>
      <vt:lpstr>بررسی دمای زون 1 تراولینگ گریت</vt:lpstr>
      <vt:lpstr>بررسی تناژ ورودی به تراولینگ گریت</vt:lpstr>
      <vt:lpstr>بررسی اثر مصرف مواد برگشتی</vt:lpstr>
      <vt:lpstr>بررسی اثر آب مصرفی میکسرها</vt:lpstr>
      <vt:lpstr>بررسی اثر دراپ نامبر گیرین بال</vt:lpstr>
      <vt:lpstr>بررسی اثر دمای Off gas</vt:lpstr>
      <vt:lpstr>بررسی اثر دمپر فن 730FN1</vt:lpstr>
      <vt:lpstr>بررسی اثر دمپر فن 710FN1</vt:lpstr>
      <vt:lpstr>بررسی اثر دمپر فن 710FN3</vt:lpstr>
      <vt:lpstr>بررسی اثر سرعت زنجیر تراولینگ گریت</vt:lpstr>
      <vt:lpstr>بررسی اثر سرعت کوره</vt:lpstr>
      <vt:lpstr>بررسی اثر بلین بعد از HPGR</vt:lpstr>
      <vt:lpstr>بحث و تبادل نظر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PANTONE® COLOR OF THE YEAR 2022</dc:title>
  <dc:creator>heidar alavi</dc:creator>
  <cp:lastModifiedBy>Heydar Alavi</cp:lastModifiedBy>
  <cp:revision>67</cp:revision>
  <dcterms:created xsi:type="dcterms:W3CDTF">2022-01-20T08:53:11Z</dcterms:created>
  <dcterms:modified xsi:type="dcterms:W3CDTF">2024-11-13T11:36:12Z</dcterms:modified>
</cp:coreProperties>
</file>