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0BD82-64A7-4CE7-AE20-737AA959265E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40F6C-B52D-4D24-83F6-44952304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3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3D0B-437E-4614-A024-3784356C339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6FE-68A9-4475-AC5D-19688D97BA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3D0B-437E-4614-A024-3784356C339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6FE-68A9-4475-AC5D-19688D97B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3D0B-437E-4614-A024-3784356C339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6FE-68A9-4475-AC5D-19688D97B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3D0B-437E-4614-A024-3784356C339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6FE-68A9-4475-AC5D-19688D97B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3D0B-437E-4614-A024-3784356C339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6FE-68A9-4475-AC5D-19688D97BA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3D0B-437E-4614-A024-3784356C339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6FE-68A9-4475-AC5D-19688D97B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3D0B-437E-4614-A024-3784356C339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6FE-68A9-4475-AC5D-19688D97B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3D0B-437E-4614-A024-3784356C339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6FE-68A9-4475-AC5D-19688D97B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3D0B-437E-4614-A024-3784356C339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6FE-68A9-4475-AC5D-19688D97BA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3D0B-437E-4614-A024-3784356C339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6FE-68A9-4475-AC5D-19688D97B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3D0B-437E-4614-A024-3784356C339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6FE-68A9-4475-AC5D-19688D97BA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FC93D0B-437E-4614-A024-3784356C339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30786FE-68A9-4475-AC5D-19688D97BA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hyperlink" Target="https://numpy.org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colab.research.googl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anaconda.com/" TargetMode="Externa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fa.wikipedia.org/wiki/%D9%BE%D8%A7%DB%8C%D8%AA%D9%88%D9%86_(%D8%B2%D8%A8%D8%A7%D9%86_%D8%A8%D8%B1%D9%86%D8%A7%D9%85%D9%87%E2%80%8C%D9%86%D9%88%DB%8C%D8%B3%DB%8C)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52011" y="936870"/>
            <a:ext cx="32399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آموزش مقدماتی </a:t>
            </a:r>
            <a:r>
              <a:rPr lang="fa-IR" sz="3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پایتون</a:t>
            </a:r>
            <a:endParaRPr lang="fa-IR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rtl="1"/>
            <a:r>
              <a:rPr lang="fa-IR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+</a:t>
            </a:r>
          </a:p>
          <a:p>
            <a:pPr algn="ctr" rtl="1"/>
            <a:r>
              <a:rPr lang="fa-IR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ماشین </a:t>
            </a:r>
            <a:r>
              <a:rPr lang="fa-IR" sz="3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لرنینگ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502535-3FDA-419B-A2C5-1C29F14E909B}"/>
              </a:ext>
            </a:extLst>
          </p:cNvPr>
          <p:cNvSpPr txBox="1"/>
          <p:nvPr/>
        </p:nvSpPr>
        <p:spPr>
          <a:xfrm>
            <a:off x="3124332" y="3975447"/>
            <a:ext cx="289534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rtl="1"/>
            <a:r>
              <a:rPr lang="fa-IR" sz="2400" b="1" dirty="0">
                <a:ln w="19050">
                  <a:noFill/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تهیه و تنظیم: سید حیدر علوی</a:t>
            </a:r>
            <a:endParaRPr lang="en-US" sz="2400" b="1" dirty="0">
              <a:ln w="19050">
                <a:noFill/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5530" y="51540"/>
            <a:ext cx="7277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Many Values to Multiple Variables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10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C9CA9F-4A67-AFD9-5B3F-07A60AE0D8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63" t="30390" r="8758" b="42997"/>
          <a:stretch/>
        </p:blipFill>
        <p:spPr>
          <a:xfrm>
            <a:off x="49346" y="697871"/>
            <a:ext cx="905915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9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03534" y="51540"/>
            <a:ext cx="4442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Python Dictionaries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11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57E1E4-7638-1B82-A2BF-9B75D5B088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76" t="28990" r="8758" b="13582"/>
          <a:stretch/>
        </p:blipFill>
        <p:spPr>
          <a:xfrm>
            <a:off x="49346" y="770683"/>
            <a:ext cx="9059158" cy="381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76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82875" y="87945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Access Dictionary Items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12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E9DAD1-1E7C-55D7-98B3-183BF70289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01" t="27590" r="12988" b="7980"/>
          <a:stretch/>
        </p:blipFill>
        <p:spPr>
          <a:xfrm>
            <a:off x="49346" y="980727"/>
            <a:ext cx="9059158" cy="505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5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82874" y="87945"/>
            <a:ext cx="6113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Python Dictionary Methods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13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384334-50FD-9375-D530-D2160FB5B1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477" t="26190" r="16926" b="7979"/>
          <a:stretch/>
        </p:blipFill>
        <p:spPr>
          <a:xfrm>
            <a:off x="251520" y="734275"/>
            <a:ext cx="8712968" cy="529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65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22588" y="51537"/>
            <a:ext cx="3593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Python If ... Else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14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462A3E-AB1F-687E-4AC8-3BFE3D5B37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13" t="28991" r="12987" b="14983"/>
          <a:stretch/>
        </p:blipFill>
        <p:spPr>
          <a:xfrm>
            <a:off x="49346" y="770681"/>
            <a:ext cx="9059158" cy="517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6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16087" y="-10312"/>
            <a:ext cx="4525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Python While Loops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15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653C5A-043F-E7DE-D586-6894FDC5C5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75" t="28990" r="13775" b="21987"/>
          <a:stretch/>
        </p:blipFill>
        <p:spPr>
          <a:xfrm>
            <a:off x="49346" y="636019"/>
            <a:ext cx="8987150" cy="539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6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50868" y="78914"/>
            <a:ext cx="3984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Python Functions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16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AF925E-9C49-0154-03F7-5AF0AD7D71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01" t="28990" r="12988" b="24788"/>
          <a:stretch/>
        </p:blipFill>
        <p:spPr>
          <a:xfrm>
            <a:off x="49346" y="725245"/>
            <a:ext cx="9059158" cy="536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54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8613" y="-4888"/>
            <a:ext cx="2021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NumPy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17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sp>
        <p:nvSpPr>
          <p:cNvPr id="12" name="TextBox 11">
            <a:hlinkClick r:id="rId4"/>
            <a:extLst>
              <a:ext uri="{FF2B5EF4-FFF2-40B4-BE49-F238E27FC236}">
                <a16:creationId xmlns:a16="http://schemas.microsoft.com/office/drawing/2014/main" id="{BFB39DB1-BACC-4438-09E4-3463E9721BC4}"/>
              </a:ext>
            </a:extLst>
          </p:cNvPr>
          <p:cNvSpPr txBox="1"/>
          <p:nvPr/>
        </p:nvSpPr>
        <p:spPr>
          <a:xfrm>
            <a:off x="7020272" y="980728"/>
            <a:ext cx="17055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سایت </a:t>
            </a:r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نامپای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25143D-9966-4FDC-39F7-D1AAAEC04798}"/>
              </a:ext>
            </a:extLst>
          </p:cNvPr>
          <p:cNvSpPr txBox="1"/>
          <p:nvPr/>
        </p:nvSpPr>
        <p:spPr>
          <a:xfrm>
            <a:off x="49346" y="1611957"/>
            <a:ext cx="884313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NumPy is a Python library.</a:t>
            </a:r>
          </a:p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NumPy is used for working with arrays.</a:t>
            </a:r>
          </a:p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NumPy is short for "Numerical Python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A95C9E-3918-5313-C5FA-334FB8DF1719}"/>
              </a:ext>
            </a:extLst>
          </p:cNvPr>
          <p:cNvSpPr txBox="1"/>
          <p:nvPr/>
        </p:nvSpPr>
        <p:spPr>
          <a:xfrm>
            <a:off x="5796136" y="3197607"/>
            <a:ext cx="29296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نصب کتابخانه </a:t>
            </a:r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نامپای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DA65AF7-4787-8D9B-6228-944F64E7FE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201" t="27590" r="12201" b="55076"/>
          <a:stretch/>
        </p:blipFill>
        <p:spPr>
          <a:xfrm>
            <a:off x="49346" y="3717032"/>
            <a:ext cx="9059158" cy="185583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CCAB02F-B732-562B-9E20-826559ED24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776" t="30578" r="12988" b="58404"/>
          <a:stretch/>
        </p:blipFill>
        <p:spPr>
          <a:xfrm>
            <a:off x="49346" y="5572868"/>
            <a:ext cx="8843134" cy="63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2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42852" y="260648"/>
            <a:ext cx="105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معرفی 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sp>
        <p:nvSpPr>
          <p:cNvPr id="3" name="TextBox 2">
            <a:hlinkClick r:id="rId4"/>
            <a:extLst>
              <a:ext uri="{FF2B5EF4-FFF2-40B4-BE49-F238E27FC236}">
                <a16:creationId xmlns:a16="http://schemas.microsoft.com/office/drawing/2014/main" id="{16E42FE8-DC21-1F35-CCB4-B6B7A983A6A9}"/>
              </a:ext>
            </a:extLst>
          </p:cNvPr>
          <p:cNvSpPr txBox="1"/>
          <p:nvPr/>
        </p:nvSpPr>
        <p:spPr>
          <a:xfrm>
            <a:off x="7077334" y="836712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ویکی</a:t>
            </a:r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پدیا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hlinkClick r:id="rId5"/>
            <a:extLst>
              <a:ext uri="{FF2B5EF4-FFF2-40B4-BE49-F238E27FC236}">
                <a16:creationId xmlns:a16="http://schemas.microsoft.com/office/drawing/2014/main" id="{78E39480-1970-99E3-ABF7-E3E3923319B3}"/>
              </a:ext>
            </a:extLst>
          </p:cNvPr>
          <p:cNvSpPr txBox="1"/>
          <p:nvPr/>
        </p:nvSpPr>
        <p:spPr>
          <a:xfrm>
            <a:off x="5451889" y="1432746"/>
            <a:ext cx="2965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وب</a:t>
            </a:r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 سایت رسمی </a:t>
            </a:r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پایتون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53E60E-A1C7-A68A-E259-2C989C686138}"/>
              </a:ext>
            </a:extLst>
          </p:cNvPr>
          <p:cNvSpPr txBox="1"/>
          <p:nvPr/>
        </p:nvSpPr>
        <p:spPr>
          <a:xfrm>
            <a:off x="2762058" y="2420888"/>
            <a:ext cx="3619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مقدمات لازم قبل از شروع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6" name="TextBox 15">
            <a:hlinkClick r:id="rId6"/>
            <a:extLst>
              <a:ext uri="{FF2B5EF4-FFF2-40B4-BE49-F238E27FC236}">
                <a16:creationId xmlns:a16="http://schemas.microsoft.com/office/drawing/2014/main" id="{52B7D716-B52C-0498-2230-4380350FA7A5}"/>
              </a:ext>
            </a:extLst>
          </p:cNvPr>
          <p:cNvSpPr txBox="1"/>
          <p:nvPr/>
        </p:nvSpPr>
        <p:spPr>
          <a:xfrm>
            <a:off x="6975758" y="3076051"/>
            <a:ext cx="1750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نصب </a:t>
            </a:r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آناکوندا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hlinkClick r:id="rId7"/>
            <a:extLst>
              <a:ext uri="{FF2B5EF4-FFF2-40B4-BE49-F238E27FC236}">
                <a16:creationId xmlns:a16="http://schemas.microsoft.com/office/drawing/2014/main" id="{2A27E2CD-2554-2564-30BA-23993BB5F207}"/>
              </a:ext>
            </a:extLst>
          </p:cNvPr>
          <p:cNvSpPr txBox="1"/>
          <p:nvPr/>
        </p:nvSpPr>
        <p:spPr>
          <a:xfrm>
            <a:off x="6012160" y="3676915"/>
            <a:ext cx="2752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استفاده از </a:t>
            </a:r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گوگل</a:t>
            </a:r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کولب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6B4DC9-20FA-3B8C-E10A-D599247222C3}"/>
              </a:ext>
            </a:extLst>
          </p:cNvPr>
          <p:cNvSpPr txBox="1"/>
          <p:nvPr/>
        </p:nvSpPr>
        <p:spPr>
          <a:xfrm>
            <a:off x="5292080" y="4260118"/>
            <a:ext cx="3482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استفاده از </a:t>
            </a:r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جوپیتر</a:t>
            </a:r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نوت</a:t>
            </a:r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بوک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hlinkClick r:id="rId8"/>
            <a:extLst>
              <a:ext uri="{FF2B5EF4-FFF2-40B4-BE49-F238E27FC236}">
                <a16:creationId xmlns:a16="http://schemas.microsoft.com/office/drawing/2014/main" id="{A4855594-9387-314E-10C5-688B0B3443A8}"/>
              </a:ext>
            </a:extLst>
          </p:cNvPr>
          <p:cNvSpPr txBox="1"/>
          <p:nvPr/>
        </p:nvSpPr>
        <p:spPr>
          <a:xfrm>
            <a:off x="5950699" y="4843321"/>
            <a:ext cx="2775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سایت </a:t>
            </a:r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خودآموز</a:t>
            </a:r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پایتون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0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09686" y="260648"/>
            <a:ext cx="5724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استفاده از </a:t>
            </a:r>
            <a:r>
              <a:rPr lang="fa-IR" sz="3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پایتون</a:t>
            </a:r>
            <a:r>
              <a:rPr lang="fa-IR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به عنوان ماشین حساب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E42FE8-DC21-1F35-CCB4-B6B7A983A6A9}"/>
              </a:ext>
            </a:extLst>
          </p:cNvPr>
          <p:cNvSpPr txBox="1"/>
          <p:nvPr/>
        </p:nvSpPr>
        <p:spPr>
          <a:xfrm>
            <a:off x="6588224" y="836712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چهار عمل اصلی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85966C-53C6-EEAB-4282-AD1F8232AC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45" t="28647" r="9002" b="8780"/>
          <a:stretch/>
        </p:blipFill>
        <p:spPr>
          <a:xfrm>
            <a:off x="49346" y="1485589"/>
            <a:ext cx="9059158" cy="403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0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97788" y="260648"/>
            <a:ext cx="1348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علامت =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E42FE8-DC21-1F35-CCB4-B6B7A983A6A9}"/>
              </a:ext>
            </a:extLst>
          </p:cNvPr>
          <p:cNvSpPr txBox="1"/>
          <p:nvPr/>
        </p:nvSpPr>
        <p:spPr>
          <a:xfrm>
            <a:off x="2555776" y="836712"/>
            <a:ext cx="6298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برای تخصیص دادن مقدار به متغیر استفاده می شود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2B283E-9966-EDB1-CD92-F7978AFF23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63" t="31791" r="8758" b="40196"/>
          <a:stretch/>
        </p:blipFill>
        <p:spPr>
          <a:xfrm>
            <a:off x="-4297" y="1304451"/>
            <a:ext cx="9108504" cy="19442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C69C54-E5DC-2EA6-D313-7E7787934F04}"/>
              </a:ext>
            </a:extLst>
          </p:cNvPr>
          <p:cNvSpPr txBox="1"/>
          <p:nvPr/>
        </p:nvSpPr>
        <p:spPr>
          <a:xfrm>
            <a:off x="3861721" y="3140968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string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6FD9F28-4727-10D0-73FD-66A7FE53D3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476" t="30390" r="8758" b="5179"/>
          <a:stretch/>
        </p:blipFill>
        <p:spPr>
          <a:xfrm>
            <a:off x="49347" y="3823616"/>
            <a:ext cx="9054860" cy="218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0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2CA7B29-D2EA-F747-CA38-FB9D53B0D3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63" t="30390" r="8758" b="31776"/>
          <a:stretch/>
        </p:blipFill>
        <p:spPr>
          <a:xfrm>
            <a:off x="35497" y="4423765"/>
            <a:ext cx="8955026" cy="1945020"/>
          </a:xfrm>
          <a:prstGeom prst="rect">
            <a:avLst/>
          </a:prstGeom>
        </p:spPr>
      </p:pic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84350" y="260648"/>
            <a:ext cx="1175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5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E42FE8-DC21-1F35-CCB4-B6B7A983A6A9}"/>
              </a:ext>
            </a:extLst>
          </p:cNvPr>
          <p:cNvSpPr txBox="1"/>
          <p:nvPr/>
        </p:nvSpPr>
        <p:spPr>
          <a:xfrm>
            <a:off x="755576" y="836712"/>
            <a:ext cx="8234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مجموعه ای از داده ها که داخل براکت </a:t>
            </a:r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قراردارند</a:t>
            </a:r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 و با </a:t>
            </a:r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کاما</a:t>
            </a:r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 جداشده </a:t>
            </a:r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اند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ED52B-DEBF-934B-4D6A-78F1ED0C31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63" t="30390" r="8758" b="31792"/>
          <a:stretch/>
        </p:blipFill>
        <p:spPr>
          <a:xfrm>
            <a:off x="49346" y="1448058"/>
            <a:ext cx="9059158" cy="284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81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66521" y="188640"/>
            <a:ext cx="5010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mutable vs immutable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6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A23666-CE1A-0B26-08E0-C8671DC099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76" t="30390" r="8758" b="20586"/>
          <a:stretch/>
        </p:blipFill>
        <p:spPr>
          <a:xfrm>
            <a:off x="49346" y="850284"/>
            <a:ext cx="9059157" cy="380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9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3A3693D-C053-CAB4-6491-EA4C08FF3C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6" t="30390" r="8758" b="6580"/>
          <a:stretch/>
        </p:blipFill>
        <p:spPr>
          <a:xfrm>
            <a:off x="49346" y="3573016"/>
            <a:ext cx="9045308" cy="2592287"/>
          </a:xfrm>
          <a:prstGeom prst="rect">
            <a:avLst/>
          </a:prstGeom>
        </p:spPr>
      </p:pic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12098" y="188640"/>
            <a:ext cx="5719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 built-in function </a:t>
            </a:r>
            <a:r>
              <a:rPr lang="en-US" sz="3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len</a:t>
            </a:r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7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43C417-777F-B10A-1CC3-1B4C6B8C92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63" t="30390" r="8758" b="44398"/>
          <a:stretch/>
        </p:blipFill>
        <p:spPr>
          <a:xfrm>
            <a:off x="49346" y="909029"/>
            <a:ext cx="9059157" cy="18718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4145A8-DABD-B710-78C7-B5AEE05C59DE}"/>
              </a:ext>
            </a:extLst>
          </p:cNvPr>
          <p:cNvSpPr txBox="1"/>
          <p:nvPr/>
        </p:nvSpPr>
        <p:spPr>
          <a:xfrm>
            <a:off x="2389367" y="2852936"/>
            <a:ext cx="4365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 type() function</a:t>
            </a:r>
          </a:p>
        </p:txBody>
      </p:sp>
    </p:spTree>
    <p:extLst>
      <p:ext uri="{BB962C8B-B14F-4D97-AF65-F5344CB8AC3E}">
        <p14:creationId xmlns:p14="http://schemas.microsoft.com/office/powerpoint/2010/main" val="133701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7053" y="188640"/>
            <a:ext cx="6289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 built-in function range()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494264-87D3-4045-346E-DACFEB1847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63" t="30390" r="8758" b="42997"/>
          <a:stretch/>
        </p:blipFill>
        <p:spPr>
          <a:xfrm>
            <a:off x="49346" y="939174"/>
            <a:ext cx="9059157" cy="1697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0E8A81-3F75-400F-50FB-D9D5FC9330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63" t="30390" r="8758" b="52802"/>
          <a:stretch/>
        </p:blipFill>
        <p:spPr>
          <a:xfrm>
            <a:off x="49346" y="2841984"/>
            <a:ext cx="9059157" cy="11630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FABB46-D88F-3C03-CA82-37820D9921C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050" t="31791" r="8759" b="53017"/>
          <a:stretch/>
        </p:blipFill>
        <p:spPr>
          <a:xfrm>
            <a:off x="49347" y="4210130"/>
            <a:ext cx="9059156" cy="123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8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15645" y="190307"/>
            <a:ext cx="352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for Statements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9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0C54C9-D274-BE3A-D983-CEB719146D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76" t="31791" r="8758" b="27589"/>
          <a:stretch/>
        </p:blipFill>
        <p:spPr>
          <a:xfrm>
            <a:off x="49346" y="884230"/>
            <a:ext cx="9059157" cy="28327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211C7A-2687-A775-ADA2-DC1FE748CD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63" t="30390" r="8758" b="40196"/>
          <a:stretch/>
        </p:blipFill>
        <p:spPr>
          <a:xfrm>
            <a:off x="49347" y="3789840"/>
            <a:ext cx="9059156" cy="208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28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2336</TotalTime>
  <Words>349</Words>
  <Application>Microsoft Office PowerPoint</Application>
  <PresentationFormat>On-screen Show (4:3)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Gill Sans MT</vt:lpstr>
      <vt:lpstr>Verdana</vt:lpstr>
      <vt:lpstr>Wingdings 2</vt:lpstr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Atieco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H.Alavi</dc:creator>
  <cp:lastModifiedBy>heidar alavi</cp:lastModifiedBy>
  <cp:revision>331</cp:revision>
  <dcterms:created xsi:type="dcterms:W3CDTF">2016-04-19T09:45:19Z</dcterms:created>
  <dcterms:modified xsi:type="dcterms:W3CDTF">2022-07-22T14:34:00Z</dcterms:modified>
</cp:coreProperties>
</file>