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71" r:id="rId3"/>
    <p:sldId id="257" r:id="rId4"/>
    <p:sldId id="259" r:id="rId5"/>
    <p:sldId id="268" r:id="rId6"/>
    <p:sldId id="258" r:id="rId7"/>
    <p:sldId id="261" r:id="rId8"/>
    <p:sldId id="263" r:id="rId9"/>
    <p:sldId id="270" r:id="rId10"/>
    <p:sldId id="274" r:id="rId11"/>
    <p:sldId id="273" r:id="rId12"/>
    <p:sldId id="275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484030794312648"/>
          <c:y val="2.1302843836771758E-2"/>
          <c:w val="0.80138048159801523"/>
          <c:h val="0.9775551181102362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Sheet1!$A$2:$A$19</c:f>
              <c:strCache>
                <c:ptCount val="18"/>
                <c:pt idx="0">
                  <c:v>JAVA</c:v>
                </c:pt>
                <c:pt idx="1">
                  <c:v>ORACLE </c:v>
                </c:pt>
                <c:pt idx="2">
                  <c:v>Analyzing Accounting Systems</c:v>
                </c:pt>
                <c:pt idx="3">
                  <c:v>Analyzing Supply chain Systems</c:v>
                </c:pt>
                <c:pt idx="4">
                  <c:v>Analyzing Product Systems</c:v>
                </c:pt>
                <c:pt idx="5">
                  <c:v>VB.NET</c:v>
                </c:pt>
                <c:pt idx="6">
                  <c:v>C#.Net Programming</c:v>
                </c:pt>
                <c:pt idx="7">
                  <c:v>ASP.NET MVC</c:v>
                </c:pt>
                <c:pt idx="8">
                  <c:v>RUP methodology</c:v>
                </c:pt>
                <c:pt idx="9">
                  <c:v>UML</c:v>
                </c:pt>
                <c:pt idx="10">
                  <c:v>SSADM</c:v>
                </c:pt>
                <c:pt idx="11">
                  <c:v>DELPHI</c:v>
                </c:pt>
                <c:pt idx="12">
                  <c:v>SQL SERVER</c:v>
                </c:pt>
                <c:pt idx="13">
                  <c:v>JQUERY</c:v>
                </c:pt>
                <c:pt idx="14">
                  <c:v>JAVASCRIPTS</c:v>
                </c:pt>
                <c:pt idx="15">
                  <c:v>CSS3</c:v>
                </c:pt>
                <c:pt idx="16">
                  <c:v>HTML5</c:v>
                </c:pt>
                <c:pt idx="17">
                  <c:v>PHP 7 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0.5</c:v>
                </c:pt>
                <c:pt idx="1">
                  <c:v>0.5</c:v>
                </c:pt>
                <c:pt idx="2">
                  <c:v>0.9</c:v>
                </c:pt>
                <c:pt idx="3">
                  <c:v>0.9</c:v>
                </c:pt>
                <c:pt idx="4">
                  <c:v>0.9</c:v>
                </c:pt>
                <c:pt idx="5">
                  <c:v>0.5</c:v>
                </c:pt>
                <c:pt idx="6">
                  <c:v>0.7</c:v>
                </c:pt>
                <c:pt idx="7">
                  <c:v>0.7</c:v>
                </c:pt>
                <c:pt idx="8">
                  <c:v>0.6</c:v>
                </c:pt>
                <c:pt idx="9">
                  <c:v>0.9</c:v>
                </c:pt>
                <c:pt idx="10">
                  <c:v>0.9</c:v>
                </c:pt>
                <c:pt idx="11">
                  <c:v>0.9</c:v>
                </c:pt>
                <c:pt idx="12">
                  <c:v>0.9</c:v>
                </c:pt>
                <c:pt idx="13">
                  <c:v>0.9</c:v>
                </c:pt>
                <c:pt idx="14">
                  <c:v>0.9</c:v>
                </c:pt>
                <c:pt idx="15">
                  <c:v>0.9</c:v>
                </c:pt>
                <c:pt idx="16">
                  <c:v>0.9</c:v>
                </c:pt>
                <c:pt idx="17">
                  <c:v>0.9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5CC-44A2-8B79-365C2E919E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8"/>
        <c:overlap val="60"/>
        <c:axId val="1438480128"/>
        <c:axId val="1438493728"/>
      </c:barChart>
      <c:catAx>
        <c:axId val="1438480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38493728"/>
        <c:crosses val="autoZero"/>
        <c:auto val="1"/>
        <c:lblAlgn val="ctr"/>
        <c:lblOffset val="100"/>
        <c:noMultiLvlLbl val="0"/>
      </c:catAx>
      <c:valAx>
        <c:axId val="1438493728"/>
        <c:scaling>
          <c:orientation val="minMax"/>
          <c:max val="1"/>
        </c:scaling>
        <c:delete val="1"/>
        <c:axPos val="b"/>
        <c:numFmt formatCode="0.00%" sourceLinked="0"/>
        <c:majorTickMark val="none"/>
        <c:minorTickMark val="none"/>
        <c:tickLblPos val="nextTo"/>
        <c:crossAx val="1438480128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90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3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80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7837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59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40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313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47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5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13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69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4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5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3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00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12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0345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60793" y="2780492"/>
            <a:ext cx="8825658" cy="2371172"/>
          </a:xfrm>
        </p:spPr>
        <p:txBody>
          <a:bodyPr/>
          <a:lstStyle/>
          <a:p>
            <a:pPr algn="ctr"/>
            <a:r>
              <a:rPr lang="de-DE" dirty="0" err="1" smtClean="0"/>
              <a:t>Heidar</a:t>
            </a:r>
            <a:r>
              <a:rPr lang="de-DE" dirty="0" smtClean="0"/>
              <a:t> </a:t>
            </a:r>
            <a:r>
              <a:rPr lang="de-DE" dirty="0" err="1" smtClean="0"/>
              <a:t>Kariman</a:t>
            </a:r>
            <a:r>
              <a:rPr lang="de-DE" dirty="0" smtClean="0"/>
              <a:t> Lebenslauf</a:t>
            </a:r>
            <a:endParaRPr lang="de-DE" dirty="0"/>
          </a:p>
        </p:txBody>
      </p:sp>
      <p:pic>
        <p:nvPicPr>
          <p:cNvPr id="3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842" y="1382222"/>
            <a:ext cx="1051560" cy="139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3" descr="skills chart"/>
          <p:cNvGraphicFramePr/>
          <p:nvPr>
            <p:extLst>
              <p:ext uri="{D42A27DB-BD31-4B8C-83A1-F6EECF244321}">
                <p14:modId xmlns:p14="http://schemas.microsoft.com/office/powerpoint/2010/main" val="1916726022"/>
              </p:ext>
            </p:extLst>
          </p:nvPr>
        </p:nvGraphicFramePr>
        <p:xfrm>
          <a:off x="2122715" y="1690008"/>
          <a:ext cx="8074478" cy="4425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445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020536" y="2976674"/>
            <a:ext cx="105809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Sprachen:                                                                              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Führerschein: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de-DE" dirty="0"/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Deutsch: B1                                                                              Internationale Führerschein (PKW)</a:t>
            </a:r>
            <a:endParaRPr lang="de-DE" dirty="0"/>
          </a:p>
          <a:p>
            <a:pPr>
              <a:spcAft>
                <a:spcPts val="0"/>
              </a:spcAft>
            </a:pPr>
            <a:r>
              <a:rPr lang="de-DE" dirty="0"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Englisch: B2                                                                                                     </a:t>
            </a:r>
            <a:endParaRPr lang="de-DE" sz="2000" dirty="0">
              <a:latin typeface="Cambria" panose="02040503050406030204" pitchFamily="18" charset="0"/>
              <a:ea typeface="MS Mincho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de-DE" dirty="0"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Persisch &amp; Arabisch: Muttersprache                                        </a:t>
            </a:r>
            <a:r>
              <a:rPr lang="de-DE" b="1" dirty="0"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                                                                                                                     </a:t>
            </a:r>
            <a:r>
              <a:rPr lang="de-DE" dirty="0"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                                                                                                                          </a:t>
            </a:r>
            <a:endParaRPr lang="de-DE" sz="2000" dirty="0">
              <a:latin typeface="Cambria" panose="02040503050406030204" pitchFamily="18" charset="0"/>
              <a:ea typeface="MS Mincho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ea typeface="MS Mincho"/>
              </a:rPr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563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375170"/>
          </a:xfrm>
        </p:spPr>
        <p:txBody>
          <a:bodyPr/>
          <a:lstStyle/>
          <a:p>
            <a:pPr algn="ctr"/>
            <a:r>
              <a:rPr lang="de-DE" b="1" dirty="0"/>
              <a:t>Zertifikate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87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786490" y="995371"/>
            <a:ext cx="9353551" cy="5453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en-US" sz="1050" b="1" dirty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Certificate of </a:t>
            </a:r>
            <a:r>
              <a:rPr lang="en-US" sz="1050" b="1" dirty="0" err="1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ASP.NET,HTML,Console</a:t>
            </a:r>
            <a:r>
              <a:rPr lang="en-US" sz="1050" b="1" dirty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Application</a:t>
            </a:r>
            <a:endParaRPr lang="de-DE" sz="11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457200">
              <a:spcAft>
                <a:spcPts val="0"/>
              </a:spcAft>
            </a:pPr>
            <a:r>
              <a:rPr lang="en-US" sz="900" dirty="0" err="1">
                <a:solidFill>
                  <a:srgbClr val="1F497D"/>
                </a:solidFill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Lehrzentrum</a:t>
            </a:r>
            <a:r>
              <a:rPr lang="en-US" sz="900" dirty="0">
                <a:solidFill>
                  <a:srgbClr val="1F497D"/>
                </a:solidFill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rgbClr val="1F497D"/>
                </a:solidFill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Zamyad</a:t>
            </a:r>
            <a:r>
              <a:rPr lang="en-US" sz="900" dirty="0">
                <a:solidFill>
                  <a:srgbClr val="1F497D"/>
                </a:solidFill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 . NO: 6339 30.JUN, 2009</a:t>
            </a:r>
            <a:endParaRPr lang="de-DE" sz="1100" dirty="0">
              <a:latin typeface="Cambria" panose="02040503050406030204" pitchFamily="18" charset="0"/>
              <a:ea typeface="MS Mincho"/>
              <a:cs typeface="Arial" panose="020B0604020202020204" pitchFamily="34" charset="0"/>
            </a:endParaRPr>
          </a:p>
          <a:p>
            <a:pPr marL="457200">
              <a:spcAft>
                <a:spcPts val="0"/>
              </a:spcAft>
            </a:pPr>
            <a:r>
              <a:rPr lang="en-US" sz="900" dirty="0">
                <a:solidFill>
                  <a:srgbClr val="1F497D"/>
                </a:solidFill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 </a:t>
            </a:r>
            <a:endParaRPr lang="de-DE" sz="1100" dirty="0">
              <a:latin typeface="Cambria" panose="02040503050406030204" pitchFamily="18" charset="0"/>
              <a:ea typeface="MS Mincho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050" b="1" dirty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Certificate of CRYSTAL REPORTS</a:t>
            </a:r>
            <a:endParaRPr lang="de-DE" sz="11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457200">
              <a:spcAft>
                <a:spcPts val="0"/>
              </a:spcAft>
            </a:pPr>
            <a:r>
              <a:rPr lang="en-US" sz="900" dirty="0" err="1">
                <a:solidFill>
                  <a:srgbClr val="1F497D"/>
                </a:solidFill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Lehrzentrum</a:t>
            </a:r>
            <a:r>
              <a:rPr lang="en-US" sz="900" dirty="0">
                <a:solidFill>
                  <a:srgbClr val="1F497D"/>
                </a:solidFill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rgbClr val="1F497D"/>
                </a:solidFill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Zamyad</a:t>
            </a:r>
            <a:r>
              <a:rPr lang="en-US" sz="900" dirty="0">
                <a:solidFill>
                  <a:srgbClr val="1F497D"/>
                </a:solidFill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 . NO: 6274 18.APR, 2009</a:t>
            </a:r>
            <a:endParaRPr lang="de-DE" sz="1100" dirty="0">
              <a:latin typeface="Cambria" panose="02040503050406030204" pitchFamily="18" charset="0"/>
              <a:ea typeface="MS Mincho"/>
              <a:cs typeface="Arial" panose="020B0604020202020204" pitchFamily="34" charset="0"/>
            </a:endParaRPr>
          </a:p>
          <a:p>
            <a:pPr marL="457200">
              <a:spcAft>
                <a:spcPts val="0"/>
              </a:spcAft>
            </a:pPr>
            <a:r>
              <a:rPr lang="en-US" sz="900" dirty="0">
                <a:solidFill>
                  <a:srgbClr val="1F497D"/>
                </a:solidFill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 </a:t>
            </a:r>
            <a:endParaRPr lang="de-DE" sz="1100" dirty="0">
              <a:latin typeface="Cambria" panose="02040503050406030204" pitchFamily="18" charset="0"/>
              <a:ea typeface="MS Mincho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050" b="1" dirty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Certificate of ORACLE DESIGNER</a:t>
            </a:r>
            <a:endParaRPr lang="de-DE" sz="11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457200">
              <a:spcAft>
                <a:spcPts val="0"/>
              </a:spcAft>
            </a:pPr>
            <a:r>
              <a:rPr lang="de-DE" sz="900" dirty="0">
                <a:solidFill>
                  <a:srgbClr val="1F497D"/>
                </a:solidFill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Lehrzentrum für Computer Mikrosystem . NO: 1802   29.FEB, 2004</a:t>
            </a:r>
            <a:endParaRPr lang="de-DE" sz="1100" dirty="0">
              <a:latin typeface="Cambria" panose="02040503050406030204" pitchFamily="18" charset="0"/>
              <a:ea typeface="MS Mincho"/>
              <a:cs typeface="Arial" panose="020B0604020202020204" pitchFamily="34" charset="0"/>
            </a:endParaRPr>
          </a:p>
          <a:p>
            <a:pPr marL="457200">
              <a:spcAft>
                <a:spcPts val="0"/>
              </a:spcAft>
            </a:pPr>
            <a:r>
              <a:rPr lang="de-DE" sz="900" dirty="0">
                <a:solidFill>
                  <a:srgbClr val="1F497D"/>
                </a:solidFill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 </a:t>
            </a:r>
            <a:endParaRPr lang="de-DE" sz="1100" dirty="0">
              <a:latin typeface="Cambria" panose="02040503050406030204" pitchFamily="18" charset="0"/>
              <a:ea typeface="MS Mincho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050" b="1" dirty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Certificate of ORACLE IDS REPORTS</a:t>
            </a:r>
            <a:endParaRPr lang="de-DE" sz="11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457200">
              <a:spcAft>
                <a:spcPts val="0"/>
              </a:spcAft>
            </a:pPr>
            <a:r>
              <a:rPr lang="de-DE" sz="900" dirty="0">
                <a:solidFill>
                  <a:srgbClr val="1F497D"/>
                </a:solidFill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Lehrzentrum für Computer Mikrosystem . NO: 1744  21.JUL, 2003</a:t>
            </a:r>
            <a:endParaRPr lang="de-DE" sz="1100" dirty="0">
              <a:latin typeface="Cambria" panose="02040503050406030204" pitchFamily="18" charset="0"/>
              <a:ea typeface="MS Mincho"/>
              <a:cs typeface="Arial" panose="020B0604020202020204" pitchFamily="34" charset="0"/>
            </a:endParaRPr>
          </a:p>
          <a:p>
            <a:pPr marL="457200">
              <a:spcAft>
                <a:spcPts val="0"/>
              </a:spcAft>
            </a:pPr>
            <a:r>
              <a:rPr lang="de-DE" sz="900" dirty="0">
                <a:solidFill>
                  <a:srgbClr val="1F497D"/>
                </a:solidFill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 </a:t>
            </a:r>
            <a:endParaRPr lang="de-DE" sz="1100" dirty="0">
              <a:latin typeface="Cambria" panose="02040503050406030204" pitchFamily="18" charset="0"/>
              <a:ea typeface="MS Mincho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050" b="1" dirty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Certificate of ORACLE IDS FORM</a:t>
            </a:r>
            <a:endParaRPr lang="de-DE" sz="11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457200">
              <a:spcAft>
                <a:spcPts val="0"/>
              </a:spcAft>
            </a:pPr>
            <a:r>
              <a:rPr lang="de-DE" sz="900" dirty="0">
                <a:solidFill>
                  <a:srgbClr val="1F497D"/>
                </a:solidFill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Lehrzentrum für Computer Mikrosystem . NO: 1745  10.MAI, 2003</a:t>
            </a:r>
            <a:endParaRPr lang="de-DE" sz="1100" dirty="0">
              <a:latin typeface="Cambria" panose="02040503050406030204" pitchFamily="18" charset="0"/>
              <a:ea typeface="MS Mincho"/>
              <a:cs typeface="Arial" panose="020B0604020202020204" pitchFamily="34" charset="0"/>
            </a:endParaRPr>
          </a:p>
          <a:p>
            <a:pPr marL="457200">
              <a:spcAft>
                <a:spcPts val="0"/>
              </a:spcAft>
            </a:pPr>
            <a:r>
              <a:rPr lang="de-DE" sz="900" dirty="0">
                <a:solidFill>
                  <a:srgbClr val="1F497D"/>
                </a:solidFill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 </a:t>
            </a:r>
            <a:endParaRPr lang="de-DE" sz="1100" dirty="0">
              <a:latin typeface="Cambria" panose="02040503050406030204" pitchFamily="18" charset="0"/>
              <a:ea typeface="MS Mincho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050" b="1" dirty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Certificate of INTRODUCTION ORACLE </a:t>
            </a:r>
            <a:endParaRPr lang="de-DE" sz="11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457200">
              <a:spcAft>
                <a:spcPts val="0"/>
              </a:spcAft>
            </a:pPr>
            <a:r>
              <a:rPr lang="de-DE" sz="900" dirty="0">
                <a:solidFill>
                  <a:srgbClr val="1F497D"/>
                </a:solidFill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Lehrzentrum für Computer Mikrosystem . NO: 1695  27.JAN, 2003</a:t>
            </a:r>
            <a:endParaRPr lang="de-DE" sz="1100" dirty="0">
              <a:latin typeface="Cambria" panose="02040503050406030204" pitchFamily="18" charset="0"/>
              <a:ea typeface="MS Mincho"/>
              <a:cs typeface="Arial" panose="020B0604020202020204" pitchFamily="34" charset="0"/>
            </a:endParaRPr>
          </a:p>
          <a:p>
            <a:pPr marL="62230">
              <a:spcAft>
                <a:spcPts val="0"/>
              </a:spcAft>
            </a:pPr>
            <a:r>
              <a:rPr lang="de-DE" sz="900" dirty="0">
                <a:solidFill>
                  <a:srgbClr val="0070C0"/>
                </a:solidFill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                                                                                                                       </a:t>
            </a:r>
            <a:endParaRPr lang="de-DE" sz="1100" dirty="0">
              <a:latin typeface="Cambria" panose="02040503050406030204" pitchFamily="18" charset="0"/>
              <a:ea typeface="MS Mincho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050" b="1" dirty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Certificate of </a:t>
            </a:r>
            <a:r>
              <a:rPr lang="en-US" sz="1050" b="1" dirty="0" err="1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Grundlagen</a:t>
            </a:r>
            <a:r>
              <a:rPr lang="en-US" sz="1050" b="1" dirty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der </a:t>
            </a:r>
            <a:r>
              <a:rPr lang="en-US" sz="1050" b="1" dirty="0" err="1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Objectorientiert</a:t>
            </a:r>
            <a:endParaRPr lang="de-DE" sz="11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457200">
              <a:spcAft>
                <a:spcPts val="0"/>
              </a:spcAft>
            </a:pPr>
            <a:r>
              <a:rPr lang="en-US" sz="900" dirty="0" err="1">
                <a:solidFill>
                  <a:srgbClr val="1F497D"/>
                </a:solidFill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Lehrzentrum</a:t>
            </a:r>
            <a:r>
              <a:rPr lang="en-US" sz="900" dirty="0">
                <a:solidFill>
                  <a:srgbClr val="1F497D"/>
                </a:solidFill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rgbClr val="1F497D"/>
                </a:solidFill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Zamyad</a:t>
            </a:r>
            <a:r>
              <a:rPr lang="en-US" sz="900" dirty="0">
                <a:solidFill>
                  <a:srgbClr val="1F497D"/>
                </a:solidFill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 . NO: 1602 03.NOV, 2001</a:t>
            </a:r>
            <a:endParaRPr lang="de-DE" sz="1100" dirty="0">
              <a:latin typeface="Cambria" panose="02040503050406030204" pitchFamily="18" charset="0"/>
              <a:ea typeface="MS Mincho"/>
              <a:cs typeface="Arial" panose="020B0604020202020204" pitchFamily="34" charset="0"/>
            </a:endParaRPr>
          </a:p>
          <a:p>
            <a:pPr marL="457200">
              <a:spcAft>
                <a:spcPts val="0"/>
              </a:spcAft>
            </a:pPr>
            <a:r>
              <a:rPr lang="en-US" sz="900" dirty="0">
                <a:solidFill>
                  <a:srgbClr val="1F497D"/>
                </a:solidFill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 </a:t>
            </a:r>
            <a:endParaRPr lang="de-DE" sz="1100" dirty="0">
              <a:latin typeface="Cambria" panose="02040503050406030204" pitchFamily="18" charset="0"/>
              <a:ea typeface="MS Mincho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050" b="1" dirty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Certificate of </a:t>
            </a:r>
            <a:r>
              <a:rPr lang="en-US" sz="1050" b="1" dirty="0" err="1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Grundlagen</a:t>
            </a:r>
            <a:r>
              <a:rPr lang="en-US" sz="1050" b="1" dirty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DELPHI</a:t>
            </a:r>
            <a:endParaRPr lang="de-DE" sz="11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457200">
              <a:spcAft>
                <a:spcPts val="0"/>
              </a:spcAft>
            </a:pPr>
            <a:r>
              <a:rPr lang="en-US" sz="900" dirty="0" err="1">
                <a:solidFill>
                  <a:srgbClr val="1F497D"/>
                </a:solidFill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Lehrzentrum</a:t>
            </a:r>
            <a:r>
              <a:rPr lang="en-US" sz="900" dirty="0">
                <a:solidFill>
                  <a:srgbClr val="1F497D"/>
                </a:solidFill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rgbClr val="1F497D"/>
                </a:solidFill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Zamyad</a:t>
            </a:r>
            <a:r>
              <a:rPr lang="en-US" sz="900" dirty="0">
                <a:solidFill>
                  <a:srgbClr val="1F497D"/>
                </a:solidFill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 . NO: 1602 02.OKT, 2000</a:t>
            </a:r>
            <a:endParaRPr lang="de-DE" sz="1100" dirty="0">
              <a:latin typeface="Cambria" panose="02040503050406030204" pitchFamily="18" charset="0"/>
              <a:ea typeface="MS Mincho"/>
              <a:cs typeface="Arial" panose="020B0604020202020204" pitchFamily="34" charset="0"/>
            </a:endParaRPr>
          </a:p>
          <a:p>
            <a:pPr marL="457200">
              <a:spcAft>
                <a:spcPts val="0"/>
              </a:spcAft>
            </a:pPr>
            <a:r>
              <a:rPr lang="en-US" sz="900" dirty="0">
                <a:solidFill>
                  <a:srgbClr val="1F497D"/>
                </a:solidFill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 </a:t>
            </a:r>
            <a:endParaRPr lang="de-DE" sz="1100" dirty="0">
              <a:latin typeface="Cambria" panose="02040503050406030204" pitchFamily="18" charset="0"/>
              <a:ea typeface="MS Mincho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050" b="1" dirty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Certificate of </a:t>
            </a:r>
            <a:r>
              <a:rPr lang="en-US" sz="1050" b="1" dirty="0" err="1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Grundlagen</a:t>
            </a:r>
            <a:r>
              <a:rPr lang="en-US" sz="1050" b="1" dirty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der </a:t>
            </a:r>
            <a:r>
              <a:rPr lang="en-US" sz="1050" b="1" dirty="0" err="1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Objectorientiert</a:t>
            </a:r>
            <a:endParaRPr lang="de-DE" sz="11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457200">
              <a:spcAft>
                <a:spcPts val="0"/>
              </a:spcAft>
            </a:pPr>
            <a:r>
              <a:rPr lang="en-US" sz="900" dirty="0" err="1">
                <a:solidFill>
                  <a:srgbClr val="1F497D"/>
                </a:solidFill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Lehrzentrum</a:t>
            </a:r>
            <a:r>
              <a:rPr lang="en-US" sz="900" dirty="0">
                <a:solidFill>
                  <a:srgbClr val="1F497D"/>
                </a:solidFill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rgbClr val="1F497D"/>
                </a:solidFill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Zamyad</a:t>
            </a:r>
            <a:r>
              <a:rPr lang="en-US" sz="900" dirty="0">
                <a:solidFill>
                  <a:srgbClr val="1F497D"/>
                </a:solidFill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 . NO: 1602 03.NOV, 2001</a:t>
            </a:r>
            <a:endParaRPr lang="de-DE" sz="1100" dirty="0">
              <a:latin typeface="Cambria" panose="02040503050406030204" pitchFamily="18" charset="0"/>
              <a:ea typeface="MS Mincho"/>
              <a:cs typeface="Arial" panose="020B0604020202020204" pitchFamily="34" charset="0"/>
            </a:endParaRPr>
          </a:p>
          <a:p>
            <a:pPr marL="457200">
              <a:spcAft>
                <a:spcPts val="0"/>
              </a:spcAft>
            </a:pPr>
            <a:r>
              <a:rPr lang="en-US" sz="900" dirty="0">
                <a:solidFill>
                  <a:srgbClr val="1F497D"/>
                </a:solidFill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 </a:t>
            </a:r>
            <a:endParaRPr lang="de-DE" sz="1100" dirty="0">
              <a:latin typeface="Cambria" panose="02040503050406030204" pitchFamily="18" charset="0"/>
              <a:ea typeface="MS Mincho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050" b="1" dirty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Certificate of </a:t>
            </a:r>
            <a:r>
              <a:rPr lang="en-US" sz="1050" b="1" dirty="0" err="1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Fortgeschrittene</a:t>
            </a:r>
            <a:r>
              <a:rPr lang="en-US" sz="1050" b="1" dirty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DELPHI</a:t>
            </a:r>
            <a:endParaRPr lang="de-DE" sz="11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457200">
              <a:spcAft>
                <a:spcPts val="0"/>
              </a:spcAft>
            </a:pPr>
            <a:r>
              <a:rPr lang="en-US" sz="900" dirty="0" err="1">
                <a:solidFill>
                  <a:srgbClr val="1F497D"/>
                </a:solidFill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Lehrzentrum</a:t>
            </a:r>
            <a:r>
              <a:rPr lang="en-US" sz="900" dirty="0">
                <a:solidFill>
                  <a:srgbClr val="1F497D"/>
                </a:solidFill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rgbClr val="1F497D"/>
                </a:solidFill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Zamyad</a:t>
            </a:r>
            <a:r>
              <a:rPr lang="en-US" sz="900" dirty="0">
                <a:solidFill>
                  <a:srgbClr val="1F497D"/>
                </a:solidFill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 . NO: 1551 29.JUL, 2001</a:t>
            </a:r>
            <a:endParaRPr lang="de-DE" sz="1100" dirty="0">
              <a:latin typeface="Cambria" panose="02040503050406030204" pitchFamily="18" charset="0"/>
              <a:ea typeface="MS Mincho"/>
              <a:cs typeface="Arial" panose="020B0604020202020204" pitchFamily="34" charset="0"/>
            </a:endParaRPr>
          </a:p>
          <a:p>
            <a:pPr marL="457200">
              <a:spcAft>
                <a:spcPts val="0"/>
              </a:spcAft>
            </a:pPr>
            <a:r>
              <a:rPr lang="en-US" sz="900" dirty="0">
                <a:solidFill>
                  <a:srgbClr val="1F497D"/>
                </a:solidFill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 </a:t>
            </a:r>
            <a:endParaRPr lang="de-DE" sz="1100" dirty="0">
              <a:latin typeface="Cambria" panose="02040503050406030204" pitchFamily="18" charset="0"/>
              <a:ea typeface="MS Mincho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050" b="1" dirty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Certificate of Software CASE TOOLS</a:t>
            </a:r>
            <a:endParaRPr lang="de-DE" sz="11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457200">
              <a:spcAft>
                <a:spcPts val="0"/>
              </a:spcAft>
            </a:pPr>
            <a:r>
              <a:rPr lang="en-US" sz="900" dirty="0" err="1">
                <a:solidFill>
                  <a:srgbClr val="1F497D"/>
                </a:solidFill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Lehrzentrum</a:t>
            </a:r>
            <a:r>
              <a:rPr lang="en-US" sz="900" dirty="0">
                <a:solidFill>
                  <a:srgbClr val="1F497D"/>
                </a:solidFill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rgbClr val="1F497D"/>
                </a:solidFill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Zamyad</a:t>
            </a:r>
            <a:r>
              <a:rPr lang="en-US" sz="900" dirty="0">
                <a:solidFill>
                  <a:srgbClr val="1F497D"/>
                </a:solidFill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 . NO: 1541 18.MÄRZ, 2001</a:t>
            </a:r>
            <a:endParaRPr lang="de-DE" sz="1100" dirty="0">
              <a:latin typeface="Cambria" panose="02040503050406030204" pitchFamily="18" charset="0"/>
              <a:ea typeface="MS Mincho"/>
              <a:cs typeface="Arial" panose="020B0604020202020204" pitchFamily="34" charset="0"/>
            </a:endParaRPr>
          </a:p>
          <a:p>
            <a:pPr marL="457200">
              <a:spcAft>
                <a:spcPts val="0"/>
              </a:spcAft>
            </a:pPr>
            <a:r>
              <a:rPr lang="en-US" sz="900" dirty="0">
                <a:solidFill>
                  <a:srgbClr val="1F497D"/>
                </a:solidFill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 </a:t>
            </a:r>
            <a:endParaRPr lang="de-DE" sz="1100" dirty="0">
              <a:latin typeface="Cambria" panose="02040503050406030204" pitchFamily="18" charset="0"/>
              <a:ea typeface="MS Mincho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050" b="1" dirty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Certificate of SQL SERVER</a:t>
            </a:r>
            <a:endParaRPr lang="de-DE" sz="11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457200">
              <a:spcAft>
                <a:spcPts val="0"/>
              </a:spcAft>
            </a:pPr>
            <a:r>
              <a:rPr lang="en-US" sz="900" dirty="0" err="1">
                <a:solidFill>
                  <a:srgbClr val="1F497D"/>
                </a:solidFill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Lehrzentrum</a:t>
            </a:r>
            <a:r>
              <a:rPr lang="en-US" sz="900" dirty="0">
                <a:solidFill>
                  <a:srgbClr val="1F497D"/>
                </a:solidFill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rgbClr val="1F497D"/>
                </a:solidFill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Zamyad</a:t>
            </a:r>
            <a:r>
              <a:rPr lang="en-US" sz="900" dirty="0">
                <a:solidFill>
                  <a:srgbClr val="1F497D"/>
                </a:solidFill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 . NO: 1502 03.OKT, 2000</a:t>
            </a:r>
            <a:endParaRPr lang="de-DE" sz="1100" dirty="0">
              <a:effectLst/>
              <a:latin typeface="Cambria" panose="02040503050406030204" pitchFamily="18" charset="0"/>
              <a:ea typeface="MS Minch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33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92953" y="2849335"/>
            <a:ext cx="10412554" cy="1289958"/>
          </a:xfrm>
        </p:spPr>
        <p:txBody>
          <a:bodyPr/>
          <a:lstStyle/>
          <a:p>
            <a:pPr algn="ctr"/>
            <a:r>
              <a:rPr lang="de-DE" sz="3200" b="1" dirty="0"/>
              <a:t>Praktische Erfahrungen </a:t>
            </a:r>
            <a:r>
              <a:rPr lang="de-DE" sz="3200" b="1" dirty="0" smtClean="0"/>
              <a:t>als</a:t>
            </a:r>
            <a:br>
              <a:rPr lang="de-DE" sz="3200" b="1" dirty="0" smtClean="0"/>
            </a:br>
            <a:r>
              <a:rPr lang="de-DE" sz="3200" b="1" dirty="0" smtClean="0"/>
              <a:t>(</a:t>
            </a:r>
            <a:r>
              <a:rPr lang="de-DE" sz="3200" b="1" dirty="0"/>
              <a:t>ANALYZE,DESIGN UND IMPLEMENTIERUNG)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08300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840920" y="1615127"/>
            <a:ext cx="1056458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de-DE" sz="2800" dirty="0"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-Verkaufssystem (Verkauf Buchhaltung, Autoverkauf, Produktlager)</a:t>
            </a:r>
          </a:p>
          <a:p>
            <a:pPr>
              <a:spcAft>
                <a:spcPts val="0"/>
              </a:spcAft>
            </a:pPr>
            <a:r>
              <a:rPr lang="de-DE" sz="2800" dirty="0"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-Agenturen umfassendes System</a:t>
            </a:r>
          </a:p>
          <a:p>
            <a:pPr>
              <a:spcAft>
                <a:spcPts val="0"/>
              </a:spcAft>
            </a:pPr>
            <a:r>
              <a:rPr lang="de-DE" sz="2800" dirty="0"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-Garantie umfassendes System (mit Buchhaltung, Lagerung, Verkauf,   Teilereparatur, Teileverkauf,…) als analysieren und </a:t>
            </a:r>
            <a:r>
              <a:rPr lang="de-DE" sz="2800" dirty="0" err="1"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deseign</a:t>
            </a:r>
            <a:r>
              <a:rPr lang="de-DE" sz="2800" dirty="0"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de-DE" sz="2800" dirty="0"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-Vorbeugenden Wartung</a:t>
            </a:r>
          </a:p>
          <a:p>
            <a:pPr>
              <a:spcAft>
                <a:spcPts val="0"/>
              </a:spcAft>
            </a:pPr>
            <a:r>
              <a:rPr lang="de-DE" sz="2800" dirty="0"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-Abrechnungssystem</a:t>
            </a:r>
          </a:p>
          <a:p>
            <a:pPr>
              <a:spcAft>
                <a:spcPts val="0"/>
              </a:spcAft>
            </a:pPr>
            <a:r>
              <a:rPr lang="de-DE" sz="2800" dirty="0"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- Kostenrechnungssystem</a:t>
            </a:r>
          </a:p>
          <a:p>
            <a:pPr>
              <a:spcAft>
                <a:spcPts val="0"/>
              </a:spcAft>
            </a:pPr>
            <a:r>
              <a:rPr lang="de-DE" sz="2800" dirty="0"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-Industrielles Rechnungswesen</a:t>
            </a:r>
          </a:p>
          <a:p>
            <a:pPr>
              <a:spcAft>
                <a:spcPts val="0"/>
              </a:spcAft>
            </a:pPr>
            <a:r>
              <a:rPr lang="de-DE" sz="2800" dirty="0"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-</a:t>
            </a:r>
            <a:r>
              <a:rPr lang="de-DE" sz="2800" dirty="0" err="1"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Budjet</a:t>
            </a:r>
            <a:r>
              <a:rPr lang="de-DE" sz="2800" dirty="0"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-System</a:t>
            </a:r>
          </a:p>
          <a:p>
            <a:pPr>
              <a:spcAft>
                <a:spcPts val="0"/>
              </a:spcAft>
            </a:pPr>
            <a:r>
              <a:rPr lang="de-DE" sz="2800" dirty="0"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-</a:t>
            </a:r>
            <a:r>
              <a:rPr lang="de-DE" sz="2800" dirty="0" smtClean="0"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Gehaltsabrechnungssystem</a:t>
            </a:r>
            <a:endParaRPr lang="de-DE" sz="2800" dirty="0">
              <a:latin typeface="Cambria" panose="02040503050406030204" pitchFamily="18" charset="0"/>
              <a:ea typeface="MS Minch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98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917120" y="1175411"/>
            <a:ext cx="879021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de-DE" sz="2800" dirty="0"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-Treasury-System</a:t>
            </a:r>
          </a:p>
          <a:p>
            <a:pPr>
              <a:spcAft>
                <a:spcPts val="0"/>
              </a:spcAft>
            </a:pPr>
            <a:r>
              <a:rPr lang="de-DE" sz="2800" dirty="0"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-Logistiksystem</a:t>
            </a:r>
          </a:p>
          <a:p>
            <a:pPr>
              <a:spcAft>
                <a:spcPts val="0"/>
              </a:spcAft>
            </a:pPr>
            <a:r>
              <a:rPr lang="de-DE" sz="2800" dirty="0"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-Lagersystem</a:t>
            </a:r>
          </a:p>
          <a:p>
            <a:pPr>
              <a:spcAft>
                <a:spcPts val="0"/>
              </a:spcAft>
            </a:pPr>
            <a:r>
              <a:rPr lang="de-DE" sz="2800" dirty="0"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-Produktplanung</a:t>
            </a:r>
          </a:p>
          <a:p>
            <a:pPr>
              <a:spcAft>
                <a:spcPts val="0"/>
              </a:spcAft>
            </a:pPr>
            <a:r>
              <a:rPr lang="de-DE" sz="2800" dirty="0"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-Linien füttern</a:t>
            </a:r>
          </a:p>
          <a:p>
            <a:pPr>
              <a:spcAft>
                <a:spcPts val="0"/>
              </a:spcAft>
            </a:pPr>
            <a:r>
              <a:rPr lang="de-DE" sz="2800" dirty="0"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-Verwaltungssystem</a:t>
            </a:r>
          </a:p>
          <a:p>
            <a:pPr>
              <a:spcAft>
                <a:spcPts val="0"/>
              </a:spcAft>
            </a:pPr>
            <a:r>
              <a:rPr lang="de-DE" sz="2800" dirty="0"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-Mitarbeiterhilfesystem</a:t>
            </a:r>
          </a:p>
          <a:p>
            <a:pPr>
              <a:spcAft>
                <a:spcPts val="0"/>
              </a:spcAft>
            </a:pPr>
            <a:r>
              <a:rPr lang="de-DE" sz="2800" dirty="0"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-Kleidung und Schutzausrüstung</a:t>
            </a:r>
          </a:p>
          <a:p>
            <a:pPr>
              <a:spcAft>
                <a:spcPts val="0"/>
              </a:spcAft>
            </a:pPr>
            <a:r>
              <a:rPr lang="de-DE" sz="2800" dirty="0"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-ERP-Anforderungsanalyse</a:t>
            </a:r>
          </a:p>
          <a:p>
            <a:pPr>
              <a:spcAft>
                <a:spcPts val="0"/>
              </a:spcAft>
            </a:pPr>
            <a:r>
              <a:rPr lang="de-DE" sz="2800" dirty="0"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-EWT-Software zur Erleichterung der LMS-Methode</a:t>
            </a:r>
          </a:p>
          <a:p>
            <a:pPr>
              <a:spcAft>
                <a:spcPts val="0"/>
              </a:spcAft>
            </a:pPr>
            <a:r>
              <a:rPr lang="de-DE" sz="2800" dirty="0"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-</a:t>
            </a:r>
            <a:r>
              <a:rPr lang="de-DE" sz="2800" dirty="0" err="1"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Kaufverträgesystem</a:t>
            </a:r>
            <a:endParaRPr lang="de-DE" sz="2800" dirty="0">
              <a:latin typeface="Cambria" panose="02040503050406030204" pitchFamily="18" charset="0"/>
              <a:ea typeface="MS Minch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68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48870" y="2661557"/>
            <a:ext cx="9107552" cy="1292042"/>
          </a:xfrm>
        </p:spPr>
        <p:txBody>
          <a:bodyPr/>
          <a:lstStyle/>
          <a:p>
            <a:r>
              <a:rPr lang="de-DE" b="1" dirty="0"/>
              <a:t>Berufliche Laufbahn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258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87828" y="1994671"/>
            <a:ext cx="10482944" cy="3341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6195">
              <a:spcAft>
                <a:spcPts val="0"/>
              </a:spcAft>
            </a:pPr>
            <a:r>
              <a:rPr lang="de-DE" sz="2400" dirty="0"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Juni 2019</a:t>
            </a:r>
            <a:r>
              <a:rPr lang="de-DE" sz="2000" b="1" dirty="0"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 – </a:t>
            </a:r>
            <a:r>
              <a:rPr lang="de-DE" sz="2400" dirty="0"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Juni 2020</a:t>
            </a:r>
            <a:r>
              <a:rPr lang="de-DE" sz="2000" b="1" dirty="0"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 (</a:t>
            </a:r>
            <a:r>
              <a:rPr lang="de-DE" sz="2400" b="1" dirty="0"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Produktionsexperte</a:t>
            </a:r>
            <a:r>
              <a:rPr lang="de-DE" sz="2000" b="1" dirty="0"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 </a:t>
            </a:r>
            <a:r>
              <a:rPr lang="ar-SA" sz="2000" b="1" dirty="0">
                <a:latin typeface="Arial" panose="020B0604020202020204" pitchFamily="34" charset="0"/>
                <a:ea typeface="MS Mincho"/>
              </a:rPr>
              <a:t>-</a:t>
            </a:r>
            <a:r>
              <a:rPr lang="de-DE" sz="2000" b="1" dirty="0" err="1"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Ingenieuer</a:t>
            </a:r>
            <a:r>
              <a:rPr lang="de-DE" sz="2000" b="1" dirty="0"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)</a:t>
            </a:r>
            <a:endParaRPr lang="de-DE" sz="2400" dirty="0">
              <a:latin typeface="Cambria" panose="02040503050406030204" pitchFamily="18" charset="0"/>
              <a:ea typeface="MS Mincho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de-DE" sz="2000" dirty="0" smtClean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de-DE" sz="2000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Firma</a:t>
            </a:r>
            <a:r>
              <a:rPr lang="de-DE" sz="20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: </a:t>
            </a:r>
            <a:r>
              <a:rPr lang="de-DE" sz="2000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SAIPA-ZAMYAD, </a:t>
            </a:r>
            <a:r>
              <a:rPr lang="de-DE" sz="20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Teheran </a:t>
            </a:r>
            <a:endParaRPr lang="de-DE" sz="2000" dirty="0" smtClean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de-DE" sz="2000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         </a:t>
            </a:r>
            <a:endParaRPr lang="de-DE" sz="24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Berufsbezeichnung : Software Analyst ,Designer und Entwickler von Produktionsprojekten</a:t>
            </a:r>
            <a:endParaRPr lang="de-DE" sz="20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Aufgaben: Strategische Planung, Produktionskapazitätsübersicht und Umsetzung der Weiterentwicklung von Fertigungsprozessen hinsichtlich Arbeitsorganisation, Standardisierung des Produktionssystems, Produktqualität (QM), Überwachung von Qualitätsmanagement Maßnahmen, Audits und </a:t>
            </a:r>
            <a:r>
              <a:rPr lang="de-DE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ProduktionsKosten</a:t>
            </a:r>
            <a:r>
              <a:rPr lang="de-DE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reduzieren durch LMS und KVP</a:t>
            </a:r>
            <a:endParaRPr lang="de-DE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29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816429" y="1745398"/>
            <a:ext cx="10131877" cy="3371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de-DE" sz="2400" dirty="0"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März 2006</a:t>
            </a:r>
            <a:r>
              <a:rPr lang="de-DE" sz="2000" b="1" dirty="0"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-</a:t>
            </a:r>
            <a:r>
              <a:rPr lang="de-DE" sz="2400" dirty="0"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Juni 2019</a:t>
            </a:r>
            <a:r>
              <a:rPr lang="de-DE" sz="2000" b="1" dirty="0"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 </a:t>
            </a:r>
            <a:endParaRPr lang="de-DE" sz="2000" b="1" dirty="0" smtClean="0">
              <a:latin typeface="Arial" panose="020B0604020202020204" pitchFamily="34" charset="0"/>
              <a:ea typeface="MS Mincho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de-DE" sz="2000" b="1" dirty="0" smtClean="0"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(</a:t>
            </a:r>
            <a:r>
              <a:rPr lang="de-DE" sz="2400" b="1" dirty="0"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Senior von </a:t>
            </a:r>
            <a:r>
              <a:rPr lang="de-DE" sz="2400" b="1" dirty="0" err="1"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Analyze</a:t>
            </a:r>
            <a:r>
              <a:rPr lang="de-DE" sz="2400" b="1" dirty="0"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, Design und Entwicklung von Softwaresystemen</a:t>
            </a:r>
            <a:r>
              <a:rPr lang="de-DE" sz="2000" b="1" dirty="0"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 </a:t>
            </a:r>
            <a:r>
              <a:rPr lang="ar-SA" sz="2000" b="1" dirty="0">
                <a:latin typeface="Arial" panose="020B0604020202020204" pitchFamily="34" charset="0"/>
                <a:ea typeface="MS Mincho"/>
              </a:rPr>
              <a:t>-</a:t>
            </a:r>
            <a:r>
              <a:rPr lang="de-DE" sz="2000" b="1" dirty="0" err="1"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Ingenieuer</a:t>
            </a:r>
            <a:r>
              <a:rPr lang="de-DE" sz="2000" b="1" dirty="0"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)</a:t>
            </a:r>
            <a:r>
              <a:rPr lang="de-DE" b="1" dirty="0">
                <a:solidFill>
                  <a:srgbClr val="244061"/>
                </a:solidFill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	</a:t>
            </a:r>
            <a:endParaRPr lang="de-DE" b="1" dirty="0" smtClean="0">
              <a:solidFill>
                <a:srgbClr val="244061"/>
              </a:solidFill>
              <a:latin typeface="Arial" panose="020B0604020202020204" pitchFamily="34" charset="0"/>
              <a:ea typeface="MS Mincho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endParaRPr lang="de-DE" sz="2000" dirty="0">
              <a:latin typeface="Cambria" panose="02040503050406030204" pitchFamily="18" charset="0"/>
              <a:ea typeface="MS Mincho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Firma:  </a:t>
            </a:r>
            <a:r>
              <a:rPr lang="de-DE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SAIPA-ZAMYAD, </a:t>
            </a:r>
            <a:r>
              <a:rPr lang="de-DE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Teheran   </a:t>
            </a:r>
            <a:endParaRPr lang="de-DE" dirty="0" smtClean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de-DE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  </a:t>
            </a:r>
            <a:r>
              <a:rPr lang="de-DE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	 </a:t>
            </a:r>
            <a:endParaRPr lang="de-DE" sz="20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de-DE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Berufsbezeichnung : Senior </a:t>
            </a:r>
            <a:r>
              <a:rPr lang="de-DE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softwareentwickler</a:t>
            </a:r>
            <a:endParaRPr lang="de-DE" sz="20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de-DE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Aufgaben: Leitung die Softwareteam in Implementierung verschiedene </a:t>
            </a:r>
            <a:r>
              <a:rPr lang="de-DE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projekten</a:t>
            </a:r>
            <a:r>
              <a:rPr lang="de-DE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endParaRPr lang="de-DE" sz="20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Mit</a:t>
            </a:r>
            <a:r>
              <a:rPr lang="en-US" dirty="0"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 PHP,DELPHI,C#,JAVASCRIPT,JQUERY,HTML,SQLSERVER,UML,RUP,...</a:t>
            </a:r>
            <a:endParaRPr lang="de-DE" sz="2000" dirty="0">
              <a:effectLst/>
              <a:latin typeface="Cambria" panose="02040503050406030204" pitchFamily="18" charset="0"/>
              <a:ea typeface="MS Minch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97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979714" y="2419620"/>
            <a:ext cx="9984921" cy="2267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de-DE" sz="2000" dirty="0"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August 1999</a:t>
            </a:r>
            <a:r>
              <a:rPr lang="de-DE" sz="2000" b="1" dirty="0"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-</a:t>
            </a:r>
            <a:r>
              <a:rPr lang="de-DE" sz="2000" dirty="0"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März 2006</a:t>
            </a:r>
            <a:r>
              <a:rPr lang="de-DE" sz="2000" b="1" dirty="0"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 (Softwareentwickler - </a:t>
            </a:r>
            <a:r>
              <a:rPr lang="de-DE" sz="2000" b="1" dirty="0" err="1"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Ingenieuer</a:t>
            </a:r>
            <a:r>
              <a:rPr lang="de-DE" sz="2000" b="1" dirty="0">
                <a:latin typeface="Arial" panose="020B0604020202020204" pitchFamily="34" charset="0"/>
                <a:ea typeface="MS Mincho"/>
                <a:cs typeface="Arial" panose="020B0604020202020204" pitchFamily="34" charset="0"/>
              </a:rPr>
              <a:t>)	</a:t>
            </a:r>
            <a:endParaRPr lang="de-DE" sz="2000" b="1" dirty="0" smtClean="0">
              <a:latin typeface="Arial" panose="020B0604020202020204" pitchFamily="34" charset="0"/>
              <a:ea typeface="MS Mincho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endParaRPr lang="de-DE" sz="2000" dirty="0">
              <a:latin typeface="Cambria" panose="02040503050406030204" pitchFamily="18" charset="0"/>
              <a:ea typeface="MS Mincho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Firma: </a:t>
            </a:r>
            <a:r>
              <a:rPr lang="de-DE" sz="2000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SAIPA-ZAMYAD </a:t>
            </a:r>
            <a:r>
              <a:rPr lang="de-DE" sz="20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, Teheran </a:t>
            </a:r>
            <a:endParaRPr lang="de-DE" sz="2000" dirty="0" smtClean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de-DE" sz="2000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          </a:t>
            </a:r>
            <a:endParaRPr lang="de-DE" sz="20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de-DE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Berufsbezeichnung : Software </a:t>
            </a:r>
            <a:r>
              <a:rPr lang="de-DE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entwicklung</a:t>
            </a:r>
            <a:r>
              <a:rPr lang="de-DE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Expert</a:t>
            </a:r>
            <a:endParaRPr lang="de-DE" sz="20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de-DE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Aufgaben: Planung und Entwicklung neue </a:t>
            </a:r>
            <a:r>
              <a:rPr lang="de-DE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software</a:t>
            </a:r>
            <a:r>
              <a:rPr lang="de-DE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systeme</a:t>
            </a:r>
            <a:endParaRPr lang="de-DE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49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22297" y="1994807"/>
            <a:ext cx="10503645" cy="2903763"/>
          </a:xfrm>
        </p:spPr>
        <p:txBody>
          <a:bodyPr/>
          <a:lstStyle/>
          <a:p>
            <a:r>
              <a:rPr lang="de-DE" b="1" dirty="0"/>
              <a:t>Kenntnisse 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und </a:t>
            </a:r>
            <a:br>
              <a:rPr lang="de-DE" b="1" dirty="0" smtClean="0"/>
            </a:br>
            <a:r>
              <a:rPr lang="de-DE" b="1" dirty="0" smtClean="0"/>
              <a:t>Fähigkeiten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700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ü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209</Words>
  <Application>Microsoft Office PowerPoint</Application>
  <PresentationFormat>Breitbild</PresentationFormat>
  <Paragraphs>85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Cambria</vt:lpstr>
      <vt:lpstr>Century Gothic</vt:lpstr>
      <vt:lpstr>MS Mincho</vt:lpstr>
      <vt:lpstr>Times New Roman</vt:lpstr>
      <vt:lpstr>Wingdings 3</vt:lpstr>
      <vt:lpstr>Ion</vt:lpstr>
      <vt:lpstr>Heidar Kariman Lebenslauf</vt:lpstr>
      <vt:lpstr>Praktische Erfahrungen als (ANALYZE,DESIGN UND IMPLEMENTIERUNG)</vt:lpstr>
      <vt:lpstr>PowerPoint-Präsentation</vt:lpstr>
      <vt:lpstr>PowerPoint-Präsentation</vt:lpstr>
      <vt:lpstr>Berufliche Laufbahn</vt:lpstr>
      <vt:lpstr>PowerPoint-Präsentation</vt:lpstr>
      <vt:lpstr>PowerPoint-Präsentation</vt:lpstr>
      <vt:lpstr>PowerPoint-Präsentation</vt:lpstr>
      <vt:lpstr>Kenntnisse  und  Fähigkeiten </vt:lpstr>
      <vt:lpstr>PowerPoint-Präsentation</vt:lpstr>
      <vt:lpstr>PowerPoint-Präsentation</vt:lpstr>
      <vt:lpstr>Zertifikate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Als Analyst</dc:title>
  <dc:creator>khadamat1</dc:creator>
  <cp:lastModifiedBy>khadamat1</cp:lastModifiedBy>
  <cp:revision>24</cp:revision>
  <dcterms:created xsi:type="dcterms:W3CDTF">2020-05-19T18:27:59Z</dcterms:created>
  <dcterms:modified xsi:type="dcterms:W3CDTF">2020-05-20T07:00:28Z</dcterms:modified>
</cp:coreProperties>
</file>