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4"/>
  </p:notesMasterIdLst>
  <p:sldIdLst>
    <p:sldId id="256" r:id="rId6"/>
    <p:sldId id="269" r:id="rId7"/>
    <p:sldId id="264" r:id="rId8"/>
    <p:sldId id="271" r:id="rId9"/>
    <p:sldId id="272" r:id="rId10"/>
    <p:sldId id="273" r:id="rId11"/>
    <p:sldId id="270" r:id="rId12"/>
    <p:sldId id="267" r:id="rId13"/>
  </p:sldIdLst>
  <p:sldSz cx="9144000" cy="6858000" type="screen4x3"/>
  <p:notesSz cx="7010400" cy="92964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68" autoAdjust="0"/>
    <p:restoredTop sz="55678" autoAdjust="0"/>
  </p:normalViewPr>
  <p:slideViewPr>
    <p:cSldViewPr>
      <p:cViewPr varScale="1">
        <p:scale>
          <a:sx n="59" d="100"/>
          <a:sy n="59" d="100"/>
        </p:scale>
        <p:origin x="-1404" y="-84"/>
      </p:cViewPr>
      <p:guideLst>
        <p:guide orient="horz" pos="2160"/>
        <p:guide pos="2880"/>
      </p:guideLst>
    </p:cSldViewPr>
  </p:slideViewPr>
  <p:notesTextViewPr>
    <p:cViewPr>
      <p:scale>
        <a:sx n="1" d="1"/>
        <a:sy n="1" d="1"/>
      </p:scale>
      <p:origin x="0" y="0"/>
    </p:cViewPr>
  </p:notesTextViewPr>
  <p:sorterViewPr>
    <p:cViewPr>
      <p:scale>
        <a:sx n="160" d="100"/>
        <a:sy n="160" d="100"/>
      </p:scale>
      <p:origin x="0" y="25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ableStyles" Target="tableStyles.xml"/><Relationship Id="rId14" Type="http://schemas.openxmlformats.org/officeDocument/2006/relationships/notesMaster" Target="notesMasters/notesMaster1.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CBE9ECB-5DB8-49A0-B105-7E8D339D6E19}" type="datetimeFigureOut">
              <a:rPr lang="en-US" smtClean="0"/>
              <a:t>10/20/2016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DE97AC3-A588-4665-9E73-8E0907B3AD15}" type="slidenum">
              <a:rPr lang="en-US" smtClean="0"/>
              <a:t>‹#›</a:t>
            </a:fld>
            <a:endParaRPr lang="en-US"/>
          </a:p>
        </p:txBody>
      </p:sp>
    </p:spTree>
    <p:extLst>
      <p:ext uri="{BB962C8B-B14F-4D97-AF65-F5344CB8AC3E}">
        <p14:creationId xmlns:p14="http://schemas.microsoft.com/office/powerpoint/2010/main" val="2483583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Make Lien Positioning Configurable by ACA</a:t>
            </a:r>
          </a:p>
          <a:p>
            <a:pPr marL="171450" indent="-171450">
              <a:buFont typeface="Arial" panose="020B0604020202020204" pitchFamily="34" charset="0"/>
              <a:buChar char="•"/>
            </a:pPr>
            <a:r>
              <a:rPr lang="en-US" dirty="0" smtClean="0"/>
              <a:t>FCE/YNK </a:t>
            </a:r>
            <a:r>
              <a:rPr lang="en-US" dirty="0" smtClean="0"/>
              <a:t>configured off</a:t>
            </a:r>
            <a:r>
              <a:rPr lang="en-US" dirty="0" smtClean="0"/>
              <a:t>.</a:t>
            </a:r>
          </a:p>
          <a:p>
            <a:pPr marL="171450" lvl="0" indent="-171450">
              <a:buFont typeface="Arial" panose="020B0604020202020204" pitchFamily="34" charset="0"/>
              <a:buChar char="•"/>
            </a:pPr>
            <a:r>
              <a:rPr lang="en-US" dirty="0" smtClean="0"/>
              <a:t>If </a:t>
            </a:r>
            <a:r>
              <a:rPr lang="en-US" baseline="0" dirty="0" smtClean="0"/>
              <a:t>Lien </a:t>
            </a:r>
            <a:r>
              <a:rPr lang="en-US" baseline="0" dirty="0" smtClean="0"/>
              <a:t>Positioning </a:t>
            </a:r>
            <a:r>
              <a:rPr lang="en-US" baseline="0" dirty="0" smtClean="0"/>
              <a:t>is configured off, then this </a:t>
            </a:r>
            <a:r>
              <a:rPr lang="en-US" dirty="0" smtClean="0"/>
              <a:t>means you </a:t>
            </a:r>
            <a:r>
              <a:rPr lang="en-US" dirty="0" smtClean="0"/>
              <a:t>can edit the Loan Position from </a:t>
            </a:r>
            <a:r>
              <a:rPr lang="en-US" dirty="0" smtClean="0"/>
              <a:t>the Collateral </a:t>
            </a:r>
            <a:r>
              <a:rPr lang="en-US" dirty="0" smtClean="0"/>
              <a:t>Analysis screen.</a:t>
            </a:r>
          </a:p>
          <a:p>
            <a:pPr marL="0" indent="0">
              <a:buFont typeface="Arial" panose="020B0604020202020204" pitchFamily="34" charset="0"/>
              <a:buNone/>
            </a:pPr>
            <a:endParaRPr lang="en-US" dirty="0" smtClean="0"/>
          </a:p>
          <a:p>
            <a:r>
              <a:rPr lang="en-US" b="1" dirty="0" smtClean="0"/>
              <a:t>Edit Loan Position from Collateral Analysis</a:t>
            </a:r>
          </a:p>
          <a:p>
            <a:pPr marL="171450" indent="-171450">
              <a:buFont typeface="Arial" panose="020B0604020202020204" pitchFamily="34" charset="0"/>
              <a:buChar char="•"/>
            </a:pPr>
            <a:r>
              <a:rPr lang="en-US" dirty="0" smtClean="0"/>
              <a:t>FCE/YNK only, </a:t>
            </a:r>
            <a:r>
              <a:rPr lang="en-US" dirty="0" smtClean="0"/>
              <a:t>as they elected to configure Lien Positioning OFF.</a:t>
            </a:r>
          </a:p>
          <a:p>
            <a:pPr marL="171450" indent="-171450">
              <a:buFont typeface="Arial" panose="020B0604020202020204" pitchFamily="34" charset="0"/>
              <a:buChar char="•"/>
            </a:pPr>
            <a:r>
              <a:rPr lang="en-US" dirty="0" smtClean="0"/>
              <a:t>Can</a:t>
            </a:r>
            <a:r>
              <a:rPr lang="en-US" baseline="0" dirty="0" smtClean="0"/>
              <a:t> now edit Loan Position on the Collateral Analysis screen by hovering over the cell for a particular piece of collateral in the column of the loan for which you wish to update the loan position. This will reveal the “Update Relationship” icon. Click on this icon to edit the loan position.</a:t>
            </a:r>
            <a:endParaRPr lang="en-US" dirty="0" smtClean="0"/>
          </a:p>
          <a:p>
            <a:pPr marL="0" indent="0">
              <a:buFont typeface="Arial" panose="020B0604020202020204" pitchFamily="34" charset="0"/>
              <a:buNone/>
            </a:pPr>
            <a:endParaRPr lang="en-US" dirty="0" smtClean="0"/>
          </a:p>
          <a:p>
            <a:r>
              <a:rPr lang="en-US" b="1" dirty="0" smtClean="0"/>
              <a:t>Purchased participations secured by chattel</a:t>
            </a:r>
          </a:p>
          <a:p>
            <a:pPr marL="171450" indent="-171450">
              <a:buFont typeface="Arial" panose="020B0604020202020204" pitchFamily="34" charset="0"/>
              <a:buChar char="•"/>
            </a:pPr>
            <a:r>
              <a:rPr lang="en-US" dirty="0" smtClean="0"/>
              <a:t>Feature will allow chattel to secure Long Term </a:t>
            </a:r>
            <a:r>
              <a:rPr lang="en-US" u="sng" dirty="0" smtClean="0"/>
              <a:t>Participation</a:t>
            </a:r>
            <a:r>
              <a:rPr lang="en-US" dirty="0" smtClean="0"/>
              <a:t> Loans for those associations that typically exclude</a:t>
            </a:r>
            <a:r>
              <a:rPr lang="en-US" baseline="0" dirty="0" smtClean="0"/>
              <a:t> chattel from securing long term loans.</a:t>
            </a:r>
          </a:p>
          <a:p>
            <a:pPr marL="171450" indent="-171450">
              <a:buFont typeface="Arial" panose="020B0604020202020204" pitchFamily="34" charset="0"/>
              <a:buChar char="•"/>
            </a:pPr>
            <a:r>
              <a:rPr lang="en-US" baseline="0" dirty="0" smtClean="0"/>
              <a:t>Configurable item by ACA.</a:t>
            </a:r>
            <a:endParaRPr lang="en-US" dirty="0" smtClean="0"/>
          </a:p>
          <a:p>
            <a:pPr marL="171450" indent="-171450">
              <a:buFont typeface="Arial" panose="020B0604020202020204" pitchFamily="34" charset="0"/>
              <a:buChar char="•"/>
            </a:pPr>
            <a:endParaRPr lang="en-US" dirty="0" smtClean="0"/>
          </a:p>
          <a:p>
            <a:r>
              <a:rPr lang="en-US" b="1" dirty="0" smtClean="0"/>
              <a:t>FEMA Hyperlink for Flood Maps on Buildings Panel</a:t>
            </a:r>
          </a:p>
          <a:p>
            <a:pPr marL="171450" indent="-171450">
              <a:buFont typeface="Arial" panose="020B0604020202020204" pitchFamily="34" charset="0"/>
              <a:buChar char="•"/>
            </a:pPr>
            <a:r>
              <a:rPr lang="en-US" dirty="0" smtClean="0"/>
              <a:t>FCE, YNK and </a:t>
            </a:r>
            <a:r>
              <a:rPr lang="en-US" dirty="0" err="1" smtClean="0"/>
              <a:t>AgCountry</a:t>
            </a:r>
            <a:r>
              <a:rPr lang="en-US" dirty="0" smtClean="0"/>
              <a:t> Only (is configurable by association)</a:t>
            </a:r>
          </a:p>
          <a:p>
            <a:pPr marL="171450" indent="-171450">
              <a:buFont typeface="Arial" panose="020B0604020202020204" pitchFamily="34" charset="0"/>
              <a:buChar char="•"/>
            </a:pPr>
            <a:r>
              <a:rPr lang="en-US" dirty="0" smtClean="0"/>
              <a:t>Real </a:t>
            </a:r>
            <a:r>
              <a:rPr lang="en-US" dirty="0" smtClean="0"/>
              <a:t>Estate wizard – need to check</a:t>
            </a:r>
            <a:r>
              <a:rPr lang="en-US" baseline="0" dirty="0" smtClean="0"/>
              <a:t> the first option (“The property includes buildings or improvements”) on the “Check All That Apply” panel.</a:t>
            </a:r>
          </a:p>
          <a:p>
            <a:pPr marL="628650" lvl="1" indent="-171450">
              <a:buFont typeface="Arial" panose="020B0604020202020204" pitchFamily="34" charset="0"/>
              <a:buChar char="•"/>
            </a:pPr>
            <a:r>
              <a:rPr lang="en-US" baseline="0" dirty="0" smtClean="0"/>
              <a:t>This adds the “Buildings” panel.</a:t>
            </a:r>
          </a:p>
          <a:p>
            <a:pPr marL="628650" lvl="1" indent="-171450">
              <a:buFont typeface="Arial" panose="020B0604020202020204" pitchFamily="34" charset="0"/>
              <a:buChar char="•"/>
            </a:pPr>
            <a:r>
              <a:rPr lang="en-US" baseline="0" dirty="0" smtClean="0"/>
              <a:t>Hyperlink labeled “Search Flood Maps” now present on the “Buildings” panel, brings you to URL linked for searching flood maps.</a:t>
            </a:r>
          </a:p>
          <a:p>
            <a:pPr marL="0" indent="0">
              <a:buFont typeface="Arial" panose="020B0604020202020204" pitchFamily="34" charset="0"/>
              <a:buNone/>
            </a:pPr>
            <a:endParaRPr lang="en-US" dirty="0" smtClean="0"/>
          </a:p>
          <a:p>
            <a:r>
              <a:rPr lang="en-US" b="1" dirty="0" smtClean="0"/>
              <a:t>Make Partial Releases Editable</a:t>
            </a:r>
          </a:p>
          <a:p>
            <a:pPr marL="171450" indent="-171450">
              <a:buFont typeface="Arial" panose="020B0604020202020204" pitchFamily="34" charset="0"/>
              <a:buChar char="•"/>
            </a:pPr>
            <a:r>
              <a:rPr lang="en-US" dirty="0" smtClean="0"/>
              <a:t>Previously, once</a:t>
            </a:r>
            <a:r>
              <a:rPr lang="en-US" baseline="0" dirty="0" smtClean="0"/>
              <a:t> you entered a partial release and saved it, you could not then go back and change anything (values, spelling errors, etc.).</a:t>
            </a:r>
          </a:p>
          <a:p>
            <a:pPr marL="171450" indent="-171450">
              <a:buFont typeface="Arial" panose="020B0604020202020204" pitchFamily="34" charset="0"/>
              <a:buChar char="•"/>
            </a:pPr>
            <a:r>
              <a:rPr lang="en-US" baseline="0" dirty="0" smtClean="0"/>
              <a:t>Now, </a:t>
            </a:r>
            <a:r>
              <a:rPr lang="en-US" b="0" i="0" u="sng" baseline="0" dirty="0" smtClean="0"/>
              <a:t>up until you submit the scenario</a:t>
            </a:r>
            <a:r>
              <a:rPr lang="en-US" baseline="0" dirty="0" smtClean="0"/>
              <a:t>, you can go back and edit any partial releases from the “Partial Release History” tab </a:t>
            </a:r>
            <a:r>
              <a:rPr lang="en-US" baseline="0" dirty="0" smtClean="0"/>
              <a:t>on the </a:t>
            </a:r>
            <a:r>
              <a:rPr lang="en-US" baseline="0" dirty="0" smtClean="0"/>
              <a:t>Partial Release wizard.</a:t>
            </a:r>
          </a:p>
          <a:p>
            <a:pPr marL="628650" lvl="1" indent="-171450">
              <a:buFont typeface="Arial" panose="020B0604020202020204" pitchFamily="34" charset="0"/>
              <a:buChar char="•"/>
            </a:pPr>
            <a:r>
              <a:rPr lang="en-US" baseline="0" dirty="0" smtClean="0"/>
              <a:t>Can edit the Description, Legal Description, and Release Date for any partial release.</a:t>
            </a:r>
          </a:p>
          <a:p>
            <a:pPr marL="1085850" lvl="2" indent="-171450">
              <a:buFont typeface="Arial" panose="020B0604020202020204" pitchFamily="34" charset="0"/>
              <a:buChar char="•"/>
            </a:pPr>
            <a:r>
              <a:rPr lang="en-US" baseline="0" dirty="0" smtClean="0"/>
              <a:t>Can</a:t>
            </a:r>
            <a:r>
              <a:rPr lang="en-US" u="sng" baseline="0" dirty="0" smtClean="0"/>
              <a:t>not</a:t>
            </a:r>
            <a:r>
              <a:rPr lang="en-US" baseline="0" dirty="0" smtClean="0"/>
              <a:t> edit the value if </a:t>
            </a:r>
            <a:r>
              <a:rPr lang="en-US" baseline="0" dirty="0" smtClean="0"/>
              <a:t>the partial release was done at the detail level.</a:t>
            </a:r>
            <a:endParaRPr lang="en-US" baseline="0" dirty="0" smtClean="0"/>
          </a:p>
          <a:p>
            <a:pPr marL="1085850" lvl="2" indent="-171450">
              <a:buFont typeface="Arial" panose="020B0604020202020204" pitchFamily="34" charset="0"/>
              <a:buChar char="•"/>
            </a:pPr>
            <a:r>
              <a:rPr lang="en-US" baseline="0" dirty="0" smtClean="0"/>
              <a:t>Can edit the value if </a:t>
            </a:r>
            <a:r>
              <a:rPr lang="en-US" baseline="0" dirty="0" smtClean="0"/>
              <a:t>the partial release was done at the summary level.</a:t>
            </a:r>
            <a:endParaRPr lang="en-US" baseline="0" dirty="0" smtClean="0"/>
          </a:p>
          <a:p>
            <a:pPr marL="628650" lvl="1" indent="-171450">
              <a:buFont typeface="Arial" panose="020B0604020202020204" pitchFamily="34" charset="0"/>
              <a:buChar char="•"/>
            </a:pPr>
            <a:r>
              <a:rPr lang="en-US" dirty="0" err="1" smtClean="0"/>
              <a:t>AgC</a:t>
            </a:r>
            <a:r>
              <a:rPr lang="en-US" dirty="0" smtClean="0"/>
              <a:t> Question: For</a:t>
            </a:r>
            <a:r>
              <a:rPr lang="en-US" baseline="0" dirty="0" smtClean="0"/>
              <a:t> s</a:t>
            </a:r>
            <a:r>
              <a:rPr lang="en-US" dirty="0" smtClean="0"/>
              <a:t>ummary level data, can currently key</a:t>
            </a:r>
            <a:r>
              <a:rPr lang="en-US" baseline="0" dirty="0" smtClean="0"/>
              <a:t> the</a:t>
            </a:r>
            <a:r>
              <a:rPr lang="en-US" dirty="0" smtClean="0"/>
              <a:t> Market</a:t>
            </a:r>
            <a:r>
              <a:rPr lang="en-US" baseline="0" dirty="0" smtClean="0"/>
              <a:t> Value</a:t>
            </a:r>
            <a:r>
              <a:rPr lang="en-US" dirty="0" smtClean="0"/>
              <a:t> you want to release, but</a:t>
            </a:r>
            <a:r>
              <a:rPr lang="en-US" baseline="0" dirty="0" smtClean="0"/>
              <a:t> cannot key in zero for the value… Can we now manually key in releasing zero values?</a:t>
            </a:r>
          </a:p>
          <a:p>
            <a:pPr marL="1085850" lvl="2" indent="-171450">
              <a:buFont typeface="Arial" panose="020B0604020202020204" pitchFamily="34" charset="0"/>
              <a:buChar char="•"/>
            </a:pPr>
            <a:r>
              <a:rPr lang="en-US" baseline="0" dirty="0" smtClean="0"/>
              <a:t>Many times </a:t>
            </a:r>
            <a:r>
              <a:rPr lang="en-US" baseline="0" dirty="0" err="1" smtClean="0"/>
              <a:t>AgC</a:t>
            </a:r>
            <a:r>
              <a:rPr lang="en-US" baseline="0" dirty="0" smtClean="0"/>
              <a:t> releases a piece of land, but no value associated with the land, which will prevent </a:t>
            </a:r>
            <a:r>
              <a:rPr lang="en-US" baseline="0" dirty="0" err="1" smtClean="0"/>
              <a:t>AgC</a:t>
            </a:r>
            <a:r>
              <a:rPr lang="en-US" baseline="0" dirty="0" smtClean="0"/>
              <a:t> from using this new functionality.</a:t>
            </a:r>
          </a:p>
          <a:p>
            <a:pPr marL="628650" lvl="1" indent="-171450">
              <a:buFont typeface="Arial" panose="020B0604020202020204" pitchFamily="34" charset="0"/>
              <a:buChar char="•"/>
            </a:pPr>
            <a:r>
              <a:rPr lang="en-US" baseline="0" dirty="0" smtClean="0"/>
              <a:t>FPI Response: No, you still cannot </a:t>
            </a:r>
            <a:r>
              <a:rPr lang="en-US" baseline="0" dirty="0" smtClean="0"/>
              <a:t>release zero </a:t>
            </a:r>
            <a:r>
              <a:rPr lang="en-US" baseline="0" dirty="0" smtClean="0"/>
              <a:t>values.</a:t>
            </a:r>
          </a:p>
          <a:p>
            <a:pPr marL="1085850" lvl="2" indent="-171450">
              <a:buFont typeface="Arial" panose="020B0604020202020204" pitchFamily="34" charset="0"/>
              <a:buChar char="•"/>
            </a:pPr>
            <a:r>
              <a:rPr lang="en-US" baseline="0" dirty="0" smtClean="0"/>
              <a:t>Was not part of initial requirements documentation; unsure of difficulty for making this change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AgC</a:t>
            </a:r>
            <a:r>
              <a:rPr lang="en-US" baseline="0" dirty="0" smtClean="0"/>
              <a:t> to send over business case for this, and FPI will investigate -&gt; </a:t>
            </a:r>
            <a:r>
              <a:rPr lang="en-US" b="1" baseline="0" dirty="0" err="1" smtClean="0"/>
              <a:t>AgC</a:t>
            </a:r>
            <a:r>
              <a:rPr lang="en-US" b="1" baseline="0" dirty="0" smtClean="0"/>
              <a:t> ACTION ITEM.</a:t>
            </a:r>
            <a:endParaRPr lang="en-US" baseline="0" dirty="0" smtClean="0"/>
          </a:p>
          <a:p>
            <a:pPr marL="628650" lvl="1" indent="-171450">
              <a:buFont typeface="Arial" panose="020B0604020202020204" pitchFamily="34" charset="0"/>
              <a:buChar char="•"/>
            </a:pPr>
            <a:r>
              <a:rPr lang="en-US" baseline="0" dirty="0" smtClean="0"/>
              <a:t>FCW Question: If detail entry, what can you edit?</a:t>
            </a:r>
          </a:p>
          <a:p>
            <a:pPr marL="1085850" lvl="2" indent="-171450">
              <a:buFont typeface="Arial" panose="020B0604020202020204" pitchFamily="34" charset="0"/>
              <a:buChar char="•"/>
            </a:pPr>
            <a:r>
              <a:rPr lang="en-US" baseline="0" dirty="0" smtClean="0"/>
              <a:t>If have 1 collateral object for Real Estate with 2 separate detail records, each with a different number of acres (40 and 80 acres), and only want to release a portion of the acres for one of the two pieces of real estate (20 of the 80 acres)…</a:t>
            </a:r>
          </a:p>
          <a:p>
            <a:pPr marL="1543050" lvl="3" indent="-171450">
              <a:buFont typeface="Arial" panose="020B0604020202020204" pitchFamily="34" charset="0"/>
              <a:buChar char="•"/>
            </a:pPr>
            <a:r>
              <a:rPr lang="en-US" baseline="0" dirty="0" smtClean="0"/>
              <a:t>Would need to split the Real Estate out into 3 pieces (40, 20, 60 acres), and release one of them (20 acres detail record would be released).</a:t>
            </a:r>
          </a:p>
          <a:p>
            <a:pPr marL="1543050" lvl="3" indent="-171450">
              <a:buFont typeface="Arial" panose="020B0604020202020204" pitchFamily="34" charset="0"/>
              <a:buChar char="•"/>
            </a:pPr>
            <a:r>
              <a:rPr lang="en-US" baseline="0" dirty="0" smtClean="0"/>
              <a:t>OR could also use “Split Tract” functionality to break out the second piece of real estate into two different detail records.</a:t>
            </a:r>
          </a:p>
          <a:p>
            <a:pPr marL="2000250" lvl="4" indent="-171450">
              <a:buFont typeface="Arial" panose="020B0604020202020204" pitchFamily="34" charset="0"/>
              <a:buChar char="•"/>
            </a:pPr>
            <a:r>
              <a:rPr lang="en-US" baseline="0" dirty="0" smtClean="0"/>
              <a:t>FPI to note this as a suggestion for this situation in release notes -&gt; </a:t>
            </a:r>
            <a:r>
              <a:rPr lang="en-US" b="1" baseline="0" dirty="0" smtClean="0"/>
              <a:t>FPI ACTION ITEM</a:t>
            </a:r>
          </a:p>
          <a:p>
            <a:pPr marL="1543050" lvl="3" indent="-171450">
              <a:buFont typeface="Arial" panose="020B0604020202020204" pitchFamily="34" charset="0"/>
              <a:buChar char="•"/>
            </a:pPr>
            <a:endParaRPr lang="en-US" dirty="0" smtClean="0"/>
          </a:p>
          <a:p>
            <a:r>
              <a:rPr lang="en-US" b="1" dirty="0" smtClean="0"/>
              <a:t>New IRS Requirements for Real Estate Collateral</a:t>
            </a:r>
          </a:p>
          <a:p>
            <a:pPr marL="171450" lvl="0" indent="-171450">
              <a:buFont typeface="Arial" panose="020B0604020202020204" pitchFamily="34" charset="0"/>
              <a:buChar char="•"/>
            </a:pPr>
            <a:r>
              <a:rPr lang="en-US" b="0" baseline="0" dirty="0" smtClean="0"/>
              <a:t>See next slides</a:t>
            </a:r>
            <a:endParaRPr lang="en-US" b="0" baseline="0" dirty="0" smtClean="0"/>
          </a:p>
          <a:p>
            <a:pPr marL="1085850" lvl="2" indent="-171450">
              <a:buFont typeface="Arial" panose="020B0604020202020204" pitchFamily="34" charset="0"/>
              <a:buChar char="•"/>
            </a:pPr>
            <a:endParaRPr lang="en-US" b="0" baseline="0" dirty="0" smtClean="0"/>
          </a:p>
          <a:p>
            <a:pPr marL="0" lvl="0" indent="0">
              <a:buFont typeface="Arial" panose="020B0604020202020204" pitchFamily="34" charset="0"/>
              <a:buNone/>
            </a:pPr>
            <a:r>
              <a:rPr lang="en-US" sz="1600" b="0" baseline="0" dirty="0" smtClean="0">
                <a:solidFill>
                  <a:srgbClr val="FF0000"/>
                </a:solidFill>
              </a:rPr>
              <a:t>Training of new functionality after release will </a:t>
            </a:r>
            <a:r>
              <a:rPr lang="en-US" sz="1600" b="0" baseline="0" dirty="0" smtClean="0">
                <a:solidFill>
                  <a:srgbClr val="FF0000"/>
                </a:solidFill>
              </a:rPr>
              <a:t>be </a:t>
            </a:r>
            <a:r>
              <a:rPr lang="en-US" sz="1600" b="0" baseline="0" dirty="0" smtClean="0">
                <a:solidFill>
                  <a:srgbClr val="FF0000"/>
                </a:solidFill>
              </a:rPr>
              <a:t>handled </a:t>
            </a:r>
            <a:r>
              <a:rPr lang="en-US" sz="1600" b="0" baseline="0" dirty="0" smtClean="0">
                <a:solidFill>
                  <a:srgbClr val="FF0000"/>
                </a:solidFill>
              </a:rPr>
              <a:t>via release </a:t>
            </a:r>
            <a:r>
              <a:rPr lang="en-US" sz="1600" b="0" baseline="0" dirty="0" smtClean="0">
                <a:solidFill>
                  <a:srgbClr val="FF0000"/>
                </a:solidFill>
              </a:rPr>
              <a:t>notes, which will be training-oriented and not just a summary of the items included</a:t>
            </a:r>
            <a:r>
              <a:rPr lang="en-US" sz="1600" b="0" baseline="0" dirty="0" smtClean="0">
                <a:solidFill>
                  <a:srgbClr val="FF0000"/>
                </a:solidFill>
              </a:rPr>
              <a:t>. – </a:t>
            </a:r>
            <a:r>
              <a:rPr lang="en-US" sz="1600" b="1" baseline="0" dirty="0" smtClean="0">
                <a:solidFill>
                  <a:srgbClr val="FF0000"/>
                </a:solidFill>
              </a:rPr>
              <a:t>FPI ACTION ITEM</a:t>
            </a:r>
            <a:endParaRPr lang="en-US" sz="1600" b="0" baseline="0" dirty="0" smtClean="0">
              <a:solidFill>
                <a:srgbClr val="FF0000"/>
              </a:solidFill>
            </a:endParaRPr>
          </a:p>
          <a:p>
            <a:pPr marL="1085850" lvl="2" indent="-171450">
              <a:buFont typeface="Arial" panose="020B0604020202020204" pitchFamily="34" charset="0"/>
              <a:buChar char="•"/>
            </a:pPr>
            <a:endParaRPr lang="en-US" dirty="0" smtClean="0"/>
          </a:p>
          <a:p>
            <a:pPr marL="1085850" lvl="2" indent="-171450">
              <a:buFont typeface="Arial" panose="020B0604020202020204" pitchFamily="34" charset="0"/>
              <a:buChar char="•"/>
            </a:pPr>
            <a:endParaRPr lang="en-US" dirty="0" smtClean="0"/>
          </a:p>
          <a:p>
            <a:pPr marL="1085850" lvl="2" indent="-171450">
              <a:buFont typeface="Arial" panose="020B0604020202020204" pitchFamily="34" charset="0"/>
              <a:buChar char="•"/>
            </a:pPr>
            <a:endParaRPr lang="en-US" dirty="0" smtClean="0"/>
          </a:p>
          <a:p>
            <a:pPr marL="1085850" lvl="2" indent="-171450">
              <a:buFont typeface="Arial" panose="020B0604020202020204" pitchFamily="34" charset="0"/>
              <a:buChar char="•"/>
            </a:pPr>
            <a:endParaRPr lang="en-US" dirty="0" smtClean="0"/>
          </a:p>
          <a:p>
            <a:pPr marL="628650" lvl="1" indent="-171450">
              <a:buFont typeface="Arial" panose="020B0604020202020204" pitchFamily="34" charset="0"/>
              <a:buChar char="•"/>
            </a:pPr>
            <a:endParaRPr lang="en-US" baseline="0" dirty="0" smtClean="0"/>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DE97AC3-A588-4665-9E73-8E0907B3AD15}" type="slidenum">
              <a:rPr lang="en-US" smtClean="0"/>
              <a:t>3</a:t>
            </a:fld>
            <a:endParaRPr lang="en-US"/>
          </a:p>
        </p:txBody>
      </p:sp>
    </p:spTree>
    <p:extLst>
      <p:ext uri="{BB962C8B-B14F-4D97-AF65-F5344CB8AC3E}">
        <p14:creationId xmlns:p14="http://schemas.microsoft.com/office/powerpoint/2010/main" val="2922713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New IRS Requirements for Real Estate Collateral</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Addresses situation where you have single piece of collateral that secures two loans with two different primary borrowers, each with a different address… how do you get the correct address for each to go to the 1098?</a:t>
            </a:r>
          </a:p>
          <a:p>
            <a:pPr marL="171450" indent="-171450">
              <a:buFont typeface="Arial" panose="020B0604020202020204" pitchFamily="34" charset="0"/>
              <a:buChar char="•"/>
            </a:pPr>
            <a:r>
              <a:rPr lang="en-US" dirty="0" smtClean="0"/>
              <a:t>On Location panel of Real Estate wizard, will now pull in all existing addresses across the group from </a:t>
            </a:r>
            <a:r>
              <a:rPr lang="en-US" dirty="0" err="1" smtClean="0"/>
              <a:t>EmPOWER</a:t>
            </a:r>
            <a:r>
              <a:rPr lang="en-US" dirty="0" smtClean="0"/>
              <a:t>.</a:t>
            </a:r>
          </a:p>
          <a:p>
            <a:pPr marL="628650" lvl="1" indent="-171450">
              <a:buFont typeface="Arial" panose="020B0604020202020204" pitchFamily="34" charset="0"/>
              <a:buChar char="•"/>
            </a:pPr>
            <a:r>
              <a:rPr lang="en-US" dirty="0" smtClean="0"/>
              <a:t>If the address you want to use is the same as one of the addresses in </a:t>
            </a:r>
            <a:r>
              <a:rPr lang="en-US" dirty="0" err="1" smtClean="0"/>
              <a:t>EmPOWER</a:t>
            </a:r>
            <a:r>
              <a:rPr lang="en-US" dirty="0" smtClean="0"/>
              <a:t>, simply need to select that address, and</a:t>
            </a:r>
            <a:r>
              <a:rPr lang="en-US" baseline="0" dirty="0" smtClean="0"/>
              <a:t> click “Add Location w/ Selected Address”, which will populate your data grid.</a:t>
            </a:r>
            <a:endParaRPr lang="en-US" dirty="0" smtClean="0"/>
          </a:p>
          <a:p>
            <a:pPr marL="1085850" lvl="2" indent="-171450">
              <a:buFont typeface="Arial" panose="020B0604020202020204" pitchFamily="34" charset="0"/>
              <a:buChar char="•"/>
            </a:pPr>
            <a:r>
              <a:rPr lang="en-US" dirty="0" smtClean="0"/>
              <a:t>If selecting an address from this list,</a:t>
            </a:r>
            <a:r>
              <a:rPr lang="en-US" baseline="0" dirty="0" smtClean="0"/>
              <a:t> you cannot change that address in Collateral Web. You would need to go into </a:t>
            </a:r>
            <a:r>
              <a:rPr lang="en-US" baseline="0" dirty="0" err="1" smtClean="0"/>
              <a:t>EmPOWER</a:t>
            </a:r>
            <a:r>
              <a:rPr lang="en-US" baseline="0" dirty="0" smtClean="0"/>
              <a:t> desktop CRM and update the address there.</a:t>
            </a:r>
          </a:p>
          <a:p>
            <a:pPr marL="1085850" lvl="2" indent="-171450">
              <a:buFont typeface="Arial" panose="020B0604020202020204" pitchFamily="34" charset="0"/>
              <a:buChar char="•"/>
            </a:pPr>
            <a:r>
              <a:rPr lang="en-US" baseline="0" dirty="0" smtClean="0"/>
              <a:t>Can still add the Property Description (APN) using an address from this list; only editable field besides the ability to delete that address.</a:t>
            </a:r>
          </a:p>
          <a:p>
            <a:pPr marL="628650" lvl="1" indent="-171450">
              <a:buFont typeface="Arial" panose="020B0604020202020204" pitchFamily="34" charset="0"/>
              <a:buChar char="•"/>
            </a:pPr>
            <a:r>
              <a:rPr lang="en-US" baseline="0" dirty="0" smtClean="0"/>
              <a:t>FCE Question: Existing addresses pull from </a:t>
            </a:r>
            <a:r>
              <a:rPr lang="en-US" baseline="0" dirty="0" err="1" smtClean="0"/>
              <a:t>EmPOWER</a:t>
            </a:r>
            <a:r>
              <a:rPr lang="en-US" baseline="0" dirty="0" smtClean="0"/>
              <a:t> CRM screen for each of the primary borrowers?</a:t>
            </a:r>
          </a:p>
          <a:p>
            <a:pPr marL="1085850" lvl="2" indent="-171450">
              <a:buFont typeface="Arial" panose="020B0604020202020204" pitchFamily="34" charset="0"/>
              <a:buChar char="•"/>
            </a:pPr>
            <a:r>
              <a:rPr lang="en-US" baseline="0" dirty="0" smtClean="0"/>
              <a:t>FPI Response: Yes. FPI will write up a list of all the addresses that actually get pulled from </a:t>
            </a:r>
            <a:r>
              <a:rPr lang="en-US" baseline="0" dirty="0" err="1" smtClean="0"/>
              <a:t>EmPOWER</a:t>
            </a:r>
            <a:r>
              <a:rPr lang="en-US" baseline="0" dirty="0" smtClean="0"/>
              <a:t> CRM -&gt; </a:t>
            </a:r>
            <a:r>
              <a:rPr lang="en-US" b="1" baseline="0" dirty="0" smtClean="0"/>
              <a:t>FPI ACTION ITEM</a:t>
            </a:r>
          </a:p>
        </p:txBody>
      </p:sp>
      <p:sp>
        <p:nvSpPr>
          <p:cNvPr id="4" name="Slide Number Placeholder 3"/>
          <p:cNvSpPr>
            <a:spLocks noGrp="1"/>
          </p:cNvSpPr>
          <p:nvPr>
            <p:ph type="sldNum" sz="quarter" idx="10"/>
          </p:nvPr>
        </p:nvSpPr>
        <p:spPr/>
        <p:txBody>
          <a:bodyPr/>
          <a:lstStyle/>
          <a:p>
            <a:fld id="{3DE97AC3-A588-4665-9E73-8E0907B3AD15}" type="slidenum">
              <a:rPr lang="en-US" smtClean="0"/>
              <a:t>4</a:t>
            </a:fld>
            <a:endParaRPr lang="en-US"/>
          </a:p>
        </p:txBody>
      </p:sp>
    </p:spTree>
    <p:extLst>
      <p:ext uri="{BB962C8B-B14F-4D97-AF65-F5344CB8AC3E}">
        <p14:creationId xmlns:p14="http://schemas.microsoft.com/office/powerpoint/2010/main" val="2701971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smtClean="0"/>
              <a:t>If the address you would like to use is not in </a:t>
            </a:r>
            <a:r>
              <a:rPr lang="en-US" baseline="0" dirty="0" err="1" smtClean="0"/>
              <a:t>EmPOWER</a:t>
            </a:r>
            <a:r>
              <a:rPr lang="en-US" baseline="0" dirty="0" smtClean="0"/>
              <a:t>, can still add a </a:t>
            </a:r>
            <a:r>
              <a:rPr lang="en-US" i="1" baseline="0" dirty="0" smtClean="0"/>
              <a:t>new</a:t>
            </a:r>
            <a:r>
              <a:rPr lang="en-US" baseline="0" dirty="0" smtClean="0"/>
              <a:t> address from this panel by selecting the “Add Location w/ New Address” option.</a:t>
            </a:r>
          </a:p>
          <a:p>
            <a:pPr marL="628650" lvl="1" indent="-171450">
              <a:buFont typeface="Arial" panose="020B0604020202020204" pitchFamily="34" charset="0"/>
              <a:buChar char="•"/>
            </a:pPr>
            <a:r>
              <a:rPr lang="en-US" baseline="0" dirty="0" smtClean="0"/>
              <a:t>All fields will be open for data entry.</a:t>
            </a:r>
          </a:p>
          <a:p>
            <a:pPr marL="628650" lvl="1" indent="-171450">
              <a:buFont typeface="Arial" panose="020B0604020202020204" pitchFamily="34" charset="0"/>
              <a:buChar char="•"/>
            </a:pPr>
            <a:r>
              <a:rPr lang="en-US" baseline="0" dirty="0" smtClean="0"/>
              <a:t>NOTE: Need to either have the full address, OR the Property Description with the County/State filled out.</a:t>
            </a:r>
          </a:p>
          <a:p>
            <a:pPr marL="628650" lvl="1" indent="-171450">
              <a:buFont typeface="Arial" panose="020B0604020202020204" pitchFamily="34" charset="0"/>
              <a:buChar char="•"/>
            </a:pPr>
            <a:r>
              <a:rPr lang="en-US" baseline="0" dirty="0" smtClean="0"/>
              <a:t>No validation rules fire on this panel (Location panel) while working in it.</a:t>
            </a:r>
          </a:p>
          <a:p>
            <a:pPr marL="1085850" lvl="2" indent="-171450">
              <a:buFont typeface="Arial" panose="020B0604020202020204" pitchFamily="34" charset="0"/>
              <a:buChar char="•"/>
            </a:pPr>
            <a:r>
              <a:rPr lang="en-US" baseline="0" dirty="0" smtClean="0"/>
              <a:t>Validation rules fire when you choose to Validate or Submit the scenario.</a:t>
            </a:r>
          </a:p>
          <a:p>
            <a:endParaRPr lang="en-US" dirty="0" smtClean="0"/>
          </a:p>
          <a:p>
            <a:pPr marL="171450" lvl="0" indent="-171450">
              <a:buFont typeface="Arial" panose="020B0604020202020204" pitchFamily="34" charset="0"/>
              <a:buChar char="•"/>
            </a:pPr>
            <a:r>
              <a:rPr lang="en-US" b="0" baseline="0" dirty="0" smtClean="0"/>
              <a:t>VALIDATION RULE: Collateral Web validation rule will look for either a legitimate mailing address or Property Description for the row that you chose as the </a:t>
            </a:r>
            <a:r>
              <a:rPr lang="en-US" b="0" i="1" baseline="0" dirty="0" smtClean="0"/>
              <a:t>Primary Location </a:t>
            </a:r>
            <a:r>
              <a:rPr lang="en-US" b="0" baseline="0" dirty="0" smtClean="0"/>
              <a:t>to be sent to the 1098 (see next slide for Primary Location).</a:t>
            </a:r>
          </a:p>
          <a:p>
            <a:pPr marL="1085850" lvl="2" indent="-171450">
              <a:buFont typeface="Arial" panose="020B0604020202020204" pitchFamily="34" charset="0"/>
              <a:buChar char="•"/>
            </a:pPr>
            <a:r>
              <a:rPr lang="en-US" b="0" baseline="0" dirty="0" smtClean="0"/>
              <a:t>Makes sure there is an address that has Street Address/City/State/ZIP (that can actually mail to) OR County/State/APN.</a:t>
            </a:r>
          </a:p>
          <a:p>
            <a:pPr marL="1085850" lvl="2" indent="-171450">
              <a:buFont typeface="Arial" panose="020B0604020202020204" pitchFamily="34" charset="0"/>
              <a:buChar char="•"/>
            </a:pPr>
            <a:r>
              <a:rPr lang="en-US" b="0" baseline="0" dirty="0" smtClean="0"/>
              <a:t>Not validating if it has not been touched – Collateral Web in general does not validate any piece of collateral that hasn’t been touched while you are working.</a:t>
            </a:r>
          </a:p>
          <a:p>
            <a:pPr marL="171450" lvl="0" indent="-171450">
              <a:buFont typeface="Arial" panose="020B0604020202020204" pitchFamily="34" charset="0"/>
              <a:buChar char="•"/>
            </a:pPr>
            <a:r>
              <a:rPr lang="en-US" b="0" baseline="0" dirty="0" smtClean="0"/>
              <a:t>FPI Question: Aren’t staff doing a cleanup right now proactively?</a:t>
            </a:r>
          </a:p>
          <a:p>
            <a:pPr marL="628650" lvl="1" indent="-171450">
              <a:buFont typeface="Arial" panose="020B0604020202020204" pitchFamily="34" charset="0"/>
              <a:buChar char="•"/>
            </a:pPr>
            <a:r>
              <a:rPr lang="en-US" b="0" baseline="0" dirty="0" smtClean="0"/>
              <a:t>FCW Response: Yes, but the problem is moving forward – will need to do a data scrub every year…</a:t>
            </a:r>
          </a:p>
          <a:p>
            <a:pPr marL="171450" lvl="0" indent="-171450">
              <a:buFont typeface="Arial" panose="020B0604020202020204" pitchFamily="34" charset="0"/>
              <a:buChar char="•"/>
            </a:pPr>
            <a:r>
              <a:rPr lang="en-US" b="0" baseline="0" dirty="0" smtClean="0"/>
              <a:t>If editing/adding real estate, and it is missing address information, go to validate that scenario, if these business rules are turned on (recommend turning on as soft error, unless any ACA wants it to be a hard error), it will check if for that location, is there an address with all of the correct components to make it a valid address.</a:t>
            </a:r>
          </a:p>
          <a:p>
            <a:pPr marL="628650" lvl="1" indent="-171450">
              <a:buFont typeface="Arial" panose="020B0604020202020204" pitchFamily="34" charset="0"/>
              <a:buChar char="•"/>
            </a:pPr>
            <a:r>
              <a:rPr lang="en-US" b="0" baseline="0" dirty="0" smtClean="0"/>
              <a:t>Will fail if the address is left totally blank, as well as if the address is not a “valid” address.</a:t>
            </a:r>
          </a:p>
          <a:p>
            <a:pPr marL="628650" lvl="1" indent="-171450">
              <a:buFont typeface="Arial" panose="020B0604020202020204" pitchFamily="34" charset="0"/>
              <a:buChar char="•"/>
            </a:pPr>
            <a:r>
              <a:rPr lang="en-US" b="0" baseline="0" dirty="0" smtClean="0"/>
              <a:t>Will only pass if one of the two criteria above for a “valid” address exists.</a:t>
            </a:r>
          </a:p>
          <a:p>
            <a:pPr marL="628650" lvl="1" indent="-171450">
              <a:buFont typeface="Arial" panose="020B0604020202020204" pitchFamily="34" charset="0"/>
              <a:buChar char="•"/>
            </a:pPr>
            <a:r>
              <a:rPr lang="en-US" b="0" baseline="0" dirty="0" smtClean="0"/>
              <a:t>ACA can choose between soft/hard error.</a:t>
            </a:r>
          </a:p>
          <a:p>
            <a:endParaRPr lang="en-US" dirty="0"/>
          </a:p>
        </p:txBody>
      </p:sp>
      <p:sp>
        <p:nvSpPr>
          <p:cNvPr id="4" name="Slide Number Placeholder 3"/>
          <p:cNvSpPr>
            <a:spLocks noGrp="1"/>
          </p:cNvSpPr>
          <p:nvPr>
            <p:ph type="sldNum" sz="quarter" idx="10"/>
          </p:nvPr>
        </p:nvSpPr>
        <p:spPr/>
        <p:txBody>
          <a:bodyPr/>
          <a:lstStyle/>
          <a:p>
            <a:fld id="{3DE97AC3-A588-4665-9E73-8E0907B3AD15}" type="slidenum">
              <a:rPr lang="en-US" smtClean="0"/>
              <a:t>5</a:t>
            </a:fld>
            <a:endParaRPr lang="en-US"/>
          </a:p>
        </p:txBody>
      </p:sp>
    </p:spTree>
    <p:extLst>
      <p:ext uri="{BB962C8B-B14F-4D97-AF65-F5344CB8AC3E}">
        <p14:creationId xmlns:p14="http://schemas.microsoft.com/office/powerpoint/2010/main" val="1938477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aseline="0" dirty="0" smtClean="0"/>
              <a:t>Which address is the Primary Location to flow to the 1098?</a:t>
            </a:r>
          </a:p>
          <a:p>
            <a:pPr marL="171450" lvl="0" indent="-171450">
              <a:buFont typeface="Arial" panose="020B0604020202020204" pitchFamily="34" charset="0"/>
              <a:buChar char="•"/>
            </a:pPr>
            <a:r>
              <a:rPr lang="en-US" baseline="0" dirty="0" smtClean="0"/>
              <a:t>Added a second panel to the real estate wizard labeled “Primary Location (1098)”.</a:t>
            </a:r>
          </a:p>
          <a:p>
            <a:pPr marL="628650" lvl="1" indent="-171450">
              <a:buFont typeface="Arial" panose="020B0604020202020204" pitchFamily="34" charset="0"/>
              <a:buChar char="•"/>
            </a:pPr>
            <a:r>
              <a:rPr lang="en-US" baseline="0" dirty="0" smtClean="0"/>
              <a:t>Will pull all of the addresses available (from summary </a:t>
            </a:r>
            <a:r>
              <a:rPr lang="en-US" i="1" baseline="0" dirty="0" smtClean="0"/>
              <a:t>and</a:t>
            </a:r>
            <a:r>
              <a:rPr lang="en-US" baseline="0" dirty="0" smtClean="0"/>
              <a:t> detail items) into the same list on that panel.</a:t>
            </a:r>
          </a:p>
          <a:p>
            <a:pPr marL="628650" lvl="1" indent="-171450">
              <a:buFont typeface="Arial" panose="020B0604020202020204" pitchFamily="34" charset="0"/>
              <a:buChar char="•"/>
            </a:pPr>
            <a:r>
              <a:rPr lang="en-US" baseline="0" dirty="0" smtClean="0"/>
              <a:t>The radio button to select which address will be used will default to the first address in that list.</a:t>
            </a:r>
          </a:p>
          <a:p>
            <a:pPr marL="628650" lvl="1" indent="-171450">
              <a:buFont typeface="Arial" panose="020B0604020202020204" pitchFamily="34" charset="0"/>
              <a:buChar char="•"/>
            </a:pPr>
            <a:r>
              <a:rPr lang="en-US" baseline="0" dirty="0" smtClean="0"/>
              <a:t>Can change the radio button to select any address from that list to go to the 1098.</a:t>
            </a:r>
          </a:p>
          <a:p>
            <a:pPr marL="628650" lvl="1" indent="-171450">
              <a:buFont typeface="Arial" panose="020B0604020202020204" pitchFamily="34" charset="0"/>
              <a:buChar char="•"/>
            </a:pPr>
            <a:r>
              <a:rPr lang="en-US" baseline="0" dirty="0" smtClean="0"/>
              <a:t>Radio button is only thing that can be modified on this panel.</a:t>
            </a:r>
          </a:p>
          <a:p>
            <a:pPr marL="628650" lvl="1" indent="-171450">
              <a:buFont typeface="Arial" panose="020B0604020202020204" pitchFamily="34" charset="0"/>
              <a:buChar char="•"/>
            </a:pPr>
            <a:r>
              <a:rPr lang="en-US" baseline="0" dirty="0" smtClean="0"/>
              <a:t>Only need to go to this panel if there are multiple addresses on the “Location” panel, and the first one on in the list is not the address you want to go to the 1098.</a:t>
            </a:r>
          </a:p>
          <a:p>
            <a:pPr marL="1085850" lvl="2" indent="-171450">
              <a:buFont typeface="Arial" panose="020B0604020202020204" pitchFamily="34" charset="0"/>
              <a:buChar char="•"/>
            </a:pPr>
            <a:r>
              <a:rPr lang="en-US" baseline="0" dirty="0" smtClean="0"/>
              <a:t>If no address on the “Overall” for the Fixture Location panel, will default to the first available detail level address.</a:t>
            </a:r>
          </a:p>
          <a:p>
            <a:pPr marL="628650" lvl="1" indent="-171450">
              <a:buFont typeface="Arial" panose="020B0604020202020204" pitchFamily="34" charset="0"/>
              <a:buChar char="•"/>
            </a:pPr>
            <a:r>
              <a:rPr lang="en-US" baseline="0" dirty="0" smtClean="0"/>
              <a:t>FCW Question: At beginning of </a:t>
            </a:r>
            <a:r>
              <a:rPr lang="en-US" baseline="0" dirty="0" err="1" smtClean="0"/>
              <a:t>EmPOWER</a:t>
            </a:r>
            <a:r>
              <a:rPr lang="en-US" baseline="0" dirty="0" smtClean="0"/>
              <a:t> Web project, there was an item for when appraiser gets appraisal done, it will get put into the system, along with key components from </a:t>
            </a:r>
            <a:r>
              <a:rPr lang="en-US" baseline="0" dirty="0" err="1" smtClean="0"/>
              <a:t>Agware</a:t>
            </a:r>
            <a:r>
              <a:rPr lang="en-US" baseline="0" dirty="0" smtClean="0"/>
              <a:t>… is this still an item?</a:t>
            </a:r>
          </a:p>
          <a:p>
            <a:pPr marL="1085850" lvl="2" indent="-171450">
              <a:buFont typeface="Arial" panose="020B0604020202020204" pitchFamily="34" charset="0"/>
              <a:buChar char="•"/>
            </a:pPr>
            <a:r>
              <a:rPr lang="en-US" baseline="0" dirty="0" smtClean="0"/>
              <a:t>FPI Response: Item was discussed for Collateral Remaining project, but ultimately was not implemented, and is not a feature currently available.</a:t>
            </a:r>
          </a:p>
          <a:p>
            <a:pPr marL="628650" lvl="1" indent="-171450">
              <a:buFont typeface="Arial" panose="020B0604020202020204" pitchFamily="34" charset="0"/>
              <a:buChar char="•"/>
            </a:pPr>
            <a:r>
              <a:rPr lang="en-US" baseline="0" dirty="0" smtClean="0"/>
              <a:t>FCE Question: Farm property with addresses… what about those without a Number, Street, Town?</a:t>
            </a:r>
          </a:p>
          <a:p>
            <a:pPr marL="1085850" lvl="2" indent="-171450">
              <a:buFont typeface="Arial" panose="020B0604020202020204" pitchFamily="34" charset="0"/>
              <a:buChar char="•"/>
            </a:pPr>
            <a:r>
              <a:rPr lang="en-US" baseline="0" dirty="0" smtClean="0"/>
              <a:t>FPI Response: 1098 requires the APN for those cases, so use the County, State, and APN for the Property Description.</a:t>
            </a:r>
          </a:p>
          <a:p>
            <a:pPr marL="628650" lvl="1" indent="-171450">
              <a:buFont typeface="Arial" panose="020B0604020202020204" pitchFamily="34" charset="0"/>
              <a:buChar char="•"/>
            </a:pPr>
            <a:r>
              <a:rPr lang="en-US" baseline="0" dirty="0" smtClean="0"/>
              <a:t>Removed checkbox saying “No, not same as borrower’s mailing address”. By linking to an existing address in </a:t>
            </a:r>
            <a:r>
              <a:rPr lang="en-US" baseline="0" dirty="0" err="1" smtClean="0"/>
              <a:t>EmPOWER</a:t>
            </a:r>
            <a:r>
              <a:rPr lang="en-US" baseline="0" dirty="0" smtClean="0"/>
              <a:t> desktop CRM, the address either is the same as the primary borrower’s or it is not, based on the link.</a:t>
            </a:r>
          </a:p>
          <a:p>
            <a:pPr marL="628650" lvl="1" indent="-171450">
              <a:buFont typeface="Arial" panose="020B0604020202020204" pitchFamily="34" charset="0"/>
              <a:buChar char="•"/>
            </a:pPr>
            <a:r>
              <a:rPr lang="en-US" baseline="0" dirty="0" smtClean="0"/>
              <a:t>There is a limit on the tax form only allowing up to 39 characters, so be aware that long addresses may get cut off on the form.</a:t>
            </a:r>
          </a:p>
          <a:p>
            <a:pPr marL="628650" lvl="1" indent="-171450">
              <a:buFont typeface="Arial" panose="020B0604020202020204" pitchFamily="34" charset="0"/>
              <a:buChar char="•"/>
            </a:pPr>
            <a:r>
              <a:rPr lang="en-US" baseline="0" dirty="0" smtClean="0"/>
              <a:t>FCE Question: One loan secured by two properties (farm + personal residence), how does Collateral Web know which address to choose?</a:t>
            </a:r>
          </a:p>
          <a:p>
            <a:pPr marL="1085850" lvl="2" indent="-171450">
              <a:buFont typeface="Arial" panose="020B0604020202020204" pitchFamily="34" charset="0"/>
              <a:buChar char="•"/>
            </a:pPr>
            <a:r>
              <a:rPr lang="en-US" baseline="0" dirty="0" smtClean="0"/>
              <a:t>FPI Response: Use the Primary Location panel to select the address you want to use.</a:t>
            </a:r>
          </a:p>
          <a:p>
            <a:pPr marL="1085850" lvl="2" indent="-171450">
              <a:buFont typeface="Arial" panose="020B0604020202020204" pitchFamily="34" charset="0"/>
              <a:buChar char="•"/>
            </a:pPr>
            <a:r>
              <a:rPr lang="en-US" baseline="0" dirty="0" smtClean="0"/>
              <a:t>Only works if both pieces of property were entered under the same Real Estate object.</a:t>
            </a:r>
          </a:p>
          <a:p>
            <a:pPr marL="1085850" lvl="2" indent="-171450">
              <a:buFont typeface="Arial" panose="020B0604020202020204" pitchFamily="34" charset="0"/>
              <a:buChar char="•"/>
            </a:pPr>
            <a:r>
              <a:rPr lang="en-US" baseline="0" dirty="0" smtClean="0"/>
              <a:t>FPI to recommend to staff generating the 1098 that if one address matches the primary borrower, choose that address -&gt; </a:t>
            </a:r>
            <a:r>
              <a:rPr lang="en-US" b="1" baseline="0" dirty="0" smtClean="0"/>
              <a:t>FPI ACTION ITEM</a:t>
            </a:r>
          </a:p>
          <a:p>
            <a:pPr marL="628650" lvl="1" indent="-171450">
              <a:buFont typeface="Arial" panose="020B0604020202020204" pitchFamily="34" charset="0"/>
              <a:buChar char="•"/>
            </a:pPr>
            <a:r>
              <a:rPr lang="en-US" baseline="0" dirty="0" smtClean="0"/>
              <a:t>NW Question: What happens if staff go in and update an address in </a:t>
            </a:r>
            <a:r>
              <a:rPr lang="en-US" baseline="0" dirty="0" err="1" smtClean="0"/>
              <a:t>EmPOWER</a:t>
            </a:r>
            <a:r>
              <a:rPr lang="en-US" baseline="0" dirty="0" smtClean="0"/>
              <a:t> CRM… will it automatically update Collateral Web? What if just change of mailing address, don’t want to change the actual collateral record?</a:t>
            </a:r>
          </a:p>
          <a:p>
            <a:pPr marL="628650" lvl="1" indent="-171450">
              <a:buFont typeface="Arial" panose="020B0604020202020204" pitchFamily="34" charset="0"/>
              <a:buChar char="•"/>
            </a:pPr>
            <a:r>
              <a:rPr lang="en-US" baseline="0" dirty="0" smtClean="0"/>
              <a:t>FPI Prod Services team plans on adding a warning message for when changing address in desktop </a:t>
            </a:r>
            <a:r>
              <a:rPr lang="en-US" baseline="0" dirty="0" err="1" smtClean="0"/>
              <a:t>EmPOWER</a:t>
            </a:r>
            <a:r>
              <a:rPr lang="en-US" baseline="0" dirty="0" smtClean="0"/>
              <a:t> so that if that address is being used as a collateral address, ACA staff can then decide if truly should change that address or add a new one.</a:t>
            </a:r>
          </a:p>
          <a:p>
            <a:pPr marL="1085850" lvl="2" indent="-171450">
              <a:buFont typeface="Arial" panose="020B0604020202020204" pitchFamily="34" charset="0"/>
              <a:buChar char="•"/>
            </a:pPr>
            <a:r>
              <a:rPr lang="en-US" baseline="0" dirty="0" smtClean="0"/>
              <a:t>This warning represents a TRUE link between Collateral Web and </a:t>
            </a:r>
            <a:r>
              <a:rPr lang="en-US" baseline="0" dirty="0" err="1" smtClean="0"/>
              <a:t>EmPOWER</a:t>
            </a:r>
            <a:r>
              <a:rPr lang="en-US" baseline="0" dirty="0" smtClean="0"/>
              <a:t>… changing a linked address WILL update the address record in Collateral Web.</a:t>
            </a:r>
          </a:p>
          <a:p>
            <a:pPr marL="628650" lvl="1" indent="-171450">
              <a:buFont typeface="Arial" panose="020B0604020202020204" pitchFamily="34" charset="0"/>
              <a:buChar char="•"/>
            </a:pPr>
            <a:r>
              <a:rPr lang="en-US" baseline="0" dirty="0" smtClean="0"/>
              <a:t>FCE Question: What if… adding PO Box as new mailing address, but keeping same collateral address?</a:t>
            </a:r>
          </a:p>
          <a:p>
            <a:pPr marL="1085850" lvl="2" indent="-171450">
              <a:buFont typeface="Arial" panose="020B0604020202020204" pitchFamily="34" charset="0"/>
              <a:buChar char="•"/>
            </a:pPr>
            <a:r>
              <a:rPr lang="en-US" baseline="0" dirty="0" smtClean="0"/>
              <a:t>If adding a new mailing address (PO Box for example), but keeping same collateral address, then in </a:t>
            </a:r>
            <a:r>
              <a:rPr lang="en-US" baseline="0" dirty="0" err="1" smtClean="0"/>
              <a:t>EmPOWER</a:t>
            </a:r>
            <a:r>
              <a:rPr lang="en-US" baseline="0" dirty="0" smtClean="0"/>
              <a:t> need to create a new address for the PO Box, and then check the new PO Box as the new mailing address.</a:t>
            </a:r>
          </a:p>
          <a:p>
            <a:pPr marL="1543050" lvl="3" indent="-171450">
              <a:buFont typeface="Arial" panose="020B0604020202020204" pitchFamily="34" charset="0"/>
              <a:buChar char="•"/>
            </a:pPr>
            <a:r>
              <a:rPr lang="en-US" baseline="0" dirty="0" smtClean="0"/>
              <a:t>What happens then in Collateral Web? </a:t>
            </a:r>
            <a:r>
              <a:rPr lang="en-US" baseline="0" dirty="0" err="1" smtClean="0"/>
              <a:t>EmPOWER</a:t>
            </a:r>
            <a:r>
              <a:rPr lang="en-US" baseline="0" dirty="0" smtClean="0"/>
              <a:t> has the new mailing address, but the record in Collateral Web still has the old address as the mailing address…</a:t>
            </a:r>
          </a:p>
          <a:p>
            <a:pPr marL="2000250" lvl="4" indent="-171450">
              <a:buFont typeface="Arial" panose="020B0604020202020204" pitchFamily="34" charset="0"/>
              <a:buChar char="•"/>
            </a:pPr>
            <a:r>
              <a:rPr lang="en-US" baseline="0" dirty="0" smtClean="0"/>
              <a:t>1098 gets Mailing Address from </a:t>
            </a:r>
            <a:r>
              <a:rPr lang="en-US" baseline="0" dirty="0" err="1" smtClean="0"/>
              <a:t>EmPOWER</a:t>
            </a:r>
            <a:r>
              <a:rPr lang="en-US" baseline="0" dirty="0" smtClean="0"/>
              <a:t> still.</a:t>
            </a:r>
          </a:p>
          <a:p>
            <a:pPr marL="1543050" lvl="3" indent="-171450">
              <a:buFont typeface="Arial" panose="020B0604020202020204" pitchFamily="34" charset="0"/>
              <a:buChar char="•"/>
            </a:pPr>
            <a:r>
              <a:rPr lang="en-US" baseline="0" dirty="0" smtClean="0"/>
              <a:t>If multiple properties used, IRS states that ANY of the property addresses can be used.</a:t>
            </a:r>
          </a:p>
          <a:p>
            <a:pPr marL="2000250" marR="0" lvl="4"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FPI to create documentation for different possible situations. – </a:t>
            </a:r>
            <a:r>
              <a:rPr lang="en-US" b="1" baseline="0" dirty="0" smtClean="0"/>
              <a:t>FPI ACTION ITEM</a:t>
            </a:r>
            <a:endParaRPr lang="en-US" baseline="0" dirty="0" smtClean="0"/>
          </a:p>
          <a:p>
            <a:pPr marL="2000250" lvl="4" indent="-171450">
              <a:buFont typeface="Arial" panose="020B0604020202020204" pitchFamily="34" charset="0"/>
              <a:buChar char="•"/>
            </a:pPr>
            <a:r>
              <a:rPr lang="en-US" baseline="0" dirty="0" smtClean="0"/>
              <a:t>Will take further discussion offline. Contact Bevin with questions.</a:t>
            </a:r>
          </a:p>
        </p:txBody>
      </p:sp>
      <p:sp>
        <p:nvSpPr>
          <p:cNvPr id="4" name="Slide Number Placeholder 3"/>
          <p:cNvSpPr>
            <a:spLocks noGrp="1"/>
          </p:cNvSpPr>
          <p:nvPr>
            <p:ph type="sldNum" sz="quarter" idx="10"/>
          </p:nvPr>
        </p:nvSpPr>
        <p:spPr/>
        <p:txBody>
          <a:bodyPr/>
          <a:lstStyle/>
          <a:p>
            <a:fld id="{3DE97AC3-A588-4665-9E73-8E0907B3AD15}" type="slidenum">
              <a:rPr lang="en-US" smtClean="0"/>
              <a:t>6</a:t>
            </a:fld>
            <a:endParaRPr lang="en-US"/>
          </a:p>
        </p:txBody>
      </p:sp>
    </p:spTree>
    <p:extLst>
      <p:ext uri="{BB962C8B-B14F-4D97-AF65-F5344CB8AC3E}">
        <p14:creationId xmlns:p14="http://schemas.microsoft.com/office/powerpoint/2010/main" val="3346681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Time did not allow a discussion of Multiple Scenarios today.</a:t>
            </a:r>
          </a:p>
          <a:p>
            <a:pPr marL="171450" indent="-171450">
              <a:buFont typeface="Arial" panose="020B0604020202020204" pitchFamily="34" charset="0"/>
              <a:buChar char="•"/>
            </a:pPr>
            <a:r>
              <a:rPr lang="en-US" dirty="0" smtClean="0"/>
              <a:t>FPI</a:t>
            </a:r>
            <a:r>
              <a:rPr lang="en-US" baseline="0" dirty="0" smtClean="0"/>
              <a:t> w</a:t>
            </a:r>
            <a:r>
              <a:rPr lang="en-US" dirty="0" smtClean="0"/>
              <a:t>ill schedule a new meeting to continue discussing a potential solution for Multiple Scenarios. </a:t>
            </a:r>
          </a:p>
          <a:p>
            <a:pPr marL="171450" indent="-171450">
              <a:buFont typeface="Arial" panose="020B0604020202020204" pitchFamily="34" charset="0"/>
              <a:buChar char="•"/>
            </a:pPr>
            <a:r>
              <a:rPr lang="en-US" dirty="0" smtClean="0"/>
              <a:t>Thanks for your patience!</a:t>
            </a:r>
            <a:endParaRPr lang="en-US" dirty="0"/>
          </a:p>
        </p:txBody>
      </p:sp>
      <p:sp>
        <p:nvSpPr>
          <p:cNvPr id="4" name="Slide Number Placeholder 3"/>
          <p:cNvSpPr>
            <a:spLocks noGrp="1"/>
          </p:cNvSpPr>
          <p:nvPr>
            <p:ph type="sldNum" sz="quarter" idx="10"/>
          </p:nvPr>
        </p:nvSpPr>
        <p:spPr/>
        <p:txBody>
          <a:bodyPr/>
          <a:lstStyle/>
          <a:p>
            <a:fld id="{3DE97AC3-A588-4665-9E73-8E0907B3AD15}" type="slidenum">
              <a:rPr lang="en-US" smtClean="0"/>
              <a:t>7</a:t>
            </a:fld>
            <a:endParaRPr lang="en-US"/>
          </a:p>
        </p:txBody>
      </p:sp>
    </p:spTree>
    <p:extLst>
      <p:ext uri="{BB962C8B-B14F-4D97-AF65-F5344CB8AC3E}">
        <p14:creationId xmlns:p14="http://schemas.microsoft.com/office/powerpoint/2010/main" val="476886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222375"/>
          </a:xfrm>
        </p:spPr>
        <p:txBody>
          <a:bodyPr/>
          <a:lstStyle>
            <a:lvl1pPr algn="ctr">
              <a:defRPr>
                <a:effectLst/>
                <a:latin typeface="Century Gothic" panose="020B0502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1524000"/>
            <a:ext cx="6400800" cy="1524000"/>
          </a:xfrm>
        </p:spPr>
        <p:txBody>
          <a:bodyPr>
            <a:normAutofit/>
          </a:bodyPr>
          <a:lstStyle>
            <a:lvl1pPr marL="0" indent="0" algn="ctr">
              <a:buNone/>
              <a:defRPr sz="2800">
                <a:solidFill>
                  <a:srgbClr val="05223C"/>
                </a:solidFill>
                <a:effectLst/>
                <a:latin typeface="Century Gothic" panose="020B0502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E373DB-98F8-40EC-AC87-E4AC7660CFCB}" type="datetimeFigureOut">
              <a:rPr lang="en-US" smtClean="0"/>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A3D971-0040-4A74-8611-D93F33974721}" type="slidenum">
              <a:rPr lang="en-US" smtClean="0"/>
              <a:t>‹#›</a:t>
            </a:fld>
            <a:endParaRPr lang="en-US" dirty="0"/>
          </a:p>
        </p:txBody>
      </p:sp>
    </p:spTree>
    <p:custDataLst>
      <p:tags r:id="rId1"/>
    </p:custDataLst>
    <p:extLst>
      <p:ext uri="{BB962C8B-B14F-4D97-AF65-F5344CB8AC3E}">
        <p14:creationId xmlns:p14="http://schemas.microsoft.com/office/powerpoint/2010/main" val="33745692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defRPr sz="3600">
                <a:effectLst/>
                <a:latin typeface="Century Gothic" panose="020B0502020202020204"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E373DB-98F8-40EC-AC87-E4AC7660CFCB}" type="datetimeFigureOut">
              <a:rPr lang="en-US" smtClean="0"/>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A3D971-0040-4A74-8611-D93F33974721}" type="slidenum">
              <a:rPr lang="en-US" smtClean="0"/>
              <a:t>‹#›</a:t>
            </a:fld>
            <a:endParaRPr lang="en-US" dirty="0"/>
          </a:p>
        </p:txBody>
      </p:sp>
    </p:spTree>
    <p:extLst>
      <p:ext uri="{BB962C8B-B14F-4D97-AF65-F5344CB8AC3E}">
        <p14:creationId xmlns:p14="http://schemas.microsoft.com/office/powerpoint/2010/main" val="964773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effectLst/>
                <a:latin typeface="Century Gothic" panose="020B0502020202020204"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E373DB-98F8-40EC-AC87-E4AC7660CFCB}" type="datetimeFigureOut">
              <a:rPr lang="en-US" smtClean="0"/>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A3D971-0040-4A74-8611-D93F33974721}" type="slidenum">
              <a:rPr lang="en-US" smtClean="0"/>
              <a:t>‹#›</a:t>
            </a:fld>
            <a:endParaRPr lang="en-US" dirty="0"/>
          </a:p>
        </p:txBody>
      </p:sp>
    </p:spTree>
    <p:extLst>
      <p:ext uri="{BB962C8B-B14F-4D97-AF65-F5344CB8AC3E}">
        <p14:creationId xmlns:p14="http://schemas.microsoft.com/office/powerpoint/2010/main" val="18190088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defRPr sz="3600">
                <a:effectLst/>
                <a:latin typeface="Century Gothic" panose="020B0502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914400"/>
            <a:ext cx="8229600" cy="5211763"/>
          </a:xfr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E373DB-98F8-40EC-AC87-E4AC7660CFCB}" type="datetimeFigureOut">
              <a:rPr lang="en-US" smtClean="0"/>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A3D971-0040-4A74-8611-D93F33974721}" type="slidenum">
              <a:rPr lang="en-US" smtClean="0"/>
              <a:t>‹#›</a:t>
            </a:fld>
            <a:endParaRPr lang="en-US" dirty="0"/>
          </a:p>
        </p:txBody>
      </p:sp>
    </p:spTree>
    <p:custDataLst>
      <p:tags r:id="rId1"/>
    </p:custDataLst>
    <p:extLst>
      <p:ext uri="{BB962C8B-B14F-4D97-AF65-F5344CB8AC3E}">
        <p14:creationId xmlns:p14="http://schemas.microsoft.com/office/powerpoint/2010/main" val="6717335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544638"/>
            <a:ext cx="7772400" cy="1362075"/>
          </a:xfrm>
        </p:spPr>
        <p:txBody>
          <a:bodyPr anchor="t"/>
          <a:lstStyle>
            <a:lvl1pPr algn="ctr">
              <a:defRPr sz="4000" b="0" cap="none">
                <a:effectLst/>
                <a:latin typeface="Century Gothic" panose="020B0502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2906713"/>
            <a:ext cx="7772400"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C9E373DB-98F8-40EC-AC87-E4AC7660CFCB}" type="datetimeFigureOut">
              <a:rPr lang="en-US" smtClean="0"/>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A3D971-0040-4A74-8611-D93F33974721}" type="slidenum">
              <a:rPr lang="en-US" smtClean="0"/>
              <a:t>‹#›</a:t>
            </a:fld>
            <a:endParaRPr lang="en-US" dirty="0"/>
          </a:p>
        </p:txBody>
      </p:sp>
    </p:spTree>
    <p:custDataLst>
      <p:tags r:id="rId1"/>
    </p:custDataLst>
    <p:extLst>
      <p:ext uri="{BB962C8B-B14F-4D97-AF65-F5344CB8AC3E}">
        <p14:creationId xmlns:p14="http://schemas.microsoft.com/office/powerpoint/2010/main" val="5475911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defRPr sz="3600">
                <a:effectLst/>
                <a:latin typeface="Century Gothic" panose="020B0502020202020204"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atin typeface="Century Gothic" panose="020B0502020202020204" pitchFamily="34" charset="0"/>
              </a:defRPr>
            </a:lvl1pPr>
            <a:lvl2pPr>
              <a:defRPr sz="2400">
                <a:latin typeface="Century Gothic" panose="020B0502020202020204" pitchFamily="34" charset="0"/>
              </a:defRPr>
            </a:lvl2pPr>
            <a:lvl3pPr>
              <a:defRPr sz="2000">
                <a:latin typeface="Century Gothic" panose="020B0502020202020204" pitchFamily="34" charset="0"/>
              </a:defRPr>
            </a:lvl3pPr>
            <a:lvl4pPr>
              <a:defRPr sz="1800">
                <a:latin typeface="Century Gothic" panose="020B0502020202020204" pitchFamily="34" charset="0"/>
              </a:defRPr>
            </a:lvl4pPr>
            <a:lvl5pPr>
              <a:defRPr sz="1800">
                <a:latin typeface="Century Gothic" panose="020B050202020202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atin typeface="Century Gothic" panose="020B0502020202020204" pitchFamily="34" charset="0"/>
              </a:defRPr>
            </a:lvl1pPr>
            <a:lvl2pPr>
              <a:defRPr sz="2400">
                <a:latin typeface="Century Gothic" panose="020B0502020202020204" pitchFamily="34" charset="0"/>
              </a:defRPr>
            </a:lvl2pPr>
            <a:lvl3pPr>
              <a:defRPr sz="2000">
                <a:latin typeface="Century Gothic" panose="020B0502020202020204" pitchFamily="34" charset="0"/>
              </a:defRPr>
            </a:lvl3pPr>
            <a:lvl4pPr>
              <a:defRPr sz="1800">
                <a:latin typeface="Century Gothic" panose="020B0502020202020204" pitchFamily="34" charset="0"/>
              </a:defRPr>
            </a:lvl4pPr>
            <a:lvl5pPr>
              <a:defRPr sz="1800">
                <a:latin typeface="Century Gothic" panose="020B050202020202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E373DB-98F8-40EC-AC87-E4AC7660CFCB}" type="datetimeFigureOut">
              <a:rPr lang="en-US" smtClean="0"/>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A3D971-0040-4A74-8611-D93F33974721}" type="slidenum">
              <a:rPr lang="en-US" smtClean="0"/>
              <a:t>‹#›</a:t>
            </a:fld>
            <a:endParaRPr lang="en-US" dirty="0"/>
          </a:p>
        </p:txBody>
      </p:sp>
    </p:spTree>
    <p:custDataLst>
      <p:tags r:id="rId1"/>
    </p:custDataLst>
    <p:extLst>
      <p:ext uri="{BB962C8B-B14F-4D97-AF65-F5344CB8AC3E}">
        <p14:creationId xmlns:p14="http://schemas.microsoft.com/office/powerpoint/2010/main" val="34008332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defRPr sz="3600" b="0">
                <a:effectLst/>
                <a:latin typeface="Century Gothic" panose="020B0502020202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entury Gothic" panose="020B0502020202020204" pitchFamily="34" charset="0"/>
              </a:defRPr>
            </a:lvl1pPr>
            <a:lvl2pPr>
              <a:defRPr sz="2000">
                <a:latin typeface="Century Gothic" panose="020B0502020202020204" pitchFamily="34" charset="0"/>
              </a:defRPr>
            </a:lvl2pPr>
            <a:lvl3pPr>
              <a:defRPr sz="1800">
                <a:latin typeface="Century Gothic" panose="020B0502020202020204" pitchFamily="34" charset="0"/>
              </a:defRPr>
            </a:lvl3pPr>
            <a:lvl4pPr>
              <a:defRPr sz="1600">
                <a:latin typeface="Century Gothic" panose="020B0502020202020204" pitchFamily="34" charset="0"/>
              </a:defRPr>
            </a:lvl4pPr>
            <a:lvl5pPr>
              <a:defRPr sz="1600">
                <a:latin typeface="Century Gothic" panose="020B0502020202020204"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entury Gothic" panose="020B0502020202020204" pitchFamily="34" charset="0"/>
              </a:defRPr>
            </a:lvl1pPr>
            <a:lvl2pPr>
              <a:defRPr sz="2000">
                <a:latin typeface="Century Gothic" panose="020B0502020202020204" pitchFamily="34" charset="0"/>
              </a:defRPr>
            </a:lvl2pPr>
            <a:lvl3pPr>
              <a:defRPr sz="1800">
                <a:latin typeface="Century Gothic" panose="020B0502020202020204" pitchFamily="34" charset="0"/>
              </a:defRPr>
            </a:lvl3pPr>
            <a:lvl4pPr>
              <a:defRPr sz="1600">
                <a:latin typeface="Century Gothic" panose="020B0502020202020204" pitchFamily="34" charset="0"/>
              </a:defRPr>
            </a:lvl4pPr>
            <a:lvl5pPr>
              <a:defRPr sz="1600">
                <a:latin typeface="Century Gothic" panose="020B0502020202020204"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E373DB-98F8-40EC-AC87-E4AC7660CFCB}" type="datetimeFigureOut">
              <a:rPr lang="en-US" smtClean="0"/>
              <a:t>10/20/2016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A3D971-0040-4A74-8611-D93F33974721}" type="slidenum">
              <a:rPr lang="en-US" smtClean="0"/>
              <a:t>‹#›</a:t>
            </a:fld>
            <a:endParaRPr lang="en-US" dirty="0"/>
          </a:p>
        </p:txBody>
      </p:sp>
    </p:spTree>
    <p:custDataLst>
      <p:tags r:id="rId1"/>
    </p:custDataLst>
    <p:extLst>
      <p:ext uri="{BB962C8B-B14F-4D97-AF65-F5344CB8AC3E}">
        <p14:creationId xmlns:p14="http://schemas.microsoft.com/office/powerpoint/2010/main" val="12056922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defRPr sz="3600" strike="noStrike">
                <a:effectLst/>
                <a:latin typeface="Century Gothic" panose="020B0502020202020204" pitchFamily="34" charset="0"/>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E373DB-98F8-40EC-AC87-E4AC7660CFCB}" type="datetimeFigureOut">
              <a:rPr lang="en-US" smtClean="0"/>
              <a:t>10/20/2016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BA3D971-0040-4A74-8611-D93F33974721}" type="slidenum">
              <a:rPr lang="en-US" smtClean="0"/>
              <a:t>‹#›</a:t>
            </a:fld>
            <a:endParaRPr lang="en-US" dirty="0"/>
          </a:p>
        </p:txBody>
      </p:sp>
    </p:spTree>
    <p:custDataLst>
      <p:tags r:id="rId1"/>
    </p:custDataLst>
    <p:extLst>
      <p:ext uri="{BB962C8B-B14F-4D97-AF65-F5344CB8AC3E}">
        <p14:creationId xmlns:p14="http://schemas.microsoft.com/office/powerpoint/2010/main" val="16127231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E373DB-98F8-40EC-AC87-E4AC7660CFCB}" type="datetimeFigureOut">
              <a:rPr lang="en-US" smtClean="0"/>
              <a:t>10/20/2016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BA3D971-0040-4A74-8611-D93F33974721}" type="slidenum">
              <a:rPr lang="en-US" smtClean="0"/>
              <a:t>‹#›</a:t>
            </a:fld>
            <a:endParaRPr lang="en-US" dirty="0"/>
          </a:p>
        </p:txBody>
      </p:sp>
    </p:spTree>
    <p:extLst>
      <p:ext uri="{BB962C8B-B14F-4D97-AF65-F5344CB8AC3E}">
        <p14:creationId xmlns:p14="http://schemas.microsoft.com/office/powerpoint/2010/main" val="12165936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3008313" cy="749300"/>
          </a:xfrm>
        </p:spPr>
        <p:txBody>
          <a:bodyPr anchor="b"/>
          <a:lstStyle>
            <a:lvl1pPr algn="l">
              <a:defRPr sz="2000" b="0">
                <a:effectLst/>
                <a:latin typeface="Century Gothic" panose="020B0502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1219200"/>
            <a:ext cx="5111750" cy="4906963"/>
          </a:xfrm>
        </p:spPr>
        <p:txBody>
          <a:bodyPr/>
          <a:lstStyle>
            <a:lvl1pPr>
              <a:defRPr sz="3200">
                <a:latin typeface="Century Gothic" panose="020B0502020202020204" pitchFamily="34" charset="0"/>
              </a:defRPr>
            </a:lvl1pPr>
            <a:lvl2pPr>
              <a:defRPr sz="2800">
                <a:latin typeface="Century Gothic" panose="020B0502020202020204" pitchFamily="34" charset="0"/>
              </a:defRPr>
            </a:lvl2pPr>
            <a:lvl3pPr>
              <a:defRPr sz="2400">
                <a:latin typeface="Century Gothic" panose="020B0502020202020204" pitchFamily="34" charset="0"/>
              </a:defRPr>
            </a:lvl3pPr>
            <a:lvl4pPr>
              <a:defRPr sz="2000">
                <a:latin typeface="Century Gothic" panose="020B0502020202020204" pitchFamily="34" charset="0"/>
              </a:defRPr>
            </a:lvl4pPr>
            <a:lvl5pPr>
              <a:defRPr sz="2000">
                <a:latin typeface="Century Gothic" panose="020B0502020202020204"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E373DB-98F8-40EC-AC87-E4AC7660CFCB}" type="datetimeFigureOut">
              <a:rPr lang="en-US" smtClean="0"/>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A3D971-0040-4A74-8611-D93F33974721}" type="slidenum">
              <a:rPr lang="en-US" smtClean="0"/>
              <a:t>‹#›</a:t>
            </a:fld>
            <a:endParaRPr lang="en-US" dirty="0"/>
          </a:p>
        </p:txBody>
      </p:sp>
    </p:spTree>
    <p:extLst>
      <p:ext uri="{BB962C8B-B14F-4D97-AF65-F5344CB8AC3E}">
        <p14:creationId xmlns:p14="http://schemas.microsoft.com/office/powerpoint/2010/main" val="16699000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effectLst/>
                <a:latin typeface="Century Gothic" panose="020B0502020202020204" pitchFamily="34"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entury Gothic" panose="020B0502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entury Gothic" panose="020B0502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E373DB-98F8-40EC-AC87-E4AC7660CFCB}" type="datetimeFigureOut">
              <a:rPr lang="en-US" smtClean="0"/>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A3D971-0040-4A74-8611-D93F33974721}" type="slidenum">
              <a:rPr lang="en-US" smtClean="0"/>
              <a:t>‹#›</a:t>
            </a:fld>
            <a:endParaRPr lang="en-US" dirty="0"/>
          </a:p>
        </p:txBody>
      </p:sp>
    </p:spTree>
    <p:extLst>
      <p:ext uri="{BB962C8B-B14F-4D97-AF65-F5344CB8AC3E}">
        <p14:creationId xmlns:p14="http://schemas.microsoft.com/office/powerpoint/2010/main" val="7814074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096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914400"/>
            <a:ext cx="8229600" cy="52117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373DB-98F8-40EC-AC87-E4AC7660CFCB}" type="datetimeFigureOut">
              <a:rPr lang="en-US" smtClean="0"/>
              <a:t>10/20/2016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3D971-0040-4A74-8611-D93F33974721}" type="slidenum">
              <a:rPr lang="en-US" smtClean="0"/>
              <a:t>‹#›</a:t>
            </a:fld>
            <a:endParaRPr lang="en-US" dirty="0"/>
          </a:p>
        </p:txBody>
      </p:sp>
      <p:pic>
        <p:nvPicPr>
          <p:cNvPr id="7" name="Picture 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074646" y="6249902"/>
            <a:ext cx="916954" cy="455698"/>
          </a:xfrm>
          <a:prstGeom prst="rect">
            <a:avLst/>
          </a:prstGeom>
          <a:effectLst>
            <a:glow rad="228600">
              <a:schemeClr val="bg1">
                <a:alpha val="40000"/>
              </a:schemeClr>
            </a:glow>
            <a:outerShdw blurRad="50800" dist="50800" dir="5400000" algn="ctr" rotWithShape="0">
              <a:schemeClr val="bg1"/>
            </a:outerShdw>
          </a:effectLst>
        </p:spPr>
      </p:pic>
    </p:spTree>
    <p:custDataLst>
      <p:tags r:id="rId13"/>
    </p:custDataLst>
    <p:extLst>
      <p:ext uri="{BB962C8B-B14F-4D97-AF65-F5344CB8AC3E}">
        <p14:creationId xmlns:p14="http://schemas.microsoft.com/office/powerpoint/2010/main" val="3833866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3600" kern="1200">
          <a:solidFill>
            <a:srgbClr val="05223C"/>
          </a:solidFill>
          <a:effectLst/>
          <a:latin typeface="Century Gothic" panose="020B0502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05223C"/>
          </a:solidFill>
          <a:latin typeface="Century Gothic" panose="020B0502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rgbClr val="05223C"/>
          </a:solidFill>
          <a:latin typeface="Century Gothic" panose="020B0502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rgbClr val="05223C"/>
          </a:solidFill>
          <a:latin typeface="Century Gothic" panose="020B0502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rgbClr val="05223C"/>
          </a:solidFill>
          <a:latin typeface="Century Gothic" panose="020B0502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rgbClr val="05223C"/>
          </a:solidFill>
          <a:latin typeface="Century Gothic" panose="020B0502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hyperlink" Target="https://urldefense.proofpoint.com/v2/url?u=https-3A__financialpartners.webex.com_financialpartners_ldr.php-3FRCID-3D0c285296b4e7546f05729a069f12bbc7&amp;d=DQMGaQ&amp;c=HdapuuVk9Y9z9xwaghHmXXSo8KSOYaTgxL9Z7DDnJZk&amp;r=o4lgJY-gxRlMYsMvlrznEHpCVMAmxMFgpJz6Z9QjRpRR6oZ2O8Nu34_I0D2bXAAq&amp;m=NoSS5ziAo92jYxNd1UTlkq9dC_yxPJ5M_g5J44HMkOI&amp;s=-LGcaAyZQdy1OwoL1sgnScBMZlCTUMD4Z-chvyutzuQ&amp;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100" y="222827"/>
            <a:ext cx="5257800" cy="1301173"/>
          </a:xfrm>
          <a:prstGeom prst="rect">
            <a:avLst/>
          </a:prstGeom>
        </p:spPr>
      </p:pic>
      <p:sp>
        <p:nvSpPr>
          <p:cNvPr id="3" name="Subtitle 2"/>
          <p:cNvSpPr>
            <a:spLocks noGrp="1"/>
          </p:cNvSpPr>
          <p:nvPr>
            <p:ph type="subTitle" idx="1"/>
          </p:nvPr>
        </p:nvSpPr>
        <p:spPr/>
        <p:txBody>
          <a:bodyPr/>
          <a:lstStyle/>
          <a:p>
            <a:r>
              <a:rPr lang="en-US" dirty="0"/>
              <a:t>Steering Committee Meeting</a:t>
            </a:r>
          </a:p>
          <a:p>
            <a:r>
              <a:rPr lang="en-US" dirty="0" smtClean="0"/>
              <a:t>October 18, 2016</a:t>
            </a:r>
            <a:endParaRPr lang="en-US" dirty="0"/>
          </a:p>
          <a:p>
            <a:endParaRPr lang="en-US" dirty="0"/>
          </a:p>
        </p:txBody>
      </p:sp>
      <p:sp>
        <p:nvSpPr>
          <p:cNvPr id="6" name="TextBox 5"/>
          <p:cNvSpPr txBox="1"/>
          <p:nvPr/>
        </p:nvSpPr>
        <p:spPr>
          <a:xfrm>
            <a:off x="1066800" y="2819400"/>
            <a:ext cx="7010400" cy="230832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WebEx Meeting </a:t>
            </a:r>
            <a:r>
              <a:rPr lang="en-US" dirty="0" smtClean="0"/>
              <a:t>Recording</a:t>
            </a:r>
          </a:p>
          <a:p>
            <a:endParaRPr lang="en-US" dirty="0" smtClean="0"/>
          </a:p>
          <a:p>
            <a:r>
              <a:rPr lang="en-US" b="1" dirty="0">
                <a:hlinkClick r:id="rId4"/>
              </a:rPr>
              <a:t>Play </a:t>
            </a:r>
            <a:r>
              <a:rPr lang="en-US" b="1" dirty="0" smtClean="0">
                <a:hlinkClick r:id="rId4"/>
              </a:rPr>
              <a:t>recording</a:t>
            </a:r>
            <a:endParaRPr lang="en-US" b="1" dirty="0" smtClean="0"/>
          </a:p>
          <a:p>
            <a:endParaRPr lang="en-US" dirty="0" smtClean="0"/>
          </a:p>
          <a:p>
            <a:r>
              <a:rPr lang="en-US" dirty="0"/>
              <a:t>Collateral Web Q4 Enhancements - Steering Committee </a:t>
            </a:r>
            <a:r>
              <a:rPr lang="en-US" dirty="0" smtClean="0"/>
              <a:t>Meeting</a:t>
            </a:r>
            <a:r>
              <a:rPr lang="en-US" dirty="0"/>
              <a:t/>
            </a:r>
            <a:br>
              <a:rPr lang="en-US" dirty="0"/>
            </a:br>
            <a:r>
              <a:rPr lang="en-US" dirty="0" smtClean="0"/>
              <a:t>Tuesday, October 18, </a:t>
            </a:r>
            <a:r>
              <a:rPr lang="en-US" dirty="0"/>
              <a:t>2016 </a:t>
            </a:r>
            <a:br>
              <a:rPr lang="en-US" dirty="0"/>
            </a:br>
            <a:r>
              <a:rPr lang="en-US" dirty="0" smtClean="0"/>
              <a:t>3:04 </a:t>
            </a:r>
            <a:r>
              <a:rPr lang="en-US" dirty="0"/>
              <a:t>pm | Eastern Daylight Time (New York, GMT-04:00) </a:t>
            </a:r>
          </a:p>
        </p:txBody>
      </p:sp>
    </p:spTree>
    <p:custDataLst>
      <p:tags r:id="rId1"/>
    </p:custDataLst>
    <p:extLst>
      <p:ext uri="{BB962C8B-B14F-4D97-AF65-F5344CB8AC3E}">
        <p14:creationId xmlns:p14="http://schemas.microsoft.com/office/powerpoint/2010/main" val="1283312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Steering Committee Members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495867"/>
              </p:ext>
            </p:extLst>
          </p:nvPr>
        </p:nvGraphicFramePr>
        <p:xfrm>
          <a:off x="228601" y="675640"/>
          <a:ext cx="8610599" cy="6410960"/>
        </p:xfrm>
        <a:graphic>
          <a:graphicData uri="http://schemas.openxmlformats.org/drawingml/2006/table">
            <a:tbl>
              <a:tblPr firstRow="1" bandRow="1">
                <a:tableStyleId>{5C22544A-7EE6-4342-B048-85BDC9FD1C3A}</a:tableStyleId>
              </a:tblPr>
              <a:tblGrid>
                <a:gridCol w="2667000"/>
                <a:gridCol w="3429000"/>
                <a:gridCol w="2514599"/>
              </a:tblGrid>
              <a:tr h="370840">
                <a:tc>
                  <a:txBody>
                    <a:bodyPr/>
                    <a:lstStyle/>
                    <a:p>
                      <a:r>
                        <a:rPr lang="en-US" dirty="0" smtClean="0"/>
                        <a:t>Association</a:t>
                      </a:r>
                      <a:endParaRPr lang="en-US" dirty="0"/>
                    </a:p>
                  </a:txBody>
                  <a:tcPr/>
                </a:tc>
                <a:tc>
                  <a:txBody>
                    <a:bodyPr/>
                    <a:lstStyle/>
                    <a:p>
                      <a:r>
                        <a:rPr lang="en-US" dirty="0" smtClean="0"/>
                        <a:t>Member</a:t>
                      </a:r>
                      <a:endParaRPr lang="en-US" dirty="0"/>
                    </a:p>
                  </a:txBody>
                  <a:tcPr/>
                </a:tc>
                <a:tc>
                  <a:txBody>
                    <a:bodyPr/>
                    <a:lstStyle/>
                    <a:p>
                      <a:r>
                        <a:rPr lang="en-US" dirty="0" smtClean="0"/>
                        <a:t>Present? Y/N/Rep</a:t>
                      </a:r>
                      <a:endParaRPr lang="en-US" dirty="0"/>
                    </a:p>
                  </a:txBody>
                  <a:tcPr/>
                </a:tc>
              </a:tr>
              <a:tr h="370840">
                <a:tc>
                  <a:txBody>
                    <a:bodyPr/>
                    <a:lstStyle/>
                    <a:p>
                      <a:r>
                        <a:rPr lang="en-US" dirty="0" smtClean="0"/>
                        <a:t>FPI</a:t>
                      </a:r>
                      <a:endParaRPr lang="en-US" dirty="0"/>
                    </a:p>
                  </a:txBody>
                  <a:tcPr/>
                </a:tc>
                <a:tc>
                  <a:txBody>
                    <a:bodyPr/>
                    <a:lstStyle/>
                    <a:p>
                      <a:r>
                        <a:rPr lang="en-US" dirty="0" smtClean="0"/>
                        <a:t>Bevin Morrissey</a:t>
                      </a:r>
                    </a:p>
                    <a:p>
                      <a:r>
                        <a:rPr lang="en-US" dirty="0" smtClean="0"/>
                        <a:t>Aaron Clayton</a:t>
                      </a:r>
                    </a:p>
                    <a:p>
                      <a:r>
                        <a:rPr lang="en-US" dirty="0" smtClean="0"/>
                        <a:t>Kevin Geissler</a:t>
                      </a:r>
                    </a:p>
                    <a:p>
                      <a:r>
                        <a:rPr lang="en-US" dirty="0" smtClean="0"/>
                        <a:t>April Beston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Rebecca McFarland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Bob Hoffman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Charles Branche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Brian</a:t>
                      </a:r>
                      <a:r>
                        <a:rPr lang="en-US" baseline="0" dirty="0" smtClean="0">
                          <a:solidFill>
                            <a:srgbClr val="05223C"/>
                          </a:solidFill>
                        </a:rPr>
                        <a:t> Ulrich</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05223C"/>
                          </a:solidFill>
                        </a:rPr>
                        <a:t>LeeAnne Nikolao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05223C"/>
                          </a:solidFill>
                        </a:rPr>
                        <a:t>Dan Welch</a:t>
                      </a:r>
                      <a:endParaRPr lang="en-US" dirty="0" smtClean="0">
                        <a:solidFill>
                          <a:srgbClr val="05223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Y</a:t>
                      </a:r>
                      <a:endParaRPr lang="en-US" dirty="0">
                        <a:solidFill>
                          <a:srgbClr val="05223C"/>
                        </a:solidFill>
                      </a:endParaRPr>
                    </a:p>
                  </a:txBody>
                  <a:tcPr/>
                </a:tc>
              </a:tr>
              <a:tr h="370840">
                <a:tc>
                  <a:txBody>
                    <a:bodyPr/>
                    <a:lstStyle/>
                    <a:p>
                      <a:r>
                        <a:rPr lang="en-US" dirty="0" smtClean="0"/>
                        <a:t>AgCountry</a:t>
                      </a:r>
                      <a:endParaRPr lang="en-US" dirty="0"/>
                    </a:p>
                  </a:txBody>
                  <a:tcPr/>
                </a:tc>
                <a:tc>
                  <a:txBody>
                    <a:bodyPr/>
                    <a:lstStyle/>
                    <a:p>
                      <a:r>
                        <a:rPr lang="en-US" dirty="0" smtClean="0"/>
                        <a:t>Kari Seidel</a:t>
                      </a:r>
                    </a:p>
                    <a:p>
                      <a:r>
                        <a:rPr lang="en-US" dirty="0" smtClean="0"/>
                        <a:t>Becky</a:t>
                      </a:r>
                      <a:r>
                        <a:rPr lang="en-US" baseline="0" dirty="0" smtClean="0"/>
                        <a:t> Thibert</a:t>
                      </a:r>
                    </a:p>
                    <a:p>
                      <a:r>
                        <a:rPr lang="en-US" baseline="0" dirty="0" smtClean="0"/>
                        <a:t>Sara </a:t>
                      </a:r>
                      <a:r>
                        <a:rPr lang="en-US" baseline="0" dirty="0" err="1" smtClean="0"/>
                        <a:t>Helgeson</a:t>
                      </a:r>
                      <a:endParaRPr lang="en-US" dirty="0"/>
                    </a:p>
                  </a:txBody>
                  <a:tcPr/>
                </a:tc>
                <a:tc>
                  <a:txBody>
                    <a:bodyPr/>
                    <a:lstStyle/>
                    <a:p>
                      <a:r>
                        <a:rPr lang="en-US" dirty="0" smtClean="0"/>
                        <a:t>N</a:t>
                      </a:r>
                    </a:p>
                    <a:p>
                      <a:r>
                        <a:rPr lang="en-US" dirty="0" smtClean="0"/>
                        <a:t>Y</a:t>
                      </a:r>
                    </a:p>
                    <a:p>
                      <a:r>
                        <a:rPr lang="en-US" dirty="0" smtClean="0"/>
                        <a:t>Y</a:t>
                      </a:r>
                      <a:endParaRPr lang="en-US" dirty="0"/>
                    </a:p>
                  </a:txBody>
                  <a:tcPr/>
                </a:tc>
              </a:tr>
              <a:tr h="370840">
                <a:tc>
                  <a:txBody>
                    <a:bodyPr/>
                    <a:lstStyle/>
                    <a:p>
                      <a:r>
                        <a:rPr lang="en-US" dirty="0" smtClean="0"/>
                        <a:t>Farm Credit East</a:t>
                      </a:r>
                      <a:endParaRPr lang="en-US" dirty="0"/>
                    </a:p>
                  </a:txBody>
                  <a:tcPr/>
                </a:tc>
                <a:tc>
                  <a:txBody>
                    <a:bodyPr/>
                    <a:lstStyle/>
                    <a:p>
                      <a:r>
                        <a:rPr lang="en-US" dirty="0" smtClean="0"/>
                        <a:t>Steve Rickenbacher</a:t>
                      </a:r>
                    </a:p>
                    <a:p>
                      <a:r>
                        <a:rPr lang="en-US" dirty="0" smtClean="0"/>
                        <a:t>Ryan Hrobuchak</a:t>
                      </a:r>
                    </a:p>
                  </a:txBody>
                  <a:tcPr/>
                </a:tc>
                <a:tc>
                  <a:txBody>
                    <a:bodyPr/>
                    <a:lstStyle/>
                    <a:p>
                      <a:endParaRPr lang="en-US" dirty="0" smtClean="0"/>
                    </a:p>
                    <a:p>
                      <a:r>
                        <a:rPr lang="en-US" dirty="0" smtClean="0"/>
                        <a:t>Y</a:t>
                      </a:r>
                      <a:endParaRPr lang="en-US" dirty="0"/>
                    </a:p>
                  </a:txBody>
                  <a:tcPr/>
                </a:tc>
              </a:tr>
              <a:tr h="370840">
                <a:tc>
                  <a:txBody>
                    <a:bodyPr/>
                    <a:lstStyle/>
                    <a:p>
                      <a:r>
                        <a:rPr lang="en-US" dirty="0" smtClean="0"/>
                        <a:t>Farm Credit West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baseline="0" dirty="0" smtClean="0"/>
                        <a:t>Melissa Gomes</a:t>
                      </a:r>
                    </a:p>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baseline="0" dirty="0" smtClean="0"/>
                        <a:t>James Neeley</a:t>
                      </a:r>
                    </a:p>
                  </a:txBody>
                  <a:tcPr/>
                </a:tc>
                <a:tc>
                  <a:txBody>
                    <a:bodyPr/>
                    <a:lstStyle/>
                    <a:p>
                      <a:r>
                        <a:rPr lang="en-US" strike="noStrike" baseline="0" dirty="0" smtClean="0"/>
                        <a:t>Y</a:t>
                      </a:r>
                    </a:p>
                    <a:p>
                      <a:r>
                        <a:rPr lang="en-US" strike="noStrike" baseline="0" dirty="0" smtClean="0"/>
                        <a:t>Y</a:t>
                      </a:r>
                    </a:p>
                  </a:txBody>
                  <a:tcPr/>
                </a:tc>
              </a:tr>
              <a:tr h="370840">
                <a:tc>
                  <a:txBody>
                    <a:bodyPr/>
                    <a:lstStyle/>
                    <a:p>
                      <a:r>
                        <a:rPr lang="en-US" dirty="0" smtClean="0"/>
                        <a:t>Northwest</a:t>
                      </a:r>
                      <a:endParaRPr lang="en-US" dirty="0"/>
                    </a:p>
                  </a:txBody>
                  <a:tcPr/>
                </a:tc>
                <a:tc>
                  <a:txBody>
                    <a:bodyPr/>
                    <a:lstStyle/>
                    <a:p>
                      <a:r>
                        <a:rPr lang="en-US" strike="noStrike" baseline="0" dirty="0" smtClean="0"/>
                        <a:t>Jacob Ruland</a:t>
                      </a:r>
                    </a:p>
                    <a:p>
                      <a:r>
                        <a:rPr lang="en-US" strike="noStrike" baseline="0" dirty="0" smtClean="0"/>
                        <a:t>Heidi Borlaug</a:t>
                      </a:r>
                    </a:p>
                  </a:txBody>
                  <a:tcPr/>
                </a:tc>
                <a:tc>
                  <a:txBody>
                    <a:bodyPr/>
                    <a:lstStyle/>
                    <a:p>
                      <a:r>
                        <a:rPr lang="en-US" strike="noStrike" baseline="0" dirty="0" smtClean="0"/>
                        <a:t>Y</a:t>
                      </a:r>
                    </a:p>
                    <a:p>
                      <a:r>
                        <a:rPr lang="en-US" strike="noStrike" baseline="0" dirty="0" smtClean="0"/>
                        <a:t>Y</a:t>
                      </a:r>
                    </a:p>
                  </a:txBody>
                  <a:tcPr/>
                </a:tc>
              </a:tr>
              <a:tr h="370840">
                <a:tc>
                  <a:txBody>
                    <a:bodyPr/>
                    <a:lstStyle/>
                    <a:p>
                      <a:r>
                        <a:rPr lang="en-US" dirty="0" smtClean="0"/>
                        <a:t>Yankee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baseline="0" dirty="0" smtClean="0"/>
                        <a:t>Kyle </a:t>
                      </a:r>
                      <a:r>
                        <a:rPr lang="en-US" strike="noStrike" baseline="0" dirty="0" err="1" smtClean="0"/>
                        <a:t>Lussier</a:t>
                      </a:r>
                      <a:endParaRPr lang="en-US" strike="noStrike" baseline="0" dirty="0" smtClean="0"/>
                    </a:p>
                  </a:txBody>
                  <a:tcPr/>
                </a:tc>
                <a:tc>
                  <a:txBody>
                    <a:bodyPr/>
                    <a:lstStyle/>
                    <a:p>
                      <a:r>
                        <a:rPr lang="en-US" strike="noStrike" baseline="0" dirty="0" smtClean="0"/>
                        <a:t>Y</a:t>
                      </a:r>
                    </a:p>
                  </a:txBody>
                  <a:tcPr/>
                </a:tc>
              </a:tr>
            </a:tbl>
          </a:graphicData>
        </a:graphic>
      </p:graphicFrame>
    </p:spTree>
    <p:extLst>
      <p:ext uri="{BB962C8B-B14F-4D97-AF65-F5344CB8AC3E}">
        <p14:creationId xmlns:p14="http://schemas.microsoft.com/office/powerpoint/2010/main" val="2899791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November Release Content Review</a:t>
            </a:r>
          </a:p>
        </p:txBody>
      </p:sp>
      <p:sp>
        <p:nvSpPr>
          <p:cNvPr id="4" name="Content Placeholder 3"/>
          <p:cNvSpPr>
            <a:spLocks noGrp="1"/>
          </p:cNvSpPr>
          <p:nvPr>
            <p:ph idx="1"/>
          </p:nvPr>
        </p:nvSpPr>
        <p:spPr>
          <a:xfrm>
            <a:off x="152400" y="914400"/>
            <a:ext cx="8839200" cy="5638800"/>
          </a:xfrm>
        </p:spPr>
        <p:txBody>
          <a:bodyPr>
            <a:normAutofit/>
          </a:bodyPr>
          <a:lstStyle/>
          <a:p>
            <a:r>
              <a:rPr lang="en-US" dirty="0" smtClean="0"/>
              <a:t>Make </a:t>
            </a:r>
            <a:r>
              <a:rPr lang="en-US" dirty="0"/>
              <a:t>Lien Positioning Configurable by ACA</a:t>
            </a:r>
          </a:p>
          <a:p>
            <a:r>
              <a:rPr lang="en-US" dirty="0" smtClean="0"/>
              <a:t>Edit </a:t>
            </a:r>
            <a:r>
              <a:rPr lang="en-US" dirty="0"/>
              <a:t>Loan Position from Collateral </a:t>
            </a:r>
            <a:r>
              <a:rPr lang="en-US" dirty="0" smtClean="0"/>
              <a:t>Analysis</a:t>
            </a:r>
            <a:endParaRPr lang="en-US" dirty="0"/>
          </a:p>
          <a:p>
            <a:r>
              <a:rPr lang="en-US" dirty="0"/>
              <a:t>Purchased participations secured by chattel</a:t>
            </a:r>
          </a:p>
          <a:p>
            <a:r>
              <a:rPr lang="en-US" dirty="0"/>
              <a:t>FEMA Hyperlink for Flood Maps on Buildings Panel</a:t>
            </a:r>
          </a:p>
          <a:p>
            <a:r>
              <a:rPr lang="en-US" dirty="0"/>
              <a:t>Make Partial Releases Editable</a:t>
            </a:r>
          </a:p>
          <a:p>
            <a:r>
              <a:rPr lang="en-US" dirty="0"/>
              <a:t>New IRS Requirements for Real Estate </a:t>
            </a:r>
            <a:r>
              <a:rPr lang="en-US" dirty="0" smtClean="0"/>
              <a:t>Collateral</a:t>
            </a:r>
          </a:p>
          <a:p>
            <a:pPr lvl="1"/>
            <a:endParaRPr lang="en-US" dirty="0"/>
          </a:p>
        </p:txBody>
      </p:sp>
    </p:spTree>
    <p:custDataLst>
      <p:tags r:id="rId1"/>
    </p:custDataLst>
    <p:extLst>
      <p:ext uri="{BB962C8B-B14F-4D97-AF65-F5344CB8AC3E}">
        <p14:creationId xmlns:p14="http://schemas.microsoft.com/office/powerpoint/2010/main" val="2681397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IRS Requirements for RE Collateral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6800"/>
            <a:ext cx="8522251"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066" r="3026"/>
          <a:stretch/>
        </p:blipFill>
        <p:spPr bwMode="auto">
          <a:xfrm>
            <a:off x="1371600" y="4473895"/>
            <a:ext cx="7637318" cy="1219200"/>
          </a:xfrm>
          <a:prstGeom prst="rect">
            <a:avLst/>
          </a:prstGeom>
          <a:noFill/>
          <a:ln>
            <a:noFill/>
          </a:ln>
          <a:effectLst>
            <a:outerShdw blurRad="50800" dist="38100" dir="13500000" algn="b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urved Right Arrow 3"/>
          <p:cNvSpPr/>
          <p:nvPr/>
        </p:nvSpPr>
        <p:spPr>
          <a:xfrm rot="1014649">
            <a:off x="728522" y="3616776"/>
            <a:ext cx="990600" cy="1714238"/>
          </a:xfrm>
          <a:prstGeom prst="curvedRightArrow">
            <a:avLst>
              <a:gd name="adj1" fmla="val 17601"/>
              <a:gd name="adj2" fmla="val 33484"/>
              <a:gd name="adj3" fmla="val 585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6241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IRS Requirements for RE Collateral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2705100"/>
            <a:ext cx="7827963"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urved Left Arrow 3"/>
          <p:cNvSpPr/>
          <p:nvPr/>
        </p:nvSpPr>
        <p:spPr>
          <a:xfrm rot="20298000">
            <a:off x="4835937" y="2491019"/>
            <a:ext cx="952500" cy="133413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7566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IRS Requirements for RE Collateral</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324100"/>
            <a:ext cx="8915400" cy="1843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643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a:t>
            </a:r>
            <a:r>
              <a:rPr lang="en-US" dirty="0"/>
              <a:t>of Multiple Scenarios</a:t>
            </a:r>
          </a:p>
        </p:txBody>
      </p:sp>
      <p:sp>
        <p:nvSpPr>
          <p:cNvPr id="3" name="Content Placeholder 2"/>
          <p:cNvSpPr>
            <a:spLocks noGrp="1"/>
          </p:cNvSpPr>
          <p:nvPr>
            <p:ph idx="1"/>
          </p:nvPr>
        </p:nvSpPr>
        <p:spPr/>
        <p:txBody>
          <a:bodyPr/>
          <a:lstStyle/>
          <a:p>
            <a:r>
              <a:rPr lang="en-US" dirty="0" smtClean="0"/>
              <a:t>New Proposal (high-level)</a:t>
            </a:r>
            <a:endParaRPr lang="en-US" dirty="0"/>
          </a:p>
          <a:p>
            <a:pPr lvl="1"/>
            <a:r>
              <a:rPr lang="en-US" dirty="0" smtClean="0"/>
              <a:t>Alert as soon as you attempt to edit object already in another scenario</a:t>
            </a:r>
          </a:p>
          <a:p>
            <a:pPr lvl="1"/>
            <a:r>
              <a:rPr lang="en-US" dirty="0" smtClean="0"/>
              <a:t>Add other scenarios’ owner name to Submit hard error</a:t>
            </a:r>
          </a:p>
          <a:p>
            <a:pPr lvl="1"/>
            <a:r>
              <a:rPr lang="en-US" dirty="0" smtClean="0"/>
              <a:t>Ability to actually “fix” any overlapping changes (“Undo Changes” option)</a:t>
            </a:r>
          </a:p>
          <a:p>
            <a:pPr lvl="1"/>
            <a:r>
              <a:rPr lang="en-US" dirty="0" smtClean="0"/>
              <a:t>ACA parameter to set limit on number of scenarios allowed per scope</a:t>
            </a:r>
          </a:p>
          <a:p>
            <a:pPr lvl="1"/>
            <a:endParaRPr lang="en-US" dirty="0"/>
          </a:p>
        </p:txBody>
      </p:sp>
    </p:spTree>
    <p:extLst>
      <p:ext uri="{BB962C8B-B14F-4D97-AF65-F5344CB8AC3E}">
        <p14:creationId xmlns:p14="http://schemas.microsoft.com/office/powerpoint/2010/main" val="242606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434975" y="4724400"/>
            <a:ext cx="8229600" cy="1266825"/>
          </a:xfrm>
        </p:spPr>
        <p:txBody>
          <a:bodyPr/>
          <a:lstStyle/>
          <a:p>
            <a:pPr algn="ctr">
              <a:buFontTx/>
              <a:buNone/>
            </a:pPr>
            <a:r>
              <a:rPr lang="en-US" sz="4000" dirty="0"/>
              <a:t>Questions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9064" y="1676400"/>
            <a:ext cx="2785872" cy="3048000"/>
          </a:xfrm>
          <a:prstGeom prst="rect">
            <a:avLst/>
          </a:prstGeom>
        </p:spPr>
      </p:pic>
      <p:sp>
        <p:nvSpPr>
          <p:cNvPr id="6" name="Title 5"/>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7727877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SLIDE_COUNT" val="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FPI">
      <a:dk1>
        <a:srgbClr val="04223C"/>
      </a:dk1>
      <a:lt1>
        <a:srgbClr val="FFFFFF"/>
      </a:lt1>
      <a:dk2>
        <a:srgbClr val="04223C"/>
      </a:dk2>
      <a:lt2>
        <a:srgbClr val="EEECE1"/>
      </a:lt2>
      <a:accent1>
        <a:srgbClr val="4F81BD"/>
      </a:accent1>
      <a:accent2>
        <a:srgbClr val="C0504D"/>
      </a:accent2>
      <a:accent3>
        <a:srgbClr val="8EC182"/>
      </a:accent3>
      <a:accent4>
        <a:srgbClr val="A088B7"/>
      </a:accent4>
      <a:accent5>
        <a:srgbClr val="4EA5D8"/>
      </a:accent5>
      <a:accent6>
        <a:srgbClr val="F79646"/>
      </a:accent6>
      <a:hlink>
        <a:srgbClr val="0054A6"/>
      </a:hlink>
      <a:folHlink>
        <a:srgbClr val="800080"/>
      </a:folHlink>
    </a:clrScheme>
    <a:fontScheme name="FPI">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1" id="{F84B127D-FA76-4EDB-9F47-52D678512C2E}" vid="{916D01AC-3C7A-429E-977A-CF6FC326AA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5ee895f-5561-4e6f-9b52-24b237278cf6" xsi:nil="true"/>
    <_ip_UnifiedCompliancePolicyUIAction xmlns="http://schemas.microsoft.com/sharepoint/v3" xsi:nil="true"/>
    <_ip_UnifiedCompliancePolicyProperties xmlns="http://schemas.microsoft.com/sharepoint/v3" xsi:nil="true"/>
    <lcf76f155ced4ddcb4097134ff3c332f xmlns="0405393e-e8dd-46da-8b72-5ab5d324d013">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435D0BD408ACF46BC3778DF7D9C5A21" ma:contentTypeVersion="19" ma:contentTypeDescription="Create a new document." ma:contentTypeScope="" ma:versionID="6b698b0a7e09125426c645dc322643e5">
  <xsd:schema xmlns:xsd="http://www.w3.org/2001/XMLSchema" xmlns:xs="http://www.w3.org/2001/XMLSchema" xmlns:p="http://schemas.microsoft.com/office/2006/metadata/properties" xmlns:ns1="http://schemas.microsoft.com/sharepoint/v3" xmlns:ns2="0405393e-e8dd-46da-8b72-5ab5d324d013" xmlns:ns3="c5ee895f-5561-4e6f-9b52-24b237278cf6" targetNamespace="http://schemas.microsoft.com/office/2006/metadata/properties" ma:root="true" ma:fieldsID="2d4693053a1608011da8324eeb8d7592" ns1:_="" ns2:_="" ns3:_="">
    <xsd:import namespace="http://schemas.microsoft.com/sharepoint/v3"/>
    <xsd:import namespace="0405393e-e8dd-46da-8b72-5ab5d324d013"/>
    <xsd:import namespace="c5ee895f-5561-4e6f-9b52-24b237278c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LengthInSeconds" minOccurs="0"/>
                <xsd:element ref="ns2:MediaServiceDateTaken"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05393e-e8dd-46da-8b72-5ab5d324d0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906447a5-99ff-4978-b0a4-6dbeac584e17"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element name="MediaServiceDateTaken" ma:index="24" nillable="true" ma:displayName="MediaServiceDateTaken" ma:hidden="true" ma:indexed="true" ma:internalName="MediaServiceDateTaken" ma:readOnly="true">
      <xsd:simpleType>
        <xsd:restriction base="dms:Text"/>
      </xsd:simpleType>
    </xsd:element>
    <xsd:element name="MediaServiceLocation" ma:index="25" nillable="true" ma:displayName="Location" ma:indexed="true" ma:internalName="MediaServiceLocation"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5ee895f-5561-4e6f-9b52-24b237278cf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f8a272d0-4f71-4b99-b0de-a8d91edd5df7}" ma:internalName="TaxCatchAll" ma:showField="CatchAllData" ma:web="c5ee895f-5561-4e6f-9b52-24b237278cf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t:contentTypeSchema xmlns:ct="http://schemas.microsoft.com/office/2006/metadata/contentType" xmlns:ma="http://schemas.microsoft.com/office/2006/metadata/properties/metaAttributes" ct:_="" ma:_="" ma:contentTypeName="Document" ma:contentTypeID="0x010100CCA5DD085CA7BC41BEB730A02FAB97C4" ma:contentTypeVersion="0" ma:contentTypeDescription="Create a new document." ma:contentTypeScope="" ma:versionID="0a44ef96914bb32a4f2b2fc9143ad29e">
  <xsd:schema xmlns:xsd="http://www.w3.org/2001/XMLSchema" xmlns:xs="http://www.w3.org/2001/XMLSchema" xmlns:p="http://schemas.microsoft.com/office/2006/metadata/properties" xmlns:ns2="5f032d97-5815-4021-87f6-3511a70699a4" xmlns:ns3="$ListId:SharedDocuments;" xmlns:ns4="f6635943-dd24-4038-9c1d-a59cb22f25ea" targetNamespace="http://schemas.microsoft.com/office/2006/metadata/properties" ma:root="true" ma:fieldsID="9157f85eb523926f56981c376f119628" ns2:_="" ns3:_="" ns4:_="">
    <xsd:import namespace="5f032d97-5815-4021-87f6-3511a70699a4"/>
    <xsd:import namespace="$ListId:SharedDocuments;"/>
    <xsd:import namespace="f6635943-dd24-4038-9c1d-a59cb22f25ea"/>
    <xsd:element name="properties">
      <xsd:complexType>
        <xsd:sequence>
          <xsd:element name="documentManagement">
            <xsd:complexType>
              <xsd:all>
                <xsd:element ref="ns2:_dlc_DocId" minOccurs="0"/>
                <xsd:element ref="ns2:_dlc_DocIdUrl" minOccurs="0"/>
                <xsd:element ref="ns2:_dlc_DocIdPersistId" minOccurs="0"/>
                <xsd:element ref="ns3:j4c6bab879da40ec9ff98e9515e465f3" minOccurs="0"/>
                <xsd:element ref="ns2:TaxCatchAll" minOccurs="0"/>
                <xsd:element ref="ns3:k158a365d30042c1baeccd98745bf3ee" minOccurs="0"/>
                <xsd:element ref="ns3:e83e84e497c24859aa3e1613e6f53f8a" minOccurs="0"/>
                <xsd:element ref="ns4:g7aefdda48c245b2b0fc7c5f7193b215"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032d97-5815-4021-87f6-3511a70699a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3" nillable="true" ma:displayName="Taxonomy Catch All Column" ma:description="" ma:hidden="true" ma:list="{ccf2c0bf-ff3f-4123-8f71-0056d45ec6bd}" ma:internalName="TaxCatchAll" ma:showField="CatchAllData" ma:web="5f032d97-5815-4021-87f6-3511a70699a4">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ListId:SharedDocuments;" elementFormDefault="qualified">
    <xsd:import namespace="http://schemas.microsoft.com/office/2006/documentManagement/types"/>
    <xsd:import namespace="http://schemas.microsoft.com/office/infopath/2007/PartnerControls"/>
    <xsd:element name="j4c6bab879da40ec9ff98e9515e465f3" ma:index="12" nillable="true" ma:taxonomy="true" ma:internalName="j4c6bab879da40ec9ff98e9515e465f3" ma:taxonomyFieldName="Doc_x0020_Type" ma:displayName="Doc Type" ma:default="" ma:fieldId="{34c6bab8-79da-40ec-9ff9-8e9515e465f3}" ma:sspId="d277a3b9-df29-4fe2-988c-ead875e1bfaa" ma:termSetId="2eb3fac6-a6fc-4102-ad44-b3370a3bb49a" ma:anchorId="00000000-0000-0000-0000-000000000000" ma:open="false" ma:isKeyword="false">
      <xsd:complexType>
        <xsd:sequence>
          <xsd:element ref="pc:Terms" minOccurs="0" maxOccurs="1"/>
        </xsd:sequence>
      </xsd:complexType>
    </xsd:element>
    <xsd:element name="k158a365d30042c1baeccd98745bf3ee" ma:index="15" nillable="true" ma:taxonomy="true" ma:internalName="k158a365d30042c1baeccd98745bf3ee" ma:taxonomyFieldName="Meeting_x0020_Type" ma:displayName="Meeting Type" ma:default="" ma:fieldId="{4158a365-d300-42c1-baec-cd98745bf3ee}" ma:sspId="d277a3b9-df29-4fe2-988c-ead875e1bfaa" ma:termSetId="280b3808-25c8-4e4d-aedf-546bb12ec1c9" ma:anchorId="00000000-0000-0000-0000-000000000000" ma:open="false" ma:isKeyword="false">
      <xsd:complexType>
        <xsd:sequence>
          <xsd:element ref="pc:Terms" minOccurs="0" maxOccurs="1"/>
        </xsd:sequence>
      </xsd:complexType>
    </xsd:element>
    <xsd:element name="e83e84e497c24859aa3e1613e6f53f8a" ma:index="17" nillable="true" ma:taxonomy="true" ma:internalName="e83e84e497c24859aa3e1613e6f53f8a" ma:taxonomyFieldName="Keywords" ma:displayName="Keywords" ma:readOnly="false" ma:default="" ma:fieldId="{e83e84e4-97c2-4859-aa3e-1613e6f53f8a}" ma:taxonomyMulti="true" ma:sspId="d277a3b9-df29-4fe2-988c-ead875e1bfaa" ma:termSetId="53347220-d115-4122-9fd4-deef1ba34d71"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6635943-dd24-4038-9c1d-a59cb22f25ea" elementFormDefault="qualified">
    <xsd:import namespace="http://schemas.microsoft.com/office/2006/documentManagement/types"/>
    <xsd:import namespace="http://schemas.microsoft.com/office/infopath/2007/PartnerControls"/>
    <xsd:element name="g7aefdda48c245b2b0fc7c5f7193b215" ma:index="19" nillable="true" ma:taxonomy="true" ma:internalName="g7aefdda48c245b2b0fc7c5f7193b215" ma:taxonomyFieldName="Project_x0020_Keywords" ma:displayName="Project Keywords" ma:default="" ma:fieldId="{07aefdda-48c2-45b2-b0fc-7c5f7193b215}" ma:sspId="d277a3b9-df29-4fe2-988c-ead875e1bfaa" ma:termSetId="5c749a20-6045-42b1-bb6d-ffaeab4f53d5"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1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1A48B5-E608-47BE-A377-498C4758D813}">
  <ds:schemaRefs>
    <ds:schemaRef ds:uri="f6635943-dd24-4038-9c1d-a59cb22f25ea"/>
    <ds:schemaRef ds:uri="http://purl.org/dc/elements/1.1/"/>
    <ds:schemaRef ds:uri="http://purl.org/dc/terms/"/>
    <ds:schemaRef ds:uri="http://schemas.microsoft.com/office/2006/metadata/propertie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ListId:SharedDocuments;"/>
    <ds:schemaRef ds:uri="5f032d97-5815-4021-87f6-3511a70699a4"/>
    <ds:schemaRef ds:uri="http://www.w3.org/XML/1998/namespace"/>
  </ds:schemaRefs>
</ds:datastoreItem>
</file>

<file path=customXml/itemProps2.xml><?xml version="1.0" encoding="utf-8"?>
<ds:datastoreItem xmlns:ds="http://schemas.openxmlformats.org/officeDocument/2006/customXml" ds:itemID="{3A225F2B-76C2-44FF-B05B-B6B4671B5094}">
  <ds:schemaRefs>
    <ds:schemaRef ds:uri="http://schemas.microsoft.com/sharepoint/v3/contenttype/forms"/>
  </ds:schemaRefs>
</ds:datastoreItem>
</file>

<file path=customXml/itemProps3.xml><?xml version="1.0" encoding="utf-8"?>
<ds:datastoreItem xmlns:ds="http://schemas.openxmlformats.org/officeDocument/2006/customXml" ds:itemID="{4C6A7B00-66C8-46EC-ACE7-1DD6FF1DBE3A}"/>
</file>

<file path=customXml/itemProps4.xml><?xml version="1.0" encoding="utf-8"?>
<ds:datastoreItem xmlns:ds="http://schemas.openxmlformats.org/officeDocument/2006/customXml" ds:itemID="{D2D4A639-D91A-4EFB-9982-2E0B75A5A2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032d97-5815-4021-87f6-3511a70699a4"/>
    <ds:schemaRef ds:uri="$ListId:SharedDocuments;"/>
    <ds:schemaRef ds:uri="f6635943-dd24-4038-9c1d-a59cb22f25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FPI PowerPoint Template (Standard Screen)</Template>
  <TotalTime>20717</TotalTime>
  <Words>2112</Words>
  <Application>Microsoft Office PowerPoint</Application>
  <PresentationFormat>On-screen Show (4:3)</PresentationFormat>
  <Paragraphs>181</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1_Office Theme</vt:lpstr>
      <vt:lpstr> </vt:lpstr>
      <vt:lpstr>Steering Committee Members</vt:lpstr>
      <vt:lpstr>November Release Content Review</vt:lpstr>
      <vt:lpstr>New IRS Requirements for RE Collateral</vt:lpstr>
      <vt:lpstr>New IRS Requirements for RE Collateral</vt:lpstr>
      <vt:lpstr>New IRS Requirements for RE Collateral</vt:lpstr>
      <vt:lpstr>Discussion of Multiple Scenarios</vt:lpstr>
      <vt:lpstr> </vt:lpstr>
    </vt:vector>
  </TitlesOfParts>
  <Company>FPI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FPI Credit Products</dc:creator>
  <cp:lastModifiedBy>Morrissey, Bevin</cp:lastModifiedBy>
  <cp:revision>452</cp:revision>
  <dcterms:created xsi:type="dcterms:W3CDTF">2015-04-22T15:22:24Z</dcterms:created>
  <dcterms:modified xsi:type="dcterms:W3CDTF">2016-10-20T15:57:07Z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84E00567-C6F0-4E9F-A571-34779B71C305</vt:lpwstr>
  </property>
  <property fmtid="{D5CDD505-2E9C-101B-9397-08002B2CF9AE}" pid="3" name="ArticulatePath">
    <vt:lpwstr>Presentation1</vt:lpwstr>
  </property>
  <property fmtid="{D5CDD505-2E9C-101B-9397-08002B2CF9AE}" pid="4" name="ContentTypeId">
    <vt:lpwstr>0x0101006435D0BD408ACF46BC3778DF7D9C5A21</vt:lpwstr>
  </property>
  <property fmtid="{D5CDD505-2E9C-101B-9397-08002B2CF9AE}" pid="5" name="_dlc_DocIdItemGuid">
    <vt:lpwstr>f30b3d5d-2007-4de1-8bc6-7996a99bd848</vt:lpwstr>
  </property>
  <property fmtid="{D5CDD505-2E9C-101B-9397-08002B2CF9AE}" pid="6" name="Doc Type">
    <vt:lpwstr>182</vt:lpwstr>
  </property>
  <property fmtid="{D5CDD505-2E9C-101B-9397-08002B2CF9AE}" pid="7" name="MediaServiceImageTags">
    <vt:lpwstr/>
  </property>
</Properties>
</file>