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0"/>
  </p:notesMasterIdLst>
  <p:sldIdLst>
    <p:sldId id="256" r:id="rId6"/>
    <p:sldId id="269" r:id="rId7"/>
    <p:sldId id="264" r:id="rId8"/>
    <p:sldId id="270" r:id="rId9"/>
    <p:sldId id="271" r:id="rId10"/>
    <p:sldId id="272" r:id="rId11"/>
    <p:sldId id="273" r:id="rId12"/>
    <p:sldId id="274" r:id="rId13"/>
    <p:sldId id="275" r:id="rId14"/>
    <p:sldId id="276" r:id="rId15"/>
    <p:sldId id="277" r:id="rId16"/>
    <p:sldId id="289" r:id="rId17"/>
    <p:sldId id="279" r:id="rId18"/>
    <p:sldId id="280" r:id="rId19"/>
    <p:sldId id="281" r:id="rId20"/>
    <p:sldId id="284" r:id="rId21"/>
    <p:sldId id="285" r:id="rId22"/>
    <p:sldId id="286" r:id="rId23"/>
    <p:sldId id="287" r:id="rId24"/>
    <p:sldId id="288" r:id="rId25"/>
    <p:sldId id="282" r:id="rId26"/>
    <p:sldId id="283" r:id="rId27"/>
    <p:sldId id="278" r:id="rId28"/>
    <p:sldId id="267" r:id="rId29"/>
  </p:sldIdLst>
  <p:sldSz cx="9144000" cy="6858000" type="screen4x3"/>
  <p:notesSz cx="7010400" cy="92964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2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68" autoAdjust="0"/>
    <p:restoredTop sz="77600" autoAdjust="0"/>
  </p:normalViewPr>
  <p:slideViewPr>
    <p:cSldViewPr>
      <p:cViewPr varScale="1">
        <p:scale>
          <a:sx n="90" d="100"/>
          <a:sy n="90" d="100"/>
        </p:scale>
        <p:origin x="-2244" y="-24"/>
      </p:cViewPr>
      <p:guideLst>
        <p:guide orient="horz" pos="2160"/>
        <p:guide pos="2880"/>
      </p:guideLst>
    </p:cSldViewPr>
  </p:slideViewPr>
  <p:notesTextViewPr>
    <p:cViewPr>
      <p:scale>
        <a:sx n="1" d="1"/>
        <a:sy n="1" d="1"/>
      </p:scale>
      <p:origin x="0" y="0"/>
    </p:cViewPr>
  </p:notesTextViewPr>
  <p:sorterViewPr>
    <p:cViewPr>
      <p:scale>
        <a:sx n="160" d="100"/>
        <a:sy n="160" d="100"/>
      </p:scale>
      <p:origin x="0" y="25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gs" Target="tags/tag1.xml"/><Relationship Id="rId35" Type="http://schemas.openxmlformats.org/officeDocument/2006/relationships/tableStyles" Target="tableStyles.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FCBE9ECB-5DB8-49A0-B105-7E8D339D6E19}" type="datetimeFigureOut">
              <a:rPr lang="en-US" smtClean="0"/>
              <a:t>08/12/2016</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DE97AC3-A588-4665-9E73-8E0907B3AD15}" type="slidenum">
              <a:rPr lang="en-US" smtClean="0"/>
              <a:t>‹#›</a:t>
            </a:fld>
            <a:endParaRPr lang="en-US"/>
          </a:p>
        </p:txBody>
      </p:sp>
    </p:spTree>
    <p:extLst>
      <p:ext uri="{BB962C8B-B14F-4D97-AF65-F5344CB8AC3E}">
        <p14:creationId xmlns:p14="http://schemas.microsoft.com/office/powerpoint/2010/main" val="2483583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11</a:t>
            </a:fld>
            <a:endParaRPr lang="en-US"/>
          </a:p>
        </p:txBody>
      </p:sp>
    </p:spTree>
    <p:extLst>
      <p:ext uri="{BB962C8B-B14F-4D97-AF65-F5344CB8AC3E}">
        <p14:creationId xmlns:p14="http://schemas.microsoft.com/office/powerpoint/2010/main" val="1680273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prior</a:t>
            </a:r>
            <a:r>
              <a:rPr lang="en-US" baseline="0" dirty="0" smtClean="0"/>
              <a:t> slide for scope/scenario discussion</a:t>
            </a:r>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17</a:t>
            </a:fld>
            <a:endParaRPr lang="en-US"/>
          </a:p>
        </p:txBody>
      </p:sp>
    </p:spTree>
    <p:extLst>
      <p:ext uri="{BB962C8B-B14F-4D97-AF65-F5344CB8AC3E}">
        <p14:creationId xmlns:p14="http://schemas.microsoft.com/office/powerpoint/2010/main" val="383555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E97AC3-A588-4665-9E73-8E0907B3AD15}" type="slidenum">
              <a:rPr lang="en-US" smtClean="0"/>
              <a:t>19</a:t>
            </a:fld>
            <a:endParaRPr lang="en-US"/>
          </a:p>
        </p:txBody>
      </p:sp>
    </p:spTree>
    <p:extLst>
      <p:ext uri="{BB962C8B-B14F-4D97-AF65-F5344CB8AC3E}">
        <p14:creationId xmlns:p14="http://schemas.microsoft.com/office/powerpoint/2010/main" val="189476143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222375"/>
          </a:xfrm>
        </p:spPr>
        <p:txBody>
          <a:bodyPr/>
          <a:lstStyle>
            <a:lvl1pPr algn="ctr">
              <a:defRPr>
                <a:effectLst/>
                <a:latin typeface="Century Gothic" panose="020B050202020202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1524000"/>
            <a:ext cx="6400800" cy="1524000"/>
          </a:xfrm>
        </p:spPr>
        <p:txBody>
          <a:bodyPr>
            <a:normAutofit/>
          </a:bodyPr>
          <a:lstStyle>
            <a:lvl1pPr marL="0" indent="0" algn="ctr">
              <a:buNone/>
              <a:defRPr sz="2800">
                <a:solidFill>
                  <a:srgbClr val="05223C"/>
                </a:solidFill>
                <a:effectLst/>
                <a:latin typeface="Century Gothic" panose="020B0502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3745692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9647737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effectLst/>
                <a:latin typeface="Century Gothic" panose="020B0502020202020204" pitchFamily="34" charset="0"/>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81900884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457200" y="914400"/>
            <a:ext cx="8229600" cy="5211763"/>
          </a:xfrm>
        </p:spPr>
        <p:txBody>
          <a:bodyPr/>
          <a:lstStyle>
            <a:lvl1pPr>
              <a:defRPr>
                <a:latin typeface="Century Gothic" panose="020B0502020202020204" pitchFamily="34" charset="0"/>
              </a:defRPr>
            </a:lvl1pPr>
            <a:lvl2pPr>
              <a:defRPr>
                <a:latin typeface="Century Gothic" panose="020B0502020202020204" pitchFamily="34" charset="0"/>
              </a:defRPr>
            </a:lvl2pPr>
            <a:lvl3pPr>
              <a:defRPr>
                <a:latin typeface="Century Gothic" panose="020B0502020202020204" pitchFamily="34" charset="0"/>
              </a:defRPr>
            </a:lvl3pPr>
            <a:lvl4pPr>
              <a:defRPr>
                <a:latin typeface="Century Gothic" panose="020B0502020202020204" pitchFamily="34" charset="0"/>
              </a:defRPr>
            </a:lvl4pPr>
            <a:lvl5pPr>
              <a:defRPr>
                <a:latin typeface="Century Gothic" panose="020B0502020202020204" pitchFamily="34"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67173352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544638"/>
            <a:ext cx="7772400" cy="1362075"/>
          </a:xfrm>
        </p:spPr>
        <p:txBody>
          <a:bodyPr anchor="t"/>
          <a:lstStyle>
            <a:lvl1pPr algn="ctr">
              <a:defRPr sz="4000" b="0" cap="none">
                <a:effectLst/>
                <a:latin typeface="Century Gothic" panose="020B050202020202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2906713"/>
            <a:ext cx="7772400" cy="15001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54759113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atin typeface="Century Gothic" panose="020B0502020202020204" pitchFamily="34" charset="0"/>
              </a:defRPr>
            </a:lvl1pPr>
            <a:lvl2pPr>
              <a:defRPr sz="2400">
                <a:latin typeface="Century Gothic" panose="020B0502020202020204" pitchFamily="34" charset="0"/>
              </a:defRPr>
            </a:lvl2pPr>
            <a:lvl3pPr>
              <a:defRPr sz="2000">
                <a:latin typeface="Century Gothic" panose="020B0502020202020204" pitchFamily="34" charset="0"/>
              </a:defRPr>
            </a:lvl3pPr>
            <a:lvl4pPr>
              <a:defRPr sz="1800">
                <a:latin typeface="Century Gothic" panose="020B0502020202020204" pitchFamily="34" charset="0"/>
              </a:defRPr>
            </a:lvl4pPr>
            <a:lvl5pPr>
              <a:defRPr sz="1800">
                <a:latin typeface="Century Gothic" panose="020B0502020202020204" pitchFamily="34" charset="0"/>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34008332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b="0">
                <a:effectLst/>
                <a:latin typeface="Century Gothic" panose="020B050202020202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atin typeface="Century Gothic" panose="020B0502020202020204" pitchFamily="34" charset="0"/>
              </a:defRPr>
            </a:lvl1pPr>
            <a:lvl2pPr>
              <a:defRPr sz="2000">
                <a:latin typeface="Century Gothic" panose="020B0502020202020204" pitchFamily="34" charset="0"/>
              </a:defRPr>
            </a:lvl2pPr>
            <a:lvl3pPr>
              <a:defRPr sz="1800">
                <a:latin typeface="Century Gothic" panose="020B0502020202020204" pitchFamily="34" charset="0"/>
              </a:defRPr>
            </a:lvl3pPr>
            <a:lvl4pPr>
              <a:defRPr sz="1600">
                <a:latin typeface="Century Gothic" panose="020B0502020202020204" pitchFamily="34" charset="0"/>
              </a:defRPr>
            </a:lvl4pPr>
            <a:lvl5pPr>
              <a:defRPr sz="1600">
                <a:latin typeface="Century Gothic" panose="020B0502020202020204" pitchFamily="34" charset="0"/>
              </a:defRPr>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20569221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defRPr sz="3600" strike="noStrike">
                <a:effectLst/>
                <a:latin typeface="Century Gothic" panose="020B0502020202020204" pitchFamily="34" charset="0"/>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BA3D971-0040-4A74-8611-D93F33974721}" type="slidenum">
              <a:rPr lang="en-US" smtClean="0"/>
              <a:t>‹#›</a:t>
            </a:fld>
            <a:endParaRPr lang="en-US" dirty="0"/>
          </a:p>
        </p:txBody>
      </p:sp>
    </p:spTree>
    <p:custDataLst>
      <p:tags r:id="rId1"/>
    </p:custDataLst>
    <p:extLst>
      <p:ext uri="{BB962C8B-B14F-4D97-AF65-F5344CB8AC3E}">
        <p14:creationId xmlns:p14="http://schemas.microsoft.com/office/powerpoint/2010/main" val="161272311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2165936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3008313" cy="749300"/>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a:xfrm>
            <a:off x="3575050" y="1219200"/>
            <a:ext cx="5111750" cy="4906963"/>
          </a:xfrm>
        </p:spPr>
        <p:txBody>
          <a:bodyPr/>
          <a:lstStyle>
            <a:lvl1pPr>
              <a:defRPr sz="3200">
                <a:latin typeface="Century Gothic" panose="020B0502020202020204" pitchFamily="34" charset="0"/>
              </a:defRPr>
            </a:lvl1pPr>
            <a:lvl2pPr>
              <a:defRPr sz="2800">
                <a:latin typeface="Century Gothic" panose="020B0502020202020204" pitchFamily="34" charset="0"/>
              </a:defRPr>
            </a:lvl2pPr>
            <a:lvl3pPr>
              <a:defRPr sz="2400">
                <a:latin typeface="Century Gothic" panose="020B0502020202020204" pitchFamily="34" charset="0"/>
              </a:defRPr>
            </a:lvl3pPr>
            <a:lvl4pPr>
              <a:defRPr sz="2000">
                <a:latin typeface="Century Gothic" panose="020B0502020202020204" pitchFamily="34" charset="0"/>
              </a:defRPr>
            </a:lvl4pPr>
            <a:lvl5pPr>
              <a:defRPr sz="2000">
                <a:latin typeface="Century Gothic" panose="020B0502020202020204" pitchFamily="34" charset="0"/>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16699000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effectLst/>
                <a:latin typeface="Century Gothic" panose="020B0502020202020204" pitchFamily="34" charset="0"/>
              </a:defRPr>
            </a:lvl1pPr>
          </a:lstStyle>
          <a:p>
            <a:r>
              <a:rPr lang="en-US"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atin typeface="Century Gothic" panose="020B0502020202020204"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atin typeface="Century Gothic" panose="020B0502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E373DB-98F8-40EC-AC87-E4AC7660CFCB}" type="datetimeFigureOut">
              <a:rPr lang="en-US" smtClean="0"/>
              <a:t>08/12/2016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A3D971-0040-4A74-8611-D93F33974721}" type="slidenum">
              <a:rPr lang="en-US" smtClean="0"/>
              <a:t>‹#›</a:t>
            </a:fld>
            <a:endParaRPr lang="en-US" dirty="0"/>
          </a:p>
        </p:txBody>
      </p:sp>
    </p:spTree>
    <p:extLst>
      <p:ext uri="{BB962C8B-B14F-4D97-AF65-F5344CB8AC3E}">
        <p14:creationId xmlns:p14="http://schemas.microsoft.com/office/powerpoint/2010/main" val="78140748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096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914400"/>
            <a:ext cx="8229600" cy="52117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373DB-98F8-40EC-AC87-E4AC7660CFCB}" type="datetimeFigureOut">
              <a:rPr lang="en-US" smtClean="0"/>
              <a:t>08/12/2016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A3D971-0040-4A74-8611-D93F33974721}" type="slidenum">
              <a:rPr lang="en-US" smtClean="0"/>
              <a:t>‹#›</a:t>
            </a:fld>
            <a:endParaRPr lang="en-US" dirty="0"/>
          </a:p>
        </p:txBody>
      </p:sp>
      <p:pic>
        <p:nvPicPr>
          <p:cNvPr id="7" name="Picture 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074646" y="6249902"/>
            <a:ext cx="916954" cy="455698"/>
          </a:xfrm>
          <a:prstGeom prst="rect">
            <a:avLst/>
          </a:prstGeom>
          <a:effectLst>
            <a:glow rad="228600">
              <a:schemeClr val="bg1">
                <a:alpha val="40000"/>
              </a:schemeClr>
            </a:glow>
            <a:outerShdw blurRad="50800" dist="50800" dir="5400000" algn="ctr" rotWithShape="0">
              <a:schemeClr val="bg1"/>
            </a:outerShdw>
          </a:effectLst>
        </p:spPr>
      </p:pic>
    </p:spTree>
    <p:custDataLst>
      <p:tags r:id="rId13"/>
    </p:custDataLst>
    <p:extLst>
      <p:ext uri="{BB962C8B-B14F-4D97-AF65-F5344CB8AC3E}">
        <p14:creationId xmlns:p14="http://schemas.microsoft.com/office/powerpoint/2010/main" val="38338664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l" defTabSz="914400" rtl="0" eaLnBrk="1" latinLnBrk="0" hangingPunct="1">
        <a:spcBef>
          <a:spcPct val="0"/>
        </a:spcBef>
        <a:buNone/>
        <a:defRPr sz="3600" kern="1200">
          <a:solidFill>
            <a:srgbClr val="05223C"/>
          </a:solidFill>
          <a:effectLst/>
          <a:latin typeface="Century Gothic" panose="020B0502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05223C"/>
          </a:solidFill>
          <a:latin typeface="Century Gothic" panose="020B0502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05223C"/>
          </a:solidFill>
          <a:latin typeface="Century Gothic" panose="020B0502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5223C"/>
          </a:solidFill>
          <a:latin typeface="Century Gothic" panose="020B0502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5223C"/>
          </a:solidFill>
          <a:latin typeface="Century Gothic" panose="020B0502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 </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222827"/>
            <a:ext cx="5257800" cy="1301173"/>
          </a:xfrm>
          <a:prstGeom prst="rect">
            <a:avLst/>
          </a:prstGeom>
        </p:spPr>
      </p:pic>
      <p:sp>
        <p:nvSpPr>
          <p:cNvPr id="3" name="Subtitle 2"/>
          <p:cNvSpPr>
            <a:spLocks noGrp="1"/>
          </p:cNvSpPr>
          <p:nvPr>
            <p:ph type="subTitle" idx="1"/>
          </p:nvPr>
        </p:nvSpPr>
        <p:spPr/>
        <p:txBody>
          <a:bodyPr/>
          <a:lstStyle/>
          <a:p>
            <a:r>
              <a:rPr lang="en-US" dirty="0"/>
              <a:t>Steering Committee Meeting</a:t>
            </a:r>
          </a:p>
          <a:p>
            <a:r>
              <a:rPr lang="en-US" dirty="0" smtClean="0"/>
              <a:t>August 17, 2016</a:t>
            </a:r>
            <a:endParaRPr lang="en-US" dirty="0"/>
          </a:p>
          <a:p>
            <a:endParaRPr lang="en-US" dirty="0"/>
          </a:p>
        </p:txBody>
      </p:sp>
    </p:spTree>
    <p:custDataLst>
      <p:tags r:id="rId1"/>
    </p:custDataLst>
    <p:extLst>
      <p:ext uri="{BB962C8B-B14F-4D97-AF65-F5344CB8AC3E}">
        <p14:creationId xmlns:p14="http://schemas.microsoft.com/office/powerpoint/2010/main" val="12833122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a:t>
            </a:r>
            <a:r>
              <a:rPr lang="en-US" dirty="0"/>
              <a:t>analysis and design</a:t>
            </a:r>
          </a:p>
        </p:txBody>
      </p:sp>
      <p:sp>
        <p:nvSpPr>
          <p:cNvPr id="3" name="Content Placeholder 2"/>
          <p:cNvSpPr>
            <a:spLocks noGrp="1"/>
          </p:cNvSpPr>
          <p:nvPr>
            <p:ph idx="1"/>
          </p:nvPr>
        </p:nvSpPr>
        <p:spPr/>
        <p:txBody>
          <a:bodyPr>
            <a:normAutofit/>
          </a:bodyPr>
          <a:lstStyle/>
          <a:p>
            <a:r>
              <a:rPr lang="en-US" dirty="0" smtClean="0"/>
              <a:t>1 &amp; 20: </a:t>
            </a:r>
            <a:r>
              <a:rPr lang="en-US" dirty="0"/>
              <a:t>Provide a way to insure that any newly calculated LTV ratios based on loan balance changes always get to LOS along with the recalculated LGD</a:t>
            </a:r>
            <a:endParaRPr lang="en-US" dirty="0" smtClean="0"/>
          </a:p>
          <a:p>
            <a:r>
              <a:rPr lang="en-US" dirty="0" smtClean="0"/>
              <a:t>22 &amp; 40: </a:t>
            </a:r>
            <a:r>
              <a:rPr lang="en-US" dirty="0"/>
              <a:t>Multiple Scenarios for same system scopes causing issues</a:t>
            </a:r>
          </a:p>
        </p:txBody>
      </p:sp>
    </p:spTree>
    <p:extLst>
      <p:ext uri="{BB962C8B-B14F-4D97-AF65-F5344CB8AC3E}">
        <p14:creationId xmlns:p14="http://schemas.microsoft.com/office/powerpoint/2010/main" val="743317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Updated LTV/LGD to LOS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Initial Requests:</a:t>
            </a:r>
          </a:p>
          <a:p>
            <a:pPr lvl="1"/>
            <a:r>
              <a:rPr lang="en-US" dirty="0" smtClean="0"/>
              <a:t>1 (NW): </a:t>
            </a:r>
            <a:r>
              <a:rPr lang="en-US" dirty="0"/>
              <a:t>Refresh Button on Existing Loans : Description: Add a refresh button on existing loans in Collateral Web to allow the program to recalculate the LTV ratio and LGD. Currently, users have to trick the system to trigger a </a:t>
            </a:r>
            <a:r>
              <a:rPr lang="en-US" dirty="0" err="1"/>
              <a:t>recalc</a:t>
            </a:r>
            <a:r>
              <a:rPr lang="en-US" dirty="0"/>
              <a:t>. Users need to change something in a scenario, close and reopen the scenario, then revert whatever was changed to its original state</a:t>
            </a:r>
            <a:r>
              <a:rPr lang="en-US" dirty="0" smtClean="0"/>
              <a:t>.</a:t>
            </a:r>
          </a:p>
          <a:p>
            <a:pPr lvl="1"/>
            <a:r>
              <a:rPr lang="en-US" dirty="0" smtClean="0"/>
              <a:t>20 (</a:t>
            </a:r>
            <a:r>
              <a:rPr lang="en-US" dirty="0" err="1" smtClean="0"/>
              <a:t>AgC</a:t>
            </a:r>
            <a:r>
              <a:rPr lang="en-US" dirty="0" smtClean="0"/>
              <a:t>): </a:t>
            </a:r>
            <a:r>
              <a:rPr lang="en-US" dirty="0"/>
              <a:t>Updated L/V and LGD not flowing to EmPOWER Description: Updated L/V and LGD do not flow to EmPOWER if the loan amount or other fields that affect collateral values do not change in CW. Data must be “dirtied” in CW by modifying collateral amounts, etc. to trick the system into updating values so they can be resubmitted to EmPOWER. We encounter the issue both on actions that require CW (loan origination) and actions that have no collateral impact (</a:t>
            </a:r>
            <a:r>
              <a:rPr lang="en-US" dirty="0" err="1"/>
              <a:t>reamortization</a:t>
            </a:r>
            <a:r>
              <a:rPr lang="en-US" dirty="0"/>
              <a:t>). In both cases, we need accurate L/V and LGD.</a:t>
            </a:r>
          </a:p>
        </p:txBody>
      </p:sp>
    </p:spTree>
    <p:extLst>
      <p:ext uri="{BB962C8B-B14F-4D97-AF65-F5344CB8AC3E}">
        <p14:creationId xmlns:p14="http://schemas.microsoft.com/office/powerpoint/2010/main" val="3201867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Notes from Spreadsheet: ACA opinion of refresh is submit my data after LTV is recalculated, even if appraisal values weren't changed.</a:t>
            </a:r>
          </a:p>
          <a:p>
            <a:endParaRPr lang="en-US" dirty="0"/>
          </a:p>
          <a:p>
            <a:r>
              <a:rPr lang="en-US" dirty="0"/>
              <a:t>Only submit updated LGD if something changed related to </a:t>
            </a:r>
            <a:r>
              <a:rPr lang="en-US" dirty="0" err="1"/>
              <a:t>calcs</a:t>
            </a:r>
            <a:r>
              <a:rPr lang="en-US" dirty="0"/>
              <a:t>.</a:t>
            </a:r>
          </a:p>
          <a:p>
            <a:endParaRPr lang="en-US" dirty="0"/>
          </a:p>
          <a:p>
            <a:r>
              <a:rPr lang="en-US" dirty="0"/>
              <a:t>Originally calculated everything, changed this because required too much work originally to book all actions separately; this has changed, should check this out again.</a:t>
            </a:r>
          </a:p>
          <a:p>
            <a:endParaRPr lang="en-US" dirty="0"/>
          </a:p>
          <a:p>
            <a:r>
              <a:rPr lang="en-US" dirty="0"/>
              <a:t>Suggested solution: Everything that is getting submitted gets an updated LGD. (Example: scenario has 13 loans, but only 3 got changed, so only 3 get updated.)</a:t>
            </a:r>
          </a:p>
          <a:p>
            <a:endParaRPr lang="en-US" dirty="0"/>
          </a:p>
        </p:txBody>
      </p:sp>
    </p:spTree>
    <p:extLst>
      <p:ext uri="{BB962C8B-B14F-4D97-AF65-F5344CB8AC3E}">
        <p14:creationId xmlns:p14="http://schemas.microsoft.com/office/powerpoint/2010/main" val="4143473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LTV/LGD to LOS</a:t>
            </a:r>
          </a:p>
        </p:txBody>
      </p:sp>
      <p:sp>
        <p:nvSpPr>
          <p:cNvPr id="3" name="Content Placeholder 2"/>
          <p:cNvSpPr>
            <a:spLocks noGrp="1"/>
          </p:cNvSpPr>
          <p:nvPr>
            <p:ph idx="1"/>
          </p:nvPr>
        </p:nvSpPr>
        <p:spPr/>
        <p:txBody>
          <a:bodyPr/>
          <a:lstStyle/>
          <a:p>
            <a:r>
              <a:rPr lang="en-US" dirty="0" smtClean="0"/>
              <a:t>Stated business need:</a:t>
            </a:r>
          </a:p>
          <a:p>
            <a:pPr lvl="1"/>
            <a:r>
              <a:rPr lang="en-US" dirty="0" smtClean="0"/>
              <a:t>Data </a:t>
            </a:r>
            <a:r>
              <a:rPr lang="en-US" dirty="0"/>
              <a:t>integrity, internal and external audit issue. PWC did a deep dive into LGD’s a few years ago, and multiple processes were put in place to monitor LGD’s for accuracy. Forcing a user to put in “fake values” to trigger an update creates a significant data integrity issue.</a:t>
            </a:r>
          </a:p>
        </p:txBody>
      </p:sp>
    </p:spTree>
    <p:extLst>
      <p:ext uri="{BB962C8B-B14F-4D97-AF65-F5344CB8AC3E}">
        <p14:creationId xmlns:p14="http://schemas.microsoft.com/office/powerpoint/2010/main" val="3910473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LTV/LGD to LOS</a:t>
            </a:r>
          </a:p>
        </p:txBody>
      </p:sp>
      <p:sp>
        <p:nvSpPr>
          <p:cNvPr id="3" name="Content Placeholder 2"/>
          <p:cNvSpPr>
            <a:spLocks noGrp="1"/>
          </p:cNvSpPr>
          <p:nvPr>
            <p:ph idx="1"/>
          </p:nvPr>
        </p:nvSpPr>
        <p:spPr>
          <a:xfrm>
            <a:off x="0" y="685800"/>
            <a:ext cx="9067800" cy="6096000"/>
          </a:xfrm>
        </p:spPr>
        <p:txBody>
          <a:bodyPr>
            <a:noAutofit/>
          </a:bodyPr>
          <a:lstStyle/>
          <a:p>
            <a:r>
              <a:rPr lang="en-US" sz="1800" dirty="0" smtClean="0"/>
              <a:t>Prior comments (from EPC list):</a:t>
            </a:r>
          </a:p>
          <a:p>
            <a:pPr lvl="1"/>
            <a:r>
              <a:rPr lang="en-US" sz="1800" dirty="0" err="1" smtClean="0"/>
              <a:t>AgC</a:t>
            </a:r>
            <a:r>
              <a:rPr lang="en-US" sz="1800" dirty="0" smtClean="0"/>
              <a:t> - </a:t>
            </a:r>
            <a:r>
              <a:rPr lang="en-US" sz="1800" dirty="0"/>
              <a:t>This is similar to NW #1 and #2, but need to be sure we’re attempting to solve from the same direction. </a:t>
            </a:r>
            <a:r>
              <a:rPr lang="en-US" sz="1800" dirty="0" err="1"/>
              <a:t>AgCountry</a:t>
            </a:r>
            <a:r>
              <a:rPr lang="en-US" sz="1800" dirty="0"/>
              <a:t> needs L/V and LGD to be current with each credit action; NW may be looking at it from a different </a:t>
            </a:r>
            <a:r>
              <a:rPr lang="en-US" sz="1800" dirty="0" smtClean="0"/>
              <a:t>direction.</a:t>
            </a:r>
          </a:p>
          <a:p>
            <a:pPr lvl="1"/>
            <a:r>
              <a:rPr lang="en-US" sz="1800" dirty="0" smtClean="0"/>
              <a:t>NW </a:t>
            </a:r>
            <a:r>
              <a:rPr lang="en-US" sz="1800" dirty="0"/>
              <a:t>- Agreed need to have this one.  This is the NW #1 highest priority and impacting our audits and the grades the loans are receiving.  In one of our 4 states we've had 25 audit observations that resulted in 13 loans getting a lower grade</a:t>
            </a:r>
            <a:r>
              <a:rPr lang="en-US" sz="1800" dirty="0" smtClean="0"/>
              <a:t>.</a:t>
            </a:r>
          </a:p>
          <a:p>
            <a:pPr lvl="1"/>
            <a:r>
              <a:rPr lang="en-US" sz="1800" dirty="0"/>
              <a:t>FCW - This item and item #2 and LGD item from </a:t>
            </a:r>
            <a:r>
              <a:rPr lang="en-US" sz="1800" dirty="0" err="1"/>
              <a:t>AgC</a:t>
            </a:r>
            <a:r>
              <a:rPr lang="en-US" sz="1800" dirty="0"/>
              <a:t> are essentially asking for the same thing.  FCW agrees, its cumbersome to "dirty" the screen to trigger update LGD to occur.  The </a:t>
            </a:r>
            <a:r>
              <a:rPr lang="en-US" sz="1800" dirty="0" err="1"/>
              <a:t>AgC</a:t>
            </a:r>
            <a:r>
              <a:rPr lang="en-US" sz="1800" dirty="0"/>
              <a:t> item is in line with the FCW need to update loans as they are paid down.  Let's looks to combine these  requests</a:t>
            </a:r>
            <a:r>
              <a:rPr lang="en-US" sz="1800" dirty="0" smtClean="0"/>
              <a:t>.</a:t>
            </a:r>
          </a:p>
          <a:p>
            <a:pPr lvl="1"/>
            <a:r>
              <a:rPr lang="en-US" sz="1800" dirty="0"/>
              <a:t>FCE - We were not aware of the issue but if it works like explained than agree it is needed and would make sense to force updates to related loans through synchronization action.</a:t>
            </a:r>
          </a:p>
          <a:p>
            <a:pPr lvl="1"/>
            <a:r>
              <a:rPr lang="en-US" sz="1800" dirty="0" smtClean="0"/>
              <a:t>YKE</a:t>
            </a:r>
            <a:r>
              <a:rPr lang="en-US" sz="1800" dirty="0"/>
              <a:t> - </a:t>
            </a:r>
            <a:r>
              <a:rPr lang="en-US" sz="1800" dirty="0" smtClean="0"/>
              <a:t>If </a:t>
            </a:r>
            <a:r>
              <a:rPr lang="en-US" sz="1800" dirty="0"/>
              <a:t>changes in loan to value and LGD are solely due to amortization, we should be handling this outside of the Collateral App.</a:t>
            </a:r>
          </a:p>
        </p:txBody>
      </p:sp>
    </p:spTree>
    <p:extLst>
      <p:ext uri="{BB962C8B-B14F-4D97-AF65-F5344CB8AC3E}">
        <p14:creationId xmlns:p14="http://schemas.microsoft.com/office/powerpoint/2010/main" val="3043321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we trying to solve?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Do we need LTV/LGD to update for all loans in the scope when making a minor update (e.g. text change) in Collateral?</a:t>
            </a:r>
          </a:p>
          <a:p>
            <a:r>
              <a:rPr lang="en-US" dirty="0" smtClean="0"/>
              <a:t>Do we need LTV/LGD to update for all loans for the customer when working on one loan?</a:t>
            </a:r>
          </a:p>
          <a:p>
            <a:r>
              <a:rPr lang="en-US" dirty="0"/>
              <a:t>Do we need a way to force LTV/LGD to update in LOS because of amortization</a:t>
            </a:r>
            <a:r>
              <a:rPr lang="en-US" dirty="0" smtClean="0"/>
              <a:t>?</a:t>
            </a:r>
          </a:p>
          <a:p>
            <a:r>
              <a:rPr lang="en-US" dirty="0" smtClean="0"/>
              <a:t>What is audit committee expecting to see that they are not?</a:t>
            </a:r>
          </a:p>
          <a:p>
            <a:r>
              <a:rPr lang="en-US" dirty="0" smtClean="0"/>
              <a:t>Anything else?</a:t>
            </a:r>
            <a:endParaRPr lang="en-US" dirty="0"/>
          </a:p>
        </p:txBody>
      </p:sp>
    </p:spTree>
    <p:extLst>
      <p:ext uri="{BB962C8B-B14F-4D97-AF65-F5344CB8AC3E}">
        <p14:creationId xmlns:p14="http://schemas.microsoft.com/office/powerpoint/2010/main" val="169881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 2 scopes, 2 loans</a:t>
            </a:r>
            <a:endParaRPr lang="en-US" dirty="0"/>
          </a:p>
        </p:txBody>
      </p:sp>
      <p:sp>
        <p:nvSpPr>
          <p:cNvPr id="3" name="Content Placeholder 2"/>
          <p:cNvSpPr>
            <a:spLocks noGrp="1"/>
          </p:cNvSpPr>
          <p:nvPr>
            <p:ph idx="1"/>
          </p:nvPr>
        </p:nvSpPr>
        <p:spPr/>
        <p:txBody>
          <a:bodyPr/>
          <a:lstStyle/>
          <a:p>
            <a:r>
              <a:rPr lang="en-US" dirty="0" smtClean="0"/>
              <a:t>What do we expect here?</a:t>
            </a:r>
            <a:endParaRPr lang="en-US" dirty="0"/>
          </a:p>
        </p:txBody>
      </p:sp>
      <p:pic>
        <p:nvPicPr>
          <p:cNvPr id="3074" name="Picture 2" descr="C:\Users\mcfarlr\Pictures\CollateralWeb\CollateralExamp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524000"/>
            <a:ext cx="6096000" cy="50929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8548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Multiple Scenarios for same </a:t>
            </a:r>
            <a:r>
              <a:rPr lang="en-US" sz="2800" dirty="0" smtClean="0"/>
              <a:t>system scopes</a:t>
            </a:r>
            <a:endParaRPr lang="en-US" sz="4000" dirty="0"/>
          </a:p>
        </p:txBody>
      </p:sp>
      <p:sp>
        <p:nvSpPr>
          <p:cNvPr id="3" name="Content Placeholder 2"/>
          <p:cNvSpPr>
            <a:spLocks noGrp="1"/>
          </p:cNvSpPr>
          <p:nvPr>
            <p:ph idx="1"/>
          </p:nvPr>
        </p:nvSpPr>
        <p:spPr>
          <a:xfrm>
            <a:off x="76200" y="685800"/>
            <a:ext cx="9067800" cy="6019800"/>
          </a:xfrm>
        </p:spPr>
        <p:txBody>
          <a:bodyPr>
            <a:normAutofit fontScale="85000" lnSpcReduction="20000"/>
          </a:bodyPr>
          <a:lstStyle/>
          <a:p>
            <a:r>
              <a:rPr lang="en-US" dirty="0"/>
              <a:t>Initial Requests:</a:t>
            </a:r>
          </a:p>
          <a:p>
            <a:pPr lvl="1"/>
            <a:r>
              <a:rPr lang="en-US" dirty="0"/>
              <a:t>22: Objects “owned” by a scenario not visible to other scenarios Description: Some situations require multiple scenarios for the same customer (branch is working PCA loans while Lending Operations is working on FLCA loans; loans may be booked at different times and be at different stages). User is unable to see which objects are “owned” by which scenario; if they inadvertently make a change in an object “owned” by another scenario, CW locks up, FPI has to script out the scenario and we start over. This typically happens on complex relationships. INC0159065, </a:t>
            </a:r>
            <a:r>
              <a:rPr lang="en-US" dirty="0" smtClean="0"/>
              <a:t>INC0158903 (</a:t>
            </a:r>
            <a:r>
              <a:rPr lang="en-US" dirty="0" err="1" smtClean="0"/>
              <a:t>AgC</a:t>
            </a:r>
            <a:r>
              <a:rPr lang="en-US" dirty="0" smtClean="0"/>
              <a:t>)</a:t>
            </a:r>
          </a:p>
          <a:p>
            <a:pPr lvl="1"/>
            <a:r>
              <a:rPr lang="en-US" dirty="0"/>
              <a:t>40: Goal is to reduce the number of multiple collateral scenarios. It is probably infrequent that staff would want to create multiple scenarios for the same group of loans. Would like a warning if possible. It is one of the enhancement discussed in the attached email</a:t>
            </a:r>
            <a:r>
              <a:rPr lang="en-US" dirty="0" smtClean="0"/>
              <a:t>. (FCE)</a:t>
            </a:r>
            <a:endParaRPr lang="en-US" dirty="0"/>
          </a:p>
        </p:txBody>
      </p:sp>
    </p:spTree>
    <p:extLst>
      <p:ext uri="{BB962C8B-B14F-4D97-AF65-F5344CB8AC3E}">
        <p14:creationId xmlns:p14="http://schemas.microsoft.com/office/powerpoint/2010/main" val="4043920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Scenarios/system </a:t>
            </a:r>
            <a:r>
              <a:rPr lang="en-US" dirty="0"/>
              <a:t>scopes</a:t>
            </a:r>
          </a:p>
        </p:txBody>
      </p:sp>
      <p:sp>
        <p:nvSpPr>
          <p:cNvPr id="3" name="Content Placeholder 2"/>
          <p:cNvSpPr>
            <a:spLocks noGrp="1"/>
          </p:cNvSpPr>
          <p:nvPr>
            <p:ph idx="1"/>
          </p:nvPr>
        </p:nvSpPr>
        <p:spPr/>
        <p:txBody>
          <a:bodyPr>
            <a:normAutofit/>
          </a:bodyPr>
          <a:lstStyle/>
          <a:p>
            <a:r>
              <a:rPr lang="en-US" dirty="0"/>
              <a:t>Stated business need</a:t>
            </a:r>
            <a:r>
              <a:rPr lang="en-US" dirty="0" smtClean="0"/>
              <a:t>:</a:t>
            </a:r>
          </a:p>
          <a:p>
            <a:pPr lvl="1"/>
            <a:r>
              <a:rPr lang="en-US" dirty="0"/>
              <a:t>We have invested hours trying to trouble-shoot and correct in these situations, resulting in delayed loan closings, time spent at FPI and time spent at </a:t>
            </a:r>
            <a:r>
              <a:rPr lang="en-US" dirty="0" err="1"/>
              <a:t>AgCountry</a:t>
            </a:r>
            <a:r>
              <a:rPr lang="en-US" dirty="0"/>
              <a:t> to recreate the scenario. Staff frustration is high in these situations, we have to take screen prints of multiple objects &amp; panels because we’re not sure which details successfully submitted and are afraid to risk losing any data.</a:t>
            </a:r>
          </a:p>
          <a:p>
            <a:endParaRPr lang="en-US" dirty="0"/>
          </a:p>
        </p:txBody>
      </p:sp>
    </p:spTree>
    <p:extLst>
      <p:ext uri="{BB962C8B-B14F-4D97-AF65-F5344CB8AC3E}">
        <p14:creationId xmlns:p14="http://schemas.microsoft.com/office/powerpoint/2010/main" val="886195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Scenarios/system scopes</a:t>
            </a:r>
          </a:p>
        </p:txBody>
      </p:sp>
      <p:sp>
        <p:nvSpPr>
          <p:cNvPr id="3" name="Content Placeholder 2"/>
          <p:cNvSpPr>
            <a:spLocks noGrp="1"/>
          </p:cNvSpPr>
          <p:nvPr>
            <p:ph idx="1"/>
          </p:nvPr>
        </p:nvSpPr>
        <p:spPr>
          <a:xfrm>
            <a:off x="76200" y="914400"/>
            <a:ext cx="9067800" cy="5943600"/>
          </a:xfrm>
        </p:spPr>
        <p:txBody>
          <a:bodyPr>
            <a:normAutofit fontScale="47500" lnSpcReduction="20000"/>
          </a:bodyPr>
          <a:lstStyle/>
          <a:p>
            <a:r>
              <a:rPr lang="en-US" dirty="0"/>
              <a:t>Prior comments (from EPC list</a:t>
            </a:r>
            <a:r>
              <a:rPr lang="en-US" dirty="0" smtClean="0"/>
              <a:t>):</a:t>
            </a:r>
          </a:p>
          <a:p>
            <a:pPr lvl="1"/>
            <a:r>
              <a:rPr lang="en-US" dirty="0" err="1"/>
              <a:t>AgC</a:t>
            </a:r>
            <a:r>
              <a:rPr lang="en-US" dirty="0"/>
              <a:t> Comments: Similar to FCE "notify users if another scenario exists", but goes beyond a </a:t>
            </a:r>
            <a:r>
              <a:rPr lang="en-US" dirty="0" smtClean="0"/>
              <a:t>notification </a:t>
            </a:r>
            <a:r>
              <a:rPr lang="en-US" dirty="0"/>
              <a:t>because there are times you need multiple scenarios, but the system doesn’t manage the display so you know an object has been “spoken for” in a different scenario</a:t>
            </a:r>
          </a:p>
          <a:p>
            <a:pPr lvl="1"/>
            <a:r>
              <a:rPr lang="en-US" dirty="0"/>
              <a:t>FCW-We felt these pains early on when we first went live.  We learned and trained a lot to the SW group on how to always check to see if there are open scenarios, use of the history button to see, which loans are linked to each scenario.  I see the need, however feel this is a BIG request and could take a lot of bandwidth.  I will say, once our staff did it once, they learned from it and </a:t>
            </a:r>
            <a:r>
              <a:rPr lang="en-US" dirty="0" smtClean="0"/>
              <a:t>didn’t </a:t>
            </a:r>
            <a:r>
              <a:rPr lang="en-US" dirty="0"/>
              <a:t>do it again.   Communication is the key between departments. </a:t>
            </a:r>
          </a:p>
          <a:p>
            <a:pPr lvl="1"/>
            <a:r>
              <a:rPr lang="en-US" dirty="0"/>
              <a:t>YKE: Would be nice to have the same Notification used by Credit Pro when another user is also editing the same </a:t>
            </a:r>
            <a:r>
              <a:rPr lang="en-US" dirty="0" smtClean="0"/>
              <a:t>customer</a:t>
            </a:r>
            <a:endParaRPr lang="en-US" dirty="0"/>
          </a:p>
          <a:p>
            <a:pPr lvl="1"/>
            <a:r>
              <a:rPr lang="en-US" dirty="0"/>
              <a:t>NW - </a:t>
            </a:r>
            <a:r>
              <a:rPr lang="en-US" dirty="0" smtClean="0"/>
              <a:t>GMM </a:t>
            </a:r>
            <a:r>
              <a:rPr lang="en-US" dirty="0"/>
              <a:t>–This is a really cool idea. Today the recommendation is that if you have actions going that impact different collateral then do separate scenarios. A visual indicator of which objects are separate and can be addressed in a separate scenario would be awesome. Nice to have</a:t>
            </a:r>
            <a:r>
              <a:rPr lang="en-US" dirty="0" smtClean="0"/>
              <a:t>.</a:t>
            </a:r>
            <a:endParaRPr lang="en-US" dirty="0"/>
          </a:p>
          <a:p>
            <a:pPr lvl="1"/>
            <a:r>
              <a:rPr lang="en-US" dirty="0" smtClean="0"/>
              <a:t>FCE </a:t>
            </a:r>
            <a:r>
              <a:rPr lang="en-US" dirty="0"/>
              <a:t>- This is the exact reason FCE would like to see only 1 scenario per system scope and is by far the frustrating thing for staff as it often ends up in a lot of lost time and work.  If have multiple loans in different system scopes then OK to have multiple scenarios for same customer as long as the scopes are not in the same collateral scenario.  If make changes to loans in different scopes within the same scenario then this should lock staff from creating a new scenario in either system scope</a:t>
            </a:r>
            <a:r>
              <a:rPr lang="en-US" dirty="0" smtClean="0"/>
              <a:t>.</a:t>
            </a:r>
          </a:p>
          <a:p>
            <a:pPr lvl="1"/>
            <a:r>
              <a:rPr lang="en-US" dirty="0"/>
              <a:t>FCE - As we understand it the multiple scenario option was created to allow staff to : "play in the sandbox" and create different collateral scenarios and then select which one they want to use.  Unfortunately staff are finding themselves playing in "quicksand" and before they know it they are in too deep and need help getting pulled back out.  This has been by far the biggest hurdle for staff.  They don't understand the multiple scenarios and end up creating scenarios that can never be released so they end up losing data and having to start all over.  What should happen is the system should not allow multiple scenarios for the same scope of loans that share collateral.  An error should pop up if staff do try to create multiple scenarios.  This will greatly enhance efficiency, training time and staff frustrations with collateral web.</a:t>
            </a:r>
          </a:p>
          <a:p>
            <a:endParaRPr lang="en-US" dirty="0"/>
          </a:p>
          <a:p>
            <a:endParaRPr lang="en-US" dirty="0"/>
          </a:p>
        </p:txBody>
      </p:sp>
    </p:spTree>
    <p:extLst>
      <p:ext uri="{BB962C8B-B14F-4D97-AF65-F5344CB8AC3E}">
        <p14:creationId xmlns:p14="http://schemas.microsoft.com/office/powerpoint/2010/main" val="2850908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Steering Committee Members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7869263"/>
              </p:ext>
            </p:extLst>
          </p:nvPr>
        </p:nvGraphicFramePr>
        <p:xfrm>
          <a:off x="228601" y="762000"/>
          <a:ext cx="8610599" cy="3683000"/>
        </p:xfrm>
        <a:graphic>
          <a:graphicData uri="http://schemas.openxmlformats.org/drawingml/2006/table">
            <a:tbl>
              <a:tblPr firstRow="1" bandRow="1">
                <a:tableStyleId>{5C22544A-7EE6-4342-B048-85BDC9FD1C3A}</a:tableStyleId>
              </a:tblPr>
              <a:tblGrid>
                <a:gridCol w="2667000"/>
                <a:gridCol w="3429000"/>
                <a:gridCol w="2514599"/>
              </a:tblGrid>
              <a:tr h="370840">
                <a:tc>
                  <a:txBody>
                    <a:bodyPr/>
                    <a:lstStyle/>
                    <a:p>
                      <a:r>
                        <a:rPr lang="en-US" dirty="0" smtClean="0"/>
                        <a:t>Association</a:t>
                      </a:r>
                      <a:endParaRPr lang="en-US" dirty="0"/>
                    </a:p>
                  </a:txBody>
                  <a:tcPr/>
                </a:tc>
                <a:tc>
                  <a:txBody>
                    <a:bodyPr/>
                    <a:lstStyle/>
                    <a:p>
                      <a:r>
                        <a:rPr lang="en-US" dirty="0" smtClean="0"/>
                        <a:t>Member</a:t>
                      </a:r>
                      <a:endParaRPr lang="en-US" dirty="0"/>
                    </a:p>
                  </a:txBody>
                  <a:tcPr/>
                </a:tc>
                <a:tc>
                  <a:txBody>
                    <a:bodyPr/>
                    <a:lstStyle/>
                    <a:p>
                      <a:r>
                        <a:rPr lang="en-US" dirty="0" smtClean="0"/>
                        <a:t>Present? Y/N/Rep</a:t>
                      </a:r>
                      <a:endParaRPr lang="en-US" dirty="0"/>
                    </a:p>
                  </a:txBody>
                  <a:tcPr/>
                </a:tc>
              </a:tr>
              <a:tr h="370840">
                <a:tc>
                  <a:txBody>
                    <a:bodyPr/>
                    <a:lstStyle/>
                    <a:p>
                      <a:r>
                        <a:rPr lang="en-US" dirty="0" smtClean="0"/>
                        <a:t>FPI</a:t>
                      </a:r>
                      <a:endParaRPr lang="en-US" dirty="0"/>
                    </a:p>
                  </a:txBody>
                  <a:tcPr/>
                </a:tc>
                <a:tc>
                  <a:txBody>
                    <a:bodyPr/>
                    <a:lstStyle/>
                    <a:p>
                      <a:r>
                        <a:rPr lang="en-US" dirty="0" smtClean="0"/>
                        <a:t>Bevin Morrissey</a:t>
                      </a:r>
                    </a:p>
                    <a:p>
                      <a:r>
                        <a:rPr lang="en-US" dirty="0" smtClean="0"/>
                        <a:t>Aaron Clayton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5223C"/>
                          </a:solidFill>
                        </a:rPr>
                        <a:t>Rebecca McFarland</a:t>
                      </a:r>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solidFill>
                            <a:srgbClr val="05223C"/>
                          </a:solidFill>
                        </a:rPr>
                        <a:t>Bob Hoffman</a:t>
                      </a:r>
                      <a:endParaRPr lang="en-US" dirty="0" smtClean="0">
                        <a:solidFill>
                          <a:srgbClr val="05223C"/>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5223C"/>
                        </a:solidFill>
                      </a:endParaRPr>
                    </a:p>
                  </a:txBody>
                  <a:tcPr/>
                </a:tc>
              </a:tr>
              <a:tr h="370840">
                <a:tc>
                  <a:txBody>
                    <a:bodyPr/>
                    <a:lstStyle/>
                    <a:p>
                      <a:r>
                        <a:rPr lang="en-US" dirty="0" smtClean="0"/>
                        <a:t>AgCountry</a:t>
                      </a:r>
                      <a:endParaRPr lang="en-US" dirty="0"/>
                    </a:p>
                  </a:txBody>
                  <a:tcPr/>
                </a:tc>
                <a:tc>
                  <a:txBody>
                    <a:bodyPr/>
                    <a:lstStyle/>
                    <a:p>
                      <a:r>
                        <a:rPr lang="en-US" dirty="0" smtClean="0"/>
                        <a:t>Kari Seidel</a:t>
                      </a:r>
                      <a:endParaRPr lang="en-US" dirty="0"/>
                    </a:p>
                  </a:txBody>
                  <a:tcPr/>
                </a:tc>
                <a:tc>
                  <a:txBody>
                    <a:bodyPr/>
                    <a:lstStyle/>
                    <a:p>
                      <a:endParaRPr lang="en-US" dirty="0"/>
                    </a:p>
                  </a:txBody>
                  <a:tcPr/>
                </a:tc>
              </a:tr>
              <a:tr h="370840">
                <a:tc>
                  <a:txBody>
                    <a:bodyPr/>
                    <a:lstStyle/>
                    <a:p>
                      <a:r>
                        <a:rPr lang="en-US" dirty="0" smtClean="0"/>
                        <a:t>Farm Credit East</a:t>
                      </a:r>
                      <a:endParaRPr lang="en-US" dirty="0"/>
                    </a:p>
                  </a:txBody>
                  <a:tcPr/>
                </a:tc>
                <a:tc>
                  <a:txBody>
                    <a:bodyPr/>
                    <a:lstStyle/>
                    <a:p>
                      <a:r>
                        <a:rPr lang="en-US" dirty="0" smtClean="0"/>
                        <a:t>Steve Rickenbacher</a:t>
                      </a:r>
                    </a:p>
                    <a:p>
                      <a:r>
                        <a:rPr lang="en-US" dirty="0" smtClean="0"/>
                        <a:t>Ryan Hrobuchak</a:t>
                      </a:r>
                    </a:p>
                  </a:txBody>
                  <a:tcPr/>
                </a:tc>
                <a:tc>
                  <a:txBody>
                    <a:bodyPr/>
                    <a:lstStyle/>
                    <a:p>
                      <a:endParaRPr lang="en-US" dirty="0"/>
                    </a:p>
                  </a:txBody>
                  <a:tcPr/>
                </a:tc>
              </a:tr>
              <a:tr h="370840">
                <a:tc>
                  <a:txBody>
                    <a:bodyPr/>
                    <a:lstStyle/>
                    <a:p>
                      <a:r>
                        <a:rPr lang="en-US" dirty="0" smtClean="0"/>
                        <a:t>Farm Credit West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Melissa Gomes</a:t>
                      </a:r>
                    </a:p>
                  </a:txBody>
                  <a:tcPr/>
                </a:tc>
                <a:tc>
                  <a:txBody>
                    <a:bodyPr/>
                    <a:lstStyle/>
                    <a:p>
                      <a:endParaRPr lang="en-US" strike="noStrike" baseline="0" dirty="0" smtClean="0"/>
                    </a:p>
                  </a:txBody>
                  <a:tcPr/>
                </a:tc>
              </a:tr>
              <a:tr h="370840">
                <a:tc>
                  <a:txBody>
                    <a:bodyPr/>
                    <a:lstStyle/>
                    <a:p>
                      <a:r>
                        <a:rPr lang="en-US" dirty="0" smtClean="0"/>
                        <a:t>Northwest</a:t>
                      </a:r>
                      <a:endParaRPr lang="en-US" dirty="0"/>
                    </a:p>
                  </a:txBody>
                  <a:tcPr/>
                </a:tc>
                <a:tc>
                  <a:txBody>
                    <a:bodyPr/>
                    <a:lstStyle/>
                    <a:p>
                      <a:r>
                        <a:rPr lang="en-US" strike="noStrike" baseline="0" dirty="0" smtClean="0"/>
                        <a:t>Jacob Ruland</a:t>
                      </a:r>
                    </a:p>
                  </a:txBody>
                  <a:tcPr/>
                </a:tc>
                <a:tc>
                  <a:txBody>
                    <a:bodyPr/>
                    <a:lstStyle/>
                    <a:p>
                      <a:endParaRPr lang="en-US" strike="noStrike" baseline="0" dirty="0" smtClean="0"/>
                    </a:p>
                  </a:txBody>
                  <a:tcPr/>
                </a:tc>
              </a:tr>
              <a:tr h="370840">
                <a:tc>
                  <a:txBody>
                    <a:bodyPr/>
                    <a:lstStyle/>
                    <a:p>
                      <a:r>
                        <a:rPr lang="en-US" dirty="0" smtClean="0"/>
                        <a:t>Yankee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trike="noStrike" baseline="0" dirty="0" smtClean="0"/>
                        <a:t>Kyle </a:t>
                      </a:r>
                      <a:r>
                        <a:rPr lang="en-US" strike="noStrike" baseline="0" dirty="0" err="1" smtClean="0"/>
                        <a:t>Lussier</a:t>
                      </a:r>
                      <a:endParaRPr lang="en-US" strike="noStrike" baseline="0" dirty="0" smtClean="0"/>
                    </a:p>
                  </a:txBody>
                  <a:tcPr/>
                </a:tc>
                <a:tc>
                  <a:txBody>
                    <a:bodyPr/>
                    <a:lstStyle/>
                    <a:p>
                      <a:endParaRPr lang="en-US" strike="noStrike" baseline="0" dirty="0" smtClean="0"/>
                    </a:p>
                  </a:txBody>
                  <a:tcPr/>
                </a:tc>
              </a:tr>
            </a:tbl>
          </a:graphicData>
        </a:graphic>
      </p:graphicFrame>
    </p:spTree>
    <p:extLst>
      <p:ext uri="{BB962C8B-B14F-4D97-AF65-F5344CB8AC3E}">
        <p14:creationId xmlns:p14="http://schemas.microsoft.com/office/powerpoint/2010/main" val="28997912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Scenarios/system scopes</a:t>
            </a:r>
          </a:p>
        </p:txBody>
      </p:sp>
      <p:sp>
        <p:nvSpPr>
          <p:cNvPr id="3" name="Content Placeholder 2"/>
          <p:cNvSpPr>
            <a:spLocks noGrp="1"/>
          </p:cNvSpPr>
          <p:nvPr>
            <p:ph idx="1"/>
          </p:nvPr>
        </p:nvSpPr>
        <p:spPr/>
        <p:txBody>
          <a:bodyPr/>
          <a:lstStyle/>
          <a:p>
            <a:r>
              <a:rPr lang="en-US" dirty="0" smtClean="0"/>
              <a:t>Possible solutions</a:t>
            </a:r>
          </a:p>
          <a:p>
            <a:pPr lvl="1"/>
            <a:r>
              <a:rPr lang="en-US" dirty="0" smtClean="0"/>
              <a:t>Ideas go here?</a:t>
            </a:r>
          </a:p>
          <a:p>
            <a:pPr lvl="1"/>
            <a:r>
              <a:rPr lang="en-US" dirty="0" smtClean="0"/>
              <a:t>Bob’s suggestion: </a:t>
            </a:r>
            <a:r>
              <a:rPr lang="en-US" dirty="0"/>
              <a:t>Don’t allow multiple scenarios to be created, but also don’t lock at the scenario level.  Instead, lock at the system scope level so multiple users can work on the same </a:t>
            </a:r>
            <a:r>
              <a:rPr lang="en-US" dirty="0" smtClean="0"/>
              <a:t>customer at </a:t>
            </a:r>
            <a:r>
              <a:rPr lang="en-US" dirty="0"/>
              <a:t>same time, just not on the same system scope</a:t>
            </a:r>
            <a:r>
              <a:rPr lang="en-US" dirty="0" smtClean="0"/>
              <a:t>.</a:t>
            </a:r>
          </a:p>
          <a:p>
            <a:pPr lvl="1"/>
            <a:r>
              <a:rPr lang="en-US" dirty="0" smtClean="0"/>
              <a:t>Our brainstorm ideas?</a:t>
            </a:r>
          </a:p>
          <a:p>
            <a:pPr lvl="1"/>
            <a:r>
              <a:rPr lang="en-US" smtClean="0"/>
              <a:t>Questions/issues?</a:t>
            </a:r>
            <a:endParaRPr lang="en-US" dirty="0"/>
          </a:p>
        </p:txBody>
      </p:sp>
    </p:spTree>
    <p:extLst>
      <p:ext uri="{BB962C8B-B14F-4D97-AF65-F5344CB8AC3E}">
        <p14:creationId xmlns:p14="http://schemas.microsoft.com/office/powerpoint/2010/main" val="108247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Any additional high priority items?</a:t>
            </a:r>
            <a:endParaRPr lang="en-US" dirty="0"/>
          </a:p>
        </p:txBody>
      </p:sp>
      <p:sp>
        <p:nvSpPr>
          <p:cNvPr id="3" name="Content Placeholder 2"/>
          <p:cNvSpPr>
            <a:spLocks noGrp="1"/>
          </p:cNvSpPr>
          <p:nvPr>
            <p:ph idx="1"/>
          </p:nvPr>
        </p:nvSpPr>
        <p:spPr/>
        <p:txBody>
          <a:bodyPr/>
          <a:lstStyle/>
          <a:p>
            <a:r>
              <a:rPr lang="en-US" dirty="0" smtClean="0"/>
              <a:t>And can we please default the Search to take us into Collateral???</a:t>
            </a:r>
            <a:endParaRPr lang="en-US" dirty="0"/>
          </a:p>
        </p:txBody>
      </p:sp>
    </p:spTree>
    <p:extLst>
      <p:ext uri="{BB962C8B-B14F-4D97-AF65-F5344CB8AC3E}">
        <p14:creationId xmlns:p14="http://schemas.microsoft.com/office/powerpoint/2010/main" val="154529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Backlog list</a:t>
            </a:r>
            <a:endParaRPr lang="en-US" dirty="0"/>
          </a:p>
        </p:txBody>
      </p:sp>
      <p:sp>
        <p:nvSpPr>
          <p:cNvPr id="3" name="Content Placeholder 2"/>
          <p:cNvSpPr>
            <a:spLocks noGrp="1"/>
          </p:cNvSpPr>
          <p:nvPr>
            <p:ph idx="1"/>
          </p:nvPr>
        </p:nvSpPr>
        <p:spPr/>
        <p:txBody>
          <a:bodyPr/>
          <a:lstStyle/>
          <a:p>
            <a:r>
              <a:rPr lang="en-US" dirty="0" smtClean="0"/>
              <a:t>Do we talk about the backlog?  Schedule a different time to discuss? Show them where it is?</a:t>
            </a:r>
            <a:endParaRPr lang="en-US" dirty="0"/>
          </a:p>
        </p:txBody>
      </p:sp>
    </p:spTree>
    <p:extLst>
      <p:ext uri="{BB962C8B-B14F-4D97-AF65-F5344CB8AC3E}">
        <p14:creationId xmlns:p14="http://schemas.microsoft.com/office/powerpoint/2010/main" val="33979946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Schedule</a:t>
            </a:r>
            <a:endParaRPr lang="en-US" dirty="0"/>
          </a:p>
        </p:txBody>
      </p:sp>
      <p:sp>
        <p:nvSpPr>
          <p:cNvPr id="3" name="Content Placeholder 2"/>
          <p:cNvSpPr>
            <a:spLocks noGrp="1"/>
          </p:cNvSpPr>
          <p:nvPr>
            <p:ph idx="1"/>
          </p:nvPr>
        </p:nvSpPr>
        <p:spPr/>
        <p:txBody>
          <a:bodyPr/>
          <a:lstStyle/>
          <a:p>
            <a:r>
              <a:rPr lang="en-US" dirty="0" smtClean="0"/>
              <a:t>Do we want to include that here?</a:t>
            </a:r>
            <a:endParaRPr lang="en-US" dirty="0"/>
          </a:p>
        </p:txBody>
      </p:sp>
    </p:spTree>
    <p:extLst>
      <p:ext uri="{BB962C8B-B14F-4D97-AF65-F5344CB8AC3E}">
        <p14:creationId xmlns:p14="http://schemas.microsoft.com/office/powerpoint/2010/main" val="40128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434975" y="4724400"/>
            <a:ext cx="8229600" cy="1266825"/>
          </a:xfrm>
        </p:spPr>
        <p:txBody>
          <a:bodyPr/>
          <a:lstStyle/>
          <a:p>
            <a:pPr algn="ctr">
              <a:buFontTx/>
              <a:buNone/>
            </a:pPr>
            <a:r>
              <a:rPr lang="en-US" sz="4000" dirty="0"/>
              <a:t>Questions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9064" y="1676400"/>
            <a:ext cx="2785872" cy="3048000"/>
          </a:xfrm>
          <a:prstGeom prst="rect">
            <a:avLst/>
          </a:prstGeom>
        </p:spPr>
      </p:pic>
      <p:sp>
        <p:nvSpPr>
          <p:cNvPr id="6" name="Title 5"/>
          <p:cNvSpPr>
            <a:spLocks noGrp="1"/>
          </p:cNvSpPr>
          <p:nvPr>
            <p:ph type="title"/>
          </p:nvPr>
        </p:nvSpPr>
        <p:spPr/>
        <p:txBody>
          <a:bodyPr/>
          <a:lstStyle/>
          <a:p>
            <a:r>
              <a:rPr lang="en-US" dirty="0" smtClean="0"/>
              <a:t> </a:t>
            </a:r>
            <a:endParaRPr lang="en-US" dirty="0"/>
          </a:p>
        </p:txBody>
      </p:sp>
    </p:spTree>
    <p:extLst>
      <p:ext uri="{BB962C8B-B14F-4D97-AF65-F5344CB8AC3E}">
        <p14:creationId xmlns:p14="http://schemas.microsoft.com/office/powerpoint/2010/main" val="7727877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Agenda</a:t>
            </a:r>
            <a:endParaRPr lang="en-US" dirty="0"/>
          </a:p>
        </p:txBody>
      </p:sp>
      <p:sp>
        <p:nvSpPr>
          <p:cNvPr id="4" name="Content Placeholder 3"/>
          <p:cNvSpPr>
            <a:spLocks noGrp="1"/>
          </p:cNvSpPr>
          <p:nvPr>
            <p:ph idx="1"/>
          </p:nvPr>
        </p:nvSpPr>
        <p:spPr/>
        <p:txBody>
          <a:bodyPr/>
          <a:lstStyle/>
          <a:p>
            <a:r>
              <a:rPr lang="en-US" dirty="0" smtClean="0"/>
              <a:t>Greetings and Intro</a:t>
            </a:r>
          </a:p>
          <a:p>
            <a:r>
              <a:rPr lang="en-US" dirty="0" smtClean="0"/>
              <a:t>Defined Items</a:t>
            </a:r>
          </a:p>
          <a:p>
            <a:r>
              <a:rPr lang="en-US" dirty="0" smtClean="0"/>
              <a:t>Undefined Items</a:t>
            </a:r>
            <a:endParaRPr lang="en-US" dirty="0"/>
          </a:p>
        </p:txBody>
      </p:sp>
    </p:spTree>
    <p:custDataLst>
      <p:tags r:id="rId1"/>
    </p:custDataLst>
    <p:extLst>
      <p:ext uri="{BB962C8B-B14F-4D97-AF65-F5344CB8AC3E}">
        <p14:creationId xmlns:p14="http://schemas.microsoft.com/office/powerpoint/2010/main" val="2681397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Already have initial design</a:t>
            </a:r>
            <a:endParaRPr lang="en-US" dirty="0"/>
          </a:p>
        </p:txBody>
      </p:sp>
      <p:sp>
        <p:nvSpPr>
          <p:cNvPr id="3" name="Content Placeholder 2"/>
          <p:cNvSpPr>
            <a:spLocks noGrp="1"/>
          </p:cNvSpPr>
          <p:nvPr>
            <p:ph idx="1"/>
          </p:nvPr>
        </p:nvSpPr>
        <p:spPr/>
        <p:txBody>
          <a:bodyPr/>
          <a:lstStyle/>
          <a:p>
            <a:r>
              <a:rPr lang="en-US" dirty="0" smtClean="0"/>
              <a:t>2017 IRS Requirements for Real Estate Collateral</a:t>
            </a:r>
          </a:p>
          <a:p>
            <a:r>
              <a:rPr lang="en-US" dirty="0" smtClean="0"/>
              <a:t>29, 39, &amp; 43: </a:t>
            </a:r>
            <a:r>
              <a:rPr lang="en-US" dirty="0"/>
              <a:t>Fix the Lien Position / Loan Position for Farm Credit </a:t>
            </a:r>
            <a:r>
              <a:rPr lang="en-US" dirty="0" smtClean="0"/>
              <a:t>East</a:t>
            </a:r>
          </a:p>
          <a:p>
            <a:r>
              <a:rPr lang="en-US" dirty="0" smtClean="0"/>
              <a:t>42: </a:t>
            </a:r>
            <a:r>
              <a:rPr lang="en-US" dirty="0" err="1"/>
              <a:t>Calc</a:t>
            </a:r>
            <a:r>
              <a:rPr lang="en-US" dirty="0"/>
              <a:t> Change for FCE for Part </a:t>
            </a:r>
            <a:r>
              <a:rPr lang="en-US" dirty="0" err="1"/>
              <a:t>Purch</a:t>
            </a:r>
            <a:r>
              <a:rPr lang="en-US" dirty="0"/>
              <a:t> LT </a:t>
            </a:r>
            <a:r>
              <a:rPr lang="en-US" dirty="0" smtClean="0"/>
              <a:t>Loans</a:t>
            </a:r>
          </a:p>
          <a:p>
            <a:r>
              <a:rPr lang="en-US" dirty="0" smtClean="0"/>
              <a:t>34</a:t>
            </a:r>
            <a:r>
              <a:rPr lang="en-US" dirty="0"/>
              <a:t>: FEMA Hyperlink for flood maps on Buildings Panel</a:t>
            </a:r>
          </a:p>
        </p:txBody>
      </p:sp>
    </p:spTree>
    <p:extLst>
      <p:ext uri="{BB962C8B-B14F-4D97-AF65-F5344CB8AC3E}">
        <p14:creationId xmlns:p14="http://schemas.microsoft.com/office/powerpoint/2010/main" val="1816562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2017 IRS Requirements for Real Estate </a:t>
            </a:r>
            <a:r>
              <a:rPr lang="en-US" sz="2800" dirty="0" smtClean="0"/>
              <a:t>Collateral</a:t>
            </a:r>
            <a:endParaRPr lang="en-US" dirty="0"/>
          </a:p>
        </p:txBody>
      </p:sp>
      <p:sp>
        <p:nvSpPr>
          <p:cNvPr id="3" name="Content Placeholder 2"/>
          <p:cNvSpPr>
            <a:spLocks noGrp="1"/>
          </p:cNvSpPr>
          <p:nvPr>
            <p:ph idx="1"/>
          </p:nvPr>
        </p:nvSpPr>
        <p:spPr/>
        <p:txBody>
          <a:bodyPr>
            <a:normAutofit/>
          </a:bodyPr>
          <a:lstStyle/>
          <a:p>
            <a:r>
              <a:rPr lang="en-US" dirty="0" smtClean="0"/>
              <a:t>For Tax Year 2016, IRS is requiring the collection of certain pieces of data:</a:t>
            </a:r>
          </a:p>
          <a:p>
            <a:pPr lvl="1"/>
            <a:r>
              <a:rPr lang="en-US" dirty="0"/>
              <a:t>(Box 7) Address of Property Securing Mortgage</a:t>
            </a:r>
          </a:p>
          <a:p>
            <a:pPr lvl="1"/>
            <a:r>
              <a:rPr lang="en-US" dirty="0"/>
              <a:t>(Box 8) Property Address (If Different form </a:t>
            </a:r>
            <a:r>
              <a:rPr lang="en-US" dirty="0" err="1"/>
              <a:t>Payers’s</a:t>
            </a:r>
            <a:r>
              <a:rPr lang="en-US" dirty="0"/>
              <a:t>/Borrower’s Address)</a:t>
            </a:r>
          </a:p>
          <a:p>
            <a:pPr lvl="1"/>
            <a:r>
              <a:rPr lang="en-US" dirty="0"/>
              <a:t>(Box 9) Property Description (If No Address Available), e.g. </a:t>
            </a:r>
          </a:p>
          <a:p>
            <a:pPr marL="1314450" lvl="3" indent="0">
              <a:buNone/>
            </a:pPr>
            <a:r>
              <a:rPr lang="en-US" sz="1600" dirty="0"/>
              <a:t>Jackson County, MO</a:t>
            </a:r>
          </a:p>
          <a:p>
            <a:pPr marL="1314450" lvl="3" indent="0">
              <a:buNone/>
            </a:pPr>
            <a:r>
              <a:rPr lang="en-US" sz="1600" dirty="0"/>
              <a:t>AA-BBB-CC-DD-EE-F-GG-HHH</a:t>
            </a:r>
          </a:p>
          <a:p>
            <a:endParaRPr lang="en-US" dirty="0"/>
          </a:p>
        </p:txBody>
      </p:sp>
    </p:spTree>
    <p:extLst>
      <p:ext uri="{BB962C8B-B14F-4D97-AF65-F5344CB8AC3E}">
        <p14:creationId xmlns:p14="http://schemas.microsoft.com/office/powerpoint/2010/main" val="2528508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2017 IRS Requirements for Real Estate </a:t>
            </a:r>
            <a:r>
              <a:rPr lang="en-US" sz="2800" dirty="0" smtClean="0"/>
              <a:t>Collateral</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Proposed Enhancement</a:t>
            </a:r>
          </a:p>
          <a:p>
            <a:endParaRPr lang="en-US" dirty="0"/>
          </a:p>
          <a:p>
            <a:endParaRPr lang="en-US" dirty="0" smtClean="0"/>
          </a:p>
          <a:p>
            <a:endParaRPr lang="en-US" dirty="0" smtClean="0"/>
          </a:p>
          <a:p>
            <a:r>
              <a:rPr lang="en-US" dirty="0" smtClean="0"/>
              <a:t>Add fields to Locations panel:</a:t>
            </a:r>
          </a:p>
          <a:p>
            <a:pPr lvl="1"/>
            <a:r>
              <a:rPr lang="en-US" dirty="0" smtClean="0"/>
              <a:t>“Mailing </a:t>
            </a:r>
            <a:r>
              <a:rPr lang="en-US" dirty="0" err="1" smtClean="0"/>
              <a:t>Addr</a:t>
            </a:r>
            <a:r>
              <a:rPr lang="en-US" dirty="0" smtClean="0"/>
              <a:t> Same as Property </a:t>
            </a:r>
            <a:r>
              <a:rPr lang="en-US" dirty="0" err="1" smtClean="0"/>
              <a:t>Addr</a:t>
            </a:r>
            <a:r>
              <a:rPr lang="en-US" dirty="0" smtClean="0"/>
              <a:t>” (Yes/No) (will be required)</a:t>
            </a:r>
          </a:p>
          <a:p>
            <a:pPr lvl="1"/>
            <a:r>
              <a:rPr lang="en-US" dirty="0" smtClean="0"/>
              <a:t>Property Description</a:t>
            </a:r>
          </a:p>
          <a:p>
            <a:pPr lvl="1"/>
            <a:r>
              <a:rPr lang="en-US" dirty="0" smtClean="0"/>
              <a:t>Configure on Address fields for all ACAs</a:t>
            </a:r>
          </a:p>
          <a:p>
            <a:pPr lvl="1"/>
            <a:r>
              <a:rPr lang="en-US" dirty="0" smtClean="0"/>
              <a:t>If different mailing address, either address fields OR Property Description is required</a:t>
            </a:r>
          </a:p>
          <a:p>
            <a:endParaRPr lang="en-US" dirty="0"/>
          </a:p>
          <a:p>
            <a:endParaRPr lang="en-US" dirty="0" smtClean="0"/>
          </a:p>
          <a:p>
            <a:pPr marL="0" indent="0">
              <a:buNone/>
            </a:pPr>
            <a:endParaRPr lang="en-US" sz="1600" dirty="0"/>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355" y="1371600"/>
            <a:ext cx="8353425" cy="1462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1906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Fix the Lien Position / Loan Position for </a:t>
            </a:r>
            <a:r>
              <a:rPr lang="en-US" sz="3200" dirty="0" smtClean="0"/>
              <a:t>FCE</a:t>
            </a:r>
            <a:endParaRPr lang="en-US" sz="4000" dirty="0"/>
          </a:p>
        </p:txBody>
      </p:sp>
      <p:sp>
        <p:nvSpPr>
          <p:cNvPr id="3" name="Content Placeholder 2"/>
          <p:cNvSpPr>
            <a:spLocks noGrp="1"/>
          </p:cNvSpPr>
          <p:nvPr>
            <p:ph idx="1"/>
          </p:nvPr>
        </p:nvSpPr>
        <p:spPr/>
        <p:txBody>
          <a:bodyPr>
            <a:normAutofit fontScale="85000" lnSpcReduction="20000"/>
          </a:bodyPr>
          <a:lstStyle/>
          <a:p>
            <a:r>
              <a:rPr lang="en-US" dirty="0" smtClean="0"/>
              <a:t>Two related requests:</a:t>
            </a:r>
          </a:p>
          <a:p>
            <a:pPr lvl="1"/>
            <a:r>
              <a:rPr lang="en-US" dirty="0" smtClean="0"/>
              <a:t>Would </a:t>
            </a:r>
            <a:r>
              <a:rPr lang="en-US" dirty="0"/>
              <a:t>like lien position to be shut off for FCE. If can't be shut off, shouldn't default to 2 when there are multiple security documents</a:t>
            </a:r>
            <a:r>
              <a:rPr lang="en-US" dirty="0" smtClean="0"/>
              <a:t>.</a:t>
            </a:r>
          </a:p>
          <a:p>
            <a:pPr lvl="1"/>
            <a:r>
              <a:rPr lang="en-US" dirty="0"/>
              <a:t>I’m not sure why it is a requirement for security documents to be linked to collateral when setting loan position since the security document doesn’t play into the loan position. I understand the need for it when setting lien position but FCE doesn’t use that. We also want the ability to set loan position on the collateral analysis screen (already on the enhancement list) and security documents are not on that screen either which is another reason for security documents to not be a requirement for loan position.</a:t>
            </a:r>
          </a:p>
          <a:p>
            <a:endParaRPr lang="en-US" dirty="0"/>
          </a:p>
        </p:txBody>
      </p:sp>
    </p:spTree>
    <p:extLst>
      <p:ext uri="{BB962C8B-B14F-4D97-AF65-F5344CB8AC3E}">
        <p14:creationId xmlns:p14="http://schemas.microsoft.com/office/powerpoint/2010/main" val="66550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Fix the Lien Position / Loan Position for </a:t>
            </a:r>
            <a:r>
              <a:rPr lang="en-US" sz="3200" dirty="0" smtClean="0"/>
              <a:t>FCE</a:t>
            </a:r>
            <a:endParaRPr lang="en-US" sz="4000" dirty="0"/>
          </a:p>
        </p:txBody>
      </p:sp>
      <p:sp>
        <p:nvSpPr>
          <p:cNvPr id="3" name="Content Placeholder 2"/>
          <p:cNvSpPr>
            <a:spLocks noGrp="1"/>
          </p:cNvSpPr>
          <p:nvPr>
            <p:ph idx="1"/>
          </p:nvPr>
        </p:nvSpPr>
        <p:spPr/>
        <p:txBody>
          <a:bodyPr>
            <a:normAutofit/>
          </a:bodyPr>
          <a:lstStyle/>
          <a:p>
            <a:r>
              <a:rPr lang="en-US" dirty="0" smtClean="0"/>
              <a:t>Recommended change</a:t>
            </a:r>
          </a:p>
          <a:p>
            <a:pPr lvl="1"/>
            <a:r>
              <a:rPr lang="en-US" dirty="0"/>
              <a:t>We will make whether lien position is considered/displayed a configurable item, to be turned off for ACAs who do not use it.  Currently, both FCE and Yankee have requested this ability.</a:t>
            </a:r>
          </a:p>
          <a:p>
            <a:pPr lvl="1"/>
            <a:r>
              <a:rPr lang="en-US" dirty="0"/>
              <a:t>When this configuration is turned off (in other words, lien position is not displayed), then loan position can be manually edited on the Collateral Analysis screen.  </a:t>
            </a:r>
          </a:p>
          <a:p>
            <a:endParaRPr lang="en-US" dirty="0"/>
          </a:p>
        </p:txBody>
      </p:sp>
    </p:spTree>
    <p:extLst>
      <p:ext uri="{BB962C8B-B14F-4D97-AF65-F5344CB8AC3E}">
        <p14:creationId xmlns:p14="http://schemas.microsoft.com/office/powerpoint/2010/main" val="1070555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
            </a:r>
            <a:br>
              <a:rPr lang="en-US" sz="3200" dirty="0" smtClean="0"/>
            </a:br>
            <a:r>
              <a:rPr lang="en-US" sz="3200" dirty="0" smtClean="0"/>
              <a:t>Purchased </a:t>
            </a:r>
            <a:r>
              <a:rPr lang="en-US" sz="3200" dirty="0"/>
              <a:t>participations secured by </a:t>
            </a:r>
            <a:r>
              <a:rPr lang="en-US" sz="3200" dirty="0" smtClean="0"/>
              <a:t>chattel</a:t>
            </a:r>
            <a:r>
              <a:rPr lang="en-US" dirty="0"/>
              <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t>Currently, if you have a participation loan secured by chattel, the MV and NRV of the chattel are not reflected in the Collateral Analysis screen:</a:t>
            </a:r>
          </a:p>
          <a:p>
            <a:endParaRPr lang="en-US" dirty="0" smtClean="0"/>
          </a:p>
          <a:p>
            <a:endParaRPr lang="en-US" dirty="0"/>
          </a:p>
          <a:p>
            <a:endParaRPr lang="en-US" dirty="0" smtClean="0"/>
          </a:p>
          <a:p>
            <a:endParaRPr lang="en-US" dirty="0" smtClean="0"/>
          </a:p>
          <a:p>
            <a:endParaRPr lang="en-US" dirty="0"/>
          </a:p>
          <a:p>
            <a:endParaRPr lang="en-US" dirty="0" smtClean="0"/>
          </a:p>
          <a:p>
            <a:endParaRPr lang="en-US" dirty="0" smtClean="0"/>
          </a:p>
          <a:p>
            <a:r>
              <a:rPr lang="en-US" dirty="0" smtClean="0"/>
              <a:t>Recommended Change:</a:t>
            </a:r>
          </a:p>
          <a:p>
            <a:pPr lvl="1"/>
            <a:r>
              <a:rPr lang="en-US" dirty="0"/>
              <a:t> </a:t>
            </a:r>
            <a:r>
              <a:rPr lang="en-US" dirty="0" smtClean="0"/>
              <a:t>The </a:t>
            </a:r>
            <a:r>
              <a:rPr lang="en-US" dirty="0"/>
              <a:t>system should perform a behind-the-scenes check on LT loans.  If they are participation loans, rather than regular LT loans, than chattel should be allowed as a valid collateral type for securing the loan.</a:t>
            </a:r>
          </a:p>
          <a:p>
            <a:endParaRPr lang="en-US" dirty="0"/>
          </a:p>
        </p:txBody>
      </p:sp>
      <p:pic>
        <p:nvPicPr>
          <p:cNvPr id="4" name="Picture 3"/>
          <p:cNvPicPr/>
          <p:nvPr/>
        </p:nvPicPr>
        <p:blipFill>
          <a:blip r:embed="rId2"/>
          <a:stretch>
            <a:fillRect/>
          </a:stretch>
        </p:blipFill>
        <p:spPr>
          <a:xfrm>
            <a:off x="1371600" y="1828800"/>
            <a:ext cx="5943600" cy="1920240"/>
          </a:xfrm>
          <a:prstGeom prst="rect">
            <a:avLst/>
          </a:prstGeom>
        </p:spPr>
      </p:pic>
    </p:spTree>
    <p:extLst>
      <p:ext uri="{BB962C8B-B14F-4D97-AF65-F5344CB8AC3E}">
        <p14:creationId xmlns:p14="http://schemas.microsoft.com/office/powerpoint/2010/main" val="11479751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SLIDE_COUNT" val="2"/>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FPI">
      <a:dk1>
        <a:srgbClr val="04223C"/>
      </a:dk1>
      <a:lt1>
        <a:srgbClr val="FFFFFF"/>
      </a:lt1>
      <a:dk2>
        <a:srgbClr val="04223C"/>
      </a:dk2>
      <a:lt2>
        <a:srgbClr val="EEECE1"/>
      </a:lt2>
      <a:accent1>
        <a:srgbClr val="4F81BD"/>
      </a:accent1>
      <a:accent2>
        <a:srgbClr val="C0504D"/>
      </a:accent2>
      <a:accent3>
        <a:srgbClr val="8EC182"/>
      </a:accent3>
      <a:accent4>
        <a:srgbClr val="A088B7"/>
      </a:accent4>
      <a:accent5>
        <a:srgbClr val="4EA5D8"/>
      </a:accent5>
      <a:accent6>
        <a:srgbClr val="F79646"/>
      </a:accent6>
      <a:hlink>
        <a:srgbClr val="0054A6"/>
      </a:hlink>
      <a:folHlink>
        <a:srgbClr val="800080"/>
      </a:folHlink>
    </a:clrScheme>
    <a:fontScheme name="FPI">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1" id="{F84B127D-FA76-4EDB-9F47-52D678512C2E}" vid="{916D01AC-3C7A-429E-977A-CF6FC326AA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35D0BD408ACF46BC3778DF7D9C5A21" ma:contentTypeVersion="19" ma:contentTypeDescription="Create a new document." ma:contentTypeScope="" ma:versionID="6b698b0a7e09125426c645dc322643e5">
  <xsd:schema xmlns:xsd="http://www.w3.org/2001/XMLSchema" xmlns:xs="http://www.w3.org/2001/XMLSchema" xmlns:p="http://schemas.microsoft.com/office/2006/metadata/properties" xmlns:ns1="http://schemas.microsoft.com/sharepoint/v3" xmlns:ns2="0405393e-e8dd-46da-8b72-5ab5d324d013" xmlns:ns3="c5ee895f-5561-4e6f-9b52-24b237278cf6" targetNamespace="http://schemas.microsoft.com/office/2006/metadata/properties" ma:root="true" ma:fieldsID="2d4693053a1608011da8324eeb8d7592" ns1:_="" ns2:_="" ns3:_="">
    <xsd:import namespace="http://schemas.microsoft.com/sharepoint/v3"/>
    <xsd:import namespace="0405393e-e8dd-46da-8b72-5ab5d324d013"/>
    <xsd:import namespace="c5ee895f-5561-4e6f-9b52-24b237278c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1:_ip_UnifiedCompliancePolicyProperties" minOccurs="0"/>
                <xsd:element ref="ns1:_ip_UnifiedCompliancePolicyUIAction"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05393e-e8dd-46da-8b72-5ab5d324d0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906447a5-99ff-4978-b0a4-6dbeac584e17"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DateTaken" ma:index="24" nillable="true" ma:displayName="MediaServiceDateTaken" ma:hidden="true" ma:indexed="true" ma:internalName="MediaServiceDateTaken" ma:readOnly="true">
      <xsd:simpleType>
        <xsd:restriction base="dms:Text"/>
      </xsd:simpleType>
    </xsd:element>
    <xsd:element name="MediaServiceLocation" ma:index="25" nillable="true" ma:displayName="Location" ma:indexed="true"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5ee895f-5561-4e6f-9b52-24b237278cf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f8a272d0-4f71-4b99-b0de-a8d91edd5df7}" ma:internalName="TaxCatchAll" ma:showField="CatchAllData" ma:web="c5ee895f-5561-4e6f-9b52-24b237278cf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5ee895f-5561-4e6f-9b52-24b237278cf6" xsi:nil="true"/>
    <_ip_UnifiedCompliancePolicyUIAction xmlns="http://schemas.microsoft.com/sharepoint/v3" xsi:nil="true"/>
    <_ip_UnifiedCompliancePolicyProperties xmlns="http://schemas.microsoft.com/sharepoint/v3" xsi:nil="true"/>
    <lcf76f155ced4ddcb4097134ff3c332f xmlns="0405393e-e8dd-46da-8b72-5ab5d324d013">
      <Terms xmlns="http://schemas.microsoft.com/office/infopath/2007/PartnerControls"/>
    </lcf76f155ced4ddcb4097134ff3c332f>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BECEB9A-3306-414C-A29A-C2CC84D877C6}"/>
</file>

<file path=customXml/itemProps2.xml><?xml version="1.0" encoding="utf-8"?>
<ds:datastoreItem xmlns:ds="http://schemas.openxmlformats.org/officeDocument/2006/customXml" ds:itemID="{3A225F2B-76C2-44FF-B05B-B6B4671B5094}"/>
</file>

<file path=customXml/itemProps3.xml><?xml version="1.0" encoding="utf-8"?>
<ds:datastoreItem xmlns:ds="http://schemas.openxmlformats.org/officeDocument/2006/customXml" ds:itemID="{8F1A48B5-E608-47BE-A377-498C4758D813}"/>
</file>

<file path=customXml/itemProps4.xml><?xml version="1.0" encoding="utf-8"?>
<ds:datastoreItem xmlns:ds="http://schemas.openxmlformats.org/officeDocument/2006/customXml" ds:itemID="{5DD77CC0-0930-41DB-802D-ED76E54E832F}"/>
</file>

<file path=docProps/app.xml><?xml version="1.0" encoding="utf-8"?>
<Properties xmlns="http://schemas.openxmlformats.org/officeDocument/2006/extended-properties" xmlns:vt="http://schemas.openxmlformats.org/officeDocument/2006/docPropsVTypes">
  <Template>FPI PowerPoint Template (Standard Screen)</Template>
  <TotalTime>18982</TotalTime>
  <Words>1467</Words>
  <Application>Microsoft Office PowerPoint</Application>
  <PresentationFormat>On-screen Show (4:3)</PresentationFormat>
  <Paragraphs>135</Paragraphs>
  <Slides>24</Slides>
  <Notes>3</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1_Office Theme</vt:lpstr>
      <vt:lpstr> </vt:lpstr>
      <vt:lpstr>Steering Committee Members</vt:lpstr>
      <vt:lpstr>Agenda</vt:lpstr>
      <vt:lpstr>Already have initial design</vt:lpstr>
      <vt:lpstr>2017 IRS Requirements for Real Estate Collateral</vt:lpstr>
      <vt:lpstr>2017 IRS Requirements for Real Estate Collateral</vt:lpstr>
      <vt:lpstr>Fix the Lien Position / Loan Position for FCE</vt:lpstr>
      <vt:lpstr>Fix the Lien Position / Loan Position for FCE</vt:lpstr>
      <vt:lpstr> Purchased participations secured by chattel </vt:lpstr>
      <vt:lpstr>Need analysis and design</vt:lpstr>
      <vt:lpstr>Updated LTV/LGD to LOS</vt:lpstr>
      <vt:lpstr>PowerPoint Presentation</vt:lpstr>
      <vt:lpstr>Updated LTV/LGD to LOS</vt:lpstr>
      <vt:lpstr>Updated LTV/LGD to LOS</vt:lpstr>
      <vt:lpstr>What are we trying to solve?</vt:lpstr>
      <vt:lpstr>Example – 2 scopes, 2 loans</vt:lpstr>
      <vt:lpstr>Multiple Scenarios for same system scopes</vt:lpstr>
      <vt:lpstr>Scenarios/system scopes</vt:lpstr>
      <vt:lpstr>Scenarios/system scopes</vt:lpstr>
      <vt:lpstr>Scenarios/system scopes</vt:lpstr>
      <vt:lpstr>Any additional high priority items?</vt:lpstr>
      <vt:lpstr>Backlog list</vt:lpstr>
      <vt:lpstr>Proposed Schedule</vt:lpstr>
      <vt:lpstr> </vt:lpstr>
    </vt:vector>
  </TitlesOfParts>
  <Company>FPI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FPI Credit Products</dc:creator>
  <cp:lastModifiedBy>Morrissey, Bevin</cp:lastModifiedBy>
  <cp:revision>385</cp:revision>
  <cp:lastPrinted>2016-08-12T19:29:49Z</cp:lastPrinted>
  <dcterms:created xsi:type="dcterms:W3CDTF">2015-04-22T15:22:24Z</dcterms:created>
  <dcterms:modified xsi:type="dcterms:W3CDTF">2016-08-12T19:30:31Z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84E00567-C6F0-4E9F-A571-34779B71C305</vt:lpwstr>
  </property>
  <property fmtid="{D5CDD505-2E9C-101B-9397-08002B2CF9AE}" pid="3" name="ArticulatePath">
    <vt:lpwstr>Presentation1</vt:lpwstr>
  </property>
  <property fmtid="{D5CDD505-2E9C-101B-9397-08002B2CF9AE}" pid="4" name="ContentTypeId">
    <vt:lpwstr>0x0101006435D0BD408ACF46BC3778DF7D9C5A21</vt:lpwstr>
  </property>
  <property fmtid="{D5CDD505-2E9C-101B-9397-08002B2CF9AE}" pid="5" name="_dlc_DocIdItemGuid">
    <vt:lpwstr>c2bc25ce-0098-489a-9642-db72fe7ba131</vt:lpwstr>
  </property>
  <property fmtid="{D5CDD505-2E9C-101B-9397-08002B2CF9AE}" pid="6" name="Doc Type">
    <vt:lpwstr>182</vt:lpwstr>
  </property>
  <property fmtid="{D5CDD505-2E9C-101B-9397-08002B2CF9AE}" pid="7" name="MediaServiceImageTags">
    <vt:lpwstr/>
  </property>
</Properties>
</file>