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7"/>
  </p:notesMasterIdLst>
  <p:sldIdLst>
    <p:sldId id="256" r:id="rId6"/>
    <p:sldId id="269" r:id="rId7"/>
    <p:sldId id="264" r:id="rId8"/>
    <p:sldId id="292" r:id="rId9"/>
    <p:sldId id="293" r:id="rId10"/>
    <p:sldId id="271" r:id="rId11"/>
    <p:sldId id="272" r:id="rId12"/>
    <p:sldId id="274" r:id="rId13"/>
    <p:sldId id="275" r:id="rId14"/>
    <p:sldId id="290" r:id="rId15"/>
    <p:sldId id="276" r:id="rId16"/>
    <p:sldId id="277" r:id="rId17"/>
    <p:sldId id="279" r:id="rId18"/>
    <p:sldId id="281" r:id="rId19"/>
    <p:sldId id="284" r:id="rId20"/>
    <p:sldId id="285" r:id="rId21"/>
    <p:sldId id="288" r:id="rId22"/>
    <p:sldId id="291" r:id="rId23"/>
    <p:sldId id="282" r:id="rId24"/>
    <p:sldId id="278" r:id="rId25"/>
    <p:sldId id="267" r:id="rId26"/>
  </p:sldIdLst>
  <p:sldSz cx="9144000" cy="6858000" type="screen4x3"/>
  <p:notesSz cx="7010400" cy="92964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95657" autoAdjust="0"/>
  </p:normalViewPr>
  <p:slideViewPr>
    <p:cSldViewPr>
      <p:cViewPr varScale="1">
        <p:scale>
          <a:sx n="102" d="100"/>
          <a:sy n="102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2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30" Type="http://schemas.openxmlformats.org/officeDocument/2006/relationships/viewProps" Target="view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CBE9ECB-5DB8-49A0-B105-7E8D339D6E19}" type="datetimeFigureOut">
              <a:rPr lang="en-US" smtClean="0"/>
              <a:t>08/15/2016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DE97AC3-A588-4665-9E73-8E0907B3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8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97AC3-A588-4665-9E73-8E0907B3AD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prior</a:t>
            </a:r>
            <a:r>
              <a:rPr lang="en-US" baseline="0" dirty="0" smtClean="0"/>
              <a:t> slide for scope/scenario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97AC3-A588-4665-9E73-8E0907B3AD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5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222375"/>
          </a:xfrm>
        </p:spPr>
        <p:txBody>
          <a:bodyPr/>
          <a:lstStyle>
            <a:lvl1pPr algn="ctr">
              <a:defRPr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15240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5223C"/>
                </a:solidFill>
                <a:effectLst/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3DB-98F8-40EC-AC87-E4AC7660CFCB}" type="datetimeFigureOut">
              <a:rPr lang="en-US" smtClean="0"/>
              <a:t>08/15/2016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971-0040-4A74-8611-D93F33974721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456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3600"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3DB-98F8-40EC-AC87-E4AC7660CFCB}" type="datetimeFigureOut">
              <a:rPr lang="en-US" smtClean="0"/>
              <a:t>08/15/2016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971-0040-4A74-8611-D93F339747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3DB-98F8-40EC-AC87-E4AC7660CFCB}" type="datetimeFigureOut">
              <a:rPr lang="en-US" smtClean="0"/>
              <a:t>08/15/2016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971-0040-4A74-8611-D93F339747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08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3600"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3DB-98F8-40EC-AC87-E4AC7660CFCB}" type="datetimeFigureOut">
              <a:rPr lang="en-US" smtClean="0"/>
              <a:t>08/15/2016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971-0040-4A74-8611-D93F33974721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73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544638"/>
            <a:ext cx="7772400" cy="1362075"/>
          </a:xfrm>
        </p:spPr>
        <p:txBody>
          <a:bodyPr anchor="t"/>
          <a:lstStyle>
            <a:lvl1pPr algn="ctr">
              <a:defRPr sz="4000" b="0" cap="none"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3DB-98F8-40EC-AC87-E4AC7660CFCB}" type="datetimeFigureOut">
              <a:rPr lang="en-US" smtClean="0"/>
              <a:t>08/15/2016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971-0040-4A74-8611-D93F33974721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759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3600"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entury Gothic" panose="020B0502020202020204" pitchFamily="34" charset="0"/>
              </a:defRPr>
            </a:lvl1pPr>
            <a:lvl2pPr>
              <a:defRPr sz="2400">
                <a:latin typeface="Century Gothic" panose="020B0502020202020204" pitchFamily="34" charset="0"/>
              </a:defRPr>
            </a:lvl2pPr>
            <a:lvl3pPr>
              <a:defRPr sz="20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entury Gothic" panose="020B0502020202020204" pitchFamily="34" charset="0"/>
              </a:defRPr>
            </a:lvl1pPr>
            <a:lvl2pPr>
              <a:defRPr sz="2400">
                <a:latin typeface="Century Gothic" panose="020B0502020202020204" pitchFamily="34" charset="0"/>
              </a:defRPr>
            </a:lvl2pPr>
            <a:lvl3pPr>
              <a:defRPr sz="20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3DB-98F8-40EC-AC87-E4AC7660CFCB}" type="datetimeFigureOut">
              <a:rPr lang="en-US" smtClean="0"/>
              <a:t>08/15/2016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971-0040-4A74-8611-D93F33974721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0833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3600" b="0"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3DB-98F8-40EC-AC87-E4AC7660CFCB}" type="datetimeFigureOut">
              <a:rPr lang="en-US" smtClean="0"/>
              <a:t>08/15/2016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971-0040-4A74-8611-D93F33974721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692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3600" strike="noStrike"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3DB-98F8-40EC-AC87-E4AC7660CFCB}" type="datetimeFigureOut">
              <a:rPr lang="en-US" smtClean="0"/>
              <a:t>08/15/2016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971-0040-4A74-8611-D93F33974721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2723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3DB-98F8-40EC-AC87-E4AC7660CFCB}" type="datetimeFigureOut">
              <a:rPr lang="en-US" smtClean="0"/>
              <a:t>08/15/2016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971-0040-4A74-8611-D93F339747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93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008313" cy="749300"/>
          </a:xfrm>
        </p:spPr>
        <p:txBody>
          <a:bodyPr anchor="b"/>
          <a:lstStyle>
            <a:lvl1pPr algn="l">
              <a:defRPr sz="2000" b="0"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9200"/>
            <a:ext cx="5111750" cy="4906963"/>
          </a:xfrm>
        </p:spPr>
        <p:txBody>
          <a:bodyPr/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000">
                <a:latin typeface="Century Gothic" panose="020B0502020202020204" pitchFamily="34" charset="0"/>
              </a:defRPr>
            </a:lvl4pPr>
            <a:lvl5pPr>
              <a:defRPr sz="20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3DB-98F8-40EC-AC87-E4AC7660CFCB}" type="datetimeFigureOut">
              <a:rPr lang="en-US" smtClean="0"/>
              <a:t>08/15/2016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971-0040-4A74-8611-D93F339747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00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3DB-98F8-40EC-AC87-E4AC7660CFCB}" type="datetimeFigureOut">
              <a:rPr lang="en-US" smtClean="0"/>
              <a:t>08/15/2016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971-0040-4A74-8611-D93F339747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07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373DB-98F8-40EC-AC87-E4AC7660CFCB}" type="datetimeFigureOut">
              <a:rPr lang="en-US" smtClean="0"/>
              <a:t>08/15/2016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3D971-0040-4A74-8611-D93F3397472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46" y="6249902"/>
            <a:ext cx="916954" cy="455698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  <a:outerShdw blurRad="50800" dist="50800" dir="5400000" algn="ctr" rotWithShape="0">
              <a:schemeClr val="bg1"/>
            </a:outerShdw>
          </a:effectLst>
        </p:spPr>
      </p:pic>
    </p:spTree>
    <p:custDataLst>
      <p:tags r:id="rId13"/>
    </p:custDataLst>
    <p:extLst>
      <p:ext uri="{BB962C8B-B14F-4D97-AF65-F5344CB8AC3E}">
        <p14:creationId xmlns:p14="http://schemas.microsoft.com/office/powerpoint/2010/main" val="383386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5223C"/>
          </a:solidFill>
          <a:effectLst/>
          <a:latin typeface="Century Gothic" panose="020B0502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5223C"/>
          </a:solidFill>
          <a:latin typeface="Century Gothic" panose="020B0502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5223C"/>
          </a:solidFill>
          <a:latin typeface="Century Gothic" panose="020B0502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5223C"/>
          </a:solidFill>
          <a:latin typeface="Century Gothic" panose="020B0502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5223C"/>
          </a:solidFill>
          <a:latin typeface="Century Gothic" panose="020B0502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5223C"/>
          </a:solidFill>
          <a:latin typeface="Century Gothic" panose="020B0502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22827"/>
            <a:ext cx="5257800" cy="130117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Steering Committee Meeting</a:t>
            </a:r>
          </a:p>
          <a:p>
            <a:r>
              <a:rPr lang="en-US" dirty="0" smtClean="0"/>
              <a:t>August 17, 2016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331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Loan Position on Collateral Analysis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9906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05223C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05223C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5223C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5223C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05223C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Issue Reported</a:t>
            </a:r>
          </a:p>
          <a:p>
            <a:pPr lvl="1"/>
            <a:r>
              <a:rPr lang="en-US" dirty="0" smtClean="0"/>
              <a:t>Request from FCE</a:t>
            </a:r>
          </a:p>
          <a:p>
            <a:pPr lvl="1"/>
            <a:r>
              <a:rPr lang="en-US" dirty="0" smtClean="0"/>
              <a:t>Ability to set Loan Position on the Collateral Analysis screen</a:t>
            </a:r>
          </a:p>
          <a:p>
            <a:r>
              <a:rPr lang="en-US" dirty="0" smtClean="0"/>
              <a:t>Proposed Enhancement</a:t>
            </a:r>
          </a:p>
          <a:p>
            <a:pPr lvl="1"/>
            <a:r>
              <a:rPr lang="en-US" dirty="0" smtClean="0"/>
              <a:t>When Lien Position is configured OFF, then Loan Position can be manually edited on the Collateral Analysis screen.  </a:t>
            </a:r>
          </a:p>
          <a:p>
            <a:pPr lvl="1"/>
            <a:r>
              <a:rPr lang="en-US" dirty="0" smtClean="0"/>
              <a:t>If Lien Position is configured ON, Loan Position will continue to be locked down on the Collateral Analysis screen.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1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</a:t>
            </a:r>
            <a:r>
              <a:rPr lang="en-US" dirty="0"/>
              <a:t>a way to </a:t>
            </a:r>
            <a:r>
              <a:rPr lang="en-US" dirty="0" smtClean="0"/>
              <a:t>ensure </a:t>
            </a:r>
            <a:r>
              <a:rPr lang="en-US" dirty="0"/>
              <a:t>that any newly calculated LTV ratios based on loan balance changes always get to LOS along with the recalculated LGD</a:t>
            </a:r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/>
              <a:t>Scenarios for same system scopes causing </a:t>
            </a:r>
            <a:r>
              <a:rPr lang="en-US" dirty="0" smtClean="0"/>
              <a:t>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1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LTV/LGD to 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Issues Reported</a:t>
            </a:r>
          </a:p>
          <a:p>
            <a:pPr lvl="1"/>
            <a:r>
              <a:rPr lang="en-US" dirty="0" smtClean="0"/>
              <a:t>NW: </a:t>
            </a:r>
            <a:r>
              <a:rPr lang="en-US" dirty="0"/>
              <a:t>Refresh Button on Existing </a:t>
            </a:r>
            <a:r>
              <a:rPr lang="en-US" dirty="0" smtClean="0"/>
              <a:t>Loans</a:t>
            </a:r>
          </a:p>
          <a:p>
            <a:pPr lvl="2"/>
            <a:r>
              <a:rPr lang="en-US" dirty="0" smtClean="0"/>
              <a:t>Add </a:t>
            </a:r>
            <a:r>
              <a:rPr lang="en-US" dirty="0"/>
              <a:t>a refresh button on existing loans in Collateral Web to allow the program to recalculate the LTV ratio and LGD. </a:t>
            </a:r>
            <a:endParaRPr lang="en-US" dirty="0" smtClean="0"/>
          </a:p>
          <a:p>
            <a:pPr lvl="2"/>
            <a:r>
              <a:rPr lang="en-US" dirty="0" smtClean="0"/>
              <a:t>Currently</a:t>
            </a:r>
            <a:r>
              <a:rPr lang="en-US" dirty="0"/>
              <a:t>, users have to trick the system to trigger a </a:t>
            </a:r>
            <a:r>
              <a:rPr lang="en-US" dirty="0" err="1"/>
              <a:t>recalc</a:t>
            </a:r>
            <a:r>
              <a:rPr lang="en-US" dirty="0"/>
              <a:t>. Users need to change something in a scenario, close and reopen the scenario, then revert whatever was changed to its original state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AgC</a:t>
            </a:r>
            <a:r>
              <a:rPr lang="en-US" dirty="0" smtClean="0"/>
              <a:t>: </a:t>
            </a:r>
            <a:r>
              <a:rPr lang="en-US" dirty="0"/>
              <a:t>Updated L/V and LGD not flowing to </a:t>
            </a:r>
            <a:r>
              <a:rPr lang="en-US" dirty="0" err="1"/>
              <a:t>EmPOWER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Updated </a:t>
            </a:r>
            <a:r>
              <a:rPr lang="en-US" dirty="0"/>
              <a:t>L/V and LGD do not flow to EmPOWER if the loan amount or other fields that affect collateral values do not change in CW. </a:t>
            </a:r>
            <a:endParaRPr lang="en-US" dirty="0" smtClean="0"/>
          </a:p>
          <a:p>
            <a:pPr lvl="2"/>
            <a:r>
              <a:rPr lang="en-US" dirty="0" smtClean="0"/>
              <a:t>Data </a:t>
            </a:r>
            <a:r>
              <a:rPr lang="en-US" dirty="0"/>
              <a:t>must be “dirtied” in CW by modifying collateral amounts, etc. to trick the system into updating values so they can be resubmitted to EmPOWER. </a:t>
            </a:r>
            <a:endParaRPr lang="en-US" dirty="0" smtClean="0"/>
          </a:p>
          <a:p>
            <a:pPr lvl="2"/>
            <a:r>
              <a:rPr lang="en-US" dirty="0"/>
              <a:t>E</a:t>
            </a:r>
            <a:r>
              <a:rPr lang="en-US" dirty="0" smtClean="0"/>
              <a:t>ncounter </a:t>
            </a:r>
            <a:r>
              <a:rPr lang="en-US" dirty="0"/>
              <a:t>the issue both on actions that require CW (loan origination) and actions that have no collateral impact (</a:t>
            </a:r>
            <a:r>
              <a:rPr lang="en-US" dirty="0" err="1"/>
              <a:t>reamortization</a:t>
            </a:r>
            <a:r>
              <a:rPr lang="en-US" dirty="0"/>
              <a:t>). In both cases, </a:t>
            </a:r>
            <a:r>
              <a:rPr lang="en-US" dirty="0" smtClean="0"/>
              <a:t>need </a:t>
            </a:r>
            <a:r>
              <a:rPr lang="en-US" dirty="0"/>
              <a:t>accurate L/V and LGD.</a:t>
            </a:r>
          </a:p>
        </p:txBody>
      </p:sp>
    </p:spTree>
    <p:extLst>
      <p:ext uri="{BB962C8B-B14F-4D97-AF65-F5344CB8AC3E}">
        <p14:creationId xmlns:p14="http://schemas.microsoft.com/office/powerpoint/2010/main" val="320186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LTV/LGD to 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Stated business need: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integrity, internal and external audit issue. </a:t>
            </a:r>
            <a:endParaRPr lang="en-US" dirty="0" smtClean="0"/>
          </a:p>
          <a:p>
            <a:pPr lvl="1"/>
            <a:r>
              <a:rPr lang="en-US" dirty="0" smtClean="0"/>
              <a:t>PWC </a:t>
            </a:r>
            <a:r>
              <a:rPr lang="en-US" dirty="0"/>
              <a:t>did a deep dive into LGD’s a few years ago, and multiple processes were put in place to monitor LGD’s for accuracy. </a:t>
            </a:r>
            <a:endParaRPr lang="en-US" dirty="0" smtClean="0"/>
          </a:p>
          <a:p>
            <a:pPr lvl="1"/>
            <a:r>
              <a:rPr lang="en-US" dirty="0" smtClean="0"/>
              <a:t>Forcing </a:t>
            </a:r>
            <a:r>
              <a:rPr lang="en-US" dirty="0"/>
              <a:t>a user to put in “fake values” to trigger an update creates a significant data integrity issue.</a:t>
            </a:r>
          </a:p>
        </p:txBody>
      </p:sp>
    </p:spTree>
    <p:extLst>
      <p:ext uri="{BB962C8B-B14F-4D97-AF65-F5344CB8AC3E}">
        <p14:creationId xmlns:p14="http://schemas.microsoft.com/office/powerpoint/2010/main" val="391047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trying to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Does LTV/LGD need to update for all loans </a:t>
            </a:r>
            <a:r>
              <a:rPr lang="en-US" b="1" dirty="0" smtClean="0"/>
              <a:t>in the scope </a:t>
            </a:r>
            <a:r>
              <a:rPr lang="en-US" dirty="0" smtClean="0"/>
              <a:t>when making a minor update (e.g. text change) in Collateral?</a:t>
            </a:r>
          </a:p>
          <a:p>
            <a:r>
              <a:rPr lang="en-US" dirty="0" smtClean="0"/>
              <a:t>Does LTV/LGD need to update for all loans </a:t>
            </a:r>
            <a:r>
              <a:rPr lang="en-US" b="1" dirty="0" smtClean="0"/>
              <a:t>for the customer </a:t>
            </a:r>
            <a:r>
              <a:rPr lang="en-US" dirty="0" smtClean="0"/>
              <a:t>when working on one loan?</a:t>
            </a:r>
          </a:p>
          <a:p>
            <a:r>
              <a:rPr lang="en-US" dirty="0"/>
              <a:t>Do we need a way to force LTV/LGD to update in LOS because of amortization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audit committee expecting to see that they are not?</a:t>
            </a:r>
          </a:p>
          <a:p>
            <a:r>
              <a:rPr lang="en-US" dirty="0" smtClean="0"/>
              <a:t>Anything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1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2 scopes, 2 loans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expect here?</a:t>
            </a:r>
            <a:endParaRPr lang="en-US" dirty="0"/>
          </a:p>
        </p:txBody>
      </p:sp>
      <p:pic>
        <p:nvPicPr>
          <p:cNvPr id="3074" name="Picture 2" descr="C:\Users\mcfarlr\Pictures\CollateralWeb\Collateral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096000" cy="50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548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Multiple Scenarios for </a:t>
            </a:r>
            <a:r>
              <a:rPr lang="en-US" sz="2800" dirty="0" smtClean="0"/>
              <a:t>Same System </a:t>
            </a:r>
            <a:r>
              <a:rPr lang="en-US" sz="2800" dirty="0"/>
              <a:t>S</a:t>
            </a:r>
            <a:r>
              <a:rPr lang="en-US" sz="2800" dirty="0" smtClean="0"/>
              <a:t>copes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90678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Issues Reported</a:t>
            </a:r>
            <a:endParaRPr lang="en-US" dirty="0"/>
          </a:p>
          <a:p>
            <a:pPr lvl="1"/>
            <a:r>
              <a:rPr lang="en-US" dirty="0" err="1" smtClean="0"/>
              <a:t>AgC</a:t>
            </a:r>
            <a:r>
              <a:rPr lang="en-US" dirty="0" smtClean="0"/>
              <a:t>: </a:t>
            </a:r>
            <a:r>
              <a:rPr lang="en-US" dirty="0"/>
              <a:t>Objects “owned” by a scenario not visible to other scenarios </a:t>
            </a:r>
            <a:endParaRPr lang="en-US" dirty="0" smtClean="0"/>
          </a:p>
          <a:p>
            <a:pPr lvl="2"/>
            <a:r>
              <a:rPr lang="en-US" dirty="0" smtClean="0"/>
              <a:t>Some </a:t>
            </a:r>
            <a:r>
              <a:rPr lang="en-US" dirty="0"/>
              <a:t>situations require multiple scenarios for the same customer (branch is working PCA loans while Lending Operations is working on FLCA loans; loans may be booked at different times and be at different stages). </a:t>
            </a:r>
            <a:endParaRPr lang="en-US" dirty="0" smtClean="0"/>
          </a:p>
          <a:p>
            <a:pPr lvl="2"/>
            <a:r>
              <a:rPr lang="en-US" dirty="0" smtClean="0"/>
              <a:t>User </a:t>
            </a:r>
            <a:r>
              <a:rPr lang="en-US" dirty="0"/>
              <a:t>is unable to see which objects are “owned” by which scenario; if they inadvertently make a change in an object “owned” by another scenario, CW locks up, FPI has to script out the scenario and we start over. </a:t>
            </a:r>
            <a:endParaRPr lang="en-US" dirty="0" smtClean="0"/>
          </a:p>
          <a:p>
            <a:pPr lvl="1"/>
            <a:r>
              <a:rPr lang="en-US" dirty="0" smtClean="0"/>
              <a:t>FCE</a:t>
            </a:r>
            <a:r>
              <a:rPr lang="en-US" dirty="0" smtClean="0"/>
              <a:t>: </a:t>
            </a:r>
            <a:r>
              <a:rPr lang="en-US" dirty="0"/>
              <a:t>Goal is to reduce the number of multiple collateral scenarios. </a:t>
            </a:r>
            <a:endParaRPr lang="en-US" dirty="0" smtClean="0"/>
          </a:p>
          <a:p>
            <a:pPr lvl="2"/>
            <a:r>
              <a:rPr lang="en-US" dirty="0" smtClean="0"/>
              <a:t>It </a:t>
            </a:r>
            <a:r>
              <a:rPr lang="en-US" dirty="0"/>
              <a:t>is probably infrequent that staff would want to create multiple scenarios for the same group of loans. Would like a warning if possible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20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Scenarios/system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364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Possible </a:t>
            </a:r>
            <a:r>
              <a:rPr lang="en-US" b="1" dirty="0" smtClean="0"/>
              <a:t>solutions</a:t>
            </a:r>
          </a:p>
          <a:p>
            <a:pPr marL="0" indent="0">
              <a:buNone/>
            </a:pPr>
            <a:r>
              <a:rPr lang="en-US" dirty="0" smtClean="0"/>
              <a:t>Option 1: </a:t>
            </a:r>
          </a:p>
          <a:p>
            <a:pPr lvl="1"/>
            <a:r>
              <a:rPr lang="en-US" dirty="0" smtClean="0"/>
              <a:t>Don’t </a:t>
            </a:r>
            <a:r>
              <a:rPr lang="en-US" dirty="0"/>
              <a:t>allow multiple scenarios to be </a:t>
            </a:r>
            <a:r>
              <a:rPr lang="en-US" dirty="0" smtClean="0"/>
              <a:t>created per scope, </a:t>
            </a:r>
            <a:r>
              <a:rPr lang="en-US" dirty="0"/>
              <a:t>but also don’t lock at the scenario level.  Instead, lock at the system scope level so multiple users can work on the same </a:t>
            </a:r>
            <a:r>
              <a:rPr lang="en-US" dirty="0" smtClean="0"/>
              <a:t>customer at </a:t>
            </a:r>
            <a:r>
              <a:rPr lang="en-US" dirty="0"/>
              <a:t>same time, just not on the same system scope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2470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Scenarios/system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Option 2: </a:t>
            </a:r>
          </a:p>
          <a:p>
            <a:pPr lvl="0"/>
            <a:r>
              <a:rPr lang="en-US" sz="2400" dirty="0" smtClean="0"/>
              <a:t>Start </a:t>
            </a:r>
            <a:r>
              <a:rPr lang="en-US" sz="2400" dirty="0"/>
              <a:t>a new scenario, </a:t>
            </a:r>
            <a:r>
              <a:rPr lang="en-US" sz="2400" dirty="0" smtClean="0"/>
              <a:t>the app will ask </a:t>
            </a:r>
            <a:r>
              <a:rPr lang="en-US" sz="2400" dirty="0"/>
              <a:t>you which </a:t>
            </a:r>
            <a:r>
              <a:rPr lang="en-US" sz="2400" dirty="0" smtClean="0"/>
              <a:t>scope/loans </a:t>
            </a:r>
            <a:r>
              <a:rPr lang="en-US" sz="2400" dirty="0"/>
              <a:t>you want to include in the </a:t>
            </a:r>
            <a:r>
              <a:rPr lang="en-US" sz="2400" dirty="0" smtClean="0"/>
              <a:t>scenario.</a:t>
            </a:r>
            <a:endParaRPr lang="en-US" sz="2400" dirty="0"/>
          </a:p>
          <a:p>
            <a:pPr lvl="1"/>
            <a:r>
              <a:rPr lang="en-US" sz="2000" dirty="0"/>
              <a:t>If a scenario already exists for a particular scope, app will tell </a:t>
            </a:r>
            <a:r>
              <a:rPr lang="en-US" sz="2000" dirty="0" smtClean="0"/>
              <a:t>you.</a:t>
            </a:r>
            <a:endParaRPr lang="en-US" sz="2000" dirty="0"/>
          </a:p>
          <a:p>
            <a:pPr lvl="1"/>
            <a:r>
              <a:rPr lang="en-US" sz="2000" dirty="0"/>
              <a:t>Identified </a:t>
            </a:r>
            <a:r>
              <a:rPr lang="en-US" sz="2000" dirty="0" smtClean="0"/>
              <a:t>scopes in the scenario are </a:t>
            </a:r>
            <a:r>
              <a:rPr lang="en-US" sz="2000" dirty="0"/>
              <a:t>pinned, </a:t>
            </a:r>
            <a:r>
              <a:rPr lang="en-US" sz="2000" dirty="0" smtClean="0"/>
              <a:t>all other scopes are </a:t>
            </a:r>
            <a:r>
              <a:rPr lang="en-US" sz="2000" dirty="0"/>
              <a:t>grayed </a:t>
            </a:r>
            <a:r>
              <a:rPr lang="en-US" sz="2000" dirty="0" smtClean="0"/>
              <a:t>out.</a:t>
            </a:r>
            <a:endParaRPr lang="en-US" sz="2000" dirty="0"/>
          </a:p>
          <a:p>
            <a:pPr lvl="1"/>
            <a:r>
              <a:rPr lang="en-US" sz="2000" dirty="0" smtClean="0"/>
              <a:t>Would </a:t>
            </a:r>
            <a:r>
              <a:rPr lang="en-US" sz="2000" dirty="0"/>
              <a:t>have to start a new scenario to work on the other scope(s) – which could include </a:t>
            </a:r>
            <a:r>
              <a:rPr lang="en-US" sz="2000" dirty="0" smtClean="0"/>
              <a:t>a scenario to work  across all scopes.</a:t>
            </a:r>
            <a:endParaRPr lang="en-US" sz="2000" dirty="0"/>
          </a:p>
          <a:p>
            <a:pPr lvl="1"/>
            <a:r>
              <a:rPr lang="en-US" sz="2000" dirty="0"/>
              <a:t>If multiple scenarios exist for </a:t>
            </a:r>
            <a:r>
              <a:rPr lang="en-US" sz="2000" dirty="0" smtClean="0"/>
              <a:t>a particular </a:t>
            </a:r>
            <a:r>
              <a:rPr lang="en-US" sz="2000" dirty="0"/>
              <a:t>scope, when you go to submit any one of them to </a:t>
            </a:r>
            <a:r>
              <a:rPr lang="en-US" sz="2000" dirty="0" err="1"/>
              <a:t>EmPOWER</a:t>
            </a:r>
            <a:r>
              <a:rPr lang="en-US" sz="2000" dirty="0"/>
              <a:t>, </a:t>
            </a:r>
            <a:r>
              <a:rPr lang="en-US" sz="2000" dirty="0" smtClean="0"/>
              <a:t>app will warn you that all other scenarios </a:t>
            </a:r>
            <a:r>
              <a:rPr lang="en-US" sz="2000" dirty="0"/>
              <a:t>for this scope will be </a:t>
            </a:r>
            <a:r>
              <a:rPr lang="en-US" sz="2000" b="1" dirty="0" smtClean="0"/>
              <a:t>deleted</a:t>
            </a:r>
            <a:r>
              <a:rPr lang="en-US" sz="2000" dirty="0" smtClean="0"/>
              <a:t>.</a:t>
            </a:r>
            <a:endParaRPr lang="en-US" sz="2000" dirty="0"/>
          </a:p>
          <a:p>
            <a:pPr lvl="2"/>
            <a:r>
              <a:rPr lang="en-US" sz="1600" dirty="0"/>
              <a:t>If you decide to continue and submit your scope to </a:t>
            </a:r>
            <a:r>
              <a:rPr lang="en-US" sz="1600" dirty="0" err="1"/>
              <a:t>EmPOWER</a:t>
            </a:r>
            <a:r>
              <a:rPr lang="en-US" sz="1600" dirty="0"/>
              <a:t>, then all other scenarios for that scope, or that include that scope (so the “all in” scenario), are deleted.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59865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Cross-collateralization flag in </a:t>
            </a:r>
            <a:r>
              <a:rPr lang="en-US" dirty="0" err="1" smtClean="0"/>
              <a:t>EmPOWER</a:t>
            </a:r>
            <a:endParaRPr lang="en-US" dirty="0" smtClean="0"/>
          </a:p>
          <a:p>
            <a:pPr lvl="1"/>
            <a:r>
              <a:rPr lang="en-US" dirty="0" smtClean="0"/>
              <a:t>One loan </a:t>
            </a:r>
            <a:r>
              <a:rPr lang="en-US" dirty="0"/>
              <a:t>secured by collateral that is not shared or crossed with any other loan is appearing </a:t>
            </a:r>
            <a:r>
              <a:rPr lang="en-US" dirty="0" smtClean="0"/>
              <a:t>as </a:t>
            </a:r>
            <a:r>
              <a:rPr lang="en-US" dirty="0"/>
              <a:t>crossed. </a:t>
            </a:r>
            <a:endParaRPr lang="en-US" dirty="0" smtClean="0"/>
          </a:p>
          <a:p>
            <a:r>
              <a:rPr lang="en-US" dirty="0" smtClean="0"/>
              <a:t>Editing Partial Release Data</a:t>
            </a:r>
          </a:p>
          <a:p>
            <a:pPr lvl="1"/>
            <a:r>
              <a:rPr lang="en-US" dirty="0" smtClean="0"/>
              <a:t>Cannot currently edit partial release data before the scenario is submitted.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9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Steering Committee Members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654094"/>
              </p:ext>
            </p:extLst>
          </p:nvPr>
        </p:nvGraphicFramePr>
        <p:xfrm>
          <a:off x="228601" y="762000"/>
          <a:ext cx="8610599" cy="532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3429000"/>
                <a:gridCol w="25145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Present? Y/N/Rep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Bevin Morrissey</a:t>
                      </a:r>
                    </a:p>
                    <a:p>
                      <a:r>
                        <a:rPr lang="en-US" dirty="0" smtClean="0"/>
                        <a:t>Aaron Clayton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5223C"/>
                          </a:solidFill>
                        </a:rPr>
                        <a:t>Rebecca McFarland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5223C"/>
                          </a:solidFill>
                        </a:rPr>
                        <a:t>Bob </a:t>
                      </a:r>
                      <a:r>
                        <a:rPr lang="en-US" dirty="0" smtClean="0">
                          <a:solidFill>
                            <a:srgbClr val="05223C"/>
                          </a:solidFill>
                        </a:rPr>
                        <a:t>Hoffman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5223C"/>
                          </a:solidFill>
                        </a:rPr>
                        <a:t>Charles Branche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5223C"/>
                          </a:solidFill>
                        </a:rPr>
                        <a:t>Scott</a:t>
                      </a:r>
                      <a:r>
                        <a:rPr lang="en-US" baseline="0" dirty="0" smtClean="0">
                          <a:solidFill>
                            <a:srgbClr val="05223C"/>
                          </a:solidFill>
                        </a:rPr>
                        <a:t> Rackliffe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05223C"/>
                          </a:solidFill>
                        </a:rPr>
                        <a:t>Dan Welch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05223C"/>
                          </a:solidFill>
                        </a:rPr>
                        <a:t>Jeff Marshall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05223C"/>
                          </a:solidFill>
                        </a:rPr>
                        <a:t>Jason Hilzendeger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>
                          <a:solidFill>
                            <a:srgbClr val="05223C"/>
                          </a:solidFill>
                        </a:rPr>
                        <a:t>LeeAnne Nikolao</a:t>
                      </a:r>
                      <a:endParaRPr lang="en-US" dirty="0" smtClean="0">
                        <a:solidFill>
                          <a:srgbClr val="05223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5223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Kari Seidel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Farm Credit East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Steve Rickenbacher</a:t>
                      </a:r>
                    </a:p>
                    <a:p>
                      <a:r>
                        <a:rPr lang="en-US" dirty="0" smtClean="0"/>
                        <a:t>Ryan Hrobuchak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Farm Credit West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noStrike" baseline="0" dirty="0" smtClean="0"/>
                        <a:t>Melissa Gomes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noStrike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Northwest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baseline="0" dirty="0" smtClean="0"/>
                        <a:t>Jacob Ruland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noStrike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Yankee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noStrike" baseline="0" dirty="0" smtClean="0"/>
                        <a:t>Kyle </a:t>
                      </a:r>
                      <a:r>
                        <a:rPr lang="en-US" strike="noStrike" baseline="0" dirty="0" err="1" smtClean="0"/>
                        <a:t>Lussier</a:t>
                      </a:r>
                      <a:endParaRPr lang="en-US" strike="noStrik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noStrike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79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10/5 – Code Complete</a:t>
            </a:r>
          </a:p>
          <a:p>
            <a:r>
              <a:rPr lang="en-US" dirty="0" smtClean="0"/>
              <a:t>10/20 </a:t>
            </a:r>
            <a:r>
              <a:rPr lang="en-US" dirty="0"/>
              <a:t>– QA (A, B, G, P and Q)</a:t>
            </a:r>
          </a:p>
          <a:p>
            <a:r>
              <a:rPr lang="en-US" dirty="0"/>
              <a:t>10/27 – QA (A, B, G, P and Q)</a:t>
            </a:r>
          </a:p>
          <a:p>
            <a:r>
              <a:rPr lang="en-US" dirty="0"/>
              <a:t>11/3 – </a:t>
            </a:r>
            <a:r>
              <a:rPr lang="en-US" dirty="0" smtClean="0"/>
              <a:t>QA </a:t>
            </a:r>
            <a:r>
              <a:rPr lang="en-US" dirty="0"/>
              <a:t>(A, B, G, P and Q)</a:t>
            </a:r>
          </a:p>
          <a:p>
            <a:r>
              <a:rPr lang="en-US" dirty="0"/>
              <a:t>11/12 – Prod Release</a:t>
            </a:r>
          </a:p>
        </p:txBody>
      </p:sp>
    </p:spTree>
    <p:extLst>
      <p:ext uri="{BB962C8B-B14F-4D97-AF65-F5344CB8AC3E}">
        <p14:creationId xmlns:p14="http://schemas.microsoft.com/office/powerpoint/2010/main" val="40128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34975" y="4724400"/>
            <a:ext cx="8229600" cy="126682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000" dirty="0"/>
              <a:t>Questions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064" y="1676400"/>
            <a:ext cx="2785872" cy="304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8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Greetings and Intro</a:t>
            </a:r>
          </a:p>
          <a:p>
            <a:r>
              <a:rPr lang="en-US" dirty="0" smtClean="0"/>
              <a:t>Defined Items</a:t>
            </a:r>
          </a:p>
          <a:p>
            <a:r>
              <a:rPr lang="en-US" dirty="0" smtClean="0"/>
              <a:t>Undefined Items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13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FEMA Hyperlink for flood maps on Buildings Panel</a:t>
            </a:r>
          </a:p>
          <a:p>
            <a:r>
              <a:rPr lang="en-US" dirty="0" smtClean="0"/>
              <a:t>2017 </a:t>
            </a:r>
            <a:r>
              <a:rPr lang="en-US" dirty="0" smtClean="0"/>
              <a:t>IRS Requirements for Real Estate Collateral</a:t>
            </a:r>
          </a:p>
          <a:p>
            <a:r>
              <a:rPr lang="en-US" dirty="0"/>
              <a:t>Fix the Lien Position / Loan Position</a:t>
            </a:r>
          </a:p>
          <a:p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dirty="0"/>
              <a:t>Change </a:t>
            </a:r>
            <a:r>
              <a:rPr lang="en-US" dirty="0" smtClean="0"/>
              <a:t>for Participation L</a:t>
            </a:r>
            <a:r>
              <a:rPr lang="en-US" dirty="0" smtClean="0"/>
              <a:t>oans Secured by Chattel </a:t>
            </a:r>
          </a:p>
        </p:txBody>
      </p:sp>
    </p:spTree>
    <p:extLst>
      <p:ext uri="{BB962C8B-B14F-4D97-AF65-F5344CB8AC3E}">
        <p14:creationId xmlns:p14="http://schemas.microsoft.com/office/powerpoint/2010/main" val="163247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FEMA Hyperlink for Flood Maps</a:t>
            </a:r>
            <a:endParaRPr lang="en-US" dirty="0"/>
          </a:p>
        </p:txBody>
      </p:sp>
      <p:pic>
        <p:nvPicPr>
          <p:cNvPr id="1026" name="Picture 2" descr="\\f01\USERS\WICKSR\EmPOWERWeb\92340\SearchFloodMaps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" t="23544" r="2614" b="18249"/>
          <a:stretch/>
        </p:blipFill>
        <p:spPr bwMode="auto">
          <a:xfrm>
            <a:off x="228600" y="1371600"/>
            <a:ext cx="8765322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1752600"/>
            <a:ext cx="1143000" cy="3048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6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2017 IRS Requirements for Real Estate </a:t>
            </a:r>
            <a:r>
              <a:rPr lang="en-US" sz="2800" dirty="0" smtClean="0"/>
              <a:t>Collateral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Tax Year 2016, IRS is requiring the collection of certain pieces of data:</a:t>
            </a:r>
          </a:p>
          <a:p>
            <a:pPr lvl="1"/>
            <a:r>
              <a:rPr lang="en-US" dirty="0"/>
              <a:t>(Box 7) Address of Property Securing Mortgage</a:t>
            </a:r>
          </a:p>
          <a:p>
            <a:pPr lvl="1"/>
            <a:r>
              <a:rPr lang="en-US" dirty="0"/>
              <a:t>(Box 8) Property Address (If Different form </a:t>
            </a:r>
            <a:r>
              <a:rPr lang="en-US" dirty="0" err="1"/>
              <a:t>Payers’s</a:t>
            </a:r>
            <a:r>
              <a:rPr lang="en-US" dirty="0"/>
              <a:t>/Borrower’s Address)</a:t>
            </a:r>
          </a:p>
          <a:p>
            <a:pPr lvl="1"/>
            <a:r>
              <a:rPr lang="en-US" dirty="0"/>
              <a:t>(Box 9) Property Description (If No Address Available), e.g. </a:t>
            </a:r>
          </a:p>
          <a:p>
            <a:pPr marL="1314450" lvl="3" indent="0">
              <a:buNone/>
            </a:pPr>
            <a:r>
              <a:rPr lang="en-US" sz="1600" dirty="0"/>
              <a:t>Jackson County, MO</a:t>
            </a:r>
          </a:p>
          <a:p>
            <a:pPr marL="1314450" lvl="3" indent="0">
              <a:buNone/>
            </a:pPr>
            <a:r>
              <a:rPr lang="en-US" sz="1600" dirty="0"/>
              <a:t>AA-BBB-CC-DD-EE-F-GG-HHH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0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2017 IRS Requirements for Real Estate </a:t>
            </a:r>
            <a:r>
              <a:rPr lang="en-US" sz="2800" dirty="0" smtClean="0"/>
              <a:t>Collateral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Proposed Enhancement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fields to Locations panel for Real Estate:</a:t>
            </a:r>
          </a:p>
          <a:p>
            <a:pPr lvl="1"/>
            <a:r>
              <a:rPr lang="en-US" dirty="0" smtClean="0"/>
              <a:t>“Mailing </a:t>
            </a:r>
            <a:r>
              <a:rPr lang="en-US" dirty="0" err="1" smtClean="0"/>
              <a:t>Addr</a:t>
            </a:r>
            <a:r>
              <a:rPr lang="en-US" dirty="0" smtClean="0"/>
              <a:t> Same as Property </a:t>
            </a:r>
            <a:r>
              <a:rPr lang="en-US" dirty="0" err="1" smtClean="0"/>
              <a:t>Addr</a:t>
            </a:r>
            <a:r>
              <a:rPr lang="en-US" dirty="0" smtClean="0"/>
              <a:t>” </a:t>
            </a:r>
          </a:p>
          <a:p>
            <a:pPr lvl="2"/>
            <a:r>
              <a:rPr lang="en-US" dirty="0" smtClean="0"/>
              <a:t>Drop down for Yes/No</a:t>
            </a:r>
          </a:p>
          <a:p>
            <a:pPr lvl="2"/>
            <a:r>
              <a:rPr lang="en-US" dirty="0" smtClean="0"/>
              <a:t>Will be required</a:t>
            </a:r>
          </a:p>
          <a:p>
            <a:pPr lvl="1"/>
            <a:r>
              <a:rPr lang="en-US" dirty="0" smtClean="0"/>
              <a:t>Property Description</a:t>
            </a:r>
          </a:p>
          <a:p>
            <a:pPr lvl="1"/>
            <a:r>
              <a:rPr lang="en-US" dirty="0" smtClean="0"/>
              <a:t>Will configure ON Address fields for all ACAs</a:t>
            </a:r>
          </a:p>
          <a:p>
            <a:pPr lvl="1"/>
            <a:r>
              <a:rPr lang="en-US" dirty="0" smtClean="0"/>
              <a:t>If different mailing address, either address fields OR Property Description is required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5" y="1219200"/>
            <a:ext cx="8353425" cy="146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90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Make Lien Position Configurable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Issue Reported</a:t>
            </a:r>
          </a:p>
          <a:p>
            <a:pPr lvl="1"/>
            <a:r>
              <a:rPr lang="en-US" dirty="0" smtClean="0"/>
              <a:t>Request from FCE</a:t>
            </a:r>
          </a:p>
          <a:p>
            <a:pPr lvl="1"/>
            <a:r>
              <a:rPr lang="en-US" dirty="0" smtClean="0"/>
              <a:t>Wanted to turn off Lien Position</a:t>
            </a:r>
          </a:p>
          <a:p>
            <a:r>
              <a:rPr lang="en-US" dirty="0" smtClean="0"/>
              <a:t>Proposed Enhancement</a:t>
            </a:r>
          </a:p>
          <a:p>
            <a:pPr lvl="1"/>
            <a:r>
              <a:rPr lang="en-US" dirty="0" smtClean="0"/>
              <a:t>Provide the ability to configure (at the association level) Lien Position ON or OFF</a:t>
            </a:r>
          </a:p>
          <a:p>
            <a:pPr lvl="1"/>
            <a:r>
              <a:rPr lang="en-US" dirty="0" smtClean="0"/>
              <a:t>ON will be the default setting unless otherwise indicated</a:t>
            </a:r>
          </a:p>
          <a:p>
            <a:pPr lvl="1"/>
            <a:r>
              <a:rPr lang="en-US" dirty="0" smtClean="0"/>
              <a:t>For those ACAs that wish to configure this OFF, will you ever need it for Participation loans?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5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Purchased </a:t>
            </a:r>
            <a:r>
              <a:rPr lang="en-US" sz="3200" dirty="0"/>
              <a:t>P</a:t>
            </a:r>
            <a:r>
              <a:rPr lang="en-US" sz="3200" dirty="0" smtClean="0"/>
              <a:t>articipations </a:t>
            </a:r>
            <a:r>
              <a:rPr lang="en-US" sz="3200" dirty="0"/>
              <a:t>S</a:t>
            </a:r>
            <a:r>
              <a:rPr lang="en-US" sz="3200" dirty="0" smtClean="0"/>
              <a:t>ecured </a:t>
            </a:r>
            <a:r>
              <a:rPr lang="en-US" sz="3200" dirty="0"/>
              <a:t>by C</a:t>
            </a:r>
            <a:r>
              <a:rPr lang="en-US" sz="3200" dirty="0" smtClean="0"/>
              <a:t>hattel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534400" cy="5943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Issue Reported</a:t>
            </a:r>
          </a:p>
          <a:p>
            <a:pPr lvl="1"/>
            <a:r>
              <a:rPr lang="en-US" dirty="0" smtClean="0"/>
              <a:t>Currently</a:t>
            </a:r>
            <a:r>
              <a:rPr lang="en-US" dirty="0"/>
              <a:t>, if you have a participation loan secured by chattel, the MV and NRV of the chattel are not reflected in the Collateral Analysis screen: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Proposed Enhancement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system should perform a behind-the-scenes check on LT loans. 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they are participation loans, rather than regular LT loans, </a:t>
            </a:r>
            <a:r>
              <a:rPr lang="en-US" dirty="0" smtClean="0"/>
              <a:t>then </a:t>
            </a:r>
            <a:r>
              <a:rPr lang="en-US" dirty="0"/>
              <a:t>chattel </a:t>
            </a:r>
            <a:r>
              <a:rPr lang="en-US" dirty="0" smtClean="0"/>
              <a:t>will be </a:t>
            </a:r>
            <a:r>
              <a:rPr lang="en-US" dirty="0"/>
              <a:t>allowed as a valid collateral type for securing the loan.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118360"/>
            <a:ext cx="6553200" cy="230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751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FPI">
      <a:dk1>
        <a:srgbClr val="04223C"/>
      </a:dk1>
      <a:lt1>
        <a:srgbClr val="FFFFFF"/>
      </a:lt1>
      <a:dk2>
        <a:srgbClr val="04223C"/>
      </a:dk2>
      <a:lt2>
        <a:srgbClr val="EEECE1"/>
      </a:lt2>
      <a:accent1>
        <a:srgbClr val="4F81BD"/>
      </a:accent1>
      <a:accent2>
        <a:srgbClr val="C0504D"/>
      </a:accent2>
      <a:accent3>
        <a:srgbClr val="8EC182"/>
      </a:accent3>
      <a:accent4>
        <a:srgbClr val="A088B7"/>
      </a:accent4>
      <a:accent5>
        <a:srgbClr val="4EA5D8"/>
      </a:accent5>
      <a:accent6>
        <a:srgbClr val="F79646"/>
      </a:accent6>
      <a:hlink>
        <a:srgbClr val="0054A6"/>
      </a:hlink>
      <a:folHlink>
        <a:srgbClr val="800080"/>
      </a:folHlink>
    </a:clrScheme>
    <a:fontScheme name="FPI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F84B127D-FA76-4EDB-9F47-52D678512C2E}" vid="{916D01AC-3C7A-429E-977A-CF6FC326AA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35D0BD408ACF46BC3778DF7D9C5A21" ma:contentTypeVersion="19" ma:contentTypeDescription="Create a new document." ma:contentTypeScope="" ma:versionID="6b698b0a7e09125426c645dc322643e5">
  <xsd:schema xmlns:xsd="http://www.w3.org/2001/XMLSchema" xmlns:xs="http://www.w3.org/2001/XMLSchema" xmlns:p="http://schemas.microsoft.com/office/2006/metadata/properties" xmlns:ns1="http://schemas.microsoft.com/sharepoint/v3" xmlns:ns2="0405393e-e8dd-46da-8b72-5ab5d324d013" xmlns:ns3="c5ee895f-5561-4e6f-9b52-24b237278cf6" targetNamespace="http://schemas.microsoft.com/office/2006/metadata/properties" ma:root="true" ma:fieldsID="2d4693053a1608011da8324eeb8d7592" ns1:_="" ns2:_="" ns3:_="">
    <xsd:import namespace="http://schemas.microsoft.com/sharepoint/v3"/>
    <xsd:import namespace="0405393e-e8dd-46da-8b72-5ab5d324d013"/>
    <xsd:import namespace="c5ee895f-5561-4e6f-9b52-24b237278c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5393e-e8dd-46da-8b72-5ab5d324d0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906447a5-99ff-4978-b0a4-6dbeac584e1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ee895f-5561-4e6f-9b52-24b237278cf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f8a272d0-4f71-4b99-b0de-a8d91edd5df7}" ma:internalName="TaxCatchAll" ma:showField="CatchAllData" ma:web="c5ee895f-5561-4e6f-9b52-24b237278c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5ee895f-5561-4e6f-9b52-24b237278cf6" xsi:nil="true"/>
    <_ip_UnifiedCompliancePolicyUIAction xmlns="http://schemas.microsoft.com/sharepoint/v3" xsi:nil="true"/>
    <_ip_UnifiedCompliancePolicyProperties xmlns="http://schemas.microsoft.com/sharepoint/v3" xsi:nil="true"/>
    <lcf76f155ced4ddcb4097134ff3c332f xmlns="0405393e-e8dd-46da-8b72-5ab5d324d013">
      <Terms xmlns="http://schemas.microsoft.com/office/infopath/2007/PartnerControls"/>
    </lcf76f155ced4ddcb4097134ff3c332f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073AAB0-62D3-4564-9E66-CC65D2EE7393}"/>
</file>

<file path=customXml/itemProps2.xml><?xml version="1.0" encoding="utf-8"?>
<ds:datastoreItem xmlns:ds="http://schemas.openxmlformats.org/officeDocument/2006/customXml" ds:itemID="{3A225F2B-76C2-44FF-B05B-B6B4671B50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1A48B5-E608-47BE-A377-498C4758D813}">
  <ds:schemaRefs>
    <ds:schemaRef ds:uri="http://purl.org/dc/elements/1.1/"/>
    <ds:schemaRef ds:uri="f6635943-dd24-4038-9c1d-a59cb22f25ea"/>
    <ds:schemaRef ds:uri="5f032d97-5815-4021-87f6-3511a70699a4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$ListId:SharedDocuments;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DD77CC0-0930-41DB-802D-ED76E54E832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FPI PowerPoint Template (Standard Screen)</Template>
  <TotalTime>19111</TotalTime>
  <Words>1195</Words>
  <Application>Microsoft Office PowerPoint</Application>
  <PresentationFormat>On-screen Show (4:3)</PresentationFormat>
  <Paragraphs>148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 </vt:lpstr>
      <vt:lpstr>Steering Committee Members</vt:lpstr>
      <vt:lpstr>Agenda</vt:lpstr>
      <vt:lpstr>Defined Items</vt:lpstr>
      <vt:lpstr>FEMA Hyperlink for Flood Maps</vt:lpstr>
      <vt:lpstr>2017 IRS Requirements for Real Estate Collateral</vt:lpstr>
      <vt:lpstr>2017 IRS Requirements for Real Estate Collateral</vt:lpstr>
      <vt:lpstr>Make Lien Position Configurable</vt:lpstr>
      <vt:lpstr> Purchased Participations Secured by Chattel </vt:lpstr>
      <vt:lpstr>Edit Loan Position on Collateral Analysis</vt:lpstr>
      <vt:lpstr>Undefined Items</vt:lpstr>
      <vt:lpstr>Updated LTV/LGD to LOS</vt:lpstr>
      <vt:lpstr>Updated LTV/LGD to LOS</vt:lpstr>
      <vt:lpstr>What are we trying to solve?</vt:lpstr>
      <vt:lpstr>Example – 2 scopes, 2 loans</vt:lpstr>
      <vt:lpstr>Multiple Scenarios for Same System Scopes</vt:lpstr>
      <vt:lpstr>Scenarios/system scopes</vt:lpstr>
      <vt:lpstr>Scenarios/system scopes</vt:lpstr>
      <vt:lpstr>New Requests</vt:lpstr>
      <vt:lpstr>Proposed Schedule</vt:lpstr>
      <vt:lpstr> </vt:lpstr>
    </vt:vector>
  </TitlesOfParts>
  <Company>FPI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FPI Credit Products</dc:creator>
  <cp:keywords/>
  <cp:lastModifiedBy>Morrissey, Bevin</cp:lastModifiedBy>
  <cp:revision>405</cp:revision>
  <dcterms:created xsi:type="dcterms:W3CDTF">2015-04-22T15:22:24Z</dcterms:created>
  <dcterms:modified xsi:type="dcterms:W3CDTF">2016-08-15T20:29:16Z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84E00567-C6F0-4E9F-A571-34779B71C305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0x0101006435D0BD408ACF46BC3778DF7D9C5A21</vt:lpwstr>
  </property>
  <property fmtid="{D5CDD505-2E9C-101B-9397-08002B2CF9AE}" pid="5" name="_dlc_DocIdItemGuid">
    <vt:lpwstr>e9e50c4c-ac23-4504-b278-f310f88bc8b0</vt:lpwstr>
  </property>
  <property fmtid="{D5CDD505-2E9C-101B-9397-08002B2CF9AE}" pid="6" name="Doc Type">
    <vt:lpwstr>182</vt:lpwstr>
  </property>
  <property fmtid="{D5CDD505-2E9C-101B-9397-08002B2CF9AE}" pid="7" name="MediaServiceImageTags">
    <vt:lpwstr/>
  </property>
</Properties>
</file>