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27"/>
  </p:notesMasterIdLst>
  <p:sldIdLst>
    <p:sldId id="256" r:id="rId6"/>
    <p:sldId id="269" r:id="rId7"/>
    <p:sldId id="264" r:id="rId8"/>
    <p:sldId id="292" r:id="rId9"/>
    <p:sldId id="293" r:id="rId10"/>
    <p:sldId id="271" r:id="rId11"/>
    <p:sldId id="272" r:id="rId12"/>
    <p:sldId id="274" r:id="rId13"/>
    <p:sldId id="275" r:id="rId14"/>
    <p:sldId id="290" r:id="rId15"/>
    <p:sldId id="276" r:id="rId16"/>
    <p:sldId id="277" r:id="rId17"/>
    <p:sldId id="279" r:id="rId18"/>
    <p:sldId id="281" r:id="rId19"/>
    <p:sldId id="284" r:id="rId20"/>
    <p:sldId id="285" r:id="rId21"/>
    <p:sldId id="288" r:id="rId22"/>
    <p:sldId id="291" r:id="rId23"/>
    <p:sldId id="282" r:id="rId24"/>
    <p:sldId id="278" r:id="rId25"/>
    <p:sldId id="267" r:id="rId26"/>
  </p:sldIdLst>
  <p:sldSz cx="9144000" cy="6858000" type="screen4x3"/>
  <p:notesSz cx="7010400" cy="92964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4" autoAdjust="0"/>
    <p:restoredTop sz="35853" autoAdjust="0"/>
  </p:normalViewPr>
  <p:slideViewPr>
    <p:cSldViewPr>
      <p:cViewPr varScale="1">
        <p:scale>
          <a:sx n="36" d="100"/>
          <a:sy n="36" d="100"/>
        </p:scale>
        <p:origin x="-2052" y="-96"/>
      </p:cViewPr>
      <p:guideLst>
        <p:guide orient="horz" pos="2160"/>
        <p:guide pos="2880"/>
      </p:guideLst>
    </p:cSldViewPr>
  </p:slideViewPr>
  <p:notesTextViewPr>
    <p:cViewPr>
      <p:scale>
        <a:sx n="1" d="1"/>
        <a:sy n="1" d="1"/>
      </p:scale>
      <p:origin x="0" y="180"/>
    </p:cViewPr>
  </p:notesTextViewPr>
  <p:sorterViewPr>
    <p:cViewPr>
      <p:scale>
        <a:sx n="160" d="100"/>
        <a:sy n="160" d="100"/>
      </p:scale>
      <p:origin x="0" y="25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30" Type="http://schemas.openxmlformats.org/officeDocument/2006/relationships/viewProps" Target="viewProps.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CBE9ECB-5DB8-49A0-B105-7E8D339D6E19}" type="datetimeFigureOut">
              <a:rPr lang="en-US" smtClean="0"/>
              <a:t>08/26/2016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DE97AC3-A588-4665-9E73-8E0907B3AD15}" type="slidenum">
              <a:rPr lang="en-US" smtClean="0"/>
              <a:t>‹#›</a:t>
            </a:fld>
            <a:endParaRPr lang="en-US"/>
          </a:p>
        </p:txBody>
      </p:sp>
    </p:spTree>
    <p:extLst>
      <p:ext uri="{BB962C8B-B14F-4D97-AF65-F5344CB8AC3E}">
        <p14:creationId xmlns:p14="http://schemas.microsoft.com/office/powerpoint/2010/main" val="2483583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Collateral</a:t>
            </a:r>
            <a:r>
              <a:rPr lang="en-US" baseline="0" dirty="0" smtClean="0"/>
              <a:t> Web Enhancements Team</a:t>
            </a:r>
            <a:endParaRPr lang="en-US" dirty="0" smtClean="0"/>
          </a:p>
          <a:p>
            <a:pPr marL="171450" indent="-171450">
              <a:buFont typeface="Arial" panose="020B0604020202020204" pitchFamily="34" charset="0"/>
              <a:buChar char="•"/>
            </a:pPr>
            <a:r>
              <a:rPr lang="en-US" dirty="0" smtClean="0"/>
              <a:t>Bevin Morrissey – Project Manager/BA </a:t>
            </a:r>
          </a:p>
          <a:p>
            <a:pPr marL="171450" indent="-171450">
              <a:buFont typeface="Arial" panose="020B0604020202020204" pitchFamily="34" charset="0"/>
              <a:buChar char="•"/>
            </a:pPr>
            <a:r>
              <a:rPr lang="en-US" baseline="0" dirty="0" smtClean="0"/>
              <a:t>Bob Hoffman – Project Sponsor and Architecture/Design SME</a:t>
            </a:r>
          </a:p>
          <a:p>
            <a:pPr marL="171450" indent="-171450">
              <a:buFont typeface="Arial" panose="020B0604020202020204" pitchFamily="34" charset="0"/>
              <a:buChar char="•"/>
            </a:pPr>
            <a:r>
              <a:rPr lang="en-US" baseline="0" dirty="0" smtClean="0"/>
              <a:t>Rebecca McFarland – Lead Developer</a:t>
            </a:r>
          </a:p>
          <a:p>
            <a:pPr marL="171450" indent="-171450">
              <a:buFont typeface="Arial" panose="020B0604020202020204" pitchFamily="34" charset="0"/>
              <a:buChar char="•"/>
            </a:pPr>
            <a:r>
              <a:rPr lang="en-US" baseline="0" dirty="0" smtClean="0"/>
              <a:t>Aaron Clayton and Kevin Geissler – Business Analysts</a:t>
            </a:r>
          </a:p>
          <a:p>
            <a:pPr marL="171450" indent="-171450">
              <a:buFont typeface="Arial" panose="020B0604020202020204" pitchFamily="34" charset="0"/>
              <a:buChar char="•"/>
            </a:pPr>
            <a:r>
              <a:rPr lang="en-US" baseline="0" dirty="0" smtClean="0"/>
              <a:t>April Beston – Quality Assurance Analyst </a:t>
            </a:r>
            <a:endParaRPr lang="en-US"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r>
              <a:rPr lang="en-US" dirty="0" smtClean="0"/>
              <a:t>This team is ONLY working on enhancements; we will </a:t>
            </a:r>
            <a:r>
              <a:rPr lang="en-US" b="0" u="none" dirty="0" smtClean="0"/>
              <a:t>not</a:t>
            </a:r>
            <a:r>
              <a:rPr lang="en-US" dirty="0" smtClean="0"/>
              <a:t> be working</a:t>
            </a:r>
            <a:r>
              <a:rPr lang="en-US" baseline="0" dirty="0" smtClean="0"/>
              <a:t> on bugs/defects.</a:t>
            </a:r>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3</a:t>
            </a:fld>
            <a:endParaRPr lang="en-US"/>
          </a:p>
        </p:txBody>
      </p:sp>
    </p:spTree>
    <p:extLst>
      <p:ext uri="{BB962C8B-B14F-4D97-AF65-F5344CB8AC3E}">
        <p14:creationId xmlns:p14="http://schemas.microsoft.com/office/powerpoint/2010/main" val="2416458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12</a:t>
            </a:fld>
            <a:endParaRPr lang="en-US"/>
          </a:p>
        </p:txBody>
      </p:sp>
    </p:spTree>
    <p:extLst>
      <p:ext uri="{BB962C8B-B14F-4D97-AF65-F5344CB8AC3E}">
        <p14:creationId xmlns:p14="http://schemas.microsoft.com/office/powerpoint/2010/main" val="168027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E97AC3-A588-4665-9E73-8E0907B3AD15}" type="slidenum">
              <a:rPr lang="en-US" smtClean="0"/>
              <a:t>13</a:t>
            </a:fld>
            <a:endParaRPr lang="en-US"/>
          </a:p>
        </p:txBody>
      </p:sp>
    </p:spTree>
    <p:extLst>
      <p:ext uri="{BB962C8B-B14F-4D97-AF65-F5344CB8AC3E}">
        <p14:creationId xmlns:p14="http://schemas.microsoft.com/office/powerpoint/2010/main" val="3561580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smtClean="0"/>
              <a:t>NOTES FROM</a:t>
            </a:r>
            <a:r>
              <a:rPr lang="en-US" baseline="0" dirty="0" smtClean="0"/>
              <a:t> DISCUSSION</a:t>
            </a:r>
            <a:endParaRPr lang="en-US" dirty="0" smtClean="0"/>
          </a:p>
          <a:p>
            <a:pPr marL="171450" lvl="0" indent="-171450">
              <a:buFont typeface="Arial" panose="020B0604020202020204" pitchFamily="34" charset="0"/>
              <a:buChar char="•"/>
            </a:pPr>
            <a:r>
              <a:rPr lang="en-US" dirty="0" err="1" smtClean="0"/>
              <a:t>AgC</a:t>
            </a:r>
            <a:r>
              <a:rPr lang="en-US" dirty="0" smtClean="0"/>
              <a:t>: preference is that any time touch something in collateral web, that LTV and LGD would update.</a:t>
            </a:r>
          </a:p>
          <a:p>
            <a:pPr marL="628650" lvl="1" indent="-171450">
              <a:buFont typeface="Arial" panose="020B0604020202020204" pitchFamily="34" charset="0"/>
              <a:buChar char="•"/>
            </a:pPr>
            <a:r>
              <a:rPr lang="en-US" dirty="0" err="1" smtClean="0"/>
              <a:t>AgC</a:t>
            </a:r>
            <a:r>
              <a:rPr lang="en-US" dirty="0" smtClean="0"/>
              <a:t> does not tie chattel LGD’s</a:t>
            </a:r>
            <a:r>
              <a:rPr lang="en-US" baseline="0" dirty="0" smtClean="0"/>
              <a:t> to LTV’s at all – those are assigned.</a:t>
            </a:r>
          </a:p>
          <a:p>
            <a:pPr marL="628650" lvl="1" indent="-171450">
              <a:buFont typeface="Arial" panose="020B0604020202020204" pitchFamily="34" charset="0"/>
              <a:buChar char="•"/>
            </a:pPr>
            <a:r>
              <a:rPr lang="en-US" baseline="0" dirty="0" smtClean="0"/>
              <a:t>Are only ACA that does not have grid for assigning chattel loan LGD.</a:t>
            </a:r>
          </a:p>
          <a:p>
            <a:pPr marL="628650" lvl="1" indent="-171450">
              <a:buFont typeface="Arial" panose="020B0604020202020204" pitchFamily="34" charset="0"/>
              <a:buChar char="•"/>
            </a:pPr>
            <a:r>
              <a:rPr lang="en-US" baseline="0" dirty="0" smtClean="0"/>
              <a:t>On real estate side, on old system, would have this updating, so staff now expect this to update real-time on LGD side.</a:t>
            </a:r>
          </a:p>
          <a:p>
            <a:pPr marL="628650" lvl="1" indent="-171450">
              <a:buFont typeface="Arial" panose="020B0604020202020204" pitchFamily="34" charset="0"/>
              <a:buChar char="•"/>
            </a:pPr>
            <a:r>
              <a:rPr lang="en-US" baseline="0" dirty="0" smtClean="0"/>
              <a:t>Every opportunity to force new LGD they would take.</a:t>
            </a:r>
          </a:p>
          <a:p>
            <a:pPr marL="171450" lvl="0" indent="-171450">
              <a:buFont typeface="Arial" panose="020B0604020202020204" pitchFamily="34" charset="0"/>
              <a:buChar char="•"/>
            </a:pPr>
            <a:r>
              <a:rPr lang="en-US" baseline="0" dirty="0" smtClean="0"/>
              <a:t>FCE only change LGD when actually booking an action.</a:t>
            </a:r>
          </a:p>
          <a:p>
            <a:pPr marL="171450" lvl="0" indent="-171450">
              <a:buFont typeface="Arial" panose="020B0604020202020204" pitchFamily="34" charset="0"/>
              <a:buChar char="•"/>
            </a:pPr>
            <a:r>
              <a:rPr lang="en-US" baseline="0" dirty="0" err="1" smtClean="0"/>
              <a:t>AgC</a:t>
            </a:r>
            <a:r>
              <a:rPr lang="en-US" baseline="0" dirty="0" smtClean="0"/>
              <a:t> would propose changing LGD as payments are made, but that is not possible.</a:t>
            </a:r>
          </a:p>
          <a:p>
            <a:pPr marL="628650" lvl="1" indent="-171450">
              <a:buFont typeface="Arial" panose="020B0604020202020204" pitchFamily="34" charset="0"/>
              <a:buChar char="•"/>
            </a:pPr>
            <a:r>
              <a:rPr lang="en-US" baseline="0" dirty="0" smtClean="0"/>
              <a:t>Based on what have today, when book an action would like LGD to update, if have done something in Collateral, even if did not touch any values.</a:t>
            </a:r>
          </a:p>
          <a:p>
            <a:pPr marL="628650" lvl="1" indent="-171450">
              <a:buFont typeface="Arial" panose="020B0604020202020204" pitchFamily="34" charset="0"/>
              <a:buChar char="•"/>
            </a:pPr>
            <a:r>
              <a:rPr lang="en-US" baseline="0" dirty="0" smtClean="0"/>
              <a:t>Would still want the ability to change something to the Security doc, and not have that push values to new action submit.</a:t>
            </a:r>
          </a:p>
          <a:p>
            <a:pPr marL="1085850" lvl="2" indent="-171450">
              <a:buFont typeface="Arial" panose="020B0604020202020204" pitchFamily="34" charset="0"/>
              <a:buChar char="•"/>
            </a:pPr>
            <a:r>
              <a:rPr lang="en-US" baseline="0" dirty="0" smtClean="0"/>
              <a:t>Don’t want to lose new action submit piece.</a:t>
            </a:r>
          </a:p>
          <a:p>
            <a:pPr marL="171450" lvl="0" indent="-171450">
              <a:buFont typeface="Arial" panose="020B0604020202020204" pitchFamily="34" charset="0"/>
              <a:buChar char="•"/>
            </a:pPr>
            <a:r>
              <a:rPr lang="en-US" baseline="0" dirty="0" smtClean="0"/>
              <a:t>FCW: If this situation occurred, would there be a trail to know values changing in Collateral and there will be an action, but it won’t be a new action submit, would be like a Collateral auto-book.</a:t>
            </a:r>
          </a:p>
          <a:p>
            <a:pPr marL="628650" lvl="1" indent="-171450">
              <a:buFont typeface="Arial" panose="020B0604020202020204" pitchFamily="34" charset="0"/>
              <a:buChar char="•"/>
            </a:pPr>
            <a:r>
              <a:rPr lang="en-US" baseline="0" dirty="0" smtClean="0"/>
              <a:t>Could say for a given date, something was done in Collateral Web that triggered an LTV/LGD change so that in </a:t>
            </a:r>
            <a:r>
              <a:rPr lang="en-US" baseline="0" dirty="0" err="1" smtClean="0"/>
              <a:t>EmPOWER</a:t>
            </a:r>
            <a:r>
              <a:rPr lang="en-US" baseline="0" dirty="0" smtClean="0"/>
              <a:t> you can see there was an action which caused values to change.</a:t>
            </a:r>
          </a:p>
          <a:p>
            <a:pPr marL="628650" lvl="1" indent="-171450">
              <a:buFont typeface="Arial" panose="020B0604020202020204" pitchFamily="34" charset="0"/>
              <a:buChar char="•"/>
            </a:pPr>
            <a:r>
              <a:rPr lang="en-US" baseline="0" dirty="0" smtClean="0"/>
              <a:t>FPI: Correct, would </a:t>
            </a:r>
            <a:r>
              <a:rPr lang="en-US" b="1" baseline="0" dirty="0" smtClean="0"/>
              <a:t>not </a:t>
            </a:r>
            <a:r>
              <a:rPr lang="en-US" b="0" baseline="0" dirty="0" smtClean="0"/>
              <a:t>be like a new action submit. If calculations change, there will be a Credit Action associated with it.</a:t>
            </a:r>
          </a:p>
          <a:p>
            <a:pPr marL="628650" lvl="1" indent="-171450">
              <a:buFont typeface="Arial" panose="020B0604020202020204" pitchFamily="34" charset="0"/>
              <a:buChar char="•"/>
            </a:pPr>
            <a:r>
              <a:rPr lang="en-US" b="0" baseline="0" dirty="0" smtClean="0"/>
              <a:t>FCW: If change actual Collateral icon, would be nice to see that change go through and update LTV/LGD.</a:t>
            </a:r>
            <a:endParaRPr lang="en-US" baseline="0" dirty="0" smtClean="0"/>
          </a:p>
          <a:p>
            <a:pPr marL="1085850" lvl="2"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FPI confusion:</a:t>
            </a:r>
          </a:p>
          <a:p>
            <a:pPr marL="628650" lvl="1" indent="-171450">
              <a:buFont typeface="Arial" panose="020B0604020202020204" pitchFamily="34" charset="0"/>
              <a:buChar char="•"/>
            </a:pPr>
            <a:r>
              <a:rPr lang="en-US" baseline="0" dirty="0" smtClean="0"/>
              <a:t>Currently, just change label, nothing happens with LTV/LGD.</a:t>
            </a:r>
          </a:p>
          <a:p>
            <a:pPr marL="628650" lvl="1" indent="-171450">
              <a:buFont typeface="Arial" panose="020B0604020202020204" pitchFamily="34" charset="0"/>
              <a:buChar char="•"/>
            </a:pPr>
            <a:r>
              <a:rPr lang="en-US" baseline="0" dirty="0" err="1" smtClean="0"/>
              <a:t>AgC</a:t>
            </a:r>
            <a:r>
              <a:rPr lang="en-US" baseline="0" dirty="0" smtClean="0"/>
              <a:t> is saying they would like LGD &amp; LTV to recalculate and get into </a:t>
            </a:r>
            <a:r>
              <a:rPr lang="en-US" baseline="0" dirty="0" err="1" smtClean="0"/>
              <a:t>EmPOWER</a:t>
            </a:r>
            <a:r>
              <a:rPr lang="en-US" baseline="0" dirty="0" smtClean="0"/>
              <a:t> because </a:t>
            </a:r>
            <a:r>
              <a:rPr lang="en-US" i="1" baseline="0" dirty="0" smtClean="0"/>
              <a:t>something </a:t>
            </a:r>
            <a:r>
              <a:rPr lang="en-US" i="0" baseline="0" dirty="0" smtClean="0"/>
              <a:t>was changed in Collateral.</a:t>
            </a:r>
          </a:p>
          <a:p>
            <a:pPr marL="1085850" lvl="2" indent="-171450">
              <a:buFont typeface="Arial" panose="020B0604020202020204" pitchFamily="34" charset="0"/>
              <a:buChar char="•"/>
            </a:pPr>
            <a:r>
              <a:rPr lang="en-US" i="0" baseline="0" dirty="0" smtClean="0"/>
              <a:t>No financial/monetary data has changed, but would still like this to update </a:t>
            </a:r>
            <a:r>
              <a:rPr lang="en-US" i="0" baseline="0" dirty="0" err="1" smtClean="0"/>
              <a:t>EmPOWER</a:t>
            </a:r>
            <a:r>
              <a:rPr lang="en-US" i="0"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3DE97AC3-A588-4665-9E73-8E0907B3AD15}" type="slidenum">
              <a:rPr lang="en-US" smtClean="0"/>
              <a:t>14</a:t>
            </a:fld>
            <a:endParaRPr lang="en-US"/>
          </a:p>
        </p:txBody>
      </p:sp>
    </p:spTree>
    <p:extLst>
      <p:ext uri="{BB962C8B-B14F-4D97-AF65-F5344CB8AC3E}">
        <p14:creationId xmlns:p14="http://schemas.microsoft.com/office/powerpoint/2010/main" val="2841032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baseline="0" dirty="0" smtClean="0"/>
              <a:t>Is everyone on same page? If making non-monetary change in Collateral, would every ACA like LGD/LTV to flow into </a:t>
            </a:r>
            <a:r>
              <a:rPr lang="en-US" baseline="0" dirty="0" err="1" smtClean="0"/>
              <a:t>EmPOWER</a:t>
            </a:r>
            <a:r>
              <a:rPr lang="en-US" baseline="0" dirty="0" smtClean="0"/>
              <a:t>?</a:t>
            </a:r>
          </a:p>
          <a:p>
            <a:pPr marL="628650" lvl="1" indent="-171450">
              <a:buFont typeface="Arial" panose="020B0604020202020204" pitchFamily="34" charset="0"/>
              <a:buChar char="•"/>
            </a:pPr>
            <a:r>
              <a:rPr lang="en-US" baseline="0" dirty="0" smtClean="0"/>
              <a:t>If so, what scope would go into </a:t>
            </a:r>
            <a:r>
              <a:rPr lang="en-US" baseline="0" dirty="0" err="1" smtClean="0"/>
              <a:t>EmPOWER</a:t>
            </a:r>
            <a:r>
              <a:rPr lang="en-US" baseline="0" dirty="0" smtClean="0"/>
              <a:t>? </a:t>
            </a:r>
          </a:p>
          <a:p>
            <a:pPr marL="1085850" lvl="2" indent="-171450">
              <a:buFont typeface="Arial" panose="020B0604020202020204" pitchFamily="34" charset="0"/>
              <a:buChar char="•"/>
            </a:pPr>
            <a:r>
              <a:rPr lang="en-US" baseline="0" dirty="0" smtClean="0"/>
              <a:t>See above: left side have loan 1, right side have loan 2.</a:t>
            </a:r>
          </a:p>
          <a:p>
            <a:pPr marL="1543050" lvl="3" indent="-171450">
              <a:buFont typeface="Arial" panose="020B0604020202020204" pitchFamily="34" charset="0"/>
              <a:buChar char="•"/>
            </a:pPr>
            <a:r>
              <a:rPr lang="en-US" baseline="0" dirty="0" smtClean="0"/>
              <a:t>Loan 1 is tied to two pieces of collateral</a:t>
            </a:r>
          </a:p>
          <a:p>
            <a:pPr marL="1543050" lvl="3" indent="-171450">
              <a:buFont typeface="Arial" panose="020B0604020202020204" pitchFamily="34" charset="0"/>
              <a:buChar char="•"/>
            </a:pPr>
            <a:r>
              <a:rPr lang="en-US" baseline="0" dirty="0" smtClean="0"/>
              <a:t>Loan 2 is tied to two different pieces of collateral</a:t>
            </a:r>
          </a:p>
          <a:p>
            <a:pPr marL="1085850" lvl="2" indent="-171450">
              <a:buFont typeface="Arial" panose="020B0604020202020204" pitchFamily="34" charset="0"/>
              <a:buChar char="•"/>
            </a:pPr>
            <a:r>
              <a:rPr lang="en-US" baseline="0" dirty="0" smtClean="0"/>
              <a:t>Say you update address for piece of real estate on loan 2, no ratios or anything being impacted.</a:t>
            </a:r>
          </a:p>
          <a:p>
            <a:pPr marL="1543050" lvl="3" indent="-171450">
              <a:buFont typeface="Arial" panose="020B0604020202020204" pitchFamily="34" charset="0"/>
              <a:buChar char="•"/>
            </a:pPr>
            <a:r>
              <a:rPr lang="en-US" baseline="0" dirty="0" smtClean="0"/>
              <a:t>Say have paid down the loan at the top, and have two payments since last time were in Collateral</a:t>
            </a:r>
          </a:p>
          <a:p>
            <a:pPr marL="1543050" lvl="3" indent="-171450">
              <a:buFont typeface="Arial" panose="020B0604020202020204" pitchFamily="34" charset="0"/>
              <a:buChar char="•"/>
            </a:pPr>
            <a:r>
              <a:rPr lang="en-US" baseline="0" dirty="0" smtClean="0"/>
              <a:t>What would you expect to see going into </a:t>
            </a:r>
            <a:r>
              <a:rPr lang="en-US" baseline="0" dirty="0" err="1" smtClean="0"/>
              <a:t>EmPOWER</a:t>
            </a:r>
            <a:r>
              <a:rPr lang="en-US" baseline="0" dirty="0" smtClean="0"/>
              <a:t>?</a:t>
            </a:r>
          </a:p>
          <a:p>
            <a:pPr marL="2000250" lvl="4" indent="-171450">
              <a:buFont typeface="Arial" panose="020B0604020202020204" pitchFamily="34" charset="0"/>
              <a:buChar char="•"/>
            </a:pPr>
            <a:r>
              <a:rPr lang="en-US" baseline="0" dirty="0" smtClean="0"/>
              <a:t>Updated LTV and LGD for Loan 2, because touched something related to it?</a:t>
            </a:r>
          </a:p>
          <a:p>
            <a:pPr marL="2000250" lvl="4" indent="-171450">
              <a:buFont typeface="Arial" panose="020B0604020202020204" pitchFamily="34" charset="0"/>
              <a:buChar char="•"/>
            </a:pPr>
            <a:r>
              <a:rPr lang="en-US" baseline="0" dirty="0" smtClean="0"/>
              <a:t>Or expecting to see Loan 1 also, because same customer?</a:t>
            </a:r>
          </a:p>
          <a:p>
            <a:pPr marL="2000250" lvl="4" indent="-171450">
              <a:buFont typeface="Arial" panose="020B0604020202020204" pitchFamily="34" charset="0"/>
              <a:buChar char="•"/>
            </a:pPr>
            <a:r>
              <a:rPr lang="en-US" baseline="0" dirty="0" err="1" smtClean="0"/>
              <a:t>AgC</a:t>
            </a:r>
            <a:r>
              <a:rPr lang="en-US" baseline="0" dirty="0" smtClean="0"/>
              <a:t>: expecting for loans involved in that scope, wouldn’t touch any loan associated with that customer.</a:t>
            </a:r>
          </a:p>
          <a:p>
            <a:pPr marL="2457450" lvl="5" indent="-171450">
              <a:buFont typeface="Arial" panose="020B0604020202020204" pitchFamily="34" charset="0"/>
              <a:buChar char="•"/>
            </a:pPr>
            <a:r>
              <a:rPr lang="en-US" baseline="0" dirty="0" smtClean="0"/>
              <a:t>If touching Collateral for loan 2, would expect just loans associated in that scope would be adjusted.</a:t>
            </a:r>
          </a:p>
          <a:p>
            <a:pPr marL="2000250" lvl="4" indent="-171450">
              <a:buFont typeface="Arial" panose="020B0604020202020204" pitchFamily="34" charset="0"/>
              <a:buChar char="•"/>
            </a:pPr>
            <a:r>
              <a:rPr lang="en-US" baseline="0" dirty="0" smtClean="0"/>
              <a:t>FCE: What does synchronization action do today?</a:t>
            </a:r>
          </a:p>
          <a:p>
            <a:pPr marL="2457450" lvl="5" indent="-171450">
              <a:buFont typeface="Arial" panose="020B0604020202020204" pitchFamily="34" charset="0"/>
              <a:buChar char="•"/>
            </a:pPr>
            <a:r>
              <a:rPr lang="en-US" baseline="0" dirty="0" smtClean="0"/>
              <a:t>If make change in a loan scope, doesn’t that force updated LGD into </a:t>
            </a:r>
            <a:r>
              <a:rPr lang="en-US" baseline="0" dirty="0" err="1" smtClean="0"/>
              <a:t>EmPOWER</a:t>
            </a:r>
            <a:r>
              <a:rPr lang="en-US" baseline="0" dirty="0" smtClean="0"/>
              <a:t> as of today?</a:t>
            </a:r>
          </a:p>
          <a:p>
            <a:pPr marL="2457450" lvl="5" indent="-171450">
              <a:buFont typeface="Arial" panose="020B0604020202020204" pitchFamily="34" charset="0"/>
              <a:buChar char="•"/>
            </a:pPr>
            <a:r>
              <a:rPr lang="en-US" baseline="0" dirty="0" smtClean="0"/>
              <a:t>FPI: If change something which affects calculation, then yes.</a:t>
            </a:r>
          </a:p>
          <a:p>
            <a:pPr marL="2914650" lvl="6" indent="-171450">
              <a:buFont typeface="Arial" panose="020B0604020202020204" pitchFamily="34" charset="0"/>
              <a:buChar char="•"/>
            </a:pPr>
            <a:r>
              <a:rPr lang="en-US" baseline="0" dirty="0" smtClean="0"/>
              <a:t>Issue is changing something that does not affect calculations.</a:t>
            </a:r>
          </a:p>
          <a:p>
            <a:pPr marL="2457450" lvl="5" indent="-171450">
              <a:buFont typeface="Arial" panose="020B0604020202020204" pitchFamily="34" charset="0"/>
              <a:buChar char="•"/>
            </a:pPr>
            <a:r>
              <a:rPr lang="en-US" baseline="0" dirty="0" smtClean="0"/>
              <a:t>FCE: Why would LGD change if not changing values? Because the loan amount changes since last time in?</a:t>
            </a:r>
          </a:p>
          <a:p>
            <a:pPr marL="2914650" lvl="6" indent="-171450">
              <a:buFont typeface="Arial" panose="020B0604020202020204" pitchFamily="34" charset="0"/>
              <a:buChar char="•"/>
            </a:pPr>
            <a:r>
              <a:rPr lang="en-US" baseline="0" dirty="0" smtClean="0"/>
              <a:t>FPI: Correct, as amortization occurs, loan value will be different over time, so theoretically LGD will be different.</a:t>
            </a:r>
          </a:p>
          <a:p>
            <a:pPr marL="2457450" lvl="5" indent="-171450">
              <a:buFont typeface="Arial" panose="020B0604020202020204" pitchFamily="34" charset="0"/>
              <a:buChar char="•"/>
            </a:pPr>
            <a:r>
              <a:rPr lang="en-US" baseline="0" dirty="0" smtClean="0"/>
              <a:t>FCE: For reporting purposes, only important quarterly? Can it do mass updates quarterly across all loans?</a:t>
            </a:r>
          </a:p>
          <a:p>
            <a:pPr marL="2000250" lvl="4" indent="-171450">
              <a:buFont typeface="Arial" panose="020B0604020202020204" pitchFamily="34" charset="0"/>
              <a:buChar char="•"/>
            </a:pPr>
            <a:r>
              <a:rPr lang="en-US" baseline="0" dirty="0" smtClean="0"/>
              <a:t>FCW: Has to “dirty the screen” to force update to get overall LGD updates for all loans for a customer.</a:t>
            </a:r>
          </a:p>
          <a:p>
            <a:pPr marL="2457450" lvl="5" indent="-171450">
              <a:buFont typeface="Arial" panose="020B0604020202020204" pitchFamily="34" charset="0"/>
              <a:buChar char="•"/>
            </a:pPr>
            <a:r>
              <a:rPr lang="en-US" baseline="0" dirty="0" smtClean="0"/>
              <a:t>Example: working on short term loan, LTV does not automatically update for long term loans in portfolio, so need to dirty the screen to get updated LGD.</a:t>
            </a:r>
          </a:p>
          <a:p>
            <a:pPr marL="2457450" lvl="5" indent="-171450">
              <a:buFont typeface="Arial" panose="020B0604020202020204" pitchFamily="34" charset="0"/>
              <a:buChar char="•"/>
            </a:pPr>
            <a:r>
              <a:rPr lang="en-US" baseline="0" dirty="0" smtClean="0"/>
              <a:t>Collateral Web does not talk with </a:t>
            </a:r>
            <a:r>
              <a:rPr lang="en-US" baseline="0" dirty="0" err="1" smtClean="0"/>
              <a:t>EmPOWER</a:t>
            </a:r>
            <a:r>
              <a:rPr lang="en-US" baseline="0" dirty="0" smtClean="0"/>
              <a:t> automatically.</a:t>
            </a:r>
          </a:p>
          <a:p>
            <a:pPr marL="2457450" lvl="5" indent="-171450">
              <a:buFont typeface="Arial" panose="020B0604020202020204" pitchFamily="34" charset="0"/>
              <a:buChar char="•"/>
            </a:pPr>
            <a:r>
              <a:rPr lang="en-US" baseline="0" dirty="0" err="1" smtClean="0"/>
              <a:t>AgC</a:t>
            </a:r>
            <a:r>
              <a:rPr lang="en-US" baseline="0" dirty="0" smtClean="0"/>
              <a:t> runs into same scenario.</a:t>
            </a:r>
          </a:p>
          <a:p>
            <a:pPr marL="2000250" lvl="4" indent="-171450">
              <a:buFont typeface="Arial" panose="020B0604020202020204" pitchFamily="34" charset="0"/>
              <a:buChar char="•"/>
            </a:pPr>
            <a:r>
              <a:rPr lang="en-US" baseline="0" dirty="0" err="1" smtClean="0"/>
              <a:t>AgC</a:t>
            </a:r>
            <a:r>
              <a:rPr lang="en-US" baseline="0" dirty="0" smtClean="0"/>
              <a:t>: Manual refresh button?</a:t>
            </a:r>
          </a:p>
          <a:p>
            <a:pPr marL="2457450" lvl="5" indent="-171450">
              <a:buFont typeface="Arial" panose="020B0604020202020204" pitchFamily="34" charset="0"/>
              <a:buChar char="•"/>
            </a:pPr>
            <a:r>
              <a:rPr lang="en-US" baseline="0" dirty="0" smtClean="0"/>
              <a:t>FPI: different ways for credit action to get into </a:t>
            </a:r>
            <a:r>
              <a:rPr lang="en-US" baseline="0" dirty="0" err="1" smtClean="0"/>
              <a:t>EmPOWER</a:t>
            </a:r>
            <a:endParaRPr lang="en-US" baseline="0" dirty="0" smtClean="0"/>
          </a:p>
          <a:p>
            <a:pPr marL="2914650" lvl="6" indent="-171450">
              <a:buFont typeface="Arial" panose="020B0604020202020204" pitchFamily="34" charset="0"/>
              <a:buChar char="•"/>
            </a:pPr>
            <a:r>
              <a:rPr lang="en-US" baseline="0" dirty="0" err="1" smtClean="0"/>
              <a:t>Autobook</a:t>
            </a:r>
            <a:r>
              <a:rPr lang="en-US" baseline="0" dirty="0" smtClean="0"/>
              <a:t> function?</a:t>
            </a:r>
          </a:p>
          <a:p>
            <a:pPr marL="3371850" lvl="7" indent="-171450">
              <a:buFont typeface="Arial" panose="020B0604020202020204" pitchFamily="34" charset="0"/>
              <a:buChar char="•"/>
            </a:pPr>
            <a:r>
              <a:rPr lang="en-US" baseline="0" dirty="0" err="1" smtClean="0"/>
              <a:t>AgC</a:t>
            </a:r>
            <a:r>
              <a:rPr lang="en-US" baseline="0" dirty="0" smtClean="0"/>
              <a:t> has had problems with </a:t>
            </a:r>
            <a:r>
              <a:rPr lang="en-US" baseline="0" dirty="0" err="1" smtClean="0"/>
              <a:t>autobook</a:t>
            </a:r>
            <a:r>
              <a:rPr lang="en-US" baseline="0" dirty="0" smtClean="0"/>
              <a:t>.</a:t>
            </a:r>
          </a:p>
          <a:p>
            <a:pPr marL="2457450" lvl="5" indent="-171450">
              <a:buFont typeface="Arial" panose="020B0604020202020204" pitchFamily="34" charset="0"/>
              <a:buChar char="•"/>
            </a:pPr>
            <a:r>
              <a:rPr lang="en-US" baseline="0" dirty="0" smtClean="0"/>
              <a:t>FPI: Calculating behind the scenes/refresh button would be about same size scope and functionality wise.</a:t>
            </a:r>
          </a:p>
          <a:p>
            <a:pPr marL="2000250" lvl="4" indent="-171450">
              <a:buFont typeface="Arial" panose="020B0604020202020204" pitchFamily="34" charset="0"/>
              <a:buChar char="•"/>
            </a:pPr>
            <a:r>
              <a:rPr lang="en-US" baseline="0" dirty="0" smtClean="0"/>
              <a:t>FCE: Does refresh button apply to every loan in every scope for a customer?</a:t>
            </a:r>
          </a:p>
          <a:p>
            <a:pPr marL="2457450" lvl="5" indent="-171450">
              <a:buFont typeface="Arial" panose="020B0604020202020204" pitchFamily="34" charset="0"/>
              <a:buChar char="•"/>
            </a:pPr>
            <a:r>
              <a:rPr lang="en-US" baseline="0" dirty="0" smtClean="0"/>
              <a:t>FCE not having same issue as other ACA’s because 95% of time, if touching one loan, and everything is cross collateralized, it updates everything at once. Once book action, an automatic action happens which is sent for other loans they are not doing an action for. But because touch collateral, LGD gets updated on other loans as well.</a:t>
            </a:r>
          </a:p>
          <a:p>
            <a:pPr marL="2457450" lvl="5" indent="-171450">
              <a:buFont typeface="Arial" panose="020B0604020202020204" pitchFamily="34" charset="0"/>
              <a:buChar char="•"/>
            </a:pPr>
            <a:r>
              <a:rPr lang="en-US" baseline="0" dirty="0" smtClean="0"/>
              <a:t>Other ACA’s don’t often have cross collateralization, so when editing short term loans, long terms loans don’t get updated.</a:t>
            </a:r>
          </a:p>
          <a:p>
            <a:pPr marL="2457450" lvl="5" indent="-171450">
              <a:buFont typeface="Arial" panose="020B0604020202020204" pitchFamily="34" charset="0"/>
              <a:buChar char="•"/>
            </a:pPr>
            <a:r>
              <a:rPr lang="en-US" baseline="0" dirty="0" smtClean="0"/>
              <a:t>As a result, would then want updated LGD for every loan in every scope possible for a customer?</a:t>
            </a:r>
          </a:p>
          <a:p>
            <a:pPr marL="2000250" lvl="4" indent="-171450">
              <a:buFont typeface="Arial" panose="020B0604020202020204" pitchFamily="34" charset="0"/>
              <a:buChar char="•"/>
            </a:pPr>
            <a:r>
              <a:rPr lang="en-US" baseline="0" dirty="0" err="1" smtClean="0"/>
              <a:t>AgC</a:t>
            </a:r>
            <a:r>
              <a:rPr lang="en-US" baseline="0" dirty="0" smtClean="0"/>
              <a:t>: Will do short term right after long term, but don’t cross collateralize them all equally.</a:t>
            </a:r>
          </a:p>
          <a:p>
            <a:pPr marL="2457450" lvl="5" indent="-171450">
              <a:buFont typeface="Arial" panose="020B0604020202020204" pitchFamily="34" charset="0"/>
              <a:buChar char="•"/>
            </a:pPr>
            <a:r>
              <a:rPr lang="en-US" baseline="0" dirty="0" smtClean="0"/>
              <a:t>FCE: Don’t need to be crossed equally, but they share collateral, so if change something in one (short term loan for example) then the long term loan LGD gets updated as well, then an action occurs which sends action to long term loan to update LGD.</a:t>
            </a:r>
          </a:p>
          <a:p>
            <a:pPr marL="2457450" lvl="5" indent="-171450">
              <a:buFont typeface="Arial" panose="020B0604020202020204" pitchFamily="34" charset="0"/>
              <a:buChar char="•"/>
            </a:pPr>
            <a:r>
              <a:rPr lang="en-US" baseline="0" dirty="0" smtClean="0"/>
              <a:t>While most long term loans also have short term loans, there are a whole group of loans being missed if no short term relationship being updated. Wouldn’t it make more sense for the entire system if bulk updates happened periodically? That way, all LGD’s get updated.</a:t>
            </a:r>
          </a:p>
          <a:p>
            <a:pPr marL="2914650" lvl="6" indent="-171450">
              <a:buFont typeface="Arial" panose="020B0604020202020204" pitchFamily="34" charset="0"/>
              <a:buChar char="•"/>
            </a:pPr>
            <a:r>
              <a:rPr lang="en-US" baseline="0" dirty="0" smtClean="0"/>
              <a:t>Current proposal would catch some changes, but not all.</a:t>
            </a:r>
          </a:p>
          <a:p>
            <a:pPr marL="2457450" lvl="5" indent="-171450">
              <a:buFont typeface="Arial" panose="020B0604020202020204" pitchFamily="34" charset="0"/>
              <a:buChar char="•"/>
            </a:pPr>
            <a:r>
              <a:rPr lang="en-US" baseline="0" dirty="0" err="1" smtClean="0"/>
              <a:t>AgC</a:t>
            </a:r>
            <a:r>
              <a:rPr lang="en-US" baseline="0" dirty="0" smtClean="0"/>
              <a:t>: Used to do quarterly update of LGD, but did not get far with project.</a:t>
            </a:r>
          </a:p>
          <a:p>
            <a:pPr marL="2914650" lvl="6" indent="-171450">
              <a:buFont typeface="Arial" panose="020B0604020202020204" pitchFamily="34" charset="0"/>
              <a:buChar char="•"/>
            </a:pPr>
            <a:r>
              <a:rPr lang="en-US" baseline="0" dirty="0" smtClean="0"/>
              <a:t>Would be open to this bulk update.</a:t>
            </a:r>
          </a:p>
          <a:p>
            <a:pPr marL="2457450" lvl="5" indent="-171450">
              <a:buFont typeface="Arial" panose="020B0604020202020204" pitchFamily="34" charset="0"/>
              <a:buChar char="•"/>
            </a:pPr>
            <a:r>
              <a:rPr lang="en-US" baseline="0" dirty="0" smtClean="0"/>
              <a:t>FCW: ability for bulk update (quarterly) has been desired for awhile.</a:t>
            </a:r>
          </a:p>
          <a:p>
            <a:pPr marL="2457450" lvl="5" indent="-171450">
              <a:buFont typeface="Arial" panose="020B0604020202020204" pitchFamily="34" charset="0"/>
              <a:buChar char="•"/>
            </a:pPr>
            <a:r>
              <a:rPr lang="en-US" baseline="0" dirty="0" smtClean="0"/>
              <a:t>YNK would also like quarterly update.</a:t>
            </a:r>
          </a:p>
          <a:p>
            <a:pPr marL="2457450" lvl="5" indent="-171450">
              <a:buFont typeface="Arial" panose="020B0604020202020204" pitchFamily="34" charset="0"/>
              <a:buChar char="•"/>
            </a:pPr>
            <a:r>
              <a:rPr lang="en-US" baseline="0" dirty="0" smtClean="0"/>
              <a:t>FCE: in order to happen, every loan in system must be properly linked, and if some have LGD override from calculation, override would still need to stand, and have those loans not do </a:t>
            </a:r>
            <a:r>
              <a:rPr lang="en-US" baseline="0" dirty="0" err="1" smtClean="0"/>
              <a:t>recalc</a:t>
            </a:r>
            <a:r>
              <a:rPr lang="en-US" baseline="0" dirty="0" smtClean="0"/>
              <a:t>.</a:t>
            </a:r>
          </a:p>
          <a:p>
            <a:pPr marL="2914650" lvl="6" indent="-171450">
              <a:buFont typeface="Arial" panose="020B0604020202020204" pitchFamily="34" charset="0"/>
              <a:buChar char="•"/>
            </a:pPr>
            <a:r>
              <a:rPr lang="en-US" baseline="0" dirty="0" err="1" smtClean="0"/>
              <a:t>AgC</a:t>
            </a:r>
            <a:r>
              <a:rPr lang="en-US" baseline="0" dirty="0" smtClean="0"/>
              <a:t> currently has this process.</a:t>
            </a:r>
          </a:p>
          <a:p>
            <a:pPr marL="2914650" lvl="6" indent="-171450">
              <a:buFont typeface="Arial" panose="020B0604020202020204" pitchFamily="34" charset="0"/>
              <a:buChar char="•"/>
            </a:pPr>
            <a:r>
              <a:rPr lang="en-US" baseline="0" dirty="0" smtClean="0"/>
              <a:t>FCW mainly override operating loans only, so would prefer to focus on long term loans.</a:t>
            </a:r>
          </a:p>
          <a:p>
            <a:pPr marL="171450" lvl="0" indent="-171450">
              <a:buFont typeface="Arial" panose="020B0604020202020204" pitchFamily="34" charset="0"/>
              <a:buChar char="•"/>
            </a:pPr>
            <a:r>
              <a:rPr lang="en-US" baseline="0" dirty="0" smtClean="0"/>
              <a:t>FPI to do more research and get back to Steering Committee within two weeks -&gt; </a:t>
            </a:r>
            <a:r>
              <a:rPr lang="en-US" b="1" baseline="0" dirty="0" smtClean="0"/>
              <a:t>FPI ACTION ITEM</a:t>
            </a:r>
          </a:p>
          <a:p>
            <a:pPr marL="628650" lvl="1" indent="-171450">
              <a:buFont typeface="Arial" panose="020B0604020202020204" pitchFamily="34" charset="0"/>
              <a:buChar char="•"/>
            </a:pPr>
            <a:r>
              <a:rPr lang="en-US" baseline="0" dirty="0" smtClean="0"/>
              <a:t>Could be very large in size to accomplish this.</a:t>
            </a:r>
          </a:p>
          <a:p>
            <a:pPr marL="628650" lvl="1" indent="-171450">
              <a:buFont typeface="Arial" panose="020B0604020202020204" pitchFamily="34" charset="0"/>
              <a:buChar char="•"/>
            </a:pPr>
            <a:r>
              <a:rPr lang="en-US" baseline="0" dirty="0" smtClean="0"/>
              <a:t>How solve for this may impact what can be done for multiple scenario situations.</a:t>
            </a:r>
          </a:p>
          <a:p>
            <a:pPr marL="628650" lvl="1" indent="-171450">
              <a:buFont typeface="Arial" panose="020B0604020202020204" pitchFamily="34" charset="0"/>
              <a:buChar char="•"/>
            </a:pPr>
            <a:r>
              <a:rPr lang="en-US" baseline="0" dirty="0" smtClean="0"/>
              <a:t>May need to table this conversation as more research is done.</a:t>
            </a:r>
          </a:p>
          <a:p>
            <a:pPr marL="1085850" lvl="2"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3DE97AC3-A588-4665-9E73-8E0907B3AD15}" type="slidenum">
              <a:rPr lang="en-US" smtClean="0"/>
              <a:t>15</a:t>
            </a:fld>
            <a:endParaRPr lang="en-US"/>
          </a:p>
        </p:txBody>
      </p:sp>
    </p:spTree>
    <p:extLst>
      <p:ext uri="{BB962C8B-B14F-4D97-AF65-F5344CB8AC3E}">
        <p14:creationId xmlns:p14="http://schemas.microsoft.com/office/powerpoint/2010/main" val="2729460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prior</a:t>
            </a:r>
            <a:r>
              <a:rPr lang="en-US" baseline="0" dirty="0" smtClean="0"/>
              <a:t> slide for scope/scenario discussion.</a:t>
            </a:r>
          </a:p>
          <a:p>
            <a:pPr marL="171450" indent="-171450">
              <a:buFont typeface="Arial" panose="020B0604020202020204" pitchFamily="34" charset="0"/>
              <a:buChar char="•"/>
            </a:pPr>
            <a:r>
              <a:rPr lang="en-US" dirty="0" smtClean="0"/>
              <a:t>This issue will be impacted by decision on prior issue for LTV/LGD,</a:t>
            </a:r>
            <a:r>
              <a:rPr lang="en-US" baseline="0" dirty="0" smtClean="0"/>
              <a:t> what can and cannot do.</a:t>
            </a:r>
          </a:p>
          <a:p>
            <a:pPr marL="171450" indent="-171450">
              <a:buFont typeface="Arial" panose="020B0604020202020204" pitchFamily="34" charset="0"/>
              <a:buChar char="•"/>
            </a:pPr>
            <a:endParaRPr lang="en-US" baseline="0" dirty="0" smtClean="0"/>
          </a:p>
          <a:p>
            <a:pPr marL="171450" indent="-171450">
              <a:buFont typeface="Arial" panose="020B0604020202020204" pitchFamily="34" charset="0"/>
              <a:buChar char="•"/>
            </a:pPr>
            <a:endParaRPr lang="en-US" dirty="0" smtClean="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16</a:t>
            </a:fld>
            <a:endParaRPr lang="en-US"/>
          </a:p>
        </p:txBody>
      </p:sp>
    </p:spTree>
    <p:extLst>
      <p:ext uri="{BB962C8B-B14F-4D97-AF65-F5344CB8AC3E}">
        <p14:creationId xmlns:p14="http://schemas.microsoft.com/office/powerpoint/2010/main" val="3835556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NOTES FROM DISCUSSION</a:t>
            </a:r>
          </a:p>
          <a:p>
            <a:pPr marL="171450" indent="-171450">
              <a:buFont typeface="Arial" panose="020B0604020202020204" pitchFamily="34" charset="0"/>
              <a:buChar char="•"/>
            </a:pPr>
            <a:r>
              <a:rPr lang="en-US" dirty="0" smtClean="0"/>
              <a:t>(Reference slide 15 with screenshot of Collateral Web):</a:t>
            </a:r>
          </a:p>
          <a:p>
            <a:pPr marL="628650" lvl="1" indent="-171450">
              <a:buFont typeface="Arial" panose="020B0604020202020204" pitchFamily="34" charset="0"/>
              <a:buChar char="•"/>
            </a:pPr>
            <a:r>
              <a:rPr lang="en-US" dirty="0" smtClean="0"/>
              <a:t>Screenshot could be one scenario; could have two separate people working on same customer, but person 1 could only work on the operating loan, while person two could only work on the long term loan.</a:t>
            </a:r>
          </a:p>
          <a:p>
            <a:pPr marL="457200" lvl="1"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smtClean="0"/>
              <a:t>FCW: staff have gotten</a:t>
            </a:r>
            <a:r>
              <a:rPr lang="en-US" baseline="0" dirty="0" smtClean="0"/>
              <a:t> used to this, no longer an issue for them; have learned how to work around.</a:t>
            </a:r>
          </a:p>
          <a:p>
            <a:pPr marL="628650" lvl="1" indent="-171450">
              <a:buFont typeface="Arial" panose="020B0604020202020204" pitchFamily="34" charset="0"/>
              <a:buChar char="•"/>
            </a:pPr>
            <a:r>
              <a:rPr lang="en-US" baseline="0" dirty="0" smtClean="0"/>
              <a:t>Hesitant on option 1; staff do not focus at the scope level, usually in a scenario focusing on the entire view.</a:t>
            </a:r>
          </a:p>
          <a:p>
            <a:pPr marL="457200" lvl="1" indent="0">
              <a:buFont typeface="Arial" panose="020B0604020202020204" pitchFamily="34" charset="0"/>
              <a:buNone/>
            </a:pPr>
            <a:endParaRPr lang="en-US" baseline="0" dirty="0" smtClean="0"/>
          </a:p>
          <a:p>
            <a:pPr marL="171450" lvl="0" indent="-171450">
              <a:buFont typeface="Arial" panose="020B0604020202020204" pitchFamily="34" charset="0"/>
              <a:buChar char="•"/>
            </a:pPr>
            <a:r>
              <a:rPr lang="en-US" baseline="0" dirty="0" smtClean="0"/>
              <a:t>FCE: Multiple scenarios is #1 issue in Collateral Web.</a:t>
            </a:r>
          </a:p>
          <a:p>
            <a:pPr marL="628650" lvl="1" indent="-171450">
              <a:buFont typeface="Arial" panose="020B0604020202020204" pitchFamily="34" charset="0"/>
              <a:buChar char="•"/>
            </a:pPr>
            <a:r>
              <a:rPr lang="en-US" baseline="0" dirty="0" smtClean="0"/>
              <a:t>Not so much locking between scopes; when have two different actions going and only 1 can “win”, then lose all the other work they had done before. </a:t>
            </a:r>
          </a:p>
          <a:p>
            <a:pPr marL="1085850" lvl="2" indent="-171450">
              <a:buFont typeface="Arial" panose="020B0604020202020204" pitchFamily="34" charset="0"/>
              <a:buChar char="•"/>
            </a:pPr>
            <a:r>
              <a:rPr lang="en-US" baseline="0" dirty="0" smtClean="0"/>
              <a:t>Exacerbated for FCE because most loans are cross collateralized.</a:t>
            </a:r>
          </a:p>
          <a:p>
            <a:pPr marL="1085850" lvl="2" indent="-171450">
              <a:buFont typeface="Arial" panose="020B0604020202020204" pitchFamily="34" charset="0"/>
              <a:buChar char="•"/>
            </a:pPr>
            <a:r>
              <a:rPr lang="en-US" baseline="0" dirty="0" smtClean="0"/>
              <a:t>Lead to situation where have two scenarios for loans in the same scope.</a:t>
            </a:r>
          </a:p>
          <a:p>
            <a:pPr marL="628650" lvl="1" indent="-171450">
              <a:buFont typeface="Arial" panose="020B0604020202020204" pitchFamily="34" charset="0"/>
              <a:buChar char="•"/>
            </a:pPr>
            <a:r>
              <a:rPr lang="en-US" baseline="0" dirty="0" smtClean="0"/>
              <a:t>Don’t want to allow Multiple Scenarios in the same scope to happen anymore.</a:t>
            </a:r>
          </a:p>
          <a:p>
            <a:pPr marL="628650" lvl="1" indent="-171450">
              <a:buFont typeface="Arial" panose="020B0604020202020204" pitchFamily="34" charset="0"/>
              <a:buChar char="•"/>
            </a:pPr>
            <a:r>
              <a:rPr lang="en-US" baseline="0" dirty="0" smtClean="0"/>
              <a:t>If start a scenario with one scope, and then bring in another scope, fine with that, as long as in same scope.</a:t>
            </a:r>
          </a:p>
          <a:p>
            <a:pPr marL="1085850" lvl="2" indent="-171450">
              <a:buFont typeface="Arial" panose="020B0604020202020204" pitchFamily="34" charset="0"/>
              <a:buChar char="•"/>
            </a:pPr>
            <a:r>
              <a:rPr lang="en-US" baseline="0" dirty="0" smtClean="0"/>
              <a:t>Just don’t allow (for either scope) to start another scenario.</a:t>
            </a:r>
          </a:p>
          <a:p>
            <a:pPr marL="1085850" lvl="2" indent="-171450">
              <a:buFont typeface="Arial" panose="020B0604020202020204" pitchFamily="34" charset="0"/>
              <a:buChar char="•"/>
            </a:pPr>
            <a:r>
              <a:rPr lang="en-US" baseline="0" dirty="0" smtClean="0"/>
              <a:t>Ability to start two scenarios where can only book one of them should not be able to happen.</a:t>
            </a:r>
          </a:p>
          <a:p>
            <a:pPr marL="1543050" lvl="3" indent="-171450">
              <a:buFont typeface="Arial" panose="020B0604020202020204" pitchFamily="34" charset="0"/>
              <a:buChar char="•"/>
            </a:pPr>
            <a:r>
              <a:rPr lang="en-US" baseline="0" dirty="0" smtClean="0"/>
              <a:t>Only want “one source of the truth”, preventing scenarios being created that can never be booked.</a:t>
            </a:r>
          </a:p>
          <a:p>
            <a:pPr marL="628650" lvl="1"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err="1" smtClean="0"/>
              <a:t>AgC</a:t>
            </a:r>
            <a:r>
              <a:rPr lang="en-US" baseline="0" dirty="0" smtClean="0"/>
              <a:t>: is this talking about once it has been submitted?</a:t>
            </a:r>
          </a:p>
          <a:p>
            <a:pPr marL="628650" lvl="1" indent="-171450">
              <a:buFont typeface="Arial" panose="020B0604020202020204" pitchFamily="34" charset="0"/>
              <a:buChar char="•"/>
            </a:pPr>
            <a:r>
              <a:rPr lang="en-US" baseline="0" dirty="0" smtClean="0"/>
              <a:t>Modeling ability exists to create multiple scenarios which could fall into same scope to see alternatives.</a:t>
            </a:r>
          </a:p>
          <a:p>
            <a:pPr marL="1085850" lvl="2" indent="-171450">
              <a:buFont typeface="Arial" panose="020B0604020202020204" pitchFamily="34" charset="0"/>
              <a:buChar char="•"/>
            </a:pPr>
            <a:r>
              <a:rPr lang="en-US" baseline="0" dirty="0" smtClean="0"/>
              <a:t>FCE does not model, causes issues, people create all these scopes not realizing only one of those scenarios can be booked, causing them to lose data in another scenario.</a:t>
            </a:r>
          </a:p>
          <a:p>
            <a:pPr marL="628650" lvl="1" indent="-171450">
              <a:buFont typeface="Arial" panose="020B0604020202020204" pitchFamily="34" charset="0"/>
              <a:buChar char="•"/>
            </a:pPr>
            <a:r>
              <a:rPr lang="en-US" baseline="0" dirty="0" err="1" smtClean="0"/>
              <a:t>AgC</a:t>
            </a:r>
            <a:r>
              <a:rPr lang="en-US" baseline="0" dirty="0" smtClean="0"/>
              <a:t>: once a scenario is applied, then should not be able to create more scenarios touching that scope.</a:t>
            </a:r>
          </a:p>
          <a:p>
            <a:pPr marL="1085850" lvl="2" indent="-171450">
              <a:buFont typeface="Arial" panose="020B0604020202020204" pitchFamily="34" charset="0"/>
              <a:buChar char="•"/>
            </a:pPr>
            <a:r>
              <a:rPr lang="en-US" baseline="0" dirty="0" smtClean="0"/>
              <a:t>Agreement; issues where once apply information, users can somehow create another scenario with that same scope, and when they try applying, user has no idea that that information has already been submitted in another scenario; the object was not visible.</a:t>
            </a:r>
          </a:p>
          <a:p>
            <a:pPr marL="1543050" lvl="3" indent="-171450">
              <a:buFont typeface="Arial" panose="020B0604020202020204" pitchFamily="34" charset="0"/>
              <a:buChar char="•"/>
            </a:pPr>
            <a:r>
              <a:rPr lang="en-US" baseline="0" dirty="0" smtClean="0"/>
              <a:t>When trying to apply, currently there is nothing validating that the information was already submitted for another scope, causing users to lose information. </a:t>
            </a:r>
          </a:p>
          <a:p>
            <a:pPr marL="2000250" lvl="4" indent="-171450">
              <a:buFont typeface="Arial" panose="020B0604020202020204" pitchFamily="34" charset="0"/>
              <a:buChar char="•"/>
            </a:pPr>
            <a:r>
              <a:rPr lang="en-US" baseline="0" dirty="0" smtClean="0"/>
              <a:t>Bottom line - once scenario is applied, then it should be locked down.</a:t>
            </a:r>
          </a:p>
          <a:p>
            <a:pPr marL="628650" lvl="1" indent="-171450">
              <a:buFont typeface="Arial" panose="020B0604020202020204" pitchFamily="34" charset="0"/>
              <a:buChar char="•"/>
            </a:pPr>
            <a:r>
              <a:rPr lang="en-US" baseline="0" dirty="0" smtClean="0"/>
              <a:t>FCW: had same situation, but launching in from Security Docs screen currently has message telling users about another scenario.</a:t>
            </a:r>
          </a:p>
          <a:p>
            <a:pPr marL="1085850" lvl="2" indent="-171450">
              <a:buFont typeface="Arial" panose="020B0604020202020204" pitchFamily="34" charset="0"/>
              <a:buChar char="•"/>
            </a:pPr>
            <a:r>
              <a:rPr lang="en-US" baseline="0" dirty="0" err="1" smtClean="0"/>
              <a:t>AgC</a:t>
            </a:r>
            <a:r>
              <a:rPr lang="en-US" baseline="0" dirty="0" smtClean="0"/>
              <a:t>: timing issue – not always being launched from within </a:t>
            </a:r>
            <a:r>
              <a:rPr lang="en-US" baseline="0" dirty="0" err="1" smtClean="0"/>
              <a:t>EmPOWER</a:t>
            </a:r>
            <a:r>
              <a:rPr lang="en-US" baseline="0" dirty="0" smtClean="0"/>
              <a:t>, so don't get message.</a:t>
            </a:r>
          </a:p>
          <a:p>
            <a:pPr marL="1543050" lvl="3" indent="-171450">
              <a:buFont typeface="Arial" panose="020B0604020202020204" pitchFamily="34" charset="0"/>
              <a:buChar char="•"/>
            </a:pPr>
            <a:r>
              <a:rPr lang="en-US" baseline="0" dirty="0" smtClean="0"/>
              <a:t>Have trained staff to look and check for other scenarios.</a:t>
            </a:r>
          </a:p>
          <a:p>
            <a:pPr marL="1543050" lvl="3" indent="-171450">
              <a:buFont typeface="Arial" panose="020B0604020202020204" pitchFamily="34" charset="0"/>
              <a:buChar char="•"/>
            </a:pPr>
            <a:r>
              <a:rPr lang="en-US" baseline="0" dirty="0" err="1" smtClean="0"/>
              <a:t>AgC</a:t>
            </a:r>
            <a:r>
              <a:rPr lang="en-US" baseline="0" dirty="0" smtClean="0"/>
              <a:t> has branch staff start some things but still need to continue to work in same customer (and potentially other scenarios) while also having centralized groups overlapping and doing some work in same customer.</a:t>
            </a:r>
          </a:p>
          <a:p>
            <a:pPr marL="2000250" lvl="4" indent="-171450">
              <a:buFont typeface="Arial" panose="020B0604020202020204" pitchFamily="34" charset="0"/>
              <a:buChar char="•"/>
            </a:pPr>
            <a:r>
              <a:rPr lang="en-US" baseline="0" dirty="0" smtClean="0"/>
              <a:t>Ran into issues, could not keep communication channel clear, and user could not see what implications were.</a:t>
            </a:r>
          </a:p>
        </p:txBody>
      </p:sp>
      <p:sp>
        <p:nvSpPr>
          <p:cNvPr id="4" name="Slide Number Placeholder 3"/>
          <p:cNvSpPr>
            <a:spLocks noGrp="1"/>
          </p:cNvSpPr>
          <p:nvPr>
            <p:ph type="sldNum" sz="quarter" idx="10"/>
          </p:nvPr>
        </p:nvSpPr>
        <p:spPr/>
        <p:txBody>
          <a:bodyPr/>
          <a:lstStyle/>
          <a:p>
            <a:fld id="{3DE97AC3-A588-4665-9E73-8E0907B3AD15}" type="slidenum">
              <a:rPr lang="en-US" smtClean="0"/>
              <a:t>17</a:t>
            </a:fld>
            <a:endParaRPr lang="en-US"/>
          </a:p>
        </p:txBody>
      </p:sp>
    </p:spTree>
    <p:extLst>
      <p:ext uri="{BB962C8B-B14F-4D97-AF65-F5344CB8AC3E}">
        <p14:creationId xmlns:p14="http://schemas.microsoft.com/office/powerpoint/2010/main" val="621418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smtClean="0"/>
              <a:t>NOTES FROM DISCUSSION</a:t>
            </a:r>
          </a:p>
          <a:p>
            <a:pPr marL="171450" indent="-171450">
              <a:buFont typeface="Arial" panose="020B0604020202020204" pitchFamily="34" charset="0"/>
              <a:buChar char="•"/>
            </a:pPr>
            <a:r>
              <a:rPr lang="en-US" dirty="0" smtClean="0"/>
              <a:t>FCW likes this option.</a:t>
            </a:r>
          </a:p>
          <a:p>
            <a:pPr marL="171450" indent="-171450">
              <a:buFont typeface="Arial" panose="020B0604020202020204" pitchFamily="34" charset="0"/>
              <a:buChar char="•"/>
            </a:pPr>
            <a:r>
              <a:rPr lang="en-US" dirty="0" smtClean="0"/>
              <a:t>Question: If</a:t>
            </a:r>
            <a:r>
              <a:rPr lang="en-US" baseline="0" dirty="0" smtClean="0"/>
              <a:t> all other scopes greyed out – does this go against synchronizations &amp; LTV/LGD being updated?</a:t>
            </a:r>
          </a:p>
          <a:p>
            <a:pPr marL="628650" lvl="1" indent="-171450">
              <a:buFont typeface="Arial" panose="020B0604020202020204" pitchFamily="34" charset="0"/>
              <a:buChar char="•"/>
            </a:pPr>
            <a:r>
              <a:rPr lang="en-US" baseline="0" dirty="0" smtClean="0"/>
              <a:t>Yes, may need to table item until know what pursuing for updating LTV/LTG.</a:t>
            </a:r>
          </a:p>
          <a:p>
            <a:pPr marL="628650" lvl="1" indent="-171450">
              <a:buFont typeface="Arial" panose="020B0604020202020204" pitchFamily="34" charset="0"/>
              <a:buChar char="•"/>
            </a:pPr>
            <a:r>
              <a:rPr lang="en-US" baseline="0" dirty="0" smtClean="0"/>
              <a:t>Resolution might be that if you need update LTV/LGD, you have to take everything, and if not, and only want to focus on one long term loan for example,  then you would only focus on it, and everything else would be locked out.</a:t>
            </a:r>
          </a:p>
          <a:p>
            <a:pPr marL="171450" lvl="0" indent="-171450">
              <a:buFont typeface="Arial" panose="020B0604020202020204" pitchFamily="34" charset="0"/>
              <a:buChar char="•"/>
            </a:pPr>
            <a:r>
              <a:rPr lang="en-US" baseline="0" dirty="0" smtClean="0"/>
              <a:t>Question: What happens if starting on long term side, and want to add short term data, and scopes as exist aren't part of the shared collateral, how do you add them if greyed out?</a:t>
            </a:r>
          </a:p>
          <a:p>
            <a:pPr marL="628650" lvl="1" indent="-171450">
              <a:buFont typeface="Arial" panose="020B0604020202020204" pitchFamily="34" charset="0"/>
              <a:buChar char="•"/>
            </a:pPr>
            <a:r>
              <a:rPr lang="en-US" baseline="0" dirty="0" smtClean="0"/>
              <a:t>Would need to start a new scenario.</a:t>
            </a:r>
          </a:p>
          <a:p>
            <a:pPr marL="1085850" lvl="2" indent="-171450">
              <a:buFont typeface="Arial" panose="020B0604020202020204" pitchFamily="34" charset="0"/>
              <a:buChar char="•"/>
            </a:pPr>
            <a:r>
              <a:rPr lang="en-US" baseline="0" dirty="0" smtClean="0"/>
              <a:t>Could create new scenario by copying existing scenario, and adding in new scenario as part of copy.</a:t>
            </a:r>
          </a:p>
          <a:p>
            <a:pPr marL="914400" lvl="2" indent="0">
              <a:buFont typeface="Arial" panose="020B0604020202020204" pitchFamily="34" charset="0"/>
              <a:buNone/>
            </a:pPr>
            <a:endParaRPr lang="en-US" dirty="0" smtClean="0"/>
          </a:p>
          <a:p>
            <a:pPr marL="171450" indent="-171450">
              <a:buFont typeface="Arial" panose="020B0604020202020204" pitchFamily="34" charset="0"/>
              <a:buChar char="•"/>
            </a:pPr>
            <a:r>
              <a:rPr lang="en-US" dirty="0" err="1" smtClean="0"/>
              <a:t>AgC</a:t>
            </a:r>
            <a:r>
              <a:rPr lang="en-US" dirty="0" smtClean="0"/>
              <a:t> confusion: If</a:t>
            </a:r>
            <a:r>
              <a:rPr lang="en-US" baseline="0" dirty="0" smtClean="0"/>
              <a:t> there is already existing scenario – according to this option, it will tell user there is an existing scenario, and the scopes in that existing scenario are pinned?</a:t>
            </a:r>
          </a:p>
          <a:p>
            <a:pPr marL="628650" lvl="1" indent="-171450">
              <a:buFont typeface="Arial" panose="020B0604020202020204" pitchFamily="34" charset="0"/>
              <a:buChar char="•"/>
            </a:pPr>
            <a:r>
              <a:rPr lang="en-US" baseline="0" dirty="0" smtClean="0"/>
              <a:t>FPI: If looking at existing scenario, yes, scopes included as part of it would be pinned.</a:t>
            </a:r>
          </a:p>
          <a:p>
            <a:pPr marL="628650" lvl="1" indent="-171450">
              <a:buFont typeface="Arial" panose="020B0604020202020204" pitchFamily="34" charset="0"/>
              <a:buChar char="•"/>
            </a:pPr>
            <a:r>
              <a:rPr lang="en-US" baseline="0" dirty="0" err="1" smtClean="0"/>
              <a:t>AgC</a:t>
            </a:r>
            <a:r>
              <a:rPr lang="en-US" baseline="0" dirty="0" smtClean="0"/>
              <a:t>: So if users can’t add another scope to a scenario as they are working, will they need to copy a new one and start over?</a:t>
            </a:r>
          </a:p>
          <a:p>
            <a:pPr marL="1085850" lvl="2" indent="-171450">
              <a:buFont typeface="Arial" panose="020B0604020202020204" pitchFamily="34" charset="0"/>
              <a:buChar char="•"/>
            </a:pPr>
            <a:r>
              <a:rPr lang="en-US" baseline="0" dirty="0" smtClean="0"/>
              <a:t>FPI: If copying, not starting over, can take what have changed, and theoretically have additional loans as part of copy.</a:t>
            </a:r>
          </a:p>
          <a:p>
            <a:pPr marL="1085850" lvl="2" indent="-171450">
              <a:buFont typeface="Arial" panose="020B0604020202020204" pitchFamily="34" charset="0"/>
              <a:buChar char="•"/>
            </a:pPr>
            <a:r>
              <a:rPr lang="en-US" baseline="0" dirty="0" smtClean="0"/>
              <a:t>FPI: “Situation with 4 scopes, started a scenario only including 2 scopes, would not be able to access the 2 scopes not included from this scenario. Could change proposal so that users can add in 1 or both of those other scopes not initially included in the scenario.”</a:t>
            </a:r>
          </a:p>
          <a:p>
            <a:pPr marL="1085850" lvl="2" indent="-171450">
              <a:buFont typeface="Arial" panose="020B0604020202020204" pitchFamily="34" charset="0"/>
              <a:buChar char="•"/>
            </a:pPr>
            <a:r>
              <a:rPr lang="en-US" baseline="0" dirty="0" smtClean="0"/>
              <a:t>FCE thinks can add scopes as long as not another scenarios already existing for one of those two scopes other scopes. How decide what scopes in original scenario?</a:t>
            </a:r>
          </a:p>
          <a:p>
            <a:pPr marL="1085850" lvl="2" indent="-171450">
              <a:buFont typeface="Arial" panose="020B0604020202020204" pitchFamily="34" charset="0"/>
              <a:buChar char="•"/>
            </a:pPr>
            <a:r>
              <a:rPr lang="en-US" baseline="0" dirty="0" smtClean="0"/>
              <a:t>FPI: If launching from </a:t>
            </a:r>
            <a:r>
              <a:rPr lang="en-US" baseline="0" dirty="0" err="1" smtClean="0"/>
              <a:t>EmPOWER</a:t>
            </a:r>
            <a:r>
              <a:rPr lang="en-US" baseline="0" dirty="0" smtClean="0"/>
              <a:t>, it will include loan launching in from.</a:t>
            </a:r>
          </a:p>
          <a:p>
            <a:pPr marL="1085850" lvl="2" indent="-171450">
              <a:buFont typeface="Arial" panose="020B0604020202020204" pitchFamily="34" charset="0"/>
              <a:buChar char="•"/>
            </a:pPr>
            <a:r>
              <a:rPr lang="en-US" baseline="0" dirty="0" smtClean="0"/>
              <a:t>FCE: What about the other scopes you want to add to it? </a:t>
            </a:r>
          </a:p>
          <a:p>
            <a:pPr marL="1085850" lvl="2" indent="-171450">
              <a:buFont typeface="Arial" panose="020B0604020202020204" pitchFamily="34" charset="0"/>
              <a:buChar char="•"/>
            </a:pPr>
            <a:r>
              <a:rPr lang="en-US" baseline="0" dirty="0" smtClean="0"/>
              <a:t>FPI: Users would need to know, system will not know for you.</a:t>
            </a:r>
          </a:p>
          <a:p>
            <a:pPr marL="1085850" lvl="2" indent="-171450">
              <a:buFont typeface="Arial" panose="020B0604020202020204" pitchFamily="34" charset="0"/>
              <a:buChar char="•"/>
            </a:pPr>
            <a:r>
              <a:rPr lang="en-US" baseline="0" dirty="0" err="1" smtClean="0"/>
              <a:t>AgC</a:t>
            </a:r>
            <a:r>
              <a:rPr lang="en-US" baseline="0" dirty="0" smtClean="0"/>
              <a:t>: Would not support copy; do not typically launch from inside a Credit Action.</a:t>
            </a:r>
          </a:p>
          <a:p>
            <a:pPr marL="1543050" lvl="3" indent="-171450">
              <a:buFont typeface="Arial" panose="020B0604020202020204" pitchFamily="34" charset="0"/>
              <a:buChar char="•"/>
            </a:pPr>
            <a:r>
              <a:rPr lang="en-US" baseline="0" dirty="0" smtClean="0"/>
              <a:t>Would support the ability to add in additional scopes to a scenario; do not want to have to copy in order to add in additional scopes not associated with another scenario.</a:t>
            </a:r>
          </a:p>
          <a:p>
            <a:pPr marL="1543050" lvl="3" indent="-171450">
              <a:buFont typeface="Arial" panose="020B0604020202020204" pitchFamily="34" charset="0"/>
              <a:buChar char="•"/>
            </a:pPr>
            <a:r>
              <a:rPr lang="en-US" baseline="0" dirty="0" smtClean="0"/>
              <a:t>FCE agrees; as long as not associated with another scenario, should be able to keep adding in more scopes. If a scope is associated with another scenario already, system should alert the user that they cannot do that, because there is already a scenario started for the loans in that scope. If something needs to be changed for that, then users should go to the scenario.</a:t>
            </a:r>
          </a:p>
          <a:p>
            <a:pPr marL="628650" lvl="1" indent="-171450">
              <a:buFont typeface="Arial" panose="020B0604020202020204" pitchFamily="34" charset="0"/>
              <a:buChar char="•"/>
            </a:pPr>
            <a:r>
              <a:rPr lang="en-US" baseline="0" dirty="0" smtClean="0"/>
              <a:t>FPI: LTV/LGD follow up will be provided along with mockups of how we propose this to work.</a:t>
            </a:r>
          </a:p>
          <a:p>
            <a:pPr marL="628650" lvl="1" indent="-171450">
              <a:buFont typeface="Arial" panose="020B0604020202020204" pitchFamily="34" charset="0"/>
              <a:buChar char="•"/>
            </a:pPr>
            <a:r>
              <a:rPr lang="en-US" baseline="0" dirty="0" smtClean="0"/>
              <a:t>FCE: Do other ACA’s want the ability to have multiple scenarios for the same scope, and be able to model different things, or would they rather just have one version of the truth?</a:t>
            </a:r>
          </a:p>
          <a:p>
            <a:pPr marL="1085850" lvl="2" indent="-171450">
              <a:buFont typeface="Arial" panose="020B0604020202020204" pitchFamily="34" charset="0"/>
              <a:buChar char="•"/>
            </a:pPr>
            <a:r>
              <a:rPr lang="en-US" baseline="0" dirty="0" err="1" smtClean="0"/>
              <a:t>AgC</a:t>
            </a:r>
            <a:r>
              <a:rPr lang="en-US" baseline="0" dirty="0" smtClean="0"/>
              <a:t>: May want to be able to model, but haven't started Credit Pro yet, so too early to answer.</a:t>
            </a:r>
          </a:p>
          <a:p>
            <a:pPr marL="1085850" lvl="2" indent="-171450">
              <a:buFont typeface="Arial" panose="020B0604020202020204" pitchFamily="34" charset="0"/>
              <a:buChar char="•"/>
            </a:pPr>
            <a:r>
              <a:rPr lang="en-US" baseline="0" dirty="0" smtClean="0"/>
              <a:t>YNK would want one scenario per scope.</a:t>
            </a:r>
          </a:p>
          <a:p>
            <a:pPr marL="628650" lvl="1" indent="-171450">
              <a:buFont typeface="Arial" panose="020B0604020202020204" pitchFamily="34" charset="0"/>
              <a:buChar char="•"/>
            </a:pPr>
            <a:r>
              <a:rPr lang="en-US" baseline="0" dirty="0" smtClean="0"/>
              <a:t>FCE: Different solution if you are allowing multiple scenarios or not</a:t>
            </a:r>
          </a:p>
          <a:p>
            <a:pPr marL="1085850" lvl="2" indent="-171450">
              <a:buFont typeface="Arial" panose="020B0604020202020204" pitchFamily="34" charset="0"/>
              <a:buChar char="•"/>
            </a:pPr>
            <a:r>
              <a:rPr lang="en-US" baseline="0" dirty="0" smtClean="0"/>
              <a:t>FPI: Could be potential option – some ACA’s turn off ability to include multiple scenarios, some ACA’s continue to use multiple scenarios, but still need to solve for those using multiple scenarios.</a:t>
            </a:r>
          </a:p>
          <a:p>
            <a:pPr marL="628650" lvl="1" indent="-171450">
              <a:buFont typeface="Arial" panose="020B0604020202020204" pitchFamily="34" charset="0"/>
              <a:buChar char="•"/>
            </a:pPr>
            <a:r>
              <a:rPr lang="en-US" baseline="0" dirty="0" smtClean="0"/>
              <a:t>FPI: as more research is done, might end up having two different solutions to this issue. Will revisit in conjunction with LGD/LTV discussion. -&gt; </a:t>
            </a:r>
            <a:r>
              <a:rPr lang="en-US" b="1" baseline="0" dirty="0" smtClean="0"/>
              <a:t>FPI ACTION ITEM</a:t>
            </a:r>
          </a:p>
          <a:p>
            <a:pPr marL="1085850" lvl="2" indent="-171450">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3DE97AC3-A588-4665-9E73-8E0907B3AD15}" type="slidenum">
              <a:rPr lang="en-US" smtClean="0"/>
              <a:t>18</a:t>
            </a:fld>
            <a:endParaRPr lang="en-US"/>
          </a:p>
        </p:txBody>
      </p:sp>
    </p:spTree>
    <p:extLst>
      <p:ext uri="{BB962C8B-B14F-4D97-AF65-F5344CB8AC3E}">
        <p14:creationId xmlns:p14="http://schemas.microsoft.com/office/powerpoint/2010/main" val="39956977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Cross-collateralization flag in </a:t>
            </a:r>
            <a:r>
              <a:rPr lang="en-US" dirty="0" err="1" smtClean="0"/>
              <a:t>EmPOWER</a:t>
            </a:r>
            <a:endParaRPr lang="en-US" dirty="0" smtClean="0"/>
          </a:p>
          <a:p>
            <a:pPr marL="628650" lvl="1" indent="-171450">
              <a:buFont typeface="Arial" panose="020B0604020202020204" pitchFamily="34" charset="0"/>
              <a:buChar char="•"/>
            </a:pPr>
            <a:r>
              <a:rPr lang="en-US" dirty="0" smtClean="0"/>
              <a:t>Not item prioritized by work plan oversight committee as top priory for this release…</a:t>
            </a:r>
            <a:r>
              <a:rPr lang="en-US" baseline="0" dirty="0" smtClean="0"/>
              <a:t> does this take p</a:t>
            </a:r>
            <a:r>
              <a:rPr lang="en-US" dirty="0" smtClean="0"/>
              <a:t>riority over anything else in this meeting?</a:t>
            </a:r>
          </a:p>
          <a:p>
            <a:pPr marL="1085850" lvl="2" indent="-171450">
              <a:buFont typeface="Arial" panose="020B0604020202020204" pitchFamily="34" charset="0"/>
              <a:buChar char="•"/>
            </a:pPr>
            <a:r>
              <a:rPr lang="en-US" dirty="0" smtClean="0"/>
              <a:t>Cross collateralize indicator</a:t>
            </a:r>
            <a:r>
              <a:rPr lang="en-US" baseline="0" dirty="0" smtClean="0"/>
              <a:t> in </a:t>
            </a:r>
            <a:r>
              <a:rPr lang="en-US" baseline="0" dirty="0" err="1" smtClean="0"/>
              <a:t>EmPOWER</a:t>
            </a:r>
            <a:r>
              <a:rPr lang="en-US" baseline="0" dirty="0" smtClean="0"/>
              <a:t> is inaccurate today.</a:t>
            </a:r>
          </a:p>
          <a:p>
            <a:pPr marL="1085850" lvl="2" indent="-171450">
              <a:buFont typeface="Arial" panose="020B0604020202020204" pitchFamily="34" charset="0"/>
              <a:buChar char="•"/>
            </a:pPr>
            <a:r>
              <a:rPr lang="en-US" baseline="0" dirty="0" err="1" smtClean="0"/>
              <a:t>AgC</a:t>
            </a:r>
            <a:r>
              <a:rPr lang="en-US" baseline="0" dirty="0" smtClean="0"/>
              <a:t> discovered when sending data to </a:t>
            </a:r>
            <a:r>
              <a:rPr lang="en-US" baseline="0" dirty="0" err="1" smtClean="0"/>
              <a:t>Agribank</a:t>
            </a:r>
            <a:r>
              <a:rPr lang="en-US" baseline="0" dirty="0" smtClean="0"/>
              <a:t>, that collateral was showing up as cross collateralized if there was one loan with collateral linked to it when passed to </a:t>
            </a:r>
            <a:r>
              <a:rPr lang="en-US" baseline="0" dirty="0" err="1" smtClean="0"/>
              <a:t>EmPOWER</a:t>
            </a:r>
            <a:endParaRPr lang="en-US" baseline="0" dirty="0" smtClean="0"/>
          </a:p>
          <a:p>
            <a:pPr marL="1085850" lvl="2" indent="-171450">
              <a:buFont typeface="Arial" panose="020B0604020202020204" pitchFamily="34" charset="0"/>
              <a:buChar char="•"/>
            </a:pPr>
            <a:r>
              <a:rPr lang="en-US" baseline="0" dirty="0" smtClean="0"/>
              <a:t>Cross collateralization flag seen on PMIF screen.</a:t>
            </a:r>
          </a:p>
          <a:p>
            <a:pPr marL="628650" lvl="1" indent="-171450">
              <a:buFont typeface="Arial" panose="020B0604020202020204" pitchFamily="34" charset="0"/>
              <a:buChar char="•"/>
            </a:pPr>
            <a:r>
              <a:rPr lang="en-US" strike="sngStrike" baseline="0" dirty="0" smtClean="0"/>
              <a:t>ACA’s to review, let FPI know via email if this takes precedence -&gt; </a:t>
            </a:r>
            <a:r>
              <a:rPr lang="en-US" b="1" strike="sngStrike" baseline="0" dirty="0" smtClean="0"/>
              <a:t>ACA ACTION ITEM</a:t>
            </a:r>
            <a:endParaRPr lang="en-US" b="0" strike="sngStrike" baseline="0" dirty="0" smtClean="0"/>
          </a:p>
          <a:p>
            <a:pPr marL="628650" lvl="1" indent="-171450">
              <a:buFont typeface="Arial" panose="020B0604020202020204" pitchFamily="34" charset="0"/>
              <a:buChar char="•"/>
            </a:pPr>
            <a:r>
              <a:rPr lang="en-US" b="0" baseline="0" dirty="0" smtClean="0"/>
              <a:t>FPI IS DISCUSSING THIS ITEM INTERNALLY – MORE INFO TO COME -&gt; </a:t>
            </a:r>
            <a:r>
              <a:rPr lang="en-US" b="1" baseline="0" dirty="0" smtClean="0"/>
              <a:t>FPI ACTION ITEM</a:t>
            </a:r>
          </a:p>
          <a:p>
            <a:pPr marL="1085850" lvl="2" indent="-171450">
              <a:buFont typeface="Arial" panose="020B0604020202020204" pitchFamily="34" charset="0"/>
              <a:buChar char="•"/>
            </a:pPr>
            <a:endParaRPr lang="en-US" baseline="0" dirty="0" smtClean="0"/>
          </a:p>
          <a:p>
            <a:pPr marL="171450" lvl="0" indent="-171450">
              <a:buFont typeface="Arial" panose="020B0604020202020204" pitchFamily="34" charset="0"/>
              <a:buChar char="•"/>
            </a:pPr>
            <a:r>
              <a:rPr lang="en-US" baseline="0" dirty="0" smtClean="0"/>
              <a:t>Editing Partial Release Data</a:t>
            </a:r>
          </a:p>
          <a:p>
            <a:pPr marL="628650" lvl="1" indent="-171450">
              <a:buFont typeface="Arial" panose="020B0604020202020204" pitchFamily="34" charset="0"/>
              <a:buChar char="•"/>
            </a:pPr>
            <a:r>
              <a:rPr lang="en-US" dirty="0" smtClean="0"/>
              <a:t>Line gets greyed out as soon as save; can’t change typos before submitting</a:t>
            </a:r>
          </a:p>
          <a:p>
            <a:pPr marL="628650" lvl="1" indent="-171450">
              <a:buFont typeface="Arial" panose="020B0604020202020204" pitchFamily="34" charset="0"/>
              <a:buChar char="•"/>
            </a:pPr>
            <a:r>
              <a:rPr lang="en-US" dirty="0" smtClean="0"/>
              <a:t>Would like to make line editable until point where you submit</a:t>
            </a:r>
          </a:p>
          <a:p>
            <a:pPr marL="628650" lvl="1" indent="-171450">
              <a:buFont typeface="Arial" panose="020B0604020202020204" pitchFamily="34" charset="0"/>
              <a:buChar char="•"/>
            </a:pPr>
            <a:r>
              <a:rPr lang="en-US" dirty="0" smtClean="0"/>
              <a:t>Priority over anything else discussed?</a:t>
            </a:r>
          </a:p>
          <a:p>
            <a:pPr marL="1085850" lvl="2" indent="-171450">
              <a:buFont typeface="Arial" panose="020B0604020202020204" pitchFamily="34" charset="0"/>
              <a:buChar char="•"/>
            </a:pPr>
            <a:r>
              <a:rPr lang="en-US" dirty="0" smtClean="0"/>
              <a:t>FCW would</a:t>
            </a:r>
            <a:r>
              <a:rPr lang="en-US" baseline="0" dirty="0" smtClean="0"/>
              <a:t> like to know how big of a change this would be.</a:t>
            </a:r>
          </a:p>
          <a:p>
            <a:pPr marL="1085850" lvl="2" indent="-171450">
              <a:buFont typeface="Arial" panose="020B0604020202020204" pitchFamily="34" charset="0"/>
              <a:buChar char="•"/>
            </a:pPr>
            <a:r>
              <a:rPr lang="en-US" baseline="0" dirty="0" err="1" smtClean="0"/>
              <a:t>AgC</a:t>
            </a:r>
            <a:r>
              <a:rPr lang="en-US" baseline="0" dirty="0" smtClean="0"/>
              <a:t> also runs into this issue</a:t>
            </a:r>
          </a:p>
          <a:p>
            <a:pPr marL="1543050" lvl="3" indent="-171450">
              <a:buFont typeface="Arial" panose="020B0604020202020204" pitchFamily="34" charset="0"/>
              <a:buChar char="•"/>
            </a:pPr>
            <a:r>
              <a:rPr lang="en-US" baseline="0" dirty="0" smtClean="0"/>
              <a:t>FPI: T-shirt estimate to come with minutes -&gt; </a:t>
            </a:r>
            <a:r>
              <a:rPr lang="en-US" b="1" baseline="0" dirty="0" smtClean="0"/>
              <a:t>FPI ACTION ITEM</a:t>
            </a:r>
          </a:p>
          <a:p>
            <a:pPr marL="628650" lvl="1" indent="-171450">
              <a:buFont typeface="Arial" panose="020B0604020202020204" pitchFamily="34" charset="0"/>
              <a:buChar char="•"/>
            </a:pPr>
            <a:r>
              <a:rPr lang="en-US" baseline="0" dirty="0" smtClean="0"/>
              <a:t>FCE not having issue with this; would not personally put priority over other items discussed.</a:t>
            </a:r>
          </a:p>
          <a:p>
            <a:pPr marL="1085850" lvl="2" indent="-171450">
              <a:buFont typeface="Arial" panose="020B0604020202020204" pitchFamily="34" charset="0"/>
              <a:buChar char="•"/>
            </a:pPr>
            <a:r>
              <a:rPr lang="en-US" baseline="0" dirty="0" smtClean="0"/>
              <a:t>YNK in agreement; nice to have, but not a priority.</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19</a:t>
            </a:fld>
            <a:endParaRPr lang="en-US"/>
          </a:p>
        </p:txBody>
      </p:sp>
    </p:spTree>
    <p:extLst>
      <p:ext uri="{BB962C8B-B14F-4D97-AF65-F5344CB8AC3E}">
        <p14:creationId xmlns:p14="http://schemas.microsoft.com/office/powerpoint/2010/main" val="1458963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Updating</a:t>
            </a:r>
            <a:r>
              <a:rPr lang="en-US" baseline="0" dirty="0" smtClean="0"/>
              <a:t> </a:t>
            </a:r>
            <a:r>
              <a:rPr lang="en-US" dirty="0" smtClean="0"/>
              <a:t>production support labs earlier</a:t>
            </a:r>
            <a:r>
              <a:rPr lang="en-US" baseline="0" dirty="0" smtClean="0"/>
              <a:t> than normal so that Steering Committee group can review new enhancements before production.</a:t>
            </a:r>
          </a:p>
          <a:p>
            <a:pPr marL="171450" indent="-171450">
              <a:buFont typeface="Arial" panose="020B0604020202020204" pitchFamily="34" charset="0"/>
              <a:buChar char="•"/>
            </a:pPr>
            <a:r>
              <a:rPr lang="en-US" baseline="0" dirty="0" smtClean="0"/>
              <a:t>As we can, will demo new functionality if needed prior to 10/20.</a:t>
            </a:r>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20</a:t>
            </a:fld>
            <a:endParaRPr lang="en-US"/>
          </a:p>
        </p:txBody>
      </p:sp>
    </p:spTree>
    <p:extLst>
      <p:ext uri="{BB962C8B-B14F-4D97-AF65-F5344CB8AC3E}">
        <p14:creationId xmlns:p14="http://schemas.microsoft.com/office/powerpoint/2010/main" val="223828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4</a:t>
            </a:fld>
            <a:endParaRPr lang="en-US"/>
          </a:p>
        </p:txBody>
      </p:sp>
    </p:spTree>
    <p:extLst>
      <p:ext uri="{BB962C8B-B14F-4D97-AF65-F5344CB8AC3E}">
        <p14:creationId xmlns:p14="http://schemas.microsoft.com/office/powerpoint/2010/main" val="3668865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Added a hyperlink to search Flood Maps on Buildings panel.</a:t>
            </a:r>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5</a:t>
            </a:fld>
            <a:endParaRPr lang="en-US"/>
          </a:p>
        </p:txBody>
      </p:sp>
    </p:spTree>
    <p:extLst>
      <p:ext uri="{BB962C8B-B14F-4D97-AF65-F5344CB8AC3E}">
        <p14:creationId xmlns:p14="http://schemas.microsoft.com/office/powerpoint/2010/main" val="2844548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Applies to Real Estate wizard.</a:t>
            </a:r>
          </a:p>
        </p:txBody>
      </p:sp>
      <p:sp>
        <p:nvSpPr>
          <p:cNvPr id="4" name="Slide Number Placeholder 3"/>
          <p:cNvSpPr>
            <a:spLocks noGrp="1"/>
          </p:cNvSpPr>
          <p:nvPr>
            <p:ph type="sldNum" sz="quarter" idx="10"/>
          </p:nvPr>
        </p:nvSpPr>
        <p:spPr/>
        <p:txBody>
          <a:bodyPr/>
          <a:lstStyle/>
          <a:p>
            <a:fld id="{3DE97AC3-A588-4665-9E73-8E0907B3AD15}" type="slidenum">
              <a:rPr lang="en-US" smtClean="0"/>
              <a:t>6</a:t>
            </a:fld>
            <a:endParaRPr lang="en-US"/>
          </a:p>
        </p:txBody>
      </p:sp>
    </p:spTree>
    <p:extLst>
      <p:ext uri="{BB962C8B-B14F-4D97-AF65-F5344CB8AC3E}">
        <p14:creationId xmlns:p14="http://schemas.microsoft.com/office/powerpoint/2010/main" val="394357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FCW: Consumer or all loans?</a:t>
            </a:r>
          </a:p>
          <a:p>
            <a:pPr marL="628650" lvl="1" indent="-171450">
              <a:buFont typeface="Arial" panose="020B0604020202020204" pitchFamily="34" charset="0"/>
              <a:buChar char="•"/>
            </a:pPr>
            <a:r>
              <a:rPr lang="en-US" baseline="0" dirty="0" smtClean="0"/>
              <a:t>Requirement for 1098; will show up on 1098.</a:t>
            </a:r>
          </a:p>
          <a:p>
            <a:pPr marL="171450" lvl="0" indent="-171450">
              <a:buFont typeface="Arial" panose="020B0604020202020204" pitchFamily="34" charset="0"/>
              <a:buChar char="•"/>
            </a:pPr>
            <a:r>
              <a:rPr lang="en-US" baseline="0" dirty="0" err="1" smtClean="0"/>
              <a:t>AgC</a:t>
            </a:r>
            <a:r>
              <a:rPr lang="en-US" baseline="0" dirty="0" smtClean="0"/>
              <a:t>: Property Description field - how is that different than the Collateral Description used today?</a:t>
            </a:r>
          </a:p>
          <a:p>
            <a:pPr marL="628650" lvl="1" indent="-171450">
              <a:buFont typeface="Arial" panose="020B0604020202020204" pitchFamily="34" charset="0"/>
              <a:buChar char="•"/>
            </a:pPr>
            <a:r>
              <a:rPr lang="en-US" baseline="0" dirty="0" smtClean="0"/>
              <a:t>Not all ACA’s use Collateral Description for address.</a:t>
            </a:r>
          </a:p>
          <a:p>
            <a:pPr marL="628650" lvl="1" indent="-171450">
              <a:buFont typeface="Arial" panose="020B0604020202020204" pitchFamily="34" charset="0"/>
              <a:buChar char="•"/>
            </a:pPr>
            <a:r>
              <a:rPr lang="en-US" baseline="0" dirty="0" smtClean="0"/>
              <a:t>Property Description is for when property does not have actual address.</a:t>
            </a:r>
          </a:p>
          <a:p>
            <a:pPr marL="171450" lvl="0" indent="-171450">
              <a:buFont typeface="Arial" panose="020B0604020202020204" pitchFamily="34" charset="0"/>
              <a:buChar char="•"/>
            </a:pPr>
            <a:r>
              <a:rPr lang="en-US" baseline="0" dirty="0" smtClean="0"/>
              <a:t>FCE: What about loans with multiple addresses/properties… what address will get put on 1098? All addresses?</a:t>
            </a:r>
          </a:p>
          <a:p>
            <a:pPr marL="628650" lvl="1" indent="-171450">
              <a:buFont typeface="Arial" panose="020B0604020202020204" pitchFamily="34" charset="0"/>
              <a:buChar char="•"/>
            </a:pPr>
            <a:r>
              <a:rPr lang="en-US" baseline="0" dirty="0" smtClean="0"/>
              <a:t>1098 for each loan? Or total interest paid to have Mortgage interest?</a:t>
            </a:r>
          </a:p>
          <a:p>
            <a:pPr marL="628650" lvl="1" indent="-171450">
              <a:buFont typeface="Arial" panose="020B0604020202020204" pitchFamily="34" charset="0"/>
              <a:buChar char="•"/>
            </a:pPr>
            <a:r>
              <a:rPr lang="en-US" baseline="0" dirty="0" smtClean="0"/>
              <a:t>FPI: Believe it is a customer level report with multiple line items on it.</a:t>
            </a:r>
          </a:p>
          <a:p>
            <a:pPr marL="628650" lvl="1" indent="-171450">
              <a:buFont typeface="Arial" panose="020B0604020202020204" pitchFamily="34" charset="0"/>
              <a:buChar char="•"/>
            </a:pPr>
            <a:r>
              <a:rPr lang="en-US" baseline="0" dirty="0" smtClean="0"/>
              <a:t>FPI will look into more and get back to group -&gt; </a:t>
            </a:r>
            <a:r>
              <a:rPr lang="en-US" b="1" baseline="0" dirty="0" smtClean="0"/>
              <a:t>FPI ACTION ITEM</a:t>
            </a:r>
          </a:p>
          <a:p>
            <a:pPr marL="628650" lvl="1" indent="-171450">
              <a:buFont typeface="Arial" panose="020B0604020202020204" pitchFamily="34" charset="0"/>
              <a:buChar char="•"/>
            </a:pPr>
            <a:r>
              <a:rPr lang="en-US" b="0" baseline="0" dirty="0" smtClean="0"/>
              <a:t>Dan Welch has been working on this; IRS will be issuing clarifications on these types of things; </a:t>
            </a:r>
            <a:r>
              <a:rPr lang="en-US" b="0" baseline="0" dirty="0" err="1" smtClean="0"/>
              <a:t>AgC</a:t>
            </a:r>
            <a:r>
              <a:rPr lang="en-US" b="0" baseline="0" dirty="0" smtClean="0"/>
              <a:t> waiting on clarification to determine how they will comply.</a:t>
            </a:r>
          </a:p>
          <a:p>
            <a:pPr marL="1085850" lvl="2" indent="-171450">
              <a:buFont typeface="Arial" panose="020B0604020202020204" pitchFamily="34" charset="0"/>
              <a:buChar char="•"/>
            </a:pPr>
            <a:r>
              <a:rPr lang="en-US" b="0" baseline="0" dirty="0" smtClean="0"/>
              <a:t>Requirements were initially written for residential property.</a:t>
            </a:r>
          </a:p>
          <a:p>
            <a:pPr marL="171450" lvl="0" indent="-171450">
              <a:buFont typeface="Arial" panose="020B0604020202020204" pitchFamily="34" charset="0"/>
              <a:buChar char="•"/>
            </a:pPr>
            <a:r>
              <a:rPr lang="en-US" b="0" baseline="0" dirty="0" smtClean="0"/>
              <a:t>FCW: Will there be any soft errors associated with these new fields if users do not fill them out?</a:t>
            </a:r>
          </a:p>
          <a:p>
            <a:pPr marL="628650" lvl="1" indent="-171450">
              <a:buFont typeface="Arial" panose="020B0604020202020204" pitchFamily="34" charset="0"/>
              <a:buChar char="•"/>
            </a:pPr>
            <a:r>
              <a:rPr lang="en-US" b="0" baseline="0" dirty="0" smtClean="0"/>
              <a:t>If </a:t>
            </a:r>
            <a:r>
              <a:rPr lang="en-US" b="0" baseline="0" dirty="0" smtClean="0"/>
              <a:t>the property address and the residential address are NOT the same, you will need an address for the property </a:t>
            </a:r>
            <a:r>
              <a:rPr lang="en-US" b="1" baseline="0" dirty="0" smtClean="0"/>
              <a:t>or </a:t>
            </a:r>
            <a:r>
              <a:rPr lang="en-US" b="0" baseline="0" dirty="0" smtClean="0"/>
              <a:t>a property description</a:t>
            </a:r>
            <a:r>
              <a:rPr lang="en-US" b="0" baseline="0" dirty="0" smtClean="0"/>
              <a:t>. This is a hard error – one or the other is </a:t>
            </a:r>
            <a:r>
              <a:rPr lang="en-US" b="0" baseline="0" smtClean="0"/>
              <a:t>absolutely required.</a:t>
            </a:r>
            <a:endParaRPr lang="en-US" b="0" baseline="0" dirty="0" smtClean="0"/>
          </a:p>
          <a:p>
            <a:pPr marL="171450" lvl="0" indent="-171450">
              <a:buFont typeface="Arial" panose="020B0604020202020204" pitchFamily="34" charset="0"/>
              <a:buChar char="•"/>
            </a:pPr>
            <a:r>
              <a:rPr lang="en-US" baseline="0" dirty="0" smtClean="0"/>
              <a:t>FCE concerned about not meeting IRS requirement.</a:t>
            </a:r>
          </a:p>
          <a:p>
            <a:pPr marL="628650" lvl="1" indent="-171450">
              <a:buFont typeface="Arial" panose="020B0604020202020204" pitchFamily="34" charset="0"/>
              <a:buChar char="•"/>
            </a:pPr>
            <a:r>
              <a:rPr lang="en-US" baseline="0" dirty="0" smtClean="0"/>
              <a:t>Guidance has been requested as how to handle for farm real estate where there are multiple sections.</a:t>
            </a:r>
          </a:p>
          <a:p>
            <a:pPr marL="171450" lvl="0" indent="-171450">
              <a:buFont typeface="Arial" panose="020B0604020202020204" pitchFamily="34" charset="0"/>
              <a:buChar char="•"/>
            </a:pPr>
            <a:r>
              <a:rPr lang="en-US" baseline="0" dirty="0" smtClean="0"/>
              <a:t>FCW would like more information regarding IRS request specific details/background information.</a:t>
            </a:r>
          </a:p>
          <a:p>
            <a:pPr marL="628650" lvl="1" indent="-171450">
              <a:buFont typeface="Arial" panose="020B0604020202020204" pitchFamily="34" charset="0"/>
              <a:buChar char="•"/>
            </a:pPr>
            <a:r>
              <a:rPr lang="en-US" baseline="0" dirty="0" smtClean="0"/>
              <a:t>Fine adding to Collateral Web but will need to explain why.</a:t>
            </a:r>
          </a:p>
          <a:p>
            <a:pPr marL="171450" lvl="0" indent="-171450">
              <a:buFont typeface="Arial" panose="020B0604020202020204" pitchFamily="34" charset="0"/>
              <a:buChar char="•"/>
            </a:pPr>
            <a:r>
              <a:rPr lang="en-US" baseline="0" dirty="0" smtClean="0"/>
              <a:t>Have each ACA been given representation on this?</a:t>
            </a:r>
          </a:p>
          <a:p>
            <a:pPr marL="628650" lvl="1" indent="-171450">
              <a:buFont typeface="Arial" panose="020B0604020202020204" pitchFamily="34" charset="0"/>
              <a:buChar char="•"/>
            </a:pPr>
            <a:r>
              <a:rPr lang="en-US" baseline="0" dirty="0" smtClean="0"/>
              <a:t>FPI to follow up with Dan Welch &amp; Dan Hagan and then get back to Steering Committee -&gt; </a:t>
            </a:r>
            <a:r>
              <a:rPr lang="en-US" b="1" baseline="0" dirty="0" smtClean="0"/>
              <a:t>FPI ACTION ITEM</a:t>
            </a:r>
          </a:p>
          <a:p>
            <a:pPr marL="171450" lvl="0" indent="-171450">
              <a:buFont typeface="Arial" panose="020B0604020202020204" pitchFamily="34" charset="0"/>
              <a:buChar char="•"/>
            </a:pPr>
            <a:r>
              <a:rPr lang="en-US" baseline="0" dirty="0" smtClean="0"/>
              <a:t>Need to comply, therefore need to get fix in for November patch so that is available to fill out so that feeds into 1098 extract for 2016 tax season.</a:t>
            </a:r>
          </a:p>
          <a:p>
            <a:pPr marL="171450" lvl="0" indent="-171450">
              <a:buFont typeface="Arial" panose="020B0604020202020204" pitchFamily="34" charset="0"/>
              <a:buChar char="•"/>
            </a:pPr>
            <a:r>
              <a:rPr lang="en-US" baseline="0" dirty="0" smtClean="0"/>
              <a:t>FCE: Will we need to do major data scrub in order to get this in by year end for everyone do a 1098 for?</a:t>
            </a:r>
          </a:p>
          <a:p>
            <a:pPr marL="628650" lvl="1" indent="-171450">
              <a:buFont typeface="Arial" panose="020B0604020202020204" pitchFamily="34" charset="0"/>
              <a:buChar char="•"/>
            </a:pPr>
            <a:r>
              <a:rPr lang="en-US" baseline="0" dirty="0" smtClean="0"/>
              <a:t>Yes, for anyone who meets the requirements.</a:t>
            </a:r>
          </a:p>
          <a:p>
            <a:pPr marL="171450" lvl="0" indent="-171450">
              <a:buFont typeface="Arial" panose="020B0604020202020204" pitchFamily="34" charset="0"/>
              <a:buChar char="•"/>
            </a:pPr>
            <a:r>
              <a:rPr lang="en-US" baseline="0" dirty="0" smtClean="0"/>
              <a:t>FCE: Should this change be made in Collateral Web or in </a:t>
            </a:r>
            <a:r>
              <a:rPr lang="en-US" baseline="0" dirty="0" err="1" smtClean="0"/>
              <a:t>EmPOWER</a:t>
            </a:r>
            <a:r>
              <a:rPr lang="en-US" baseline="0" dirty="0" smtClean="0"/>
              <a:t> to get pulled into 1098? Customer level issue or collateral issue with every property they have?</a:t>
            </a:r>
          </a:p>
          <a:p>
            <a:pPr marL="628650" lvl="1" indent="-171450">
              <a:buFont typeface="Arial" panose="020B0604020202020204" pitchFamily="34" charset="0"/>
              <a:buChar char="•"/>
            </a:pPr>
            <a:r>
              <a:rPr lang="en-US" baseline="0" dirty="0" smtClean="0"/>
              <a:t>If at collateral level, </a:t>
            </a:r>
            <a:r>
              <a:rPr lang="en-US" b="1" baseline="0" dirty="0" smtClean="0"/>
              <a:t>have </a:t>
            </a:r>
            <a:r>
              <a:rPr lang="en-US" b="0" baseline="0" dirty="0" smtClean="0"/>
              <a:t>to keep in Collateral Web.</a:t>
            </a:r>
          </a:p>
          <a:p>
            <a:pPr marL="628650" lvl="1" indent="-171450">
              <a:buFont typeface="Arial" panose="020B0604020202020204" pitchFamily="34" charset="0"/>
              <a:buChar char="•"/>
            </a:pPr>
            <a:r>
              <a:rPr lang="en-US" b="0" baseline="0" dirty="0" smtClean="0"/>
              <a:t>FPI to find out and follow up with Steering Committee -&gt; </a:t>
            </a:r>
            <a:r>
              <a:rPr lang="en-US" b="1" baseline="0" dirty="0" smtClean="0"/>
              <a:t>FPI ACTION ITEM</a:t>
            </a:r>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baseline="0" dirty="0" smtClean="0"/>
          </a:p>
          <a:p>
            <a:pPr marL="628650" lvl="1" indent="-171450">
              <a:buFont typeface="Arial" panose="020B0604020202020204" pitchFamily="34" charset="0"/>
              <a:buChar char="•"/>
            </a:pPr>
            <a:endParaRPr lang="en-US" baseline="0" dirty="0" smtClean="0"/>
          </a:p>
        </p:txBody>
      </p:sp>
      <p:sp>
        <p:nvSpPr>
          <p:cNvPr id="4" name="Slide Number Placeholder 3"/>
          <p:cNvSpPr>
            <a:spLocks noGrp="1"/>
          </p:cNvSpPr>
          <p:nvPr>
            <p:ph type="sldNum" sz="quarter" idx="10"/>
          </p:nvPr>
        </p:nvSpPr>
        <p:spPr/>
        <p:txBody>
          <a:bodyPr/>
          <a:lstStyle/>
          <a:p>
            <a:fld id="{3DE97AC3-A588-4665-9E73-8E0907B3AD15}" type="slidenum">
              <a:rPr lang="en-US" smtClean="0"/>
              <a:t>7</a:t>
            </a:fld>
            <a:endParaRPr lang="en-US"/>
          </a:p>
        </p:txBody>
      </p:sp>
    </p:spTree>
    <p:extLst>
      <p:ext uri="{BB962C8B-B14F-4D97-AF65-F5344CB8AC3E}">
        <p14:creationId xmlns:p14="http://schemas.microsoft.com/office/powerpoint/2010/main" val="4085436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Configuration item only.</a:t>
            </a:r>
          </a:p>
          <a:p>
            <a:pPr marL="628650" lvl="1" indent="-171450">
              <a:buFont typeface="Arial" panose="020B0604020202020204" pitchFamily="34" charset="0"/>
              <a:buChar char="•"/>
            </a:pPr>
            <a:r>
              <a:rPr lang="en-US" baseline="0" dirty="0" err="1" smtClean="0"/>
              <a:t>AgC</a:t>
            </a:r>
            <a:r>
              <a:rPr lang="en-US" baseline="0" dirty="0" smtClean="0"/>
              <a:t>: ON</a:t>
            </a:r>
          </a:p>
          <a:p>
            <a:pPr marL="628650" lvl="1" indent="-171450">
              <a:buFont typeface="Arial" panose="020B0604020202020204" pitchFamily="34" charset="0"/>
              <a:buChar char="•"/>
            </a:pPr>
            <a:r>
              <a:rPr lang="en-US" baseline="0" dirty="0" smtClean="0"/>
              <a:t>YNK: OFF</a:t>
            </a:r>
          </a:p>
          <a:p>
            <a:pPr marL="628650" lvl="1" indent="-171450">
              <a:buFont typeface="Arial" panose="020B0604020202020204" pitchFamily="34" charset="0"/>
              <a:buChar char="•"/>
            </a:pPr>
            <a:r>
              <a:rPr lang="en-US" baseline="0" dirty="0" smtClean="0"/>
              <a:t>FCE: OFF</a:t>
            </a:r>
          </a:p>
          <a:p>
            <a:pPr marL="628650" lvl="1" indent="-171450">
              <a:buFont typeface="Arial" panose="020B0604020202020204" pitchFamily="34" charset="0"/>
              <a:buChar char="•"/>
            </a:pPr>
            <a:r>
              <a:rPr lang="en-US" baseline="0" dirty="0" smtClean="0"/>
              <a:t>FCW: ON</a:t>
            </a:r>
          </a:p>
          <a:p>
            <a:pPr marL="628650" lvl="1" indent="-171450">
              <a:buFont typeface="Arial" panose="020B0604020202020204" pitchFamily="34" charset="0"/>
              <a:buChar char="•"/>
            </a:pPr>
            <a:r>
              <a:rPr lang="en-US" baseline="0" dirty="0" smtClean="0"/>
              <a:t>NW: ON</a:t>
            </a:r>
          </a:p>
        </p:txBody>
      </p:sp>
      <p:sp>
        <p:nvSpPr>
          <p:cNvPr id="4" name="Slide Number Placeholder 3"/>
          <p:cNvSpPr>
            <a:spLocks noGrp="1"/>
          </p:cNvSpPr>
          <p:nvPr>
            <p:ph type="sldNum" sz="quarter" idx="10"/>
          </p:nvPr>
        </p:nvSpPr>
        <p:spPr/>
        <p:txBody>
          <a:bodyPr/>
          <a:lstStyle/>
          <a:p>
            <a:fld id="{3DE97AC3-A588-4665-9E73-8E0907B3AD15}" type="slidenum">
              <a:rPr lang="en-US" smtClean="0"/>
              <a:t>8</a:t>
            </a:fld>
            <a:endParaRPr lang="en-US"/>
          </a:p>
        </p:txBody>
      </p:sp>
    </p:spTree>
    <p:extLst>
      <p:ext uri="{BB962C8B-B14F-4D97-AF65-F5344CB8AC3E}">
        <p14:creationId xmlns:p14="http://schemas.microsoft.com/office/powerpoint/2010/main" val="1152300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smtClean="0"/>
              <a:t>For Long Term Loans, FCA</a:t>
            </a:r>
            <a:r>
              <a:rPr lang="en-US" baseline="0" dirty="0" smtClean="0"/>
              <a:t> regulates </a:t>
            </a:r>
            <a:r>
              <a:rPr lang="en-US" dirty="0" smtClean="0"/>
              <a:t>can only use Real Estate collateral, not Personal Property collateral.</a:t>
            </a:r>
          </a:p>
          <a:p>
            <a:pPr marL="628650" lvl="1" indent="-171450">
              <a:buFont typeface="Arial" panose="020B0604020202020204" pitchFamily="34" charset="0"/>
              <a:buChar char="•"/>
            </a:pPr>
            <a:r>
              <a:rPr lang="en-US" dirty="0" smtClean="0"/>
              <a:t>For Participation</a:t>
            </a:r>
            <a:r>
              <a:rPr lang="en-US" baseline="0" dirty="0" smtClean="0"/>
              <a:t> loans, FCE codes as long term in system even though short term in reality.</a:t>
            </a:r>
          </a:p>
          <a:p>
            <a:pPr marL="171450" lvl="0" indent="-171450">
              <a:buFont typeface="Arial" panose="020B0604020202020204" pitchFamily="34" charset="0"/>
              <a:buChar char="•"/>
            </a:pPr>
            <a:r>
              <a:rPr lang="en-US" baseline="0" dirty="0" err="1" smtClean="0"/>
              <a:t>AgC</a:t>
            </a:r>
            <a:r>
              <a:rPr lang="en-US" baseline="0" dirty="0" smtClean="0"/>
              <a:t>: same as when purchase participation on a short term loan from someone in farm credit system, </a:t>
            </a:r>
            <a:r>
              <a:rPr lang="en-US" baseline="0" dirty="0" err="1" smtClean="0"/>
              <a:t>AgC</a:t>
            </a:r>
            <a:r>
              <a:rPr lang="en-US" baseline="0" dirty="0" smtClean="0"/>
              <a:t>  books to FLCA.</a:t>
            </a:r>
          </a:p>
          <a:p>
            <a:pPr marL="628650" lvl="1" indent="-171450">
              <a:buFont typeface="Arial" panose="020B0604020202020204" pitchFamily="34" charset="0"/>
              <a:buChar char="•"/>
            </a:pPr>
            <a:r>
              <a:rPr lang="en-US" baseline="0" dirty="0" smtClean="0"/>
              <a:t>Wouldn’t call long term, but will book to FLCA.</a:t>
            </a:r>
          </a:p>
          <a:p>
            <a:pPr marL="628650" lvl="1" indent="-171450">
              <a:buFont typeface="Arial" panose="020B0604020202020204" pitchFamily="34" charset="0"/>
              <a:buChar char="•"/>
            </a:pPr>
            <a:r>
              <a:rPr lang="en-US" baseline="0" dirty="0" smtClean="0"/>
              <a:t>ACA (FCE for example) would book to long term commitment type; don’t have FLCA, which is why need different rule for participation purchased.</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9</a:t>
            </a:fld>
            <a:endParaRPr lang="en-US"/>
          </a:p>
        </p:txBody>
      </p:sp>
    </p:spTree>
    <p:extLst>
      <p:ext uri="{BB962C8B-B14F-4D97-AF65-F5344CB8AC3E}">
        <p14:creationId xmlns:p14="http://schemas.microsoft.com/office/powerpoint/2010/main" val="75138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This</a:t>
            </a:r>
            <a:r>
              <a:rPr lang="en-US" baseline="0" dirty="0" smtClean="0"/>
              <a:t> enhancement is in conjunction with making Lien Position configurable.</a:t>
            </a:r>
          </a:p>
          <a:p>
            <a:pPr marL="171450" indent="-171450">
              <a:buFont typeface="Arial" panose="020B0604020202020204" pitchFamily="34" charset="0"/>
              <a:buChar char="•"/>
            </a:pPr>
            <a:r>
              <a:rPr lang="en-US" baseline="0" dirty="0" smtClean="0"/>
              <a:t>No change for those ACA’s leaving Lien Position configured ON (see slide 8).</a:t>
            </a:r>
            <a:endParaRPr lang="en-US" dirty="0" smtClean="0"/>
          </a:p>
        </p:txBody>
      </p:sp>
      <p:sp>
        <p:nvSpPr>
          <p:cNvPr id="4" name="Slide Number Placeholder 3"/>
          <p:cNvSpPr>
            <a:spLocks noGrp="1"/>
          </p:cNvSpPr>
          <p:nvPr>
            <p:ph type="sldNum" sz="quarter" idx="10"/>
          </p:nvPr>
        </p:nvSpPr>
        <p:spPr/>
        <p:txBody>
          <a:bodyPr/>
          <a:lstStyle/>
          <a:p>
            <a:fld id="{3DE97AC3-A588-4665-9E73-8E0907B3AD15}" type="slidenum">
              <a:rPr lang="en-US" smtClean="0"/>
              <a:t>10</a:t>
            </a:fld>
            <a:endParaRPr lang="en-US"/>
          </a:p>
        </p:txBody>
      </p:sp>
    </p:spTree>
    <p:extLst>
      <p:ext uri="{BB962C8B-B14F-4D97-AF65-F5344CB8AC3E}">
        <p14:creationId xmlns:p14="http://schemas.microsoft.com/office/powerpoint/2010/main" val="1622403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11</a:t>
            </a:fld>
            <a:endParaRPr lang="en-US"/>
          </a:p>
        </p:txBody>
      </p:sp>
    </p:spTree>
    <p:extLst>
      <p:ext uri="{BB962C8B-B14F-4D97-AF65-F5344CB8AC3E}">
        <p14:creationId xmlns:p14="http://schemas.microsoft.com/office/powerpoint/2010/main" val="19556849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222375"/>
          </a:xfrm>
        </p:spPr>
        <p:txBody>
          <a:bodyPr/>
          <a:lstStyle>
            <a:lvl1pPr algn="ctr">
              <a:defRPr>
                <a:effectLst/>
                <a:latin typeface="Century Gothic" panose="020B0502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1524000"/>
            <a:ext cx="6400800" cy="1524000"/>
          </a:xfrm>
        </p:spPr>
        <p:txBody>
          <a:bodyPr>
            <a:normAutofit/>
          </a:bodyPr>
          <a:lstStyle>
            <a:lvl1pPr marL="0" indent="0" algn="ctr">
              <a:buNone/>
              <a:defRPr sz="2800">
                <a:solidFill>
                  <a:srgbClr val="05223C"/>
                </a:solidFill>
                <a:effectLst/>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E373DB-98F8-40EC-AC87-E4AC7660CFCB}" type="datetimeFigureOut">
              <a:rPr lang="en-US" smtClean="0"/>
              <a:t>08/26/2016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33745692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a:effectLst/>
                <a:latin typeface="Century Gothic" panose="020B050202020202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E373DB-98F8-40EC-AC87-E4AC7660CFCB}" type="datetimeFigureOut">
              <a:rPr lang="en-US" smtClean="0"/>
              <a:t>08/26/2016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964773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effectLst/>
                <a:latin typeface="Century Gothic" panose="020B050202020202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E373DB-98F8-40EC-AC87-E4AC7660CFCB}" type="datetimeFigureOut">
              <a:rPr lang="en-US" smtClean="0"/>
              <a:t>08/26/2016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1819008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a:effectLst/>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E373DB-98F8-40EC-AC87-E4AC7660CFCB}" type="datetimeFigureOut">
              <a:rPr lang="en-US" smtClean="0"/>
              <a:t>08/26/2016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6717335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544638"/>
            <a:ext cx="7772400" cy="1362075"/>
          </a:xfrm>
        </p:spPr>
        <p:txBody>
          <a:bodyPr anchor="t"/>
          <a:lstStyle>
            <a:lvl1pPr algn="ctr">
              <a:defRPr sz="4000" b="0" cap="none">
                <a:effectLst/>
                <a:latin typeface="Century Gothic" panose="020B0502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2906713"/>
            <a:ext cx="7772400"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C9E373DB-98F8-40EC-AC87-E4AC7660CFCB}" type="datetimeFigureOut">
              <a:rPr lang="en-US" smtClean="0"/>
              <a:t>08/26/2016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5475911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a:effectLst/>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Century Gothic" panose="020B0502020202020204" pitchFamily="34" charset="0"/>
              </a:defRPr>
            </a:lvl1pPr>
            <a:lvl2pPr>
              <a:defRPr sz="2400">
                <a:latin typeface="Century Gothic" panose="020B0502020202020204" pitchFamily="34" charset="0"/>
              </a:defRPr>
            </a:lvl2pPr>
            <a:lvl3pPr>
              <a:defRPr sz="2000">
                <a:latin typeface="Century Gothic" panose="020B0502020202020204" pitchFamily="34" charset="0"/>
              </a:defRPr>
            </a:lvl3pPr>
            <a:lvl4pPr>
              <a:defRPr sz="1800">
                <a:latin typeface="Century Gothic" panose="020B0502020202020204" pitchFamily="34" charset="0"/>
              </a:defRPr>
            </a:lvl4pPr>
            <a:lvl5pPr>
              <a:defRPr sz="1800">
                <a:latin typeface="Century Gothic" panose="020B0502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atin typeface="Century Gothic" panose="020B0502020202020204" pitchFamily="34" charset="0"/>
              </a:defRPr>
            </a:lvl1pPr>
            <a:lvl2pPr>
              <a:defRPr sz="2400">
                <a:latin typeface="Century Gothic" panose="020B0502020202020204" pitchFamily="34" charset="0"/>
              </a:defRPr>
            </a:lvl2pPr>
            <a:lvl3pPr>
              <a:defRPr sz="2000">
                <a:latin typeface="Century Gothic" panose="020B0502020202020204" pitchFamily="34" charset="0"/>
              </a:defRPr>
            </a:lvl3pPr>
            <a:lvl4pPr>
              <a:defRPr sz="1800">
                <a:latin typeface="Century Gothic" panose="020B0502020202020204" pitchFamily="34" charset="0"/>
              </a:defRPr>
            </a:lvl4pPr>
            <a:lvl5pPr>
              <a:defRPr sz="1800">
                <a:latin typeface="Century Gothic" panose="020B0502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E373DB-98F8-40EC-AC87-E4AC7660CFCB}" type="datetimeFigureOut">
              <a:rPr lang="en-US" smtClean="0"/>
              <a:t>08/26/2016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34008332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b="0">
                <a:effectLst/>
                <a:latin typeface="Century Gothic" panose="020B0502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E373DB-98F8-40EC-AC87-E4AC7660CFCB}" type="datetimeFigureOut">
              <a:rPr lang="en-US" smtClean="0"/>
              <a:t>08/26/2016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1205692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strike="noStrike">
                <a:effectLst/>
                <a:latin typeface="Century Gothic" panose="020B0502020202020204" pitchFamily="34" charset="0"/>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E373DB-98F8-40EC-AC87-E4AC7660CFCB}" type="datetimeFigureOut">
              <a:rPr lang="en-US" smtClean="0"/>
              <a:t>08/26/2016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16127231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373DB-98F8-40EC-AC87-E4AC7660CFCB}" type="datetimeFigureOut">
              <a:rPr lang="en-US" smtClean="0"/>
              <a:t>08/26/2016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12165936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008313" cy="749300"/>
          </a:xfrm>
        </p:spPr>
        <p:txBody>
          <a:bodyPr anchor="b"/>
          <a:lstStyle>
            <a:lvl1pPr algn="l">
              <a:defRPr sz="2000" b="0">
                <a:effectLst/>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1219200"/>
            <a:ext cx="5111750" cy="4906963"/>
          </a:xfrm>
        </p:spPr>
        <p:txBody>
          <a:bodyPr/>
          <a:lstStyle>
            <a:lvl1pPr>
              <a:defRPr sz="3200">
                <a:latin typeface="Century Gothic" panose="020B0502020202020204" pitchFamily="34" charset="0"/>
              </a:defRPr>
            </a:lvl1pPr>
            <a:lvl2pPr>
              <a:defRPr sz="2800">
                <a:latin typeface="Century Gothic" panose="020B0502020202020204" pitchFamily="34" charset="0"/>
              </a:defRPr>
            </a:lvl2pPr>
            <a:lvl3pPr>
              <a:defRPr sz="2400">
                <a:latin typeface="Century Gothic" panose="020B0502020202020204" pitchFamily="34" charset="0"/>
              </a:defRPr>
            </a:lvl3pPr>
            <a:lvl4pPr>
              <a:defRPr sz="2000">
                <a:latin typeface="Century Gothic" panose="020B0502020202020204" pitchFamily="34" charset="0"/>
              </a:defRPr>
            </a:lvl4pPr>
            <a:lvl5pPr>
              <a:defRPr sz="2000">
                <a:latin typeface="Century Gothic" panose="020B0502020202020204"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E373DB-98F8-40EC-AC87-E4AC7660CFCB}" type="datetimeFigureOut">
              <a:rPr lang="en-US" smtClean="0"/>
              <a:t>08/26/2016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16699000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effectLst/>
                <a:latin typeface="Century Gothic" panose="020B0502020202020204" pitchFamily="34"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entury Gothic" panose="020B0502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entury Gothic" panose="020B0502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E373DB-98F8-40EC-AC87-E4AC7660CFCB}" type="datetimeFigureOut">
              <a:rPr lang="en-US" smtClean="0"/>
              <a:t>08/26/2016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7814074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096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914400"/>
            <a:ext cx="8229600" cy="52117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373DB-98F8-40EC-AC87-E4AC7660CFCB}" type="datetimeFigureOut">
              <a:rPr lang="en-US" smtClean="0"/>
              <a:t>08/26/2016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3D971-0040-4A74-8611-D93F33974721}" type="slidenum">
              <a:rPr lang="en-US" smtClean="0"/>
              <a:t>‹#›</a:t>
            </a:fld>
            <a:endParaRPr lang="en-US" dirty="0"/>
          </a:p>
        </p:txBody>
      </p:sp>
      <p:pic>
        <p:nvPicPr>
          <p:cNvPr id="7" name="Picture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074646" y="6249902"/>
            <a:ext cx="916954" cy="455698"/>
          </a:xfrm>
          <a:prstGeom prst="rect">
            <a:avLst/>
          </a:prstGeom>
          <a:effectLst>
            <a:glow rad="228600">
              <a:schemeClr val="bg1">
                <a:alpha val="40000"/>
              </a:schemeClr>
            </a:glow>
            <a:outerShdw blurRad="50800" dist="50800" dir="5400000" algn="ctr" rotWithShape="0">
              <a:schemeClr val="bg1"/>
            </a:outerShdw>
          </a:effectLst>
        </p:spPr>
      </p:pic>
    </p:spTree>
    <p:custDataLst>
      <p:tags r:id="rId13"/>
    </p:custDataLst>
    <p:extLst>
      <p:ext uri="{BB962C8B-B14F-4D97-AF65-F5344CB8AC3E}">
        <p14:creationId xmlns:p14="http://schemas.microsoft.com/office/powerpoint/2010/main" val="3833866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kern="1200">
          <a:solidFill>
            <a:srgbClr val="05223C"/>
          </a:solidFill>
          <a:effectLst/>
          <a:latin typeface="Century Gothic" panose="020B0502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05223C"/>
          </a:solidFill>
          <a:latin typeface="Century Gothic" panose="020B0502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05223C"/>
          </a:solidFill>
          <a:latin typeface="Century Gothic" panose="020B0502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5223C"/>
          </a:solidFill>
          <a:latin typeface="Century Gothic" panose="020B0502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5223C"/>
          </a:solidFill>
          <a:latin typeface="Century Gothic" panose="020B0502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5223C"/>
          </a:solidFill>
          <a:latin typeface="Century Gothic" panose="020B0502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hyperlink" Target="https://urldefense.proofpoint.com/v2/url?u=https-3A__financialpartners.webex.com_financialpartners_ldr.php-3FRCID-3D42c4c38eaa46a066901077171ddc9a79&amp;d=DQMGaQ&amp;c=HdapuuVk9Y9z9xwaghHmXXSo8KSOYaTgxL9Z7DDnJZk&amp;r=o4lgJY-gxRlMYsMvlrznEHpCVMAmxMFgpJz6Z9QjRpRR6oZ2O8Nu34_I0D2bXAAq&amp;m=8fokYksvEDcFt4TrTYoXRgM_Y10I46HVhYW5cVPiJ0Q&amp;s=dLVnFX4f7yI59UO7JG2B5gFdOSssXThPIOsuTT-FMpc&amp;e="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100" y="222827"/>
            <a:ext cx="5257800" cy="1301173"/>
          </a:xfrm>
          <a:prstGeom prst="rect">
            <a:avLst/>
          </a:prstGeom>
        </p:spPr>
      </p:pic>
      <p:sp>
        <p:nvSpPr>
          <p:cNvPr id="3" name="Subtitle 2"/>
          <p:cNvSpPr>
            <a:spLocks noGrp="1"/>
          </p:cNvSpPr>
          <p:nvPr>
            <p:ph type="subTitle" idx="1"/>
          </p:nvPr>
        </p:nvSpPr>
        <p:spPr/>
        <p:txBody>
          <a:bodyPr/>
          <a:lstStyle/>
          <a:p>
            <a:r>
              <a:rPr lang="en-US" dirty="0"/>
              <a:t>Steering Committee Meeting</a:t>
            </a:r>
          </a:p>
          <a:p>
            <a:r>
              <a:rPr lang="en-US" dirty="0" smtClean="0"/>
              <a:t>August 17, 2016</a:t>
            </a:r>
            <a:endParaRPr lang="en-US" dirty="0"/>
          </a:p>
          <a:p>
            <a:endParaRPr lang="en-US" dirty="0"/>
          </a:p>
        </p:txBody>
      </p:sp>
      <p:sp>
        <p:nvSpPr>
          <p:cNvPr id="6" name="TextBox 5"/>
          <p:cNvSpPr txBox="1"/>
          <p:nvPr/>
        </p:nvSpPr>
        <p:spPr>
          <a:xfrm>
            <a:off x="1066800" y="2819400"/>
            <a:ext cx="7010400" cy="2585323"/>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WebEx Meeting </a:t>
            </a:r>
            <a:r>
              <a:rPr lang="en-US" dirty="0" smtClean="0"/>
              <a:t>Recording</a:t>
            </a:r>
          </a:p>
          <a:p>
            <a:endParaRPr lang="en-US" dirty="0" smtClean="0"/>
          </a:p>
          <a:p>
            <a:r>
              <a:rPr lang="en-US" u="sng" dirty="0">
                <a:hlinkClick r:id="rId4"/>
              </a:rPr>
              <a:t>https://financialpartners.webex.com/financialpartners/ldr.php?RCID=42c4c38eaa46a066901077171ddc9a79</a:t>
            </a:r>
            <a:r>
              <a:rPr lang="en-US" dirty="0"/>
              <a:t> </a:t>
            </a:r>
            <a:endParaRPr lang="en-US" dirty="0" smtClean="0"/>
          </a:p>
          <a:p>
            <a:endParaRPr lang="en-US" dirty="0" smtClean="0"/>
          </a:p>
          <a:p>
            <a:r>
              <a:rPr lang="en-US" dirty="0"/>
              <a:t>Collateral Web Q4 Enhancements - Steering Committee </a:t>
            </a:r>
            <a:r>
              <a:rPr lang="en-US" dirty="0" smtClean="0"/>
              <a:t>Meeting</a:t>
            </a:r>
            <a:r>
              <a:rPr lang="en-US" dirty="0"/>
              <a:t/>
            </a:r>
            <a:br>
              <a:rPr lang="en-US" dirty="0"/>
            </a:br>
            <a:r>
              <a:rPr lang="en-US" dirty="0"/>
              <a:t>Wednesday, August 17, 2016 </a:t>
            </a:r>
            <a:br>
              <a:rPr lang="en-US" dirty="0"/>
            </a:br>
            <a:r>
              <a:rPr lang="en-US" dirty="0"/>
              <a:t>2:10 pm | Eastern Daylight Time (New York, GMT-04:00) </a:t>
            </a:r>
          </a:p>
        </p:txBody>
      </p:sp>
    </p:spTree>
    <p:custDataLst>
      <p:tags r:id="rId1"/>
    </p:custDataLst>
    <p:extLst>
      <p:ext uri="{BB962C8B-B14F-4D97-AF65-F5344CB8AC3E}">
        <p14:creationId xmlns:p14="http://schemas.microsoft.com/office/powerpoint/2010/main" val="1283312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Loan Position on Collateral Analysis</a:t>
            </a:r>
            <a:endParaRPr lang="en-US" dirty="0"/>
          </a:p>
        </p:txBody>
      </p:sp>
      <p:sp>
        <p:nvSpPr>
          <p:cNvPr id="4" name="Content Placeholder 2"/>
          <p:cNvSpPr txBox="1">
            <a:spLocks/>
          </p:cNvSpPr>
          <p:nvPr/>
        </p:nvSpPr>
        <p:spPr>
          <a:xfrm>
            <a:off x="533400" y="990600"/>
            <a:ext cx="8229600" cy="52117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rgbClr val="05223C"/>
                </a:solidFill>
                <a:latin typeface="Century Gothic" panose="020B0502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05223C"/>
                </a:solidFill>
                <a:latin typeface="Century Gothic" panose="020B0502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5223C"/>
                </a:solidFill>
                <a:latin typeface="Century Gothic" panose="020B0502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5223C"/>
                </a:solidFill>
                <a:latin typeface="Century Gothic" panose="020B0502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5223C"/>
                </a:solidFill>
                <a:latin typeface="Century Gothic" panose="020B0502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smtClean="0"/>
              <a:t>Issue Reported</a:t>
            </a:r>
          </a:p>
          <a:p>
            <a:pPr lvl="1"/>
            <a:r>
              <a:rPr lang="en-US" dirty="0" smtClean="0"/>
              <a:t>Request from FCE</a:t>
            </a:r>
          </a:p>
          <a:p>
            <a:pPr lvl="1"/>
            <a:r>
              <a:rPr lang="en-US" dirty="0" smtClean="0"/>
              <a:t>Ability to set Loan Position on the Collateral Analysis screen</a:t>
            </a:r>
          </a:p>
          <a:p>
            <a:r>
              <a:rPr lang="en-US" dirty="0" smtClean="0"/>
              <a:t>Proposed Enhancement</a:t>
            </a:r>
          </a:p>
          <a:p>
            <a:pPr lvl="1"/>
            <a:r>
              <a:rPr lang="en-US" dirty="0" smtClean="0"/>
              <a:t>When Lien Position is configured OFF, then Loan Position can be manually edited on the Collateral Analysis screen.  </a:t>
            </a:r>
          </a:p>
          <a:p>
            <a:pPr lvl="1"/>
            <a:r>
              <a:rPr lang="en-US" dirty="0" smtClean="0"/>
              <a:t>If Lien Position is configured ON, Loan Position will continue to be locked down on the Collateral Analysis screen.</a:t>
            </a:r>
          </a:p>
          <a:p>
            <a:endParaRPr lang="en-US" dirty="0"/>
          </a:p>
        </p:txBody>
      </p:sp>
    </p:spTree>
    <p:extLst>
      <p:ext uri="{BB962C8B-B14F-4D97-AF65-F5344CB8AC3E}">
        <p14:creationId xmlns:p14="http://schemas.microsoft.com/office/powerpoint/2010/main" val="129191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Undefined Items</a:t>
            </a:r>
            <a:endParaRPr lang="en-US" dirty="0"/>
          </a:p>
        </p:txBody>
      </p:sp>
      <p:sp>
        <p:nvSpPr>
          <p:cNvPr id="3" name="Content Placeholder 2"/>
          <p:cNvSpPr>
            <a:spLocks noGrp="1"/>
          </p:cNvSpPr>
          <p:nvPr>
            <p:ph idx="1"/>
          </p:nvPr>
        </p:nvSpPr>
        <p:spPr/>
        <p:txBody>
          <a:bodyPr>
            <a:normAutofit/>
          </a:bodyPr>
          <a:lstStyle/>
          <a:p>
            <a:r>
              <a:rPr lang="en-US" dirty="0" smtClean="0"/>
              <a:t>Provide </a:t>
            </a:r>
            <a:r>
              <a:rPr lang="en-US" dirty="0"/>
              <a:t>a way to </a:t>
            </a:r>
            <a:r>
              <a:rPr lang="en-US" dirty="0" smtClean="0"/>
              <a:t>ensure </a:t>
            </a:r>
            <a:r>
              <a:rPr lang="en-US" dirty="0"/>
              <a:t>that any newly calculated LTV ratios based on loan balance changes always get to LOS along with the recalculated LGD</a:t>
            </a:r>
            <a:endParaRPr lang="en-US" dirty="0" smtClean="0"/>
          </a:p>
          <a:p>
            <a:r>
              <a:rPr lang="en-US" dirty="0" smtClean="0"/>
              <a:t>Multiple </a:t>
            </a:r>
            <a:r>
              <a:rPr lang="en-US" dirty="0"/>
              <a:t>Scenarios for same system scopes causing </a:t>
            </a:r>
            <a:r>
              <a:rPr lang="en-US" dirty="0" smtClean="0"/>
              <a:t>issues</a:t>
            </a:r>
          </a:p>
          <a:p>
            <a:endParaRPr lang="en-US" dirty="0"/>
          </a:p>
        </p:txBody>
      </p:sp>
    </p:spTree>
    <p:extLst>
      <p:ext uri="{BB962C8B-B14F-4D97-AF65-F5344CB8AC3E}">
        <p14:creationId xmlns:p14="http://schemas.microsoft.com/office/powerpoint/2010/main" val="74331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 LTV/LGD to LOS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Issues Reported</a:t>
            </a:r>
          </a:p>
          <a:p>
            <a:pPr lvl="1"/>
            <a:r>
              <a:rPr lang="en-US" dirty="0" smtClean="0"/>
              <a:t>NW: </a:t>
            </a:r>
            <a:r>
              <a:rPr lang="en-US" dirty="0"/>
              <a:t>Refresh Button on Existing </a:t>
            </a:r>
            <a:r>
              <a:rPr lang="en-US" dirty="0" smtClean="0"/>
              <a:t>Loans</a:t>
            </a:r>
          </a:p>
          <a:p>
            <a:pPr lvl="2"/>
            <a:r>
              <a:rPr lang="en-US" dirty="0" smtClean="0"/>
              <a:t>Add </a:t>
            </a:r>
            <a:r>
              <a:rPr lang="en-US" dirty="0"/>
              <a:t>a refresh button on existing loans in Collateral Web to allow the program to recalculate the LTV ratio and LGD. </a:t>
            </a:r>
            <a:endParaRPr lang="en-US" dirty="0" smtClean="0"/>
          </a:p>
          <a:p>
            <a:pPr lvl="2"/>
            <a:r>
              <a:rPr lang="en-US" dirty="0" smtClean="0"/>
              <a:t>Currently</a:t>
            </a:r>
            <a:r>
              <a:rPr lang="en-US" dirty="0"/>
              <a:t>, users have to trick the system to trigger a </a:t>
            </a:r>
            <a:r>
              <a:rPr lang="en-US" dirty="0" err="1"/>
              <a:t>recalc</a:t>
            </a:r>
            <a:r>
              <a:rPr lang="en-US" dirty="0"/>
              <a:t>. Users need to change something in a scenario, close and reopen the scenario, then revert whatever was changed to its original state</a:t>
            </a:r>
            <a:r>
              <a:rPr lang="en-US" dirty="0" smtClean="0"/>
              <a:t>.</a:t>
            </a:r>
          </a:p>
          <a:p>
            <a:pPr lvl="1"/>
            <a:r>
              <a:rPr lang="en-US" dirty="0" err="1" smtClean="0"/>
              <a:t>AgC</a:t>
            </a:r>
            <a:r>
              <a:rPr lang="en-US" dirty="0" smtClean="0"/>
              <a:t>: </a:t>
            </a:r>
            <a:r>
              <a:rPr lang="en-US" dirty="0"/>
              <a:t>Updated L/V and LGD not flowing to </a:t>
            </a:r>
            <a:r>
              <a:rPr lang="en-US" dirty="0" err="1"/>
              <a:t>EmPOWER</a:t>
            </a:r>
            <a:r>
              <a:rPr lang="en-US" dirty="0"/>
              <a:t> </a:t>
            </a:r>
            <a:endParaRPr lang="en-US" dirty="0" smtClean="0"/>
          </a:p>
          <a:p>
            <a:pPr lvl="2"/>
            <a:r>
              <a:rPr lang="en-US" dirty="0" smtClean="0"/>
              <a:t>Updated </a:t>
            </a:r>
            <a:r>
              <a:rPr lang="en-US" dirty="0"/>
              <a:t>L/V and LGD do not flow to EmPOWER if the loan amount or other fields that affect collateral values do not change in CW. </a:t>
            </a:r>
            <a:endParaRPr lang="en-US" dirty="0" smtClean="0"/>
          </a:p>
          <a:p>
            <a:pPr lvl="2"/>
            <a:r>
              <a:rPr lang="en-US" dirty="0" smtClean="0"/>
              <a:t>Data </a:t>
            </a:r>
            <a:r>
              <a:rPr lang="en-US" dirty="0"/>
              <a:t>must be “dirtied” in CW by modifying collateral amounts, etc. to trick the system into updating values so they can be resubmitted to EmPOWER. </a:t>
            </a:r>
            <a:endParaRPr lang="en-US" dirty="0" smtClean="0"/>
          </a:p>
          <a:p>
            <a:pPr lvl="2"/>
            <a:r>
              <a:rPr lang="en-US" dirty="0"/>
              <a:t>E</a:t>
            </a:r>
            <a:r>
              <a:rPr lang="en-US" dirty="0" smtClean="0"/>
              <a:t>ncounter </a:t>
            </a:r>
            <a:r>
              <a:rPr lang="en-US" dirty="0"/>
              <a:t>the issue both on actions that require CW (loan origination) and actions that have no collateral impact (</a:t>
            </a:r>
            <a:r>
              <a:rPr lang="en-US" dirty="0" err="1"/>
              <a:t>reamortization</a:t>
            </a:r>
            <a:r>
              <a:rPr lang="en-US" dirty="0"/>
              <a:t>). In both cases, </a:t>
            </a:r>
            <a:r>
              <a:rPr lang="en-US" dirty="0" smtClean="0"/>
              <a:t>need </a:t>
            </a:r>
            <a:r>
              <a:rPr lang="en-US" dirty="0"/>
              <a:t>accurate L/V and LGD.</a:t>
            </a:r>
          </a:p>
        </p:txBody>
      </p:sp>
    </p:spTree>
    <p:extLst>
      <p:ext uri="{BB962C8B-B14F-4D97-AF65-F5344CB8AC3E}">
        <p14:creationId xmlns:p14="http://schemas.microsoft.com/office/powerpoint/2010/main" val="320186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LTV/LGD to LOS</a:t>
            </a:r>
          </a:p>
        </p:txBody>
      </p:sp>
      <p:sp>
        <p:nvSpPr>
          <p:cNvPr id="3" name="Content Placeholder 2"/>
          <p:cNvSpPr>
            <a:spLocks noGrp="1"/>
          </p:cNvSpPr>
          <p:nvPr>
            <p:ph idx="1"/>
          </p:nvPr>
        </p:nvSpPr>
        <p:spPr/>
        <p:txBody>
          <a:bodyPr/>
          <a:lstStyle/>
          <a:p>
            <a:r>
              <a:rPr lang="en-US" dirty="0" smtClean="0"/>
              <a:t>Stated business need:</a:t>
            </a:r>
          </a:p>
          <a:p>
            <a:pPr lvl="1"/>
            <a:r>
              <a:rPr lang="en-US" dirty="0" smtClean="0"/>
              <a:t>Data </a:t>
            </a:r>
            <a:r>
              <a:rPr lang="en-US" dirty="0"/>
              <a:t>integrity, internal and external audit issue. </a:t>
            </a:r>
            <a:endParaRPr lang="en-US" dirty="0" smtClean="0"/>
          </a:p>
          <a:p>
            <a:pPr lvl="1"/>
            <a:r>
              <a:rPr lang="en-US" dirty="0" smtClean="0"/>
              <a:t>PWC </a:t>
            </a:r>
            <a:r>
              <a:rPr lang="en-US" dirty="0"/>
              <a:t>did a deep dive into LGD’s a few years ago, and multiple processes were put in place to monitor LGD’s for accuracy. </a:t>
            </a:r>
            <a:endParaRPr lang="en-US" dirty="0" smtClean="0"/>
          </a:p>
          <a:p>
            <a:pPr lvl="1"/>
            <a:r>
              <a:rPr lang="en-US" dirty="0" smtClean="0"/>
              <a:t>Forcing </a:t>
            </a:r>
            <a:r>
              <a:rPr lang="en-US" dirty="0"/>
              <a:t>a user to put in “fake values” to trigger an update creates a significant data integrity issue.</a:t>
            </a:r>
          </a:p>
        </p:txBody>
      </p:sp>
    </p:spTree>
    <p:extLst>
      <p:ext uri="{BB962C8B-B14F-4D97-AF65-F5344CB8AC3E}">
        <p14:creationId xmlns:p14="http://schemas.microsoft.com/office/powerpoint/2010/main" val="391047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solve?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Does LTV/LGD need to update for all loans </a:t>
            </a:r>
            <a:r>
              <a:rPr lang="en-US" b="1" dirty="0" smtClean="0"/>
              <a:t>in the scope </a:t>
            </a:r>
            <a:r>
              <a:rPr lang="en-US" dirty="0" smtClean="0"/>
              <a:t>when making a minor update (e.g. text change) in Collateral?</a:t>
            </a:r>
          </a:p>
          <a:p>
            <a:r>
              <a:rPr lang="en-US" dirty="0" smtClean="0"/>
              <a:t>Does LTV/LGD need to update for all loans </a:t>
            </a:r>
            <a:r>
              <a:rPr lang="en-US" b="1" dirty="0" smtClean="0"/>
              <a:t>for the customer </a:t>
            </a:r>
            <a:r>
              <a:rPr lang="en-US" dirty="0" smtClean="0"/>
              <a:t>when working on one loan?</a:t>
            </a:r>
          </a:p>
          <a:p>
            <a:r>
              <a:rPr lang="en-US" dirty="0"/>
              <a:t>Do we need a way to force LTV/LGD to update in LOS because of amortization</a:t>
            </a:r>
            <a:r>
              <a:rPr lang="en-US" dirty="0" smtClean="0"/>
              <a:t>?</a:t>
            </a:r>
          </a:p>
          <a:p>
            <a:r>
              <a:rPr lang="en-US" dirty="0" smtClean="0"/>
              <a:t>What is audit committee expecting to see that they are not?</a:t>
            </a:r>
          </a:p>
          <a:p>
            <a:r>
              <a:rPr lang="en-US" dirty="0" smtClean="0"/>
              <a:t>Anything else?</a:t>
            </a:r>
            <a:endParaRPr lang="en-US" dirty="0"/>
          </a:p>
        </p:txBody>
      </p:sp>
    </p:spTree>
    <p:extLst>
      <p:ext uri="{BB962C8B-B14F-4D97-AF65-F5344CB8AC3E}">
        <p14:creationId xmlns:p14="http://schemas.microsoft.com/office/powerpoint/2010/main" val="169881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 scopes, 2 loans</a:t>
            </a:r>
            <a:endParaRPr lang="en-US" dirty="0"/>
          </a:p>
        </p:txBody>
      </p:sp>
      <p:sp>
        <p:nvSpPr>
          <p:cNvPr id="3" name="Content Placeholder 2"/>
          <p:cNvSpPr>
            <a:spLocks noGrp="1"/>
          </p:cNvSpPr>
          <p:nvPr>
            <p:ph idx="1"/>
          </p:nvPr>
        </p:nvSpPr>
        <p:spPr/>
        <p:txBody>
          <a:bodyPr/>
          <a:lstStyle/>
          <a:p>
            <a:r>
              <a:rPr lang="en-US" dirty="0" smtClean="0"/>
              <a:t>What do we expect here?</a:t>
            </a:r>
            <a:endParaRPr lang="en-US" dirty="0"/>
          </a:p>
        </p:txBody>
      </p:sp>
      <p:pic>
        <p:nvPicPr>
          <p:cNvPr id="3074" name="Picture 2" descr="C:\Users\mcfarlr\Pictures\CollateralWeb\CollateralExamp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524000"/>
            <a:ext cx="6096000" cy="5092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548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Multiple Scenarios for </a:t>
            </a:r>
            <a:r>
              <a:rPr lang="en-US" sz="2800" dirty="0" smtClean="0"/>
              <a:t>Same System </a:t>
            </a:r>
            <a:r>
              <a:rPr lang="en-US" sz="2800" dirty="0"/>
              <a:t>S</a:t>
            </a:r>
            <a:r>
              <a:rPr lang="en-US" sz="2800" dirty="0" smtClean="0"/>
              <a:t>copes</a:t>
            </a:r>
            <a:endParaRPr lang="en-US" sz="4000" dirty="0"/>
          </a:p>
        </p:txBody>
      </p:sp>
      <p:sp>
        <p:nvSpPr>
          <p:cNvPr id="3" name="Content Placeholder 2"/>
          <p:cNvSpPr>
            <a:spLocks noGrp="1"/>
          </p:cNvSpPr>
          <p:nvPr>
            <p:ph idx="1"/>
          </p:nvPr>
        </p:nvSpPr>
        <p:spPr>
          <a:xfrm>
            <a:off x="76200" y="685800"/>
            <a:ext cx="9067800" cy="6019800"/>
          </a:xfrm>
        </p:spPr>
        <p:txBody>
          <a:bodyPr>
            <a:normAutofit fontScale="92500" lnSpcReduction="10000"/>
          </a:bodyPr>
          <a:lstStyle/>
          <a:p>
            <a:r>
              <a:rPr lang="en-US" dirty="0" smtClean="0"/>
              <a:t>Issues Reported</a:t>
            </a:r>
            <a:endParaRPr lang="en-US" dirty="0"/>
          </a:p>
          <a:p>
            <a:pPr lvl="1"/>
            <a:r>
              <a:rPr lang="en-US" dirty="0" err="1" smtClean="0"/>
              <a:t>AgC</a:t>
            </a:r>
            <a:r>
              <a:rPr lang="en-US" dirty="0" smtClean="0"/>
              <a:t>: </a:t>
            </a:r>
            <a:r>
              <a:rPr lang="en-US" dirty="0"/>
              <a:t>Objects “owned” by a scenario not visible to other scenarios </a:t>
            </a:r>
            <a:endParaRPr lang="en-US" dirty="0" smtClean="0"/>
          </a:p>
          <a:p>
            <a:pPr lvl="2"/>
            <a:r>
              <a:rPr lang="en-US" dirty="0" smtClean="0"/>
              <a:t>Some </a:t>
            </a:r>
            <a:r>
              <a:rPr lang="en-US" dirty="0"/>
              <a:t>situations require multiple scenarios for the same customer (branch is working PCA loans while Lending Operations is working on FLCA loans; loans may be booked at different times and be at different stages). </a:t>
            </a:r>
            <a:endParaRPr lang="en-US" dirty="0" smtClean="0"/>
          </a:p>
          <a:p>
            <a:pPr lvl="2"/>
            <a:r>
              <a:rPr lang="en-US" dirty="0" smtClean="0"/>
              <a:t>User </a:t>
            </a:r>
            <a:r>
              <a:rPr lang="en-US" dirty="0"/>
              <a:t>is unable to see which objects are “owned” by which scenario; if they inadvertently make a change in an object “owned” by another scenario, CW locks up, FPI has to script out the scenario and we start over. </a:t>
            </a:r>
            <a:endParaRPr lang="en-US" dirty="0" smtClean="0"/>
          </a:p>
          <a:p>
            <a:pPr lvl="1"/>
            <a:r>
              <a:rPr lang="en-US" dirty="0" smtClean="0"/>
              <a:t>FCE: </a:t>
            </a:r>
            <a:r>
              <a:rPr lang="en-US" dirty="0"/>
              <a:t>Goal is to reduce the number of multiple collateral scenarios. </a:t>
            </a:r>
            <a:endParaRPr lang="en-US" dirty="0" smtClean="0"/>
          </a:p>
          <a:p>
            <a:pPr lvl="2"/>
            <a:r>
              <a:rPr lang="en-US" dirty="0" smtClean="0"/>
              <a:t>It </a:t>
            </a:r>
            <a:r>
              <a:rPr lang="en-US" dirty="0"/>
              <a:t>is probably infrequent that staff would want to create multiple scenarios for the same group of loans. Would like a warning if possible</a:t>
            </a:r>
            <a:r>
              <a:rPr lang="en-US" dirty="0" smtClean="0"/>
              <a:t>.</a:t>
            </a:r>
            <a:endParaRPr lang="en-US" dirty="0"/>
          </a:p>
        </p:txBody>
      </p:sp>
    </p:spTree>
    <p:extLst>
      <p:ext uri="{BB962C8B-B14F-4D97-AF65-F5344CB8AC3E}">
        <p14:creationId xmlns:p14="http://schemas.microsoft.com/office/powerpoint/2010/main" val="4043920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Scenarios/system scopes</a:t>
            </a:r>
          </a:p>
        </p:txBody>
      </p:sp>
      <p:sp>
        <p:nvSpPr>
          <p:cNvPr id="3" name="Content Placeholder 2"/>
          <p:cNvSpPr>
            <a:spLocks noGrp="1"/>
          </p:cNvSpPr>
          <p:nvPr>
            <p:ph idx="1"/>
          </p:nvPr>
        </p:nvSpPr>
        <p:spPr>
          <a:xfrm>
            <a:off x="76200" y="762000"/>
            <a:ext cx="8991600" cy="5364163"/>
          </a:xfrm>
        </p:spPr>
        <p:txBody>
          <a:bodyPr/>
          <a:lstStyle/>
          <a:p>
            <a:pPr marL="0" indent="0">
              <a:buNone/>
            </a:pPr>
            <a:r>
              <a:rPr lang="en-US" b="1" dirty="0" smtClean="0"/>
              <a:t>Possible solutions</a:t>
            </a:r>
          </a:p>
          <a:p>
            <a:pPr marL="0" indent="0">
              <a:buNone/>
            </a:pPr>
            <a:r>
              <a:rPr lang="en-US" dirty="0" smtClean="0"/>
              <a:t>Option 1: </a:t>
            </a:r>
          </a:p>
          <a:p>
            <a:pPr lvl="1"/>
            <a:r>
              <a:rPr lang="en-US" dirty="0" smtClean="0"/>
              <a:t>Don’t </a:t>
            </a:r>
            <a:r>
              <a:rPr lang="en-US" dirty="0"/>
              <a:t>allow multiple scenarios to be </a:t>
            </a:r>
            <a:r>
              <a:rPr lang="en-US" dirty="0" smtClean="0"/>
              <a:t>created per scope, </a:t>
            </a:r>
            <a:r>
              <a:rPr lang="en-US" dirty="0"/>
              <a:t>but also don’t lock at the scenario level.  Instead, lock at the system scope level so multiple users can work on the same </a:t>
            </a:r>
            <a:r>
              <a:rPr lang="en-US" dirty="0" smtClean="0"/>
              <a:t>customer at </a:t>
            </a:r>
            <a:r>
              <a:rPr lang="en-US" dirty="0"/>
              <a:t>same time, just not on the same system scope</a:t>
            </a:r>
            <a:r>
              <a:rPr lang="en-US" dirty="0" smtClean="0"/>
              <a:t>.</a:t>
            </a:r>
          </a:p>
        </p:txBody>
      </p:sp>
    </p:spTree>
    <p:extLst>
      <p:ext uri="{BB962C8B-B14F-4D97-AF65-F5344CB8AC3E}">
        <p14:creationId xmlns:p14="http://schemas.microsoft.com/office/powerpoint/2010/main" val="1082470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Scenarios/system scopes</a:t>
            </a:r>
          </a:p>
        </p:txBody>
      </p:sp>
      <p:sp>
        <p:nvSpPr>
          <p:cNvPr id="3" name="Content Placeholder 2"/>
          <p:cNvSpPr>
            <a:spLocks noGrp="1"/>
          </p:cNvSpPr>
          <p:nvPr>
            <p:ph idx="1"/>
          </p:nvPr>
        </p:nvSpPr>
        <p:spPr>
          <a:xfrm>
            <a:off x="76200" y="762000"/>
            <a:ext cx="8991600" cy="5867400"/>
          </a:xfrm>
        </p:spPr>
        <p:txBody>
          <a:bodyPr>
            <a:noAutofit/>
          </a:bodyPr>
          <a:lstStyle/>
          <a:p>
            <a:pPr marL="0" indent="0">
              <a:buNone/>
            </a:pPr>
            <a:r>
              <a:rPr lang="en-US" dirty="0" smtClean="0"/>
              <a:t>Option 2: </a:t>
            </a:r>
          </a:p>
          <a:p>
            <a:pPr lvl="0"/>
            <a:r>
              <a:rPr lang="en-US" sz="2400" dirty="0" smtClean="0"/>
              <a:t>Start </a:t>
            </a:r>
            <a:r>
              <a:rPr lang="en-US" sz="2400" dirty="0"/>
              <a:t>a new scenario, </a:t>
            </a:r>
            <a:r>
              <a:rPr lang="en-US" sz="2400" dirty="0" smtClean="0"/>
              <a:t>the app will ask </a:t>
            </a:r>
            <a:r>
              <a:rPr lang="en-US" sz="2400" dirty="0"/>
              <a:t>you which </a:t>
            </a:r>
            <a:r>
              <a:rPr lang="en-US" sz="2400" dirty="0" smtClean="0"/>
              <a:t>scope/loans </a:t>
            </a:r>
            <a:r>
              <a:rPr lang="en-US" sz="2400" dirty="0"/>
              <a:t>you want to include in the </a:t>
            </a:r>
            <a:r>
              <a:rPr lang="en-US" sz="2400" dirty="0" smtClean="0"/>
              <a:t>scenario.</a:t>
            </a:r>
            <a:endParaRPr lang="en-US" sz="2400" dirty="0"/>
          </a:p>
          <a:p>
            <a:pPr lvl="1"/>
            <a:r>
              <a:rPr lang="en-US" sz="2000" dirty="0"/>
              <a:t>If a scenario already exists for a particular scope, app will tell </a:t>
            </a:r>
            <a:r>
              <a:rPr lang="en-US" sz="2000" dirty="0" smtClean="0"/>
              <a:t>you.</a:t>
            </a:r>
            <a:endParaRPr lang="en-US" sz="2000" dirty="0"/>
          </a:p>
          <a:p>
            <a:pPr lvl="1"/>
            <a:r>
              <a:rPr lang="en-US" sz="2000" dirty="0"/>
              <a:t>Identified </a:t>
            </a:r>
            <a:r>
              <a:rPr lang="en-US" sz="2000" dirty="0" smtClean="0"/>
              <a:t>scopes in the scenario are </a:t>
            </a:r>
            <a:r>
              <a:rPr lang="en-US" sz="2000" dirty="0"/>
              <a:t>pinned, </a:t>
            </a:r>
            <a:r>
              <a:rPr lang="en-US" sz="2000" dirty="0" smtClean="0"/>
              <a:t>all other scopes are </a:t>
            </a:r>
            <a:r>
              <a:rPr lang="en-US" sz="2000" dirty="0"/>
              <a:t>grayed </a:t>
            </a:r>
            <a:r>
              <a:rPr lang="en-US" sz="2000" dirty="0" smtClean="0"/>
              <a:t>out.</a:t>
            </a:r>
            <a:endParaRPr lang="en-US" sz="2000" dirty="0"/>
          </a:p>
          <a:p>
            <a:pPr lvl="1"/>
            <a:r>
              <a:rPr lang="en-US" sz="2000" dirty="0" smtClean="0"/>
              <a:t>Would </a:t>
            </a:r>
            <a:r>
              <a:rPr lang="en-US" sz="2000" dirty="0"/>
              <a:t>have to start a new scenario to work on the other scope(s) – which could include </a:t>
            </a:r>
            <a:r>
              <a:rPr lang="en-US" sz="2000" dirty="0" smtClean="0"/>
              <a:t>a scenario to work  across all scopes.</a:t>
            </a:r>
            <a:endParaRPr lang="en-US" sz="2000" dirty="0"/>
          </a:p>
          <a:p>
            <a:pPr lvl="1"/>
            <a:r>
              <a:rPr lang="en-US" sz="2000" dirty="0"/>
              <a:t>If multiple scenarios exist for </a:t>
            </a:r>
            <a:r>
              <a:rPr lang="en-US" sz="2000" dirty="0" smtClean="0"/>
              <a:t>a particular </a:t>
            </a:r>
            <a:r>
              <a:rPr lang="en-US" sz="2000" dirty="0"/>
              <a:t>scope, when you go to submit any one of them to </a:t>
            </a:r>
            <a:r>
              <a:rPr lang="en-US" sz="2000" dirty="0" err="1"/>
              <a:t>EmPOWER</a:t>
            </a:r>
            <a:r>
              <a:rPr lang="en-US" sz="2000" dirty="0"/>
              <a:t>, </a:t>
            </a:r>
            <a:r>
              <a:rPr lang="en-US" sz="2000" dirty="0" smtClean="0"/>
              <a:t>app will warn you that all other scenarios </a:t>
            </a:r>
            <a:r>
              <a:rPr lang="en-US" sz="2000" dirty="0"/>
              <a:t>for this scope will be </a:t>
            </a:r>
            <a:r>
              <a:rPr lang="en-US" sz="2000" b="1" dirty="0" smtClean="0"/>
              <a:t>deleted</a:t>
            </a:r>
            <a:r>
              <a:rPr lang="en-US" sz="2000" dirty="0" smtClean="0"/>
              <a:t>.</a:t>
            </a:r>
            <a:endParaRPr lang="en-US" sz="2000" dirty="0"/>
          </a:p>
          <a:p>
            <a:pPr lvl="2"/>
            <a:r>
              <a:rPr lang="en-US" sz="1600" dirty="0"/>
              <a:t>If you decide to continue and submit your scope to </a:t>
            </a:r>
            <a:r>
              <a:rPr lang="en-US" sz="1600" dirty="0" err="1"/>
              <a:t>EmPOWER</a:t>
            </a:r>
            <a:r>
              <a:rPr lang="en-US" sz="1600" dirty="0"/>
              <a:t>, then all other scenarios for that scope, or that include that scope (so the “all in” scenario), are deleted.</a:t>
            </a:r>
          </a:p>
          <a:p>
            <a:pPr lvl="1"/>
            <a:endParaRPr lang="en-US" sz="2000" dirty="0" smtClean="0"/>
          </a:p>
        </p:txBody>
      </p:sp>
    </p:spTree>
    <p:extLst>
      <p:ext uri="{BB962C8B-B14F-4D97-AF65-F5344CB8AC3E}">
        <p14:creationId xmlns:p14="http://schemas.microsoft.com/office/powerpoint/2010/main" val="2059865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Requests</a:t>
            </a:r>
            <a:endParaRPr lang="en-US" dirty="0"/>
          </a:p>
        </p:txBody>
      </p:sp>
      <p:sp>
        <p:nvSpPr>
          <p:cNvPr id="3" name="Content Placeholder 2"/>
          <p:cNvSpPr>
            <a:spLocks noGrp="1"/>
          </p:cNvSpPr>
          <p:nvPr>
            <p:ph idx="1"/>
          </p:nvPr>
        </p:nvSpPr>
        <p:spPr/>
        <p:txBody>
          <a:bodyPr/>
          <a:lstStyle/>
          <a:p>
            <a:r>
              <a:rPr lang="en-US" dirty="0" smtClean="0"/>
              <a:t>Cross-collateralization flag in </a:t>
            </a:r>
            <a:r>
              <a:rPr lang="en-US" dirty="0" err="1" smtClean="0"/>
              <a:t>EmPOWER</a:t>
            </a:r>
            <a:endParaRPr lang="en-US" dirty="0" smtClean="0"/>
          </a:p>
          <a:p>
            <a:pPr lvl="1"/>
            <a:r>
              <a:rPr lang="en-US" dirty="0" smtClean="0"/>
              <a:t>One loan </a:t>
            </a:r>
            <a:r>
              <a:rPr lang="en-US" dirty="0"/>
              <a:t>secured by collateral that is not shared or crossed with any other loan is appearing </a:t>
            </a:r>
            <a:r>
              <a:rPr lang="en-US" dirty="0" smtClean="0"/>
              <a:t>as </a:t>
            </a:r>
            <a:r>
              <a:rPr lang="en-US" dirty="0"/>
              <a:t>crossed. </a:t>
            </a:r>
            <a:endParaRPr lang="en-US" dirty="0" smtClean="0"/>
          </a:p>
          <a:p>
            <a:r>
              <a:rPr lang="en-US" dirty="0" smtClean="0"/>
              <a:t>Editing Partial Release Data</a:t>
            </a:r>
          </a:p>
          <a:p>
            <a:pPr lvl="1"/>
            <a:r>
              <a:rPr lang="en-US" dirty="0" smtClean="0"/>
              <a:t>Cannot currently edit partial release data before the scenario is submitted.</a:t>
            </a:r>
            <a:endParaRPr lang="en-US" dirty="0"/>
          </a:p>
        </p:txBody>
      </p:sp>
    </p:spTree>
    <p:extLst>
      <p:ext uri="{BB962C8B-B14F-4D97-AF65-F5344CB8AC3E}">
        <p14:creationId xmlns:p14="http://schemas.microsoft.com/office/powerpoint/2010/main" val="1545298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Steering Committee Members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0488537"/>
              </p:ext>
            </p:extLst>
          </p:nvPr>
        </p:nvGraphicFramePr>
        <p:xfrm>
          <a:off x="228601" y="762000"/>
          <a:ext cx="8610599" cy="5872480"/>
        </p:xfrm>
        <a:graphic>
          <a:graphicData uri="http://schemas.openxmlformats.org/drawingml/2006/table">
            <a:tbl>
              <a:tblPr firstRow="1" bandRow="1">
                <a:tableStyleId>{5C22544A-7EE6-4342-B048-85BDC9FD1C3A}</a:tableStyleId>
              </a:tblPr>
              <a:tblGrid>
                <a:gridCol w="2667000"/>
                <a:gridCol w="3429000"/>
                <a:gridCol w="2514599"/>
              </a:tblGrid>
              <a:tr h="370840">
                <a:tc>
                  <a:txBody>
                    <a:bodyPr/>
                    <a:lstStyle/>
                    <a:p>
                      <a:r>
                        <a:rPr lang="en-US" dirty="0" smtClean="0"/>
                        <a:t>Association</a:t>
                      </a:r>
                      <a:endParaRPr lang="en-US" dirty="0"/>
                    </a:p>
                  </a:txBody>
                  <a:tcPr/>
                </a:tc>
                <a:tc>
                  <a:txBody>
                    <a:bodyPr/>
                    <a:lstStyle/>
                    <a:p>
                      <a:r>
                        <a:rPr lang="en-US" dirty="0" smtClean="0"/>
                        <a:t>Member</a:t>
                      </a:r>
                      <a:endParaRPr lang="en-US" dirty="0"/>
                    </a:p>
                  </a:txBody>
                  <a:tcPr/>
                </a:tc>
                <a:tc>
                  <a:txBody>
                    <a:bodyPr/>
                    <a:lstStyle/>
                    <a:p>
                      <a:r>
                        <a:rPr lang="en-US" dirty="0" smtClean="0"/>
                        <a:t>Present? Y/N/Rep</a:t>
                      </a:r>
                      <a:endParaRPr lang="en-US" dirty="0"/>
                    </a:p>
                  </a:txBody>
                  <a:tcPr/>
                </a:tc>
              </a:tr>
              <a:tr h="370840">
                <a:tc>
                  <a:txBody>
                    <a:bodyPr/>
                    <a:lstStyle/>
                    <a:p>
                      <a:r>
                        <a:rPr lang="en-US" dirty="0" smtClean="0"/>
                        <a:t>FPI</a:t>
                      </a:r>
                      <a:endParaRPr lang="en-US" dirty="0"/>
                    </a:p>
                  </a:txBody>
                  <a:tcPr/>
                </a:tc>
                <a:tc>
                  <a:txBody>
                    <a:bodyPr/>
                    <a:lstStyle/>
                    <a:p>
                      <a:r>
                        <a:rPr lang="en-US" dirty="0" smtClean="0"/>
                        <a:t>Bevin Morrissey</a:t>
                      </a:r>
                    </a:p>
                    <a:p>
                      <a:r>
                        <a:rPr lang="en-US" dirty="0" smtClean="0"/>
                        <a:t>Aaron Clayton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Rebecca McFarland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Bob Hoffman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Charles Branche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Scott</a:t>
                      </a:r>
                      <a:r>
                        <a:rPr lang="en-US" baseline="0" dirty="0" smtClean="0">
                          <a:solidFill>
                            <a:srgbClr val="05223C"/>
                          </a:solidFill>
                        </a:rPr>
                        <a:t> Rackliffe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05223C"/>
                          </a:solidFill>
                        </a:rPr>
                        <a:t>Dan Welch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05223C"/>
                          </a:solidFill>
                        </a:rPr>
                        <a:t>Jeff Marshall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05223C"/>
                          </a:solidFill>
                        </a:rPr>
                        <a:t>Jason Hilzendeger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05223C"/>
                          </a:solidFill>
                        </a:rPr>
                        <a:t>LeeAnne Nikolao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solidFill>
                            <a:srgbClr val="05223C"/>
                          </a:solidFill>
                        </a:rPr>
                        <a:t>Dan Sanders</a:t>
                      </a:r>
                      <a:endParaRPr lang="en-US" dirty="0" smtClean="0">
                        <a:solidFill>
                          <a:srgbClr val="05223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Y</a:t>
                      </a:r>
                    </a:p>
                  </a:txBody>
                  <a:tcPr/>
                </a:tc>
              </a:tr>
              <a:tr h="370840">
                <a:tc>
                  <a:txBody>
                    <a:bodyPr/>
                    <a:lstStyle/>
                    <a:p>
                      <a:r>
                        <a:rPr lang="en-US" dirty="0" smtClean="0"/>
                        <a:t>AgCountry</a:t>
                      </a:r>
                      <a:endParaRPr lang="en-US" dirty="0"/>
                    </a:p>
                  </a:txBody>
                  <a:tcPr/>
                </a:tc>
                <a:tc>
                  <a:txBody>
                    <a:bodyPr/>
                    <a:lstStyle/>
                    <a:p>
                      <a:r>
                        <a:rPr lang="en-US" dirty="0" smtClean="0"/>
                        <a:t>Kari Seidel</a:t>
                      </a:r>
                    </a:p>
                    <a:p>
                      <a:r>
                        <a:rPr lang="en-US" dirty="0" smtClean="0"/>
                        <a:t>Becky Thibert</a:t>
                      </a:r>
                      <a:endParaRPr lang="en-US" dirty="0"/>
                    </a:p>
                  </a:txBody>
                  <a:tcPr/>
                </a:tc>
                <a:tc>
                  <a:txBody>
                    <a:bodyPr/>
                    <a:lstStyle/>
                    <a:p>
                      <a:r>
                        <a:rPr lang="en-US" dirty="0" smtClean="0"/>
                        <a:t>Y</a:t>
                      </a:r>
                    </a:p>
                    <a:p>
                      <a:r>
                        <a:rPr lang="en-US" dirty="0" smtClean="0"/>
                        <a:t>Y</a:t>
                      </a:r>
                      <a:endParaRPr lang="en-US" dirty="0"/>
                    </a:p>
                  </a:txBody>
                  <a:tcPr/>
                </a:tc>
              </a:tr>
              <a:tr h="370840">
                <a:tc>
                  <a:txBody>
                    <a:bodyPr/>
                    <a:lstStyle/>
                    <a:p>
                      <a:r>
                        <a:rPr lang="en-US" dirty="0" smtClean="0"/>
                        <a:t>Farm Credit East</a:t>
                      </a:r>
                      <a:endParaRPr lang="en-US" dirty="0"/>
                    </a:p>
                  </a:txBody>
                  <a:tcPr/>
                </a:tc>
                <a:tc>
                  <a:txBody>
                    <a:bodyPr/>
                    <a:lstStyle/>
                    <a:p>
                      <a:r>
                        <a:rPr lang="en-US" dirty="0" smtClean="0"/>
                        <a:t>Steve Rickenbacher</a:t>
                      </a:r>
                    </a:p>
                    <a:p>
                      <a:r>
                        <a:rPr lang="en-US" dirty="0" smtClean="0"/>
                        <a:t>Ryan Hrobuchak</a:t>
                      </a:r>
                    </a:p>
                  </a:txBody>
                  <a:tcPr/>
                </a:tc>
                <a:tc>
                  <a:txBody>
                    <a:bodyPr/>
                    <a:lstStyle/>
                    <a:p>
                      <a:r>
                        <a:rPr lang="en-US" dirty="0" smtClean="0"/>
                        <a:t>Y</a:t>
                      </a:r>
                    </a:p>
                    <a:p>
                      <a:r>
                        <a:rPr lang="en-US" dirty="0" smtClean="0"/>
                        <a:t>Y</a:t>
                      </a:r>
                      <a:endParaRPr lang="en-US" dirty="0"/>
                    </a:p>
                  </a:txBody>
                  <a:tcPr/>
                </a:tc>
              </a:tr>
              <a:tr h="370840">
                <a:tc>
                  <a:txBody>
                    <a:bodyPr/>
                    <a:lstStyle/>
                    <a:p>
                      <a:r>
                        <a:rPr lang="en-US" dirty="0" smtClean="0"/>
                        <a:t>Farm Credit West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baseline="0" dirty="0" smtClean="0"/>
                        <a:t>Melissa Gomes</a:t>
                      </a:r>
                    </a:p>
                  </a:txBody>
                  <a:tcPr/>
                </a:tc>
                <a:tc>
                  <a:txBody>
                    <a:bodyPr/>
                    <a:lstStyle/>
                    <a:p>
                      <a:r>
                        <a:rPr lang="en-US" strike="noStrike" baseline="0" dirty="0" smtClean="0"/>
                        <a:t>Y</a:t>
                      </a:r>
                    </a:p>
                  </a:txBody>
                  <a:tcPr/>
                </a:tc>
              </a:tr>
              <a:tr h="370840">
                <a:tc>
                  <a:txBody>
                    <a:bodyPr/>
                    <a:lstStyle/>
                    <a:p>
                      <a:r>
                        <a:rPr lang="en-US" dirty="0" smtClean="0"/>
                        <a:t>Northwest</a:t>
                      </a:r>
                      <a:endParaRPr lang="en-US" dirty="0"/>
                    </a:p>
                  </a:txBody>
                  <a:tcPr/>
                </a:tc>
                <a:tc>
                  <a:txBody>
                    <a:bodyPr/>
                    <a:lstStyle/>
                    <a:p>
                      <a:r>
                        <a:rPr lang="en-US" strike="noStrike" baseline="0" dirty="0" smtClean="0"/>
                        <a:t>Jacob Ruland</a:t>
                      </a:r>
                    </a:p>
                  </a:txBody>
                  <a:tcPr/>
                </a:tc>
                <a:tc>
                  <a:txBody>
                    <a:bodyPr/>
                    <a:lstStyle/>
                    <a:p>
                      <a:r>
                        <a:rPr lang="en-US" strike="noStrike" baseline="0" dirty="0" smtClean="0"/>
                        <a:t>Y</a:t>
                      </a:r>
                    </a:p>
                  </a:txBody>
                  <a:tcPr/>
                </a:tc>
              </a:tr>
              <a:tr h="370840">
                <a:tc>
                  <a:txBody>
                    <a:bodyPr/>
                    <a:lstStyle/>
                    <a:p>
                      <a:r>
                        <a:rPr lang="en-US" dirty="0" smtClean="0"/>
                        <a:t>Yankee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baseline="0" dirty="0" smtClean="0"/>
                        <a:t>Kyle </a:t>
                      </a:r>
                      <a:r>
                        <a:rPr lang="en-US" strike="noStrike" baseline="0" dirty="0" err="1" smtClean="0"/>
                        <a:t>Lussier</a:t>
                      </a:r>
                      <a:endParaRPr lang="en-US" strike="noStrike" baseline="0" dirty="0" smtClean="0"/>
                    </a:p>
                  </a:txBody>
                  <a:tcPr/>
                </a:tc>
                <a:tc>
                  <a:txBody>
                    <a:bodyPr/>
                    <a:lstStyle/>
                    <a:p>
                      <a:r>
                        <a:rPr lang="en-US" strike="noStrike" baseline="0" dirty="0" smtClean="0"/>
                        <a:t>Y</a:t>
                      </a:r>
                    </a:p>
                  </a:txBody>
                  <a:tcPr/>
                </a:tc>
              </a:tr>
            </a:tbl>
          </a:graphicData>
        </a:graphic>
      </p:graphicFrame>
    </p:spTree>
    <p:extLst>
      <p:ext uri="{BB962C8B-B14F-4D97-AF65-F5344CB8AC3E}">
        <p14:creationId xmlns:p14="http://schemas.microsoft.com/office/powerpoint/2010/main" val="2899791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Schedule</a:t>
            </a:r>
            <a:endParaRPr lang="en-US" dirty="0"/>
          </a:p>
        </p:txBody>
      </p:sp>
      <p:sp>
        <p:nvSpPr>
          <p:cNvPr id="3" name="Content Placeholder 2"/>
          <p:cNvSpPr>
            <a:spLocks noGrp="1"/>
          </p:cNvSpPr>
          <p:nvPr>
            <p:ph idx="1"/>
          </p:nvPr>
        </p:nvSpPr>
        <p:spPr/>
        <p:txBody>
          <a:bodyPr/>
          <a:lstStyle/>
          <a:p>
            <a:r>
              <a:rPr lang="en-US" dirty="0" smtClean="0"/>
              <a:t>10/5 – Code Complete</a:t>
            </a:r>
          </a:p>
          <a:p>
            <a:r>
              <a:rPr lang="en-US" dirty="0" smtClean="0"/>
              <a:t>10/20 </a:t>
            </a:r>
            <a:r>
              <a:rPr lang="en-US" dirty="0"/>
              <a:t>– QA (A, B, G, P and Q)</a:t>
            </a:r>
          </a:p>
          <a:p>
            <a:r>
              <a:rPr lang="en-US" dirty="0"/>
              <a:t>10/27 – QA (A, B, G, P and Q)</a:t>
            </a:r>
          </a:p>
          <a:p>
            <a:r>
              <a:rPr lang="en-US" dirty="0"/>
              <a:t>11/3 – </a:t>
            </a:r>
            <a:r>
              <a:rPr lang="en-US" dirty="0" smtClean="0"/>
              <a:t>QA </a:t>
            </a:r>
            <a:r>
              <a:rPr lang="en-US" dirty="0"/>
              <a:t>(A, B, G, P and Q)</a:t>
            </a:r>
          </a:p>
          <a:p>
            <a:r>
              <a:rPr lang="en-US" dirty="0"/>
              <a:t>11/12 – Prod Release</a:t>
            </a:r>
          </a:p>
        </p:txBody>
      </p:sp>
    </p:spTree>
    <p:extLst>
      <p:ext uri="{BB962C8B-B14F-4D97-AF65-F5344CB8AC3E}">
        <p14:creationId xmlns:p14="http://schemas.microsoft.com/office/powerpoint/2010/main" val="40128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34975" y="4724400"/>
            <a:ext cx="8229600" cy="1266825"/>
          </a:xfrm>
        </p:spPr>
        <p:txBody>
          <a:bodyPr/>
          <a:lstStyle/>
          <a:p>
            <a:pPr algn="ctr">
              <a:buFontTx/>
              <a:buNone/>
            </a:pPr>
            <a:r>
              <a:rPr lang="en-US" sz="4000" dirty="0"/>
              <a:t>Questions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9064" y="1676400"/>
            <a:ext cx="2785872" cy="3048000"/>
          </a:xfrm>
          <a:prstGeom prst="rect">
            <a:avLst/>
          </a:prstGeom>
        </p:spPr>
      </p:pic>
      <p:sp>
        <p:nvSpPr>
          <p:cNvPr id="6" name="Title 5"/>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772787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a:t>
            </a:r>
            <a:endParaRPr lang="en-US" dirty="0"/>
          </a:p>
        </p:txBody>
      </p:sp>
      <p:sp>
        <p:nvSpPr>
          <p:cNvPr id="4" name="Content Placeholder 3"/>
          <p:cNvSpPr>
            <a:spLocks noGrp="1"/>
          </p:cNvSpPr>
          <p:nvPr>
            <p:ph idx="1"/>
          </p:nvPr>
        </p:nvSpPr>
        <p:spPr/>
        <p:txBody>
          <a:bodyPr/>
          <a:lstStyle/>
          <a:p>
            <a:r>
              <a:rPr lang="en-US" dirty="0" smtClean="0"/>
              <a:t>Greetings and Intro</a:t>
            </a:r>
          </a:p>
          <a:p>
            <a:r>
              <a:rPr lang="en-US" dirty="0" smtClean="0"/>
              <a:t>Defined Items</a:t>
            </a:r>
          </a:p>
          <a:p>
            <a:r>
              <a:rPr lang="en-US" dirty="0" smtClean="0"/>
              <a:t>Undefined Items</a:t>
            </a:r>
            <a:endParaRPr lang="en-US" dirty="0"/>
          </a:p>
        </p:txBody>
      </p:sp>
    </p:spTree>
    <p:custDataLst>
      <p:tags r:id="rId1"/>
    </p:custDataLst>
    <p:extLst>
      <p:ext uri="{BB962C8B-B14F-4D97-AF65-F5344CB8AC3E}">
        <p14:creationId xmlns:p14="http://schemas.microsoft.com/office/powerpoint/2010/main" val="2681397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Defined Items</a:t>
            </a:r>
            <a:endParaRPr lang="en-US" dirty="0"/>
          </a:p>
        </p:txBody>
      </p:sp>
      <p:sp>
        <p:nvSpPr>
          <p:cNvPr id="3" name="Content Placeholder 2"/>
          <p:cNvSpPr>
            <a:spLocks noGrp="1"/>
          </p:cNvSpPr>
          <p:nvPr>
            <p:ph idx="1"/>
          </p:nvPr>
        </p:nvSpPr>
        <p:spPr/>
        <p:txBody>
          <a:bodyPr/>
          <a:lstStyle/>
          <a:p>
            <a:r>
              <a:rPr lang="en-US" dirty="0"/>
              <a:t>FEMA Hyperlink for flood maps on Buildings Panel</a:t>
            </a:r>
          </a:p>
          <a:p>
            <a:r>
              <a:rPr lang="en-US" dirty="0" smtClean="0"/>
              <a:t>2017 IRS Requirements for Real Estate Collateral</a:t>
            </a:r>
          </a:p>
          <a:p>
            <a:r>
              <a:rPr lang="en-US" dirty="0"/>
              <a:t>Fix the Lien Position / Loan Position</a:t>
            </a:r>
          </a:p>
          <a:p>
            <a:r>
              <a:rPr lang="en-US" dirty="0" err="1" smtClean="0"/>
              <a:t>Calc</a:t>
            </a:r>
            <a:r>
              <a:rPr lang="en-US" dirty="0" smtClean="0"/>
              <a:t> </a:t>
            </a:r>
            <a:r>
              <a:rPr lang="en-US" dirty="0"/>
              <a:t>Change </a:t>
            </a:r>
            <a:r>
              <a:rPr lang="en-US" dirty="0" smtClean="0"/>
              <a:t>for Participation Loans Secured by Chattel </a:t>
            </a:r>
          </a:p>
        </p:txBody>
      </p:sp>
    </p:spTree>
    <p:extLst>
      <p:ext uri="{BB962C8B-B14F-4D97-AF65-F5344CB8AC3E}">
        <p14:creationId xmlns:p14="http://schemas.microsoft.com/office/powerpoint/2010/main" val="1632470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FEMA Hyperlink for Flood Maps</a:t>
            </a:r>
            <a:endParaRPr lang="en-US" dirty="0"/>
          </a:p>
        </p:txBody>
      </p:sp>
      <p:pic>
        <p:nvPicPr>
          <p:cNvPr id="1026" name="Picture 2" descr="\\f01\USERS\WICKSR\EmPOWERWeb\92340\SearchFloodMaps.bmp"/>
          <p:cNvPicPr>
            <a:picLocks noChangeAspect="1" noChangeArrowheads="1"/>
          </p:cNvPicPr>
          <p:nvPr/>
        </p:nvPicPr>
        <p:blipFill rotWithShape="1">
          <a:blip r:embed="rId3">
            <a:extLst>
              <a:ext uri="{28A0092B-C50C-407E-A947-70E740481C1C}">
                <a14:useLocalDpi xmlns:a14="http://schemas.microsoft.com/office/drawing/2010/main" val="0"/>
              </a:ext>
            </a:extLst>
          </a:blip>
          <a:srcRect l="2848" t="23544" r="2614" b="18249"/>
          <a:stretch/>
        </p:blipFill>
        <p:spPr bwMode="auto">
          <a:xfrm>
            <a:off x="228600" y="1371600"/>
            <a:ext cx="8765322" cy="4191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52600" y="1752600"/>
            <a:ext cx="1143000" cy="304800"/>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636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2017 IRS Requirements for Real Estate </a:t>
            </a:r>
            <a:r>
              <a:rPr lang="en-US" sz="2800" dirty="0" smtClean="0"/>
              <a:t>Collateral</a:t>
            </a:r>
            <a:endParaRPr lang="en-US" dirty="0"/>
          </a:p>
        </p:txBody>
      </p:sp>
      <p:sp>
        <p:nvSpPr>
          <p:cNvPr id="3" name="Content Placeholder 2"/>
          <p:cNvSpPr>
            <a:spLocks noGrp="1"/>
          </p:cNvSpPr>
          <p:nvPr>
            <p:ph idx="1"/>
          </p:nvPr>
        </p:nvSpPr>
        <p:spPr/>
        <p:txBody>
          <a:bodyPr>
            <a:normAutofit/>
          </a:bodyPr>
          <a:lstStyle/>
          <a:p>
            <a:r>
              <a:rPr lang="en-US" dirty="0" smtClean="0"/>
              <a:t>For Tax Year 2016, IRS is requiring the collection of certain pieces of data:</a:t>
            </a:r>
          </a:p>
          <a:p>
            <a:pPr lvl="1"/>
            <a:r>
              <a:rPr lang="en-US" dirty="0"/>
              <a:t>(Box 7) Address of Property Securing Mortgage</a:t>
            </a:r>
          </a:p>
          <a:p>
            <a:pPr lvl="1"/>
            <a:r>
              <a:rPr lang="en-US" dirty="0"/>
              <a:t>(Box 8) Property Address (If Different form </a:t>
            </a:r>
            <a:r>
              <a:rPr lang="en-US" dirty="0" err="1"/>
              <a:t>Payers’s</a:t>
            </a:r>
            <a:r>
              <a:rPr lang="en-US" dirty="0"/>
              <a:t>/Borrower’s Address)</a:t>
            </a:r>
          </a:p>
          <a:p>
            <a:pPr lvl="1"/>
            <a:r>
              <a:rPr lang="en-US" dirty="0"/>
              <a:t>(Box 9) Property Description (If No Address Available), e.g. </a:t>
            </a:r>
          </a:p>
          <a:p>
            <a:pPr marL="1314450" lvl="3" indent="0">
              <a:buNone/>
            </a:pPr>
            <a:r>
              <a:rPr lang="en-US" sz="1600" dirty="0"/>
              <a:t>Jackson County, MO</a:t>
            </a:r>
          </a:p>
          <a:p>
            <a:pPr marL="1314450" lvl="3" indent="0">
              <a:buNone/>
            </a:pPr>
            <a:r>
              <a:rPr lang="en-US" sz="1600" dirty="0"/>
              <a:t>AA-BBB-CC-DD-EE-F-GG-HHH</a:t>
            </a:r>
          </a:p>
          <a:p>
            <a:endParaRPr lang="en-US" dirty="0"/>
          </a:p>
        </p:txBody>
      </p:sp>
    </p:spTree>
    <p:extLst>
      <p:ext uri="{BB962C8B-B14F-4D97-AF65-F5344CB8AC3E}">
        <p14:creationId xmlns:p14="http://schemas.microsoft.com/office/powerpoint/2010/main" val="2528508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2017 IRS Requirements for Real Estate </a:t>
            </a:r>
            <a:r>
              <a:rPr lang="en-US" sz="2800" dirty="0" smtClean="0"/>
              <a:t>Collateral</a:t>
            </a:r>
            <a:endParaRPr lang="en-US" dirty="0"/>
          </a:p>
        </p:txBody>
      </p:sp>
      <p:sp>
        <p:nvSpPr>
          <p:cNvPr id="3" name="Content Placeholder 2"/>
          <p:cNvSpPr>
            <a:spLocks noGrp="1"/>
          </p:cNvSpPr>
          <p:nvPr>
            <p:ph idx="1"/>
          </p:nvPr>
        </p:nvSpPr>
        <p:spPr>
          <a:xfrm>
            <a:off x="457200" y="685800"/>
            <a:ext cx="8229600" cy="5943600"/>
          </a:xfrm>
        </p:spPr>
        <p:txBody>
          <a:bodyPr>
            <a:normAutofit fontScale="92500" lnSpcReduction="10000"/>
          </a:bodyPr>
          <a:lstStyle/>
          <a:p>
            <a:pPr marL="0" indent="0">
              <a:buNone/>
            </a:pPr>
            <a:r>
              <a:rPr lang="en-US" dirty="0" smtClean="0"/>
              <a:t>Proposed Enhancement</a:t>
            </a:r>
          </a:p>
          <a:p>
            <a:endParaRPr lang="en-US" dirty="0"/>
          </a:p>
          <a:p>
            <a:endParaRPr lang="en-US" dirty="0" smtClean="0"/>
          </a:p>
          <a:p>
            <a:endParaRPr lang="en-US" dirty="0" smtClean="0"/>
          </a:p>
          <a:p>
            <a:r>
              <a:rPr lang="en-US" dirty="0" smtClean="0"/>
              <a:t>Add fields to Locations panel for Real Estate:</a:t>
            </a:r>
          </a:p>
          <a:p>
            <a:pPr lvl="1"/>
            <a:r>
              <a:rPr lang="en-US" dirty="0" smtClean="0"/>
              <a:t>“Mailing </a:t>
            </a:r>
            <a:r>
              <a:rPr lang="en-US" dirty="0" err="1" smtClean="0"/>
              <a:t>Addr</a:t>
            </a:r>
            <a:r>
              <a:rPr lang="en-US" dirty="0" smtClean="0"/>
              <a:t> Same as Property </a:t>
            </a:r>
            <a:r>
              <a:rPr lang="en-US" dirty="0" err="1" smtClean="0"/>
              <a:t>Addr</a:t>
            </a:r>
            <a:r>
              <a:rPr lang="en-US" dirty="0" smtClean="0"/>
              <a:t>” </a:t>
            </a:r>
          </a:p>
          <a:p>
            <a:pPr lvl="2"/>
            <a:r>
              <a:rPr lang="en-US" dirty="0" smtClean="0"/>
              <a:t>Drop down for Yes/No</a:t>
            </a:r>
          </a:p>
          <a:p>
            <a:pPr lvl="2"/>
            <a:r>
              <a:rPr lang="en-US" dirty="0" smtClean="0"/>
              <a:t>Will be required</a:t>
            </a:r>
          </a:p>
          <a:p>
            <a:pPr lvl="1"/>
            <a:r>
              <a:rPr lang="en-US" dirty="0" smtClean="0"/>
              <a:t>Property Description</a:t>
            </a:r>
          </a:p>
          <a:p>
            <a:pPr lvl="1"/>
            <a:r>
              <a:rPr lang="en-US" dirty="0" smtClean="0"/>
              <a:t>Will configure ON Address fields for all ACAs</a:t>
            </a:r>
          </a:p>
          <a:p>
            <a:pPr lvl="1"/>
            <a:r>
              <a:rPr lang="en-US" dirty="0" smtClean="0"/>
              <a:t>If different mailing address, either address fields OR Property Description is required</a:t>
            </a:r>
          </a:p>
          <a:p>
            <a:endParaRPr lang="en-US" dirty="0"/>
          </a:p>
          <a:p>
            <a:endParaRPr lang="en-US" dirty="0" smtClean="0"/>
          </a:p>
          <a:p>
            <a:pPr marL="0" indent="0">
              <a:buNone/>
            </a:pPr>
            <a:endParaRPr lang="en-US" sz="1600" dirty="0"/>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355" y="1219200"/>
            <a:ext cx="8353425" cy="146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906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Make Lien Position Configurable</a:t>
            </a:r>
            <a:endParaRPr lang="en-US" sz="4000" dirty="0"/>
          </a:p>
        </p:txBody>
      </p:sp>
      <p:sp>
        <p:nvSpPr>
          <p:cNvPr id="3" name="Content Placeholder 2"/>
          <p:cNvSpPr>
            <a:spLocks noGrp="1"/>
          </p:cNvSpPr>
          <p:nvPr>
            <p:ph idx="1"/>
          </p:nvPr>
        </p:nvSpPr>
        <p:spPr/>
        <p:txBody>
          <a:bodyPr>
            <a:normAutofit/>
          </a:bodyPr>
          <a:lstStyle/>
          <a:p>
            <a:r>
              <a:rPr lang="en-US" dirty="0" smtClean="0"/>
              <a:t>Issue Reported</a:t>
            </a:r>
          </a:p>
          <a:p>
            <a:pPr lvl="1"/>
            <a:r>
              <a:rPr lang="en-US" dirty="0" smtClean="0"/>
              <a:t>Request from FCE</a:t>
            </a:r>
          </a:p>
          <a:p>
            <a:pPr lvl="1"/>
            <a:r>
              <a:rPr lang="en-US" dirty="0" smtClean="0"/>
              <a:t>Wanted to turn off Lien Position</a:t>
            </a:r>
          </a:p>
          <a:p>
            <a:r>
              <a:rPr lang="en-US" dirty="0" smtClean="0"/>
              <a:t>Proposed Enhancement</a:t>
            </a:r>
          </a:p>
          <a:p>
            <a:pPr lvl="1"/>
            <a:r>
              <a:rPr lang="en-US" dirty="0" smtClean="0"/>
              <a:t>Provide the ability to configure (at the association level) Lien Position ON or OFF</a:t>
            </a:r>
          </a:p>
          <a:p>
            <a:pPr lvl="1"/>
            <a:r>
              <a:rPr lang="en-US" dirty="0" smtClean="0"/>
              <a:t>ON will be the default setting unless </a:t>
            </a:r>
            <a:r>
              <a:rPr lang="en-US" smtClean="0"/>
              <a:t>otherwise indicated</a:t>
            </a:r>
            <a:endParaRPr lang="en-US" dirty="0" smtClean="0"/>
          </a:p>
        </p:txBody>
      </p:sp>
    </p:spTree>
    <p:extLst>
      <p:ext uri="{BB962C8B-B14F-4D97-AF65-F5344CB8AC3E}">
        <p14:creationId xmlns:p14="http://schemas.microsoft.com/office/powerpoint/2010/main" val="107055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smtClean="0"/>
              <a:t>Purchased </a:t>
            </a:r>
            <a:r>
              <a:rPr lang="en-US" sz="3200" dirty="0"/>
              <a:t>P</a:t>
            </a:r>
            <a:r>
              <a:rPr lang="en-US" sz="3200" dirty="0" smtClean="0"/>
              <a:t>articipations </a:t>
            </a:r>
            <a:r>
              <a:rPr lang="en-US" sz="3200" dirty="0"/>
              <a:t>S</a:t>
            </a:r>
            <a:r>
              <a:rPr lang="en-US" sz="3200" dirty="0" smtClean="0"/>
              <a:t>ecured </a:t>
            </a:r>
            <a:r>
              <a:rPr lang="en-US" sz="3200" dirty="0"/>
              <a:t>by C</a:t>
            </a:r>
            <a:r>
              <a:rPr lang="en-US" sz="3200" dirty="0" smtClean="0"/>
              <a:t>hattel</a:t>
            </a:r>
            <a:r>
              <a:rPr lang="en-US" dirty="0"/>
              <a:t/>
            </a:r>
            <a:br>
              <a:rPr lang="en-US" dirty="0"/>
            </a:br>
            <a:endParaRPr lang="en-US" dirty="0"/>
          </a:p>
        </p:txBody>
      </p:sp>
      <p:sp>
        <p:nvSpPr>
          <p:cNvPr id="3" name="Content Placeholder 2"/>
          <p:cNvSpPr>
            <a:spLocks noGrp="1"/>
          </p:cNvSpPr>
          <p:nvPr>
            <p:ph idx="1"/>
          </p:nvPr>
        </p:nvSpPr>
        <p:spPr>
          <a:xfrm>
            <a:off x="228600" y="762000"/>
            <a:ext cx="8534400" cy="5943600"/>
          </a:xfrm>
        </p:spPr>
        <p:txBody>
          <a:bodyPr>
            <a:normAutofit fontScale="77500" lnSpcReduction="20000"/>
          </a:bodyPr>
          <a:lstStyle/>
          <a:p>
            <a:r>
              <a:rPr lang="en-US" dirty="0" smtClean="0"/>
              <a:t>Issue Reported</a:t>
            </a:r>
          </a:p>
          <a:p>
            <a:pPr lvl="1"/>
            <a:r>
              <a:rPr lang="en-US" dirty="0" smtClean="0"/>
              <a:t>Currently</a:t>
            </a:r>
            <a:r>
              <a:rPr lang="en-US" dirty="0"/>
              <a:t>, if you have a participation loan secured by chattel, the MV and NRV of the chattel are not reflected in the Collateral Analysis screen:</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r>
              <a:rPr lang="en-US" dirty="0" smtClean="0"/>
              <a:t>Proposed Enhancement</a:t>
            </a:r>
          </a:p>
          <a:p>
            <a:pPr lvl="1"/>
            <a:r>
              <a:rPr lang="en-US" dirty="0"/>
              <a:t> </a:t>
            </a:r>
            <a:r>
              <a:rPr lang="en-US" dirty="0" smtClean="0"/>
              <a:t>The </a:t>
            </a:r>
            <a:r>
              <a:rPr lang="en-US" dirty="0"/>
              <a:t>system should perform a behind-the-scenes check on LT loans.  </a:t>
            </a:r>
            <a:endParaRPr lang="en-US" dirty="0" smtClean="0"/>
          </a:p>
          <a:p>
            <a:pPr lvl="1"/>
            <a:r>
              <a:rPr lang="en-US" dirty="0" smtClean="0"/>
              <a:t>If </a:t>
            </a:r>
            <a:r>
              <a:rPr lang="en-US" dirty="0"/>
              <a:t>they are participation loans, rather than regular LT loans, </a:t>
            </a:r>
            <a:r>
              <a:rPr lang="en-US" dirty="0" smtClean="0"/>
              <a:t>then </a:t>
            </a:r>
            <a:r>
              <a:rPr lang="en-US" dirty="0"/>
              <a:t>chattel </a:t>
            </a:r>
            <a:r>
              <a:rPr lang="en-US" dirty="0" smtClean="0"/>
              <a:t>will be </a:t>
            </a:r>
            <a:r>
              <a:rPr lang="en-US" dirty="0"/>
              <a:t>allowed as a valid collateral type for securing the loan.</a:t>
            </a:r>
          </a:p>
          <a:p>
            <a:endParaRPr lang="en-US" dirty="0"/>
          </a:p>
        </p:txBody>
      </p:sp>
      <p:pic>
        <p:nvPicPr>
          <p:cNvPr id="4" name="Picture 3"/>
          <p:cNvPicPr/>
          <p:nvPr/>
        </p:nvPicPr>
        <p:blipFill>
          <a:blip r:embed="rId3"/>
          <a:stretch>
            <a:fillRect/>
          </a:stretch>
        </p:blipFill>
        <p:spPr>
          <a:xfrm>
            <a:off x="1066800" y="2118360"/>
            <a:ext cx="6553200" cy="2301240"/>
          </a:xfrm>
          <a:prstGeom prst="rect">
            <a:avLst/>
          </a:prstGeom>
        </p:spPr>
      </p:pic>
    </p:spTree>
    <p:extLst>
      <p:ext uri="{BB962C8B-B14F-4D97-AF65-F5344CB8AC3E}">
        <p14:creationId xmlns:p14="http://schemas.microsoft.com/office/powerpoint/2010/main" val="11479751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FPI">
      <a:dk1>
        <a:srgbClr val="04223C"/>
      </a:dk1>
      <a:lt1>
        <a:srgbClr val="FFFFFF"/>
      </a:lt1>
      <a:dk2>
        <a:srgbClr val="04223C"/>
      </a:dk2>
      <a:lt2>
        <a:srgbClr val="EEECE1"/>
      </a:lt2>
      <a:accent1>
        <a:srgbClr val="4F81BD"/>
      </a:accent1>
      <a:accent2>
        <a:srgbClr val="C0504D"/>
      </a:accent2>
      <a:accent3>
        <a:srgbClr val="8EC182"/>
      </a:accent3>
      <a:accent4>
        <a:srgbClr val="A088B7"/>
      </a:accent4>
      <a:accent5>
        <a:srgbClr val="4EA5D8"/>
      </a:accent5>
      <a:accent6>
        <a:srgbClr val="F79646"/>
      </a:accent6>
      <a:hlink>
        <a:srgbClr val="0054A6"/>
      </a:hlink>
      <a:folHlink>
        <a:srgbClr val="800080"/>
      </a:folHlink>
    </a:clrScheme>
    <a:fontScheme name="FPI">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1" id="{F84B127D-FA76-4EDB-9F47-52D678512C2E}" vid="{916D01AC-3C7A-429E-977A-CF6FC326AA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5ee895f-5561-4e6f-9b52-24b237278cf6" xsi:nil="true"/>
    <_ip_UnifiedCompliancePolicyUIAction xmlns="http://schemas.microsoft.com/sharepoint/v3" xsi:nil="true"/>
    <_ip_UnifiedCompliancePolicyProperties xmlns="http://schemas.microsoft.com/sharepoint/v3" xsi:nil="true"/>
    <lcf76f155ced4ddcb4097134ff3c332f xmlns="0405393e-e8dd-46da-8b72-5ab5d324d01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435D0BD408ACF46BC3778DF7D9C5A21" ma:contentTypeVersion="19" ma:contentTypeDescription="Create a new document." ma:contentTypeScope="" ma:versionID="6b698b0a7e09125426c645dc322643e5">
  <xsd:schema xmlns:xsd="http://www.w3.org/2001/XMLSchema" xmlns:xs="http://www.w3.org/2001/XMLSchema" xmlns:p="http://schemas.microsoft.com/office/2006/metadata/properties" xmlns:ns1="http://schemas.microsoft.com/sharepoint/v3" xmlns:ns2="0405393e-e8dd-46da-8b72-5ab5d324d013" xmlns:ns3="c5ee895f-5561-4e6f-9b52-24b237278cf6" targetNamespace="http://schemas.microsoft.com/office/2006/metadata/properties" ma:root="true" ma:fieldsID="2d4693053a1608011da8324eeb8d7592" ns1:_="" ns2:_="" ns3:_="">
    <xsd:import namespace="http://schemas.microsoft.com/sharepoint/v3"/>
    <xsd:import namespace="0405393e-e8dd-46da-8b72-5ab5d324d013"/>
    <xsd:import namespace="c5ee895f-5561-4e6f-9b52-24b237278c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5393e-e8dd-46da-8b72-5ab5d324d0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06447a5-99ff-4978-b0a4-6dbeac584e17"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DateTaken" ma:index="24" nillable="true" ma:displayName="MediaServiceDateTaken" ma:hidden="true" ma:indexed="true" ma:internalName="MediaServiceDateTaken" ma:readOnly="true">
      <xsd:simpleType>
        <xsd:restriction base="dms:Text"/>
      </xsd:simpleType>
    </xsd:element>
    <xsd:element name="MediaServiceLocation" ma:index="25" nillable="true" ma:displayName="Location" ma:indexed="true" ma:internalName="MediaServiceLocation"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5ee895f-5561-4e6f-9b52-24b237278cf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f8a272d0-4f71-4b99-b0de-a8d91edd5df7}" ma:internalName="TaxCatchAll" ma:showField="CatchAllData" ma:web="c5ee895f-5561-4e6f-9b52-24b237278cf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CCA5DD085CA7BC41BEB730A02FAB97C4" ma:contentTypeVersion="0" ma:contentTypeDescription="Create a new document." ma:contentTypeScope="" ma:versionID="0a44ef96914bb32a4f2b2fc9143ad29e">
  <xsd:schema xmlns:xsd="http://www.w3.org/2001/XMLSchema" xmlns:xs="http://www.w3.org/2001/XMLSchema" xmlns:p="http://schemas.microsoft.com/office/2006/metadata/properties" xmlns:ns2="5f032d97-5815-4021-87f6-3511a70699a4" xmlns:ns3="$ListId:SharedDocuments;" xmlns:ns4="f6635943-dd24-4038-9c1d-a59cb22f25ea" targetNamespace="http://schemas.microsoft.com/office/2006/metadata/properties" ma:root="true" ma:fieldsID="9157f85eb523926f56981c376f119628" ns2:_="" ns3:_="" ns4:_="">
    <xsd:import namespace="5f032d97-5815-4021-87f6-3511a70699a4"/>
    <xsd:import namespace="$ListId:SharedDocuments;"/>
    <xsd:import namespace="f6635943-dd24-4038-9c1d-a59cb22f25ea"/>
    <xsd:element name="properties">
      <xsd:complexType>
        <xsd:sequence>
          <xsd:element name="documentManagement">
            <xsd:complexType>
              <xsd:all>
                <xsd:element ref="ns2:_dlc_DocId" minOccurs="0"/>
                <xsd:element ref="ns2:_dlc_DocIdUrl" minOccurs="0"/>
                <xsd:element ref="ns2:_dlc_DocIdPersistId" minOccurs="0"/>
                <xsd:element ref="ns3:j4c6bab879da40ec9ff98e9515e465f3" minOccurs="0"/>
                <xsd:element ref="ns2:TaxCatchAll" minOccurs="0"/>
                <xsd:element ref="ns3:k158a365d30042c1baeccd98745bf3ee" minOccurs="0"/>
                <xsd:element ref="ns3:e83e84e497c24859aa3e1613e6f53f8a" minOccurs="0"/>
                <xsd:element ref="ns4:g7aefdda48c245b2b0fc7c5f7193b215"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032d97-5815-4021-87f6-3511a70699a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3" nillable="true" ma:displayName="Taxonomy Catch All Column" ma:description="" ma:hidden="true" ma:list="{ccf2c0bf-ff3f-4123-8f71-0056d45ec6bd}" ma:internalName="TaxCatchAll" ma:showField="CatchAllData" ma:web="5f032d97-5815-4021-87f6-3511a70699a4">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ListId:SharedDocuments;" elementFormDefault="qualified">
    <xsd:import namespace="http://schemas.microsoft.com/office/2006/documentManagement/types"/>
    <xsd:import namespace="http://schemas.microsoft.com/office/infopath/2007/PartnerControls"/>
    <xsd:element name="j4c6bab879da40ec9ff98e9515e465f3" ma:index="12" nillable="true" ma:taxonomy="true" ma:internalName="j4c6bab879da40ec9ff98e9515e465f3" ma:taxonomyFieldName="Doc_x0020_Type" ma:displayName="Doc Type" ma:default="" ma:fieldId="{34c6bab8-79da-40ec-9ff9-8e9515e465f3}" ma:sspId="d277a3b9-df29-4fe2-988c-ead875e1bfaa" ma:termSetId="2eb3fac6-a6fc-4102-ad44-b3370a3bb49a" ma:anchorId="00000000-0000-0000-0000-000000000000" ma:open="false" ma:isKeyword="false">
      <xsd:complexType>
        <xsd:sequence>
          <xsd:element ref="pc:Terms" minOccurs="0" maxOccurs="1"/>
        </xsd:sequence>
      </xsd:complexType>
    </xsd:element>
    <xsd:element name="k158a365d30042c1baeccd98745bf3ee" ma:index="15" nillable="true" ma:taxonomy="true" ma:internalName="k158a365d30042c1baeccd98745bf3ee" ma:taxonomyFieldName="Meeting_x0020_Type" ma:displayName="Meeting Type" ma:default="" ma:fieldId="{4158a365-d300-42c1-baec-cd98745bf3ee}" ma:sspId="d277a3b9-df29-4fe2-988c-ead875e1bfaa" ma:termSetId="280b3808-25c8-4e4d-aedf-546bb12ec1c9" ma:anchorId="00000000-0000-0000-0000-000000000000" ma:open="false" ma:isKeyword="false">
      <xsd:complexType>
        <xsd:sequence>
          <xsd:element ref="pc:Terms" minOccurs="0" maxOccurs="1"/>
        </xsd:sequence>
      </xsd:complexType>
    </xsd:element>
    <xsd:element name="e83e84e497c24859aa3e1613e6f53f8a" ma:index="17" nillable="true" ma:taxonomy="true" ma:internalName="e83e84e497c24859aa3e1613e6f53f8a" ma:taxonomyFieldName="Keywords" ma:displayName="Keywords" ma:readOnly="false" ma:default="" ma:fieldId="{e83e84e4-97c2-4859-aa3e-1613e6f53f8a}" ma:taxonomyMulti="true" ma:sspId="d277a3b9-df29-4fe2-988c-ead875e1bfaa" ma:termSetId="53347220-d115-4122-9fd4-deef1ba34d71"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6635943-dd24-4038-9c1d-a59cb22f25ea" elementFormDefault="qualified">
    <xsd:import namespace="http://schemas.microsoft.com/office/2006/documentManagement/types"/>
    <xsd:import namespace="http://schemas.microsoft.com/office/infopath/2007/PartnerControls"/>
    <xsd:element name="g7aefdda48c245b2b0fc7c5f7193b215" ma:index="19" nillable="true" ma:taxonomy="true" ma:internalName="g7aefdda48c245b2b0fc7c5f7193b215" ma:taxonomyFieldName="Project_x0020_Keywords" ma:displayName="Project Keywords" ma:default="" ma:fieldId="{07aefdda-48c2-45b2-b0fc-7c5f7193b215}" ma:sspId="d277a3b9-df29-4fe2-988c-ead875e1bfaa" ma:termSetId="5c749a20-6045-42b1-bb6d-ffaeab4f53d5"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1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1A48B5-E608-47BE-A377-498C4758D813}">
  <ds:schemaRefs>
    <ds:schemaRef ds:uri="http://schemas.microsoft.com/office/2006/documentManagement/types"/>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dcmitype/"/>
    <ds:schemaRef ds:uri="f6635943-dd24-4038-9c1d-a59cb22f25ea"/>
    <ds:schemaRef ds:uri="$ListId:SharedDocuments;"/>
    <ds:schemaRef ds:uri="5f032d97-5815-4021-87f6-3511a70699a4"/>
    <ds:schemaRef ds:uri="http://www.w3.org/XML/1998/namespace"/>
  </ds:schemaRefs>
</ds:datastoreItem>
</file>

<file path=customXml/itemProps2.xml><?xml version="1.0" encoding="utf-8"?>
<ds:datastoreItem xmlns:ds="http://schemas.openxmlformats.org/officeDocument/2006/customXml" ds:itemID="{3A225F2B-76C2-44FF-B05B-B6B4671B5094}">
  <ds:schemaRefs>
    <ds:schemaRef ds:uri="http://schemas.microsoft.com/sharepoint/v3/contenttype/forms"/>
  </ds:schemaRefs>
</ds:datastoreItem>
</file>

<file path=customXml/itemProps3.xml><?xml version="1.0" encoding="utf-8"?>
<ds:datastoreItem xmlns:ds="http://schemas.openxmlformats.org/officeDocument/2006/customXml" ds:itemID="{1043A000-AD12-4A83-8EE2-2F9EE1670E40}"/>
</file>

<file path=customXml/itemProps4.xml><?xml version="1.0" encoding="utf-8"?>
<ds:datastoreItem xmlns:ds="http://schemas.openxmlformats.org/officeDocument/2006/customXml" ds:itemID="{D2D4A639-D91A-4EFB-9982-2E0B75A5A2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032d97-5815-4021-87f6-3511a70699a4"/>
    <ds:schemaRef ds:uri="$ListId:SharedDocuments;"/>
    <ds:schemaRef ds:uri="f6635943-dd24-4038-9c1d-a59cb22f25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FPI PowerPoint Template (Standard Screen)</Template>
  <TotalTime>19675</TotalTime>
  <Words>4529</Words>
  <Application>Microsoft Office PowerPoint</Application>
  <PresentationFormat>On-screen Show (4:3)</PresentationFormat>
  <Paragraphs>384</Paragraphs>
  <Slides>21</Slides>
  <Notes>18</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1_Office Theme</vt:lpstr>
      <vt:lpstr> </vt:lpstr>
      <vt:lpstr>Steering Committee Members</vt:lpstr>
      <vt:lpstr>Agenda</vt:lpstr>
      <vt:lpstr>Defined Items</vt:lpstr>
      <vt:lpstr>FEMA Hyperlink for Flood Maps</vt:lpstr>
      <vt:lpstr>2017 IRS Requirements for Real Estate Collateral</vt:lpstr>
      <vt:lpstr>2017 IRS Requirements for Real Estate Collateral</vt:lpstr>
      <vt:lpstr>Make Lien Position Configurable</vt:lpstr>
      <vt:lpstr> Purchased Participations Secured by Chattel </vt:lpstr>
      <vt:lpstr>Edit Loan Position on Collateral Analysis</vt:lpstr>
      <vt:lpstr>Undefined Items</vt:lpstr>
      <vt:lpstr>Updated LTV/LGD to LOS</vt:lpstr>
      <vt:lpstr>Updated LTV/LGD to LOS</vt:lpstr>
      <vt:lpstr>What are we trying to solve?</vt:lpstr>
      <vt:lpstr>Example – 2 scopes, 2 loans</vt:lpstr>
      <vt:lpstr>Multiple Scenarios for Same System Scopes</vt:lpstr>
      <vt:lpstr>Scenarios/system scopes</vt:lpstr>
      <vt:lpstr>Scenarios/system scopes</vt:lpstr>
      <vt:lpstr>New Requests</vt:lpstr>
      <vt:lpstr>Proposed Schedule</vt:lpstr>
      <vt:lpstr> </vt:lpstr>
    </vt:vector>
  </TitlesOfParts>
  <Company>FPI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FPI Credit Products</dc:creator>
  <cp:lastModifiedBy>Morrissey, Bevin</cp:lastModifiedBy>
  <cp:revision>450</cp:revision>
  <dcterms:created xsi:type="dcterms:W3CDTF">2015-04-22T15:22:24Z</dcterms:created>
  <dcterms:modified xsi:type="dcterms:W3CDTF">2016-08-26T15:43:21Z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84E00567-C6F0-4E9F-A571-34779B71C305</vt:lpwstr>
  </property>
  <property fmtid="{D5CDD505-2E9C-101B-9397-08002B2CF9AE}" pid="3" name="ArticulatePath">
    <vt:lpwstr>Presentation1</vt:lpwstr>
  </property>
  <property fmtid="{D5CDD505-2E9C-101B-9397-08002B2CF9AE}" pid="4" name="ContentTypeId">
    <vt:lpwstr>0x0101006435D0BD408ACF46BC3778DF7D9C5A21</vt:lpwstr>
  </property>
  <property fmtid="{D5CDD505-2E9C-101B-9397-08002B2CF9AE}" pid="5" name="_dlc_DocIdItemGuid">
    <vt:lpwstr>94ad3753-3ab6-4b07-bf66-d4bb9ec6b912</vt:lpwstr>
  </property>
  <property fmtid="{D5CDD505-2E9C-101B-9397-08002B2CF9AE}" pid="6" name="Doc Type">
    <vt:lpwstr>182</vt:lpwstr>
  </property>
  <property fmtid="{D5CDD505-2E9C-101B-9397-08002B2CF9AE}" pid="7" name="MediaServiceImageTags">
    <vt:lpwstr/>
  </property>
</Properties>
</file>