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60" r:id="rId4"/>
    <p:sldId id="271" r:id="rId5"/>
    <p:sldId id="290" r:id="rId6"/>
    <p:sldId id="286" r:id="rId7"/>
    <p:sldId id="261" r:id="rId8"/>
    <p:sldId id="262" r:id="rId9"/>
    <p:sldId id="263" r:id="rId10"/>
    <p:sldId id="284" r:id="rId11"/>
    <p:sldId id="287" r:id="rId12"/>
    <p:sldId id="288" r:id="rId13"/>
    <p:sldId id="289" r:id="rId14"/>
    <p:sldId id="270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Lato Black" panose="020B0604020202020204" charset="0"/>
      <p:bold r:id="rId26"/>
      <p:boldItalic r:id="rId27"/>
    </p:embeddedFont>
    <p:embeddedFont>
      <p:font typeface="Lato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E69894-C506-4688-A995-77242446DA39}">
  <a:tblStyle styleId="{94E69894-C506-4688-A995-77242446DA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Back-End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8-4357-BDBB-0DD2A683D7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8-4357-BDBB-0DD2A683D7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8-4357-BDBB-0DD2A683D7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8-4357-BDBB-0DD2A683D7D1}"/>
              </c:ext>
            </c:extLst>
          </c:dPt>
          <c:cat>
            <c:strRef>
              <c:f>Sheet1!$A$2:$A$5</c:f>
              <c:strCache>
                <c:ptCount val="4"/>
                <c:pt idx="0">
                  <c:v>Chad</c:v>
                </c:pt>
                <c:pt idx="1">
                  <c:v>Heidi</c:v>
                </c:pt>
                <c:pt idx="2">
                  <c:v>Rory</c:v>
                </c:pt>
                <c:pt idx="3">
                  <c:v>Sylvia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5-4EC2-8444-6C2C0E511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Front-End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D-483E-9CF4-06624E9B07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D-483E-9CF4-06624E9B07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1D-483E-9CF4-06624E9B07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1D-483E-9CF4-06624E9B07B4}"/>
              </c:ext>
            </c:extLst>
          </c:dPt>
          <c:cat>
            <c:strRef>
              <c:f>Sheet1!$A$2:$A$5</c:f>
              <c:strCache>
                <c:ptCount val="4"/>
                <c:pt idx="0">
                  <c:v>Vanessa</c:v>
                </c:pt>
                <c:pt idx="3">
                  <c:v>Yuki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1D-483E-9CF4-06624E9B0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0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1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7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91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38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rot="5400000" flipH="1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1034299" y="925025"/>
            <a:ext cx="7869378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 </a:t>
            </a:r>
            <a:br>
              <a:rPr lang="en-US" dirty="0"/>
            </a:br>
            <a:r>
              <a:rPr lang="en-US" dirty="0"/>
              <a:t>MANAGEMENT </a:t>
            </a:r>
            <a:br>
              <a:rPr lang="en-US" dirty="0"/>
            </a:br>
            <a:r>
              <a:rPr lang="en-US" dirty="0"/>
              <a:t>SYSTEM(EMS)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ctrTitle" idx="4294967295"/>
          </p:nvPr>
        </p:nvSpPr>
        <p:spPr>
          <a:xfrm>
            <a:off x="1034300" y="1126150"/>
            <a:ext cx="5132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accent1"/>
                </a:solidFill>
              </a:rPr>
              <a:t>Organizer 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294967295"/>
          </p:nvPr>
        </p:nvSpPr>
        <p:spPr>
          <a:xfrm>
            <a:off x="1034300" y="2268550"/>
            <a:ext cx="5132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Organizer is the user to create events and publish them on the system.</a:t>
            </a:r>
            <a:endParaRPr dirty="0"/>
          </a:p>
        </p:txBody>
      </p:sp>
      <p:sp>
        <p:nvSpPr>
          <p:cNvPr id="133" name="Google Shape;133;p18"/>
          <p:cNvSpPr/>
          <p:nvPr/>
        </p:nvSpPr>
        <p:spPr>
          <a:xfrm>
            <a:off x="7628510" y="2858446"/>
            <a:ext cx="247756" cy="23656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7320973" y="1529858"/>
            <a:ext cx="1061492" cy="1061761"/>
            <a:chOff x="6654650" y="3665275"/>
            <a:chExt cx="409100" cy="409125"/>
          </a:xfrm>
        </p:grpSpPr>
        <p:sp>
          <p:nvSpPr>
            <p:cNvPr id="135" name="Google Shape;135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 rot="1057031">
            <a:off x="6298116" y="2364471"/>
            <a:ext cx="701299" cy="701354"/>
            <a:chOff x="570875" y="4322250"/>
            <a:chExt cx="443300" cy="443325"/>
          </a:xfrm>
        </p:grpSpPr>
        <p:sp>
          <p:nvSpPr>
            <p:cNvPr id="138" name="Google Shape;138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 rot="2466710">
            <a:off x="6376672" y="1735695"/>
            <a:ext cx="344265" cy="328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 rot="-1609645">
            <a:off x="6880133" y="1942499"/>
            <a:ext cx="247727" cy="2365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 rot="2925875">
            <a:off x="8382245" y="2129903"/>
            <a:ext cx="185522" cy="177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-1609225">
            <a:off x="7610186" y="943178"/>
            <a:ext cx="167149" cy="1596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99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9EF4A-591C-4104-A401-230805E35DB2}"/>
              </a:ext>
            </a:extLst>
          </p:cNvPr>
          <p:cNvSpPr txBox="1"/>
          <p:nvPr/>
        </p:nvSpPr>
        <p:spPr>
          <a:xfrm>
            <a:off x="3483153" y="1040640"/>
            <a:ext cx="14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Register/Login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42B22F-ED92-4694-B454-B1A786B94D04}"/>
              </a:ext>
            </a:extLst>
          </p:cNvPr>
          <p:cNvSpPr/>
          <p:nvPr/>
        </p:nvSpPr>
        <p:spPr>
          <a:xfrm>
            <a:off x="3763307" y="291187"/>
            <a:ext cx="933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👤</a:t>
            </a:r>
            <a:endParaRPr lang="en-US" sz="4000" dirty="0"/>
          </a:p>
        </p:txBody>
      </p:sp>
      <p:grpSp>
        <p:nvGrpSpPr>
          <p:cNvPr id="9" name="Google Shape;507;p37">
            <a:extLst>
              <a:ext uri="{FF2B5EF4-FFF2-40B4-BE49-F238E27FC236}">
                <a16:creationId xmlns:a16="http://schemas.microsoft.com/office/drawing/2014/main" id="{D4D45933-D33E-4D9D-9064-84342930E660}"/>
              </a:ext>
            </a:extLst>
          </p:cNvPr>
          <p:cNvGrpSpPr/>
          <p:nvPr/>
        </p:nvGrpSpPr>
        <p:grpSpPr>
          <a:xfrm>
            <a:off x="1344860" y="2243207"/>
            <a:ext cx="778369" cy="776837"/>
            <a:chOff x="3955900" y="2984500"/>
            <a:chExt cx="414000" cy="422525"/>
          </a:xfrm>
        </p:grpSpPr>
        <p:sp>
          <p:nvSpPr>
            <p:cNvPr id="10" name="Google Shape;508;p37">
              <a:extLst>
                <a:ext uri="{FF2B5EF4-FFF2-40B4-BE49-F238E27FC236}">
                  <a16:creationId xmlns:a16="http://schemas.microsoft.com/office/drawing/2014/main" id="{BB807B0E-03DE-41F5-8FFC-9ABA8A2AE3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9;p37">
              <a:extLst>
                <a:ext uri="{FF2B5EF4-FFF2-40B4-BE49-F238E27FC236}">
                  <a16:creationId xmlns:a16="http://schemas.microsoft.com/office/drawing/2014/main" id="{207BF7AC-DF42-40F8-B852-A9C85C553193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0;p37">
              <a:extLst>
                <a:ext uri="{FF2B5EF4-FFF2-40B4-BE49-F238E27FC236}">
                  <a16:creationId xmlns:a16="http://schemas.microsoft.com/office/drawing/2014/main" id="{94C08D8D-2BBB-4876-9866-8D11B384BD2F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04;p37">
            <a:extLst>
              <a:ext uri="{FF2B5EF4-FFF2-40B4-BE49-F238E27FC236}">
                <a16:creationId xmlns:a16="http://schemas.microsoft.com/office/drawing/2014/main" id="{C5911C70-0597-4DDE-918D-C023589C2424}"/>
              </a:ext>
            </a:extLst>
          </p:cNvPr>
          <p:cNvGrpSpPr/>
          <p:nvPr/>
        </p:nvGrpSpPr>
        <p:grpSpPr>
          <a:xfrm>
            <a:off x="6252042" y="2241475"/>
            <a:ext cx="1053793" cy="799732"/>
            <a:chOff x="5255200" y="3006475"/>
            <a:chExt cx="511700" cy="378575"/>
          </a:xfrm>
        </p:grpSpPr>
        <p:sp>
          <p:nvSpPr>
            <p:cNvPr id="27" name="Google Shape;505;p37">
              <a:extLst>
                <a:ext uri="{FF2B5EF4-FFF2-40B4-BE49-F238E27FC236}">
                  <a16:creationId xmlns:a16="http://schemas.microsoft.com/office/drawing/2014/main" id="{3E51EACD-1DB1-410E-96E4-3CC82D323A2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6;p37">
              <a:extLst>
                <a:ext uri="{FF2B5EF4-FFF2-40B4-BE49-F238E27FC236}">
                  <a16:creationId xmlns:a16="http://schemas.microsoft.com/office/drawing/2014/main" id="{FB69180B-3FCA-4AB3-A492-7740FCC6B1B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49CC2E5-9A4E-4577-9563-BC06051B6818}"/>
              </a:ext>
            </a:extLst>
          </p:cNvPr>
          <p:cNvSpPr txBox="1"/>
          <p:nvPr/>
        </p:nvSpPr>
        <p:spPr>
          <a:xfrm>
            <a:off x="922475" y="3206196"/>
            <a:ext cx="14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0F996-77CB-4DDF-A3C9-0CB05342BF21}"/>
              </a:ext>
            </a:extLst>
          </p:cNvPr>
          <p:cNvSpPr txBox="1"/>
          <p:nvPr/>
        </p:nvSpPr>
        <p:spPr>
          <a:xfrm>
            <a:off x="3468029" y="3206196"/>
            <a:ext cx="1479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Events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8ABA5E-A822-4C52-BE6C-332062B19485}"/>
              </a:ext>
            </a:extLst>
          </p:cNvPr>
          <p:cNvSpPr txBox="1"/>
          <p:nvPr/>
        </p:nvSpPr>
        <p:spPr>
          <a:xfrm>
            <a:off x="6046244" y="3205880"/>
            <a:ext cx="16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Account</a:t>
            </a:r>
          </a:p>
        </p:txBody>
      </p:sp>
      <p:grpSp>
        <p:nvGrpSpPr>
          <p:cNvPr id="33" name="Google Shape;433;p37">
            <a:extLst>
              <a:ext uri="{FF2B5EF4-FFF2-40B4-BE49-F238E27FC236}">
                <a16:creationId xmlns:a16="http://schemas.microsoft.com/office/drawing/2014/main" id="{4094F0E3-EF7B-4271-937F-41962AA78706}"/>
              </a:ext>
            </a:extLst>
          </p:cNvPr>
          <p:cNvGrpSpPr/>
          <p:nvPr/>
        </p:nvGrpSpPr>
        <p:grpSpPr>
          <a:xfrm>
            <a:off x="3763307" y="2239902"/>
            <a:ext cx="808693" cy="739103"/>
            <a:chOff x="1922075" y="1629000"/>
            <a:chExt cx="437200" cy="437200"/>
          </a:xfrm>
        </p:grpSpPr>
        <p:sp>
          <p:nvSpPr>
            <p:cNvPr id="34" name="Google Shape;434;p37">
              <a:extLst>
                <a:ext uri="{FF2B5EF4-FFF2-40B4-BE49-F238E27FC236}">
                  <a16:creationId xmlns:a16="http://schemas.microsoft.com/office/drawing/2014/main" id="{5BA7D9FD-421B-4993-A0BF-BC2750269DFC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5;p37">
              <a:extLst>
                <a:ext uri="{FF2B5EF4-FFF2-40B4-BE49-F238E27FC236}">
                  <a16:creationId xmlns:a16="http://schemas.microsoft.com/office/drawing/2014/main" id="{7A4290CC-D2BA-46B5-A9BC-639BBC7E374D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33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9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ctrTitle" idx="4294967295"/>
          </p:nvPr>
        </p:nvSpPr>
        <p:spPr>
          <a:xfrm>
            <a:off x="722571" y="1126150"/>
            <a:ext cx="598995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accent1"/>
                </a:solidFill>
              </a:rPr>
              <a:t>Administrator 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294967295"/>
          </p:nvPr>
        </p:nvSpPr>
        <p:spPr>
          <a:xfrm>
            <a:off x="750282" y="2268550"/>
            <a:ext cx="5132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Administrator is the role to manage all the Users and information.</a:t>
            </a:r>
            <a:endParaRPr dirty="0"/>
          </a:p>
        </p:txBody>
      </p:sp>
      <p:sp>
        <p:nvSpPr>
          <p:cNvPr id="133" name="Google Shape;133;p18"/>
          <p:cNvSpPr/>
          <p:nvPr/>
        </p:nvSpPr>
        <p:spPr>
          <a:xfrm>
            <a:off x="7628510" y="2858446"/>
            <a:ext cx="247756" cy="23656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7320973" y="1529858"/>
            <a:ext cx="1061492" cy="1061761"/>
            <a:chOff x="6654650" y="3665275"/>
            <a:chExt cx="409100" cy="409125"/>
          </a:xfrm>
        </p:grpSpPr>
        <p:sp>
          <p:nvSpPr>
            <p:cNvPr id="135" name="Google Shape;135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 rot="1057031">
            <a:off x="6298116" y="2364471"/>
            <a:ext cx="701299" cy="701354"/>
            <a:chOff x="570875" y="4322250"/>
            <a:chExt cx="443300" cy="443325"/>
          </a:xfrm>
        </p:grpSpPr>
        <p:sp>
          <p:nvSpPr>
            <p:cNvPr id="138" name="Google Shape;138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 rot="2466710">
            <a:off x="6376672" y="1735695"/>
            <a:ext cx="344265" cy="328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 rot="-1609645">
            <a:off x="6880133" y="1942499"/>
            <a:ext cx="247727" cy="2365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 rot="2925875">
            <a:off x="8382245" y="2129903"/>
            <a:ext cx="185522" cy="177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-1609225">
            <a:off x="7610186" y="943178"/>
            <a:ext cx="167149" cy="1596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6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9EF4A-591C-4104-A401-230805E35DB2}"/>
              </a:ext>
            </a:extLst>
          </p:cNvPr>
          <p:cNvSpPr txBox="1"/>
          <p:nvPr/>
        </p:nvSpPr>
        <p:spPr>
          <a:xfrm>
            <a:off x="3822590" y="936733"/>
            <a:ext cx="80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42B22F-ED92-4694-B454-B1A786B94D04}"/>
              </a:ext>
            </a:extLst>
          </p:cNvPr>
          <p:cNvSpPr/>
          <p:nvPr/>
        </p:nvSpPr>
        <p:spPr>
          <a:xfrm>
            <a:off x="3763307" y="291187"/>
            <a:ext cx="933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👤</a:t>
            </a:r>
            <a:endParaRPr lang="en-US" sz="4000" dirty="0"/>
          </a:p>
        </p:txBody>
      </p:sp>
      <p:grpSp>
        <p:nvGrpSpPr>
          <p:cNvPr id="26" name="Google Shape;504;p37">
            <a:extLst>
              <a:ext uri="{FF2B5EF4-FFF2-40B4-BE49-F238E27FC236}">
                <a16:creationId xmlns:a16="http://schemas.microsoft.com/office/drawing/2014/main" id="{C5911C70-0597-4DDE-918D-C023589C2424}"/>
              </a:ext>
            </a:extLst>
          </p:cNvPr>
          <p:cNvGrpSpPr/>
          <p:nvPr/>
        </p:nvGrpSpPr>
        <p:grpSpPr>
          <a:xfrm>
            <a:off x="942453" y="2352108"/>
            <a:ext cx="1053793" cy="799732"/>
            <a:chOff x="5255200" y="3006475"/>
            <a:chExt cx="511700" cy="378575"/>
          </a:xfrm>
        </p:grpSpPr>
        <p:sp>
          <p:nvSpPr>
            <p:cNvPr id="27" name="Google Shape;505;p37">
              <a:extLst>
                <a:ext uri="{FF2B5EF4-FFF2-40B4-BE49-F238E27FC236}">
                  <a16:creationId xmlns:a16="http://schemas.microsoft.com/office/drawing/2014/main" id="{3E51EACD-1DB1-410E-96E4-3CC82D323A2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6;p37">
              <a:extLst>
                <a:ext uri="{FF2B5EF4-FFF2-40B4-BE49-F238E27FC236}">
                  <a16:creationId xmlns:a16="http://schemas.microsoft.com/office/drawing/2014/main" id="{FB69180B-3FCA-4AB3-A492-7740FCC6B1B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49CC2E5-9A4E-4577-9563-BC06051B6818}"/>
              </a:ext>
            </a:extLst>
          </p:cNvPr>
          <p:cNvSpPr txBox="1"/>
          <p:nvPr/>
        </p:nvSpPr>
        <p:spPr>
          <a:xfrm>
            <a:off x="693873" y="3199269"/>
            <a:ext cx="177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0F996-77CB-4DDF-A3C9-0CB05342BF21}"/>
              </a:ext>
            </a:extLst>
          </p:cNvPr>
          <p:cNvSpPr txBox="1"/>
          <p:nvPr/>
        </p:nvSpPr>
        <p:spPr>
          <a:xfrm>
            <a:off x="2626271" y="3232458"/>
            <a:ext cx="1479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Places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8ABA5E-A822-4C52-BE6C-332062B19485}"/>
              </a:ext>
            </a:extLst>
          </p:cNvPr>
          <p:cNvSpPr txBox="1"/>
          <p:nvPr/>
        </p:nvSpPr>
        <p:spPr>
          <a:xfrm>
            <a:off x="4257698" y="3240830"/>
            <a:ext cx="16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Users</a:t>
            </a:r>
          </a:p>
        </p:txBody>
      </p:sp>
      <p:grpSp>
        <p:nvGrpSpPr>
          <p:cNvPr id="33" name="Google Shape;433;p37">
            <a:extLst>
              <a:ext uri="{FF2B5EF4-FFF2-40B4-BE49-F238E27FC236}">
                <a16:creationId xmlns:a16="http://schemas.microsoft.com/office/drawing/2014/main" id="{4094F0E3-EF7B-4271-937F-41962AA78706}"/>
              </a:ext>
            </a:extLst>
          </p:cNvPr>
          <p:cNvGrpSpPr/>
          <p:nvPr/>
        </p:nvGrpSpPr>
        <p:grpSpPr>
          <a:xfrm>
            <a:off x="2904322" y="2274538"/>
            <a:ext cx="808693" cy="739103"/>
            <a:chOff x="1922075" y="1629000"/>
            <a:chExt cx="437200" cy="437200"/>
          </a:xfrm>
        </p:grpSpPr>
        <p:sp>
          <p:nvSpPr>
            <p:cNvPr id="34" name="Google Shape;434;p37">
              <a:extLst>
                <a:ext uri="{FF2B5EF4-FFF2-40B4-BE49-F238E27FC236}">
                  <a16:creationId xmlns:a16="http://schemas.microsoft.com/office/drawing/2014/main" id="{5BA7D9FD-421B-4993-A0BF-BC2750269DFC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5;p37">
              <a:extLst>
                <a:ext uri="{FF2B5EF4-FFF2-40B4-BE49-F238E27FC236}">
                  <a16:creationId xmlns:a16="http://schemas.microsoft.com/office/drawing/2014/main" id="{7A4290CC-D2BA-46B5-A9BC-639BBC7E374D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32;p37">
            <a:extLst>
              <a:ext uri="{FF2B5EF4-FFF2-40B4-BE49-F238E27FC236}">
                <a16:creationId xmlns:a16="http://schemas.microsoft.com/office/drawing/2014/main" id="{06C7A508-60A2-46B0-9ACE-CBFFF17B7806}"/>
              </a:ext>
            </a:extLst>
          </p:cNvPr>
          <p:cNvGrpSpPr/>
          <p:nvPr/>
        </p:nvGrpSpPr>
        <p:grpSpPr>
          <a:xfrm>
            <a:off x="6093376" y="2352108"/>
            <a:ext cx="1113820" cy="754901"/>
            <a:chOff x="3936375" y="3703750"/>
            <a:chExt cx="453050" cy="332175"/>
          </a:xfrm>
        </p:grpSpPr>
        <p:sp>
          <p:nvSpPr>
            <p:cNvPr id="19" name="Google Shape;533;p37">
              <a:extLst>
                <a:ext uri="{FF2B5EF4-FFF2-40B4-BE49-F238E27FC236}">
                  <a16:creationId xmlns:a16="http://schemas.microsoft.com/office/drawing/2014/main" id="{41F76804-A79C-47AD-94A6-2D000D73C263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4;p37">
              <a:extLst>
                <a:ext uri="{FF2B5EF4-FFF2-40B4-BE49-F238E27FC236}">
                  <a16:creationId xmlns:a16="http://schemas.microsoft.com/office/drawing/2014/main" id="{7EDB0978-1ED7-4352-9F47-621772025823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5;p37">
              <a:extLst>
                <a:ext uri="{FF2B5EF4-FFF2-40B4-BE49-F238E27FC236}">
                  <a16:creationId xmlns:a16="http://schemas.microsoft.com/office/drawing/2014/main" id="{E3E60145-744B-40F9-BD0C-48644AE58EA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6;p37">
              <a:extLst>
                <a:ext uri="{FF2B5EF4-FFF2-40B4-BE49-F238E27FC236}">
                  <a16:creationId xmlns:a16="http://schemas.microsoft.com/office/drawing/2014/main" id="{AA1A7229-75BA-4CD2-8EB8-EB31120CA87F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7;p37">
              <a:extLst>
                <a:ext uri="{FF2B5EF4-FFF2-40B4-BE49-F238E27FC236}">
                  <a16:creationId xmlns:a16="http://schemas.microsoft.com/office/drawing/2014/main" id="{212C0C84-1277-4469-9040-8F571B17AB0A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25;p37">
            <a:extLst>
              <a:ext uri="{FF2B5EF4-FFF2-40B4-BE49-F238E27FC236}">
                <a16:creationId xmlns:a16="http://schemas.microsoft.com/office/drawing/2014/main" id="{4E955D44-DED6-4359-BB52-46BA1C7ADBB2}"/>
              </a:ext>
            </a:extLst>
          </p:cNvPr>
          <p:cNvGrpSpPr/>
          <p:nvPr/>
        </p:nvGrpSpPr>
        <p:grpSpPr>
          <a:xfrm>
            <a:off x="4532474" y="2340698"/>
            <a:ext cx="798543" cy="691107"/>
            <a:chOff x="2599825" y="3689700"/>
            <a:chExt cx="429850" cy="360275"/>
          </a:xfrm>
        </p:grpSpPr>
        <p:sp>
          <p:nvSpPr>
            <p:cNvPr id="25" name="Google Shape;526;p37">
              <a:extLst>
                <a:ext uri="{FF2B5EF4-FFF2-40B4-BE49-F238E27FC236}">
                  <a16:creationId xmlns:a16="http://schemas.microsoft.com/office/drawing/2014/main" id="{B681E77F-4189-42B3-85B7-EC76FA8506A2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7;p37">
              <a:extLst>
                <a:ext uri="{FF2B5EF4-FFF2-40B4-BE49-F238E27FC236}">
                  <a16:creationId xmlns:a16="http://schemas.microsoft.com/office/drawing/2014/main" id="{7FF4A4DC-FA1F-42FA-8C71-B57BB16BF446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7FD7244-518D-47DB-BE38-173C756B3962}"/>
              </a:ext>
            </a:extLst>
          </p:cNvPr>
          <p:cNvSpPr txBox="1"/>
          <p:nvPr/>
        </p:nvSpPr>
        <p:spPr>
          <a:xfrm>
            <a:off x="6066483" y="3221124"/>
            <a:ext cx="129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Info</a:t>
            </a:r>
          </a:p>
        </p:txBody>
      </p:sp>
    </p:spTree>
    <p:extLst>
      <p:ext uri="{BB962C8B-B14F-4D97-AF65-F5344CB8AC3E}">
        <p14:creationId xmlns:p14="http://schemas.microsoft.com/office/powerpoint/2010/main" val="32799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9" grpId="0"/>
      <p:bldP spid="30" grpId="0"/>
      <p:bldP spid="32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553157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lt1"/>
                </a:solidFill>
              </a:rPr>
              <a:t>Let’s start the SHOW</a:t>
            </a:r>
            <a:endParaRPr sz="9600" dirty="0">
              <a:solidFill>
                <a:schemeClr val="lt1"/>
              </a:solidFill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ctrTitle" idx="4294967295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Thanks!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328" name="Google Shape;328;p34"/>
          <p:cNvSpPr txBox="1">
            <a:spLocks noGrp="1"/>
          </p:cNvSpPr>
          <p:nvPr>
            <p:ph type="subTitle" idx="4294967295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Lato"/>
                <a:ea typeface="Lato"/>
                <a:cs typeface="Lato"/>
                <a:sym typeface="Lato"/>
              </a:rPr>
              <a:t>Any questions?</a:t>
            </a:r>
          </a:p>
        </p:txBody>
      </p:sp>
      <p:sp>
        <p:nvSpPr>
          <p:cNvPr id="329" name="Google Shape;329;p34"/>
          <p:cNvSpPr/>
          <p:nvPr/>
        </p:nvSpPr>
        <p:spPr>
          <a:xfrm>
            <a:off x="3975391" y="584305"/>
            <a:ext cx="1068077" cy="971530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EMS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</a:t>
            </a:r>
            <a:r>
              <a:rPr lang="en-US" dirty="0"/>
              <a:t>to know more about our website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085323" y="1145583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EMS is an intranet system</a:t>
            </a:r>
          </a:p>
          <a:p>
            <a:pPr marL="0" lvl="0" indent="0">
              <a:buNone/>
            </a:pPr>
            <a:r>
              <a:rPr lang="en-US" dirty="0"/>
              <a:t> based on microservice</a:t>
            </a:r>
          </a:p>
          <a:p>
            <a:pPr marL="0" lvl="0" indent="0">
              <a:buNone/>
            </a:pPr>
            <a:r>
              <a:rPr lang="en-US" dirty="0"/>
              <a:t> architecture developed for</a:t>
            </a:r>
          </a:p>
          <a:p>
            <a:pPr marL="0" lvl="0" indent="0">
              <a:buNone/>
            </a:pPr>
            <a:r>
              <a:rPr lang="en-US" dirty="0"/>
              <a:t> Organizers to publish events and Customers to join the</a:t>
            </a:r>
          </a:p>
          <a:p>
            <a:pPr marL="0" lvl="0" indent="0">
              <a:buNone/>
            </a:pPr>
            <a:r>
              <a:rPr lang="en-US" dirty="0"/>
              <a:t> events that Organizers</a:t>
            </a:r>
          </a:p>
          <a:p>
            <a:pPr marL="0" lvl="0" indent="0">
              <a:buNone/>
            </a:pPr>
            <a:r>
              <a:rPr lang="en-US" dirty="0"/>
              <a:t> published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ctrTitle" idx="4294967295"/>
          </p:nvPr>
        </p:nvSpPr>
        <p:spPr>
          <a:xfrm>
            <a:off x="1411550" y="648000"/>
            <a:ext cx="565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96 </a:t>
            </a:r>
            <a:r>
              <a:rPr lang="en-US" sz="4800" dirty="0">
                <a:solidFill>
                  <a:schemeClr val="accent3"/>
                </a:solidFill>
              </a:rPr>
              <a:t>Active APIs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294967295"/>
          </p:nvPr>
        </p:nvSpPr>
        <p:spPr>
          <a:xfrm>
            <a:off x="1411550" y="1411307"/>
            <a:ext cx="565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That’s a lot of </a:t>
            </a:r>
            <a:r>
              <a:rPr lang="en-US" sz="2400" dirty="0"/>
              <a:t>functions</a:t>
            </a:r>
            <a:endParaRPr sz="2400"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type="ctrTitle" idx="4294967295"/>
          </p:nvPr>
        </p:nvSpPr>
        <p:spPr>
          <a:xfrm>
            <a:off x="1411550" y="3276893"/>
            <a:ext cx="565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100% Teamwork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4294967295"/>
          </p:nvPr>
        </p:nvSpPr>
        <p:spPr>
          <a:xfrm>
            <a:off x="1411550" y="4040200"/>
            <a:ext cx="565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Total success!</a:t>
            </a:r>
            <a:endParaRPr sz="2400"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1411550" y="1962447"/>
            <a:ext cx="565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2,040 </a:t>
            </a:r>
            <a:r>
              <a:rPr lang="en-US" sz="4800" dirty="0">
                <a:solidFill>
                  <a:schemeClr val="accent1"/>
                </a:solidFill>
              </a:rPr>
              <a:t>Hours Coding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1411550" y="2725754"/>
            <a:ext cx="565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And a lot of </a:t>
            </a:r>
            <a:r>
              <a:rPr lang="en" dirty="0"/>
              <a:t>works</a:t>
            </a:r>
            <a:endParaRPr sz="2400" dirty="0"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4" name="Google Shape;234;p27"/>
          <p:cNvGrpSpPr/>
          <p:nvPr/>
        </p:nvGrpSpPr>
        <p:grpSpPr>
          <a:xfrm>
            <a:off x="774699" y="3552386"/>
            <a:ext cx="536258" cy="495729"/>
            <a:chOff x="5975075" y="2327500"/>
            <a:chExt cx="420100" cy="388350"/>
          </a:xfrm>
        </p:grpSpPr>
        <p:sp>
          <p:nvSpPr>
            <p:cNvPr id="235" name="Google Shape;235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768448" y="907026"/>
            <a:ext cx="548704" cy="459891"/>
            <a:chOff x="2599825" y="3689700"/>
            <a:chExt cx="429850" cy="360275"/>
          </a:xfrm>
        </p:grpSpPr>
        <p:sp>
          <p:nvSpPr>
            <p:cNvPr id="238" name="Google Shape;238;p2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CE2F47F-CFE7-4B3A-9631-93D619C08C50}"/>
              </a:ext>
            </a:extLst>
          </p:cNvPr>
          <p:cNvSpPr/>
          <p:nvPr/>
        </p:nvSpPr>
        <p:spPr>
          <a:xfrm>
            <a:off x="523955" y="2271029"/>
            <a:ext cx="8961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🔨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6" grpId="1"/>
      <p:bldP spid="227" grpId="0" build="p"/>
      <p:bldP spid="228" grpId="0"/>
      <p:bldP spid="228" grpId="1"/>
      <p:bldP spid="229" grpId="0" build="p"/>
      <p:bldP spid="230" grpId="0"/>
      <p:bldP spid="230" grpId="1"/>
      <p:bldP spid="231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B8B10-0CD4-4060-9806-6B35F14746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EE6983-EA29-4001-B5A9-46933836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881530"/>
              </p:ext>
            </p:extLst>
          </p:nvPr>
        </p:nvGraphicFramePr>
        <p:xfrm>
          <a:off x="210520" y="865620"/>
          <a:ext cx="4142509" cy="3412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5203B5-AF2E-493D-8660-B5A40D82D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574985"/>
              </p:ext>
            </p:extLst>
          </p:nvPr>
        </p:nvGraphicFramePr>
        <p:xfrm>
          <a:off x="4928838" y="865620"/>
          <a:ext cx="3746811" cy="3412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2BC172-81CF-4349-923C-1B39F55E4CD6}"/>
              </a:ext>
            </a:extLst>
          </p:cNvPr>
          <p:cNvSpPr txBox="1"/>
          <p:nvPr/>
        </p:nvSpPr>
        <p:spPr>
          <a:xfrm>
            <a:off x="3252105" y="1256371"/>
            <a:ext cx="153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&amp; Register</a:t>
            </a:r>
          </a:p>
          <a:p>
            <a:r>
              <a:rPr lang="en-US" sz="1200" dirty="0"/>
              <a:t>Forget password</a:t>
            </a:r>
          </a:p>
          <a:p>
            <a:r>
              <a:rPr lang="en-US" sz="1200" dirty="0"/>
              <a:t>Customer 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2BA45-AB93-4AD8-84A2-7595B54B6C61}"/>
              </a:ext>
            </a:extLst>
          </p:cNvPr>
          <p:cNvSpPr txBox="1"/>
          <p:nvPr/>
        </p:nvSpPr>
        <p:spPr>
          <a:xfrm>
            <a:off x="3252105" y="3170664"/>
            <a:ext cx="153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</a:t>
            </a:r>
          </a:p>
          <a:p>
            <a:r>
              <a:rPr lang="en-US" sz="1200" dirty="0"/>
              <a:t>Order refund</a:t>
            </a:r>
          </a:p>
          <a:p>
            <a:r>
              <a:rPr lang="en-US" sz="1200" dirty="0"/>
              <a:t>Organizer 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0058-AA3C-4C97-A479-E2AB8AD3C865}"/>
              </a:ext>
            </a:extLst>
          </p:cNvPr>
          <p:cNvSpPr txBox="1"/>
          <p:nvPr/>
        </p:nvSpPr>
        <p:spPr>
          <a:xfrm>
            <a:off x="0" y="3170664"/>
            <a:ext cx="153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Organizer Order</a:t>
            </a:r>
          </a:p>
          <a:p>
            <a:r>
              <a:rPr lang="en-US" sz="1200" dirty="0"/>
              <a:t>Event Type</a:t>
            </a:r>
          </a:p>
          <a:p>
            <a:r>
              <a:rPr lang="en-US" sz="1200" dirty="0"/>
              <a:t>Event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BCF17-F28D-4706-89A6-17BBA0CD0AC4}"/>
              </a:ext>
            </a:extLst>
          </p:cNvPr>
          <p:cNvSpPr txBox="1"/>
          <p:nvPr/>
        </p:nvSpPr>
        <p:spPr>
          <a:xfrm>
            <a:off x="0" y="1326505"/>
            <a:ext cx="170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Organizer</a:t>
            </a:r>
          </a:p>
          <a:p>
            <a:r>
              <a:rPr lang="en-US" sz="1200" dirty="0" err="1"/>
              <a:t>Venue&amp;Room&amp;Seat</a:t>
            </a:r>
            <a:endParaRPr lang="en-US" sz="1200" dirty="0"/>
          </a:p>
          <a:p>
            <a:r>
              <a:rPr lang="en-US" sz="1200" dirty="0"/>
              <a:t>Payment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DAAD8-036E-4D1E-A09D-BCEF4BE838E2}"/>
              </a:ext>
            </a:extLst>
          </p:cNvPr>
          <p:cNvSpPr txBox="1"/>
          <p:nvPr/>
        </p:nvSpPr>
        <p:spPr>
          <a:xfrm>
            <a:off x="5712809" y="2433249"/>
            <a:ext cx="153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Organizer 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978C1-937E-41AE-9E30-7C6E7F0275B5}"/>
              </a:ext>
            </a:extLst>
          </p:cNvPr>
          <p:cNvSpPr txBox="1"/>
          <p:nvPr/>
        </p:nvSpPr>
        <p:spPr>
          <a:xfrm>
            <a:off x="6844823" y="2433248"/>
            <a:ext cx="153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6137E-7FD0-41FA-BF0C-CFE5793766E3}"/>
              </a:ext>
            </a:extLst>
          </p:cNvPr>
          <p:cNvSpPr txBox="1"/>
          <p:nvPr/>
        </p:nvSpPr>
        <p:spPr>
          <a:xfrm>
            <a:off x="547089" y="4127030"/>
            <a:ext cx="366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Shireesha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·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Venkat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·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Vinay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·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Anila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·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Jyostna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0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Related image">
            <a:extLst>
              <a:ext uri="{FF2B5EF4-FFF2-40B4-BE49-F238E27FC236}">
                <a16:creationId xmlns:a16="http://schemas.microsoft.com/office/drawing/2014/main" id="{7921D84C-AB6D-44D6-BBA6-7E60FC03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2" y="2794723"/>
            <a:ext cx="1116477" cy="11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safari browser small icon">
            <a:extLst>
              <a:ext uri="{FF2B5EF4-FFF2-40B4-BE49-F238E27FC236}">
                <a16:creationId xmlns:a16="http://schemas.microsoft.com/office/drawing/2014/main" id="{D2B642B5-B4D2-427A-A45F-5B5EE8D3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3486" b="4635"/>
          <a:stretch/>
        </p:blipFill>
        <p:spPr bwMode="auto">
          <a:xfrm flipH="1">
            <a:off x="1981989" y="775497"/>
            <a:ext cx="746846" cy="7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A2C2DE8-82A5-4DE1-B726-222A24A0A675}"/>
              </a:ext>
            </a:extLst>
          </p:cNvPr>
          <p:cNvSpPr>
            <a:spLocks noGrp="1"/>
          </p:cNvSpPr>
          <p:nvPr/>
        </p:nvSpPr>
        <p:spPr>
          <a:xfrm>
            <a:off x="37262" y="59298"/>
            <a:ext cx="4437757" cy="552973"/>
          </a:xfrm>
          <a:prstGeom prst="rect">
            <a:avLst/>
          </a:prstGeom>
        </p:spPr>
        <p:txBody>
          <a:bodyPr vert="horz" lIns="68681" tIns="34340" rIns="68681" bIns="34340" rtlCol="0" anchor="ctr">
            <a:noAutofit/>
          </a:bodyPr>
          <a:lstStyle>
            <a:lvl1pPr algn="l" defTabSz="343403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rgbClr val="E20074"/>
                </a:solidFill>
                <a:latin typeface="Tele-GroteskUlt" pitchFamily="2" charset="0"/>
                <a:ea typeface="+mj-ea"/>
                <a:cs typeface="Tele-GroteskUlt" pitchFamily="2" charset="0"/>
              </a:defRPr>
            </a:lvl1pPr>
          </a:lstStyle>
          <a:p>
            <a:r>
              <a:rPr lang="en-US" dirty="0">
                <a:solidFill>
                  <a:schemeClr val="bg2"/>
                </a:solidFill>
                <a:latin typeface="Lato" panose="020B0604020202020204" charset="0"/>
              </a:rPr>
              <a:t>High-level Architecture</a:t>
            </a:r>
          </a:p>
        </p:txBody>
      </p:sp>
      <p:sp>
        <p:nvSpPr>
          <p:cNvPr id="10" name="Rounded Rectangle 39">
            <a:extLst>
              <a:ext uri="{FF2B5EF4-FFF2-40B4-BE49-F238E27FC236}">
                <a16:creationId xmlns:a16="http://schemas.microsoft.com/office/drawing/2014/main" id="{1DF0265C-E026-436A-B7EA-0B8980655AD8}"/>
              </a:ext>
            </a:extLst>
          </p:cNvPr>
          <p:cNvSpPr/>
          <p:nvPr/>
        </p:nvSpPr>
        <p:spPr>
          <a:xfrm>
            <a:off x="33537" y="702194"/>
            <a:ext cx="2767722" cy="1029299"/>
          </a:xfrm>
          <a:prstGeom prst="roundRect">
            <a:avLst/>
          </a:prstGeom>
          <a:noFill/>
          <a:ln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Microsoft discovered a vulnerability in the Chrome web browser, and has now made the details public in what it feels is a responsible disclosure.">
            <a:extLst>
              <a:ext uri="{FF2B5EF4-FFF2-40B4-BE49-F238E27FC236}">
                <a16:creationId xmlns:a16="http://schemas.microsoft.com/office/drawing/2014/main" id="{52A2FCCD-230B-4928-A535-42C657554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6563" b="874"/>
          <a:stretch/>
        </p:blipFill>
        <p:spPr bwMode="auto">
          <a:xfrm>
            <a:off x="193404" y="837564"/>
            <a:ext cx="677242" cy="7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loud Callout 49">
            <a:extLst>
              <a:ext uri="{FF2B5EF4-FFF2-40B4-BE49-F238E27FC236}">
                <a16:creationId xmlns:a16="http://schemas.microsoft.com/office/drawing/2014/main" id="{748AAF1B-3138-4506-A5F3-3267ADADE03E}"/>
              </a:ext>
            </a:extLst>
          </p:cNvPr>
          <p:cNvSpPr/>
          <p:nvPr/>
        </p:nvSpPr>
        <p:spPr>
          <a:xfrm>
            <a:off x="207219" y="1949875"/>
            <a:ext cx="1423814" cy="787318"/>
          </a:xfrm>
          <a:prstGeom prst="cloudCallout">
            <a:avLst>
              <a:gd name="adj1" fmla="val -28125"/>
              <a:gd name="adj2" fmla="val 4803"/>
            </a:avLst>
          </a:prstGeom>
          <a:solidFill>
            <a:srgbClr val="99C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Internet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84D5A-8971-44E7-B210-50EA47657A31}"/>
              </a:ext>
            </a:extLst>
          </p:cNvPr>
          <p:cNvCxnSpPr/>
          <p:nvPr/>
        </p:nvCxnSpPr>
        <p:spPr>
          <a:xfrm>
            <a:off x="926062" y="1752274"/>
            <a:ext cx="0" cy="245178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E3C27-BF94-4D52-8EEC-5417314BA0A3}"/>
              </a:ext>
            </a:extLst>
          </p:cNvPr>
          <p:cNvCxnSpPr>
            <a:cxnSpLocks/>
          </p:cNvCxnSpPr>
          <p:nvPr/>
        </p:nvCxnSpPr>
        <p:spPr>
          <a:xfrm>
            <a:off x="907173" y="2755890"/>
            <a:ext cx="0" cy="245178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A467F718-B4A8-43D9-B447-82D6138519CD}"/>
              </a:ext>
            </a:extLst>
          </p:cNvPr>
          <p:cNvSpPr/>
          <p:nvPr/>
        </p:nvSpPr>
        <p:spPr>
          <a:xfrm>
            <a:off x="3839067" y="3645539"/>
            <a:ext cx="873931" cy="649733"/>
          </a:xfrm>
          <a:prstGeom prst="roundRect">
            <a:avLst/>
          </a:prstGeom>
          <a:solidFill>
            <a:srgbClr val="FFC0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EMS 3 (Micro Services)</a:t>
            </a: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1C050EDF-94E6-4BC0-908C-EFAED52857FF}"/>
              </a:ext>
            </a:extLst>
          </p:cNvPr>
          <p:cNvSpPr/>
          <p:nvPr/>
        </p:nvSpPr>
        <p:spPr>
          <a:xfrm>
            <a:off x="3846617" y="2840657"/>
            <a:ext cx="844181" cy="677107"/>
          </a:xfrm>
          <a:prstGeom prst="roundRect">
            <a:avLst/>
          </a:prstGeom>
          <a:solidFill>
            <a:srgbClr val="FFC0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EMS 2 (Micro Services)</a:t>
            </a:r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9ADAA460-6B2F-4353-8B7A-FD88AAD25F53}"/>
              </a:ext>
            </a:extLst>
          </p:cNvPr>
          <p:cNvSpPr/>
          <p:nvPr/>
        </p:nvSpPr>
        <p:spPr>
          <a:xfrm>
            <a:off x="3830559" y="2134319"/>
            <a:ext cx="850523" cy="639381"/>
          </a:xfrm>
          <a:prstGeom prst="roundRect">
            <a:avLst/>
          </a:prstGeom>
          <a:solidFill>
            <a:srgbClr val="FFC0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EMS 1 (Micro Services)</a:t>
            </a:r>
          </a:p>
        </p:txBody>
      </p:sp>
      <p:sp>
        <p:nvSpPr>
          <p:cNvPr id="20" name="Rounded Rectangle 39">
            <a:extLst>
              <a:ext uri="{FF2B5EF4-FFF2-40B4-BE49-F238E27FC236}">
                <a16:creationId xmlns:a16="http://schemas.microsoft.com/office/drawing/2014/main" id="{A0BAC72C-BD20-427F-8D26-0770C265ECEF}"/>
              </a:ext>
            </a:extLst>
          </p:cNvPr>
          <p:cNvSpPr/>
          <p:nvPr/>
        </p:nvSpPr>
        <p:spPr>
          <a:xfrm>
            <a:off x="1703932" y="1818829"/>
            <a:ext cx="3096595" cy="2732374"/>
          </a:xfrm>
          <a:prstGeom prst="roundRect">
            <a:avLst/>
          </a:prstGeom>
          <a:noFill/>
          <a:ln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65CCF84F-6E7F-4A53-B780-C5970B63CD92}"/>
              </a:ext>
            </a:extLst>
          </p:cNvPr>
          <p:cNvSpPr txBox="1"/>
          <p:nvPr/>
        </p:nvSpPr>
        <p:spPr>
          <a:xfrm>
            <a:off x="695137" y="1455635"/>
            <a:ext cx="16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Lato" panose="020B0604020202020204" charset="0"/>
                <a:cs typeface="Arial" pitchFamily="34" charset="0"/>
              </a:rPr>
              <a:t>Eventsmgmt.com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24043F0A-384E-4F20-A014-9E80AFB16FB6}"/>
              </a:ext>
            </a:extLst>
          </p:cNvPr>
          <p:cNvSpPr txBox="1"/>
          <p:nvPr/>
        </p:nvSpPr>
        <p:spPr>
          <a:xfrm>
            <a:off x="6729276" y="912699"/>
            <a:ext cx="189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Lato" panose="020B0604020202020204" charset="0"/>
                <a:cs typeface="Arial" pitchFamily="34" charset="0"/>
              </a:rPr>
              <a:t>Events Feed Module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41E78-7823-459B-9562-2C9DA5DB59F4}"/>
              </a:ext>
            </a:extLst>
          </p:cNvPr>
          <p:cNvCxnSpPr>
            <a:cxnSpLocks/>
          </p:cNvCxnSpPr>
          <p:nvPr/>
        </p:nvCxnSpPr>
        <p:spPr>
          <a:xfrm>
            <a:off x="4851682" y="2012794"/>
            <a:ext cx="365009" cy="0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B2E2E7D8-0B51-4D63-B900-7B741B86B516}"/>
              </a:ext>
            </a:extLst>
          </p:cNvPr>
          <p:cNvSpPr/>
          <p:nvPr/>
        </p:nvSpPr>
        <p:spPr>
          <a:xfrm>
            <a:off x="6897528" y="1689364"/>
            <a:ext cx="1576723" cy="738390"/>
          </a:xfrm>
          <a:prstGeom prst="roundRect">
            <a:avLst/>
          </a:prstGeom>
          <a:solidFill>
            <a:srgbClr val="0070C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Events Feed</a:t>
            </a:r>
          </a:p>
          <a:p>
            <a:pPr algn="ctr"/>
            <a:endParaRPr lang="en-US" dirty="0"/>
          </a:p>
        </p:txBody>
      </p: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id="{4A180091-D5CC-4483-9A60-D0BD62C6685D}"/>
              </a:ext>
            </a:extLst>
          </p:cNvPr>
          <p:cNvSpPr/>
          <p:nvPr/>
        </p:nvSpPr>
        <p:spPr>
          <a:xfrm>
            <a:off x="6600300" y="1192795"/>
            <a:ext cx="2116388" cy="1791997"/>
          </a:xfrm>
          <a:prstGeom prst="roundRect">
            <a:avLst/>
          </a:prstGeom>
          <a:noFill/>
          <a:ln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EDE3E6-4BE2-4570-8672-66E15A0A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101049" y="3510745"/>
            <a:ext cx="1079132" cy="10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EED925-1C69-4D4E-9AF0-CC012BDDCE01}"/>
              </a:ext>
            </a:extLst>
          </p:cNvPr>
          <p:cNvCxnSpPr>
            <a:cxnSpLocks/>
          </p:cNvCxnSpPr>
          <p:nvPr/>
        </p:nvCxnSpPr>
        <p:spPr>
          <a:xfrm>
            <a:off x="7656554" y="3007538"/>
            <a:ext cx="0" cy="503205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101">
            <a:extLst>
              <a:ext uri="{FF2B5EF4-FFF2-40B4-BE49-F238E27FC236}">
                <a16:creationId xmlns:a16="http://schemas.microsoft.com/office/drawing/2014/main" id="{8724CBFD-04AD-47F6-86A5-812B54AC7EC6}"/>
              </a:ext>
            </a:extLst>
          </p:cNvPr>
          <p:cNvSpPr txBox="1"/>
          <p:nvPr/>
        </p:nvSpPr>
        <p:spPr>
          <a:xfrm>
            <a:off x="4024090" y="4304982"/>
            <a:ext cx="55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Lato" panose="020B0604020202020204" charset="0"/>
                <a:cs typeface="Arial" pitchFamily="34" charset="0"/>
              </a:rPr>
              <a:t>AWS</a:t>
            </a:r>
          </a:p>
        </p:txBody>
      </p:sp>
      <p:sp>
        <p:nvSpPr>
          <p:cNvPr id="32" name="TextBox 128">
            <a:extLst>
              <a:ext uri="{FF2B5EF4-FFF2-40B4-BE49-F238E27FC236}">
                <a16:creationId xmlns:a16="http://schemas.microsoft.com/office/drawing/2014/main" id="{3B64EB8A-12F3-4EFD-9043-75948FDF4D45}"/>
              </a:ext>
            </a:extLst>
          </p:cNvPr>
          <p:cNvSpPr txBox="1"/>
          <p:nvPr/>
        </p:nvSpPr>
        <p:spPr>
          <a:xfrm>
            <a:off x="164110" y="2959434"/>
            <a:ext cx="55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Lato" panose="020B0604020202020204" charset="0"/>
                <a:cs typeface="Arial" pitchFamily="34" charset="0"/>
              </a:rPr>
              <a:t>AWS</a:t>
            </a:r>
          </a:p>
        </p:txBody>
      </p:sp>
      <p:sp>
        <p:nvSpPr>
          <p:cNvPr id="33" name="TextBox 129">
            <a:extLst>
              <a:ext uri="{FF2B5EF4-FFF2-40B4-BE49-F238E27FC236}">
                <a16:creationId xmlns:a16="http://schemas.microsoft.com/office/drawing/2014/main" id="{2CA6865F-FC71-485A-B6F2-14717F066B16}"/>
              </a:ext>
            </a:extLst>
          </p:cNvPr>
          <p:cNvSpPr txBox="1"/>
          <p:nvPr/>
        </p:nvSpPr>
        <p:spPr>
          <a:xfrm>
            <a:off x="7426998" y="1416885"/>
            <a:ext cx="55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Lato" panose="020B0604020202020204" charset="0"/>
                <a:cs typeface="Arial" pitchFamily="34" charset="0"/>
              </a:rPr>
              <a:t>AWS</a:t>
            </a:r>
          </a:p>
        </p:txBody>
      </p:sp>
      <p:pic>
        <p:nvPicPr>
          <p:cNvPr id="34" name="Picture 33" descr="Image result for stripe payment gateway">
            <a:extLst>
              <a:ext uri="{FF2B5EF4-FFF2-40B4-BE49-F238E27FC236}">
                <a16:creationId xmlns:a16="http://schemas.microsoft.com/office/drawing/2014/main" id="{87C8A8FC-FB35-494D-8A44-D68C280B1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t="18555" r="6262" b="20915"/>
          <a:stretch/>
        </p:blipFill>
        <p:spPr bwMode="auto">
          <a:xfrm>
            <a:off x="5230443" y="2234801"/>
            <a:ext cx="1480576" cy="10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41E5A9-EC05-46A8-BFF2-49F71E321AB1}"/>
              </a:ext>
            </a:extLst>
          </p:cNvPr>
          <p:cNvCxnSpPr>
            <a:cxnSpLocks/>
          </p:cNvCxnSpPr>
          <p:nvPr/>
        </p:nvCxnSpPr>
        <p:spPr>
          <a:xfrm>
            <a:off x="4832980" y="2657396"/>
            <a:ext cx="365009" cy="0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136">
            <a:extLst>
              <a:ext uri="{FF2B5EF4-FFF2-40B4-BE49-F238E27FC236}">
                <a16:creationId xmlns:a16="http://schemas.microsoft.com/office/drawing/2014/main" id="{E6F7E1F8-3449-4C18-8A85-193D5A44CB2D}"/>
              </a:ext>
            </a:extLst>
          </p:cNvPr>
          <p:cNvSpPr txBox="1"/>
          <p:nvPr/>
        </p:nvSpPr>
        <p:spPr>
          <a:xfrm>
            <a:off x="2023840" y="4598810"/>
            <a:ext cx="277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Lato" panose="020B0604020202020204" charset="0"/>
                <a:cs typeface="Arial" pitchFamily="34" charset="0"/>
              </a:rPr>
              <a:t>UI &amp; Event Management Servers</a:t>
            </a: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0353AD87-3D84-4838-80D4-89E0C3A8412C}"/>
              </a:ext>
            </a:extLst>
          </p:cNvPr>
          <p:cNvSpPr/>
          <p:nvPr/>
        </p:nvSpPr>
        <p:spPr>
          <a:xfrm>
            <a:off x="1880008" y="2931124"/>
            <a:ext cx="791151" cy="643781"/>
          </a:xfrm>
          <a:prstGeom prst="roundRect">
            <a:avLst/>
          </a:prstGeom>
          <a:solidFill>
            <a:srgbClr val="92D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UI Server</a:t>
            </a: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20D1C696-4790-43EB-9BC6-D7E4A015FFDF}"/>
              </a:ext>
            </a:extLst>
          </p:cNvPr>
          <p:cNvSpPr/>
          <p:nvPr/>
        </p:nvSpPr>
        <p:spPr>
          <a:xfrm>
            <a:off x="1862489" y="2131412"/>
            <a:ext cx="795226" cy="694941"/>
          </a:xfrm>
          <a:prstGeom prst="roundRect">
            <a:avLst/>
          </a:prstGeom>
          <a:solidFill>
            <a:srgbClr val="92D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UI Server</a:t>
            </a:r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1BDC348F-F2B3-46ED-AF51-436BBE30EE0F}"/>
              </a:ext>
            </a:extLst>
          </p:cNvPr>
          <p:cNvSpPr/>
          <p:nvPr/>
        </p:nvSpPr>
        <p:spPr>
          <a:xfrm>
            <a:off x="1880008" y="3667003"/>
            <a:ext cx="814439" cy="626565"/>
          </a:xfrm>
          <a:prstGeom prst="roundRect">
            <a:avLst/>
          </a:prstGeom>
          <a:solidFill>
            <a:srgbClr val="92D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UI Server</a:t>
            </a:r>
          </a:p>
        </p:txBody>
      </p:sp>
      <p:pic>
        <p:nvPicPr>
          <p:cNvPr id="41" name="Picture 40" descr="Related image">
            <a:extLst>
              <a:ext uri="{FF2B5EF4-FFF2-40B4-BE49-F238E27FC236}">
                <a16:creationId xmlns:a16="http://schemas.microsoft.com/office/drawing/2014/main" id="{EB96D850-653B-4B59-86E3-332E67AD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10" y="2721728"/>
            <a:ext cx="917869" cy="91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64DAAD-DBBA-40C8-A5E7-858D4D968CEA}"/>
              </a:ext>
            </a:extLst>
          </p:cNvPr>
          <p:cNvCxnSpPr>
            <a:cxnSpLocks/>
          </p:cNvCxnSpPr>
          <p:nvPr/>
        </p:nvCxnSpPr>
        <p:spPr>
          <a:xfrm>
            <a:off x="1238591" y="3325344"/>
            <a:ext cx="423721" cy="0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816D5-6CCA-4457-9A8B-6C780FE76DE3}"/>
              </a:ext>
            </a:extLst>
          </p:cNvPr>
          <p:cNvCxnSpPr>
            <a:cxnSpLocks/>
          </p:cNvCxnSpPr>
          <p:nvPr/>
        </p:nvCxnSpPr>
        <p:spPr>
          <a:xfrm>
            <a:off x="2676766" y="3219597"/>
            <a:ext cx="284136" cy="3069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E55309-3635-4E3B-B226-8BCC3B1D90A6}"/>
              </a:ext>
            </a:extLst>
          </p:cNvPr>
          <p:cNvCxnSpPr>
            <a:cxnSpLocks/>
          </p:cNvCxnSpPr>
          <p:nvPr/>
        </p:nvCxnSpPr>
        <p:spPr>
          <a:xfrm>
            <a:off x="3551427" y="3197345"/>
            <a:ext cx="284136" cy="3069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167">
            <a:extLst>
              <a:ext uri="{FF2B5EF4-FFF2-40B4-BE49-F238E27FC236}">
                <a16:creationId xmlns:a16="http://schemas.microsoft.com/office/drawing/2014/main" id="{4AF8D099-D450-4302-832C-F36A6864A2C6}"/>
              </a:ext>
            </a:extLst>
          </p:cNvPr>
          <p:cNvSpPr txBox="1"/>
          <p:nvPr/>
        </p:nvSpPr>
        <p:spPr>
          <a:xfrm>
            <a:off x="619749" y="3670950"/>
            <a:ext cx="72164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Lato" panose="020B0604020202020204" charset="0"/>
                <a:cs typeface="Arial"/>
              </a:rPr>
              <a:t>ALB</a:t>
            </a:r>
            <a:endParaRPr lang="en-US" b="1" dirty="0">
              <a:latin typeface="Lato" panose="020B0604020202020204" charset="0"/>
              <a:cs typeface="Arial" pitchFamily="34" charset="0"/>
            </a:endParaRPr>
          </a:p>
        </p:txBody>
      </p:sp>
      <p:sp>
        <p:nvSpPr>
          <p:cNvPr id="47" name="TextBox 168">
            <a:extLst>
              <a:ext uri="{FF2B5EF4-FFF2-40B4-BE49-F238E27FC236}">
                <a16:creationId xmlns:a16="http://schemas.microsoft.com/office/drawing/2014/main" id="{882B457D-55C7-44FF-8411-8F6ED649A9CB}"/>
              </a:ext>
            </a:extLst>
          </p:cNvPr>
          <p:cNvSpPr txBox="1"/>
          <p:nvPr/>
        </p:nvSpPr>
        <p:spPr>
          <a:xfrm>
            <a:off x="3021288" y="3515036"/>
            <a:ext cx="6092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Lato" panose="020B0604020202020204" charset="0"/>
                <a:cs typeface="Arial"/>
              </a:rPr>
              <a:t>ALB</a:t>
            </a:r>
            <a:endParaRPr lang="en-US" b="1" dirty="0">
              <a:latin typeface="Lato" panose="020B0604020202020204" charset="0"/>
              <a:cs typeface="Arial" pitchFamily="34" charset="0"/>
            </a:endParaRPr>
          </a:p>
        </p:txBody>
      </p:sp>
      <p:sp>
        <p:nvSpPr>
          <p:cNvPr id="48" name="TextBox 145">
            <a:extLst>
              <a:ext uri="{FF2B5EF4-FFF2-40B4-BE49-F238E27FC236}">
                <a16:creationId xmlns:a16="http://schemas.microsoft.com/office/drawing/2014/main" id="{AC13D45C-63B4-498E-8D0A-DCCAEABD6847}"/>
              </a:ext>
            </a:extLst>
          </p:cNvPr>
          <p:cNvSpPr txBox="1"/>
          <p:nvPr/>
        </p:nvSpPr>
        <p:spPr>
          <a:xfrm>
            <a:off x="7156921" y="3109332"/>
            <a:ext cx="133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Lato" panose="020B0604020202020204" charset="0"/>
                <a:cs typeface="Arial" pitchFamily="34" charset="0"/>
              </a:rPr>
              <a:t>Feed Events</a:t>
            </a:r>
          </a:p>
        </p:txBody>
      </p:sp>
      <p:pic>
        <p:nvPicPr>
          <p:cNvPr id="49" name="Picture 48" descr="A picture containing cup, computer, sitting, mug&#10;&#10;Description generated with very high confidence">
            <a:extLst>
              <a:ext uri="{FF2B5EF4-FFF2-40B4-BE49-F238E27FC236}">
                <a16:creationId xmlns:a16="http://schemas.microsoft.com/office/drawing/2014/main" id="{64507C52-83ED-4611-8B4B-703B6997F4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354" r="11247" b="15209"/>
          <a:stretch/>
        </p:blipFill>
        <p:spPr>
          <a:xfrm>
            <a:off x="5288627" y="1383916"/>
            <a:ext cx="789294" cy="944532"/>
          </a:xfrm>
          <a:prstGeom prst="rect">
            <a:avLst/>
          </a:prstGeom>
        </p:spPr>
      </p:pic>
      <p:sp>
        <p:nvSpPr>
          <p:cNvPr id="31" name="TextBox 127">
            <a:extLst>
              <a:ext uri="{FF2B5EF4-FFF2-40B4-BE49-F238E27FC236}">
                <a16:creationId xmlns:a16="http://schemas.microsoft.com/office/drawing/2014/main" id="{2A72445A-DE7F-4404-9841-47D99B7AE915}"/>
              </a:ext>
            </a:extLst>
          </p:cNvPr>
          <p:cNvSpPr txBox="1"/>
          <p:nvPr/>
        </p:nvSpPr>
        <p:spPr>
          <a:xfrm>
            <a:off x="5434633" y="1129880"/>
            <a:ext cx="55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Lato" panose="020B0604020202020204" charset="0"/>
                <a:cs typeface="Arial" pitchFamily="34" charset="0"/>
              </a:rPr>
              <a:t>AWS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682004-234C-4399-94CE-2E34602EDC7D}"/>
              </a:ext>
            </a:extLst>
          </p:cNvPr>
          <p:cNvCxnSpPr>
            <a:cxnSpLocks/>
          </p:cNvCxnSpPr>
          <p:nvPr/>
        </p:nvCxnSpPr>
        <p:spPr>
          <a:xfrm>
            <a:off x="6091775" y="2012794"/>
            <a:ext cx="399839" cy="0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mage result for firefox browser">
            <a:extLst>
              <a:ext uri="{FF2B5EF4-FFF2-40B4-BE49-F238E27FC236}">
                <a16:creationId xmlns:a16="http://schemas.microsoft.com/office/drawing/2014/main" id="{367F59F8-EDC2-4200-938B-65B0C1DB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7" y="771543"/>
            <a:ext cx="746846" cy="7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101">
            <a:extLst>
              <a:ext uri="{FF2B5EF4-FFF2-40B4-BE49-F238E27FC236}">
                <a16:creationId xmlns:a16="http://schemas.microsoft.com/office/drawing/2014/main" id="{9975179C-681E-43BD-89F9-283E6FE1CD25}"/>
              </a:ext>
            </a:extLst>
          </p:cNvPr>
          <p:cNvSpPr txBox="1"/>
          <p:nvPr/>
        </p:nvSpPr>
        <p:spPr>
          <a:xfrm>
            <a:off x="2075185" y="4346952"/>
            <a:ext cx="55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Lato" panose="020B0604020202020204" charset="0"/>
                <a:cs typeface="Arial" pitchFamily="34" charset="0"/>
              </a:rPr>
              <a:t>AWS</a:t>
            </a:r>
          </a:p>
        </p:txBody>
      </p:sp>
      <p:sp>
        <p:nvSpPr>
          <p:cNvPr id="51" name="TextBox 101">
            <a:extLst>
              <a:ext uri="{FF2B5EF4-FFF2-40B4-BE49-F238E27FC236}">
                <a16:creationId xmlns:a16="http://schemas.microsoft.com/office/drawing/2014/main" id="{34B3C037-E1FD-451C-9C35-E7CE128022E9}"/>
              </a:ext>
            </a:extLst>
          </p:cNvPr>
          <p:cNvSpPr txBox="1"/>
          <p:nvPr/>
        </p:nvSpPr>
        <p:spPr>
          <a:xfrm>
            <a:off x="1898812" y="1902100"/>
            <a:ext cx="85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Lato" panose="020B0604020202020204" charset="0"/>
                <a:cs typeface="Arial" pitchFamily="34" charset="0"/>
              </a:rPr>
              <a:t>Angular 8</a:t>
            </a:r>
          </a:p>
        </p:txBody>
      </p:sp>
      <p:sp>
        <p:nvSpPr>
          <p:cNvPr id="52" name="TextBox 101">
            <a:extLst>
              <a:ext uri="{FF2B5EF4-FFF2-40B4-BE49-F238E27FC236}">
                <a16:creationId xmlns:a16="http://schemas.microsoft.com/office/drawing/2014/main" id="{5EAA0074-2F78-4573-AA48-933FE2743E75}"/>
              </a:ext>
            </a:extLst>
          </p:cNvPr>
          <p:cNvSpPr txBox="1"/>
          <p:nvPr/>
        </p:nvSpPr>
        <p:spPr>
          <a:xfrm>
            <a:off x="3866199" y="1885818"/>
            <a:ext cx="887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Lato" panose="020B0604020202020204" charset="0"/>
                <a:cs typeface="Arial" pitchFamily="34" charset="0"/>
              </a:rPr>
              <a:t>Spring Boot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07B921-B879-445F-B75F-9466A43DEF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6741" y="3356223"/>
            <a:ext cx="1008119" cy="75511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F1EDE2-4BA8-4827-92CE-9AE6E6E37C25}"/>
              </a:ext>
            </a:extLst>
          </p:cNvPr>
          <p:cNvCxnSpPr>
            <a:cxnSpLocks/>
          </p:cNvCxnSpPr>
          <p:nvPr/>
        </p:nvCxnSpPr>
        <p:spPr>
          <a:xfrm>
            <a:off x="4865434" y="3570690"/>
            <a:ext cx="365009" cy="0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ACA2D53-12C3-4F2C-AB0E-520167DFCD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5184" y="4101580"/>
            <a:ext cx="932793" cy="93279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35BB38-210E-4088-BE5C-31B69B31EAB3}"/>
              </a:ext>
            </a:extLst>
          </p:cNvPr>
          <p:cNvCxnSpPr>
            <a:cxnSpLocks/>
          </p:cNvCxnSpPr>
          <p:nvPr/>
        </p:nvCxnSpPr>
        <p:spPr>
          <a:xfrm>
            <a:off x="4865434" y="4466279"/>
            <a:ext cx="365009" cy="0"/>
          </a:xfrm>
          <a:prstGeom prst="straightConnector1">
            <a:avLst/>
          </a:prstGeom>
          <a:ln w="19050">
            <a:solidFill>
              <a:srgbClr val="FF99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45">
            <a:extLst>
              <a:ext uri="{FF2B5EF4-FFF2-40B4-BE49-F238E27FC236}">
                <a16:creationId xmlns:a16="http://schemas.microsoft.com/office/drawing/2014/main" id="{6868DE97-AB69-44D5-B982-AEB604BF8C74}"/>
              </a:ext>
            </a:extLst>
          </p:cNvPr>
          <p:cNvSpPr txBox="1"/>
          <p:nvPr/>
        </p:nvSpPr>
        <p:spPr>
          <a:xfrm>
            <a:off x="6609390" y="4623794"/>
            <a:ext cx="243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Lato" panose="020B0604020202020204" charset="0"/>
                <a:cs typeface="Arial" pitchFamily="34" charset="0"/>
              </a:rPr>
              <a:t>Administrator &amp; Organizer</a:t>
            </a:r>
          </a:p>
        </p:txBody>
      </p:sp>
    </p:spTree>
    <p:extLst>
      <p:ext uri="{BB962C8B-B14F-4D97-AF65-F5344CB8AC3E}">
        <p14:creationId xmlns:p14="http://schemas.microsoft.com/office/powerpoint/2010/main" val="314402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Types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Customer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Organizer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Administrator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Each different type of user have different authentication to access different APIs. 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ctrTitle" idx="4294967295"/>
          </p:nvPr>
        </p:nvSpPr>
        <p:spPr>
          <a:xfrm>
            <a:off x="1034300" y="1126150"/>
            <a:ext cx="5132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accent1"/>
                </a:solidFill>
              </a:rPr>
              <a:t>Customer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294967295"/>
          </p:nvPr>
        </p:nvSpPr>
        <p:spPr>
          <a:xfrm>
            <a:off x="1034300" y="2268550"/>
            <a:ext cx="5132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Customer is the user that search event online and join the event.</a:t>
            </a:r>
            <a:endParaRPr dirty="0"/>
          </a:p>
        </p:txBody>
      </p:sp>
      <p:sp>
        <p:nvSpPr>
          <p:cNvPr id="133" name="Google Shape;133;p18"/>
          <p:cNvSpPr/>
          <p:nvPr/>
        </p:nvSpPr>
        <p:spPr>
          <a:xfrm>
            <a:off x="7628510" y="2858446"/>
            <a:ext cx="247756" cy="23656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7320973" y="1529858"/>
            <a:ext cx="1061492" cy="1061761"/>
            <a:chOff x="6654650" y="3665275"/>
            <a:chExt cx="409100" cy="409125"/>
          </a:xfrm>
        </p:grpSpPr>
        <p:sp>
          <p:nvSpPr>
            <p:cNvPr id="135" name="Google Shape;135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 rot="1057031">
            <a:off x="6298116" y="2364471"/>
            <a:ext cx="701299" cy="701354"/>
            <a:chOff x="570875" y="4322250"/>
            <a:chExt cx="443300" cy="443325"/>
          </a:xfrm>
        </p:grpSpPr>
        <p:sp>
          <p:nvSpPr>
            <p:cNvPr id="138" name="Google Shape;138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 rot="2466710">
            <a:off x="6376672" y="1735695"/>
            <a:ext cx="344265" cy="328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 rot="-1609645">
            <a:off x="6880133" y="1942499"/>
            <a:ext cx="247727" cy="2365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 rot="2925875">
            <a:off x="8382245" y="2129903"/>
            <a:ext cx="185522" cy="177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-1609225">
            <a:off x="7610186" y="943178"/>
            <a:ext cx="167149" cy="1596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9EF4A-591C-4104-A401-230805E35DB2}"/>
              </a:ext>
            </a:extLst>
          </p:cNvPr>
          <p:cNvSpPr txBox="1"/>
          <p:nvPr/>
        </p:nvSpPr>
        <p:spPr>
          <a:xfrm>
            <a:off x="3483153" y="1040640"/>
            <a:ext cx="14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Register/Login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42B22F-ED92-4694-B454-B1A786B94D04}"/>
              </a:ext>
            </a:extLst>
          </p:cNvPr>
          <p:cNvSpPr/>
          <p:nvPr/>
        </p:nvSpPr>
        <p:spPr>
          <a:xfrm>
            <a:off x="3763307" y="291187"/>
            <a:ext cx="933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👤</a:t>
            </a:r>
            <a:endParaRPr lang="en-US" sz="4000" dirty="0"/>
          </a:p>
        </p:txBody>
      </p:sp>
      <p:grpSp>
        <p:nvGrpSpPr>
          <p:cNvPr id="9" name="Google Shape;507;p37">
            <a:extLst>
              <a:ext uri="{FF2B5EF4-FFF2-40B4-BE49-F238E27FC236}">
                <a16:creationId xmlns:a16="http://schemas.microsoft.com/office/drawing/2014/main" id="{D4D45933-D33E-4D9D-9064-84342930E660}"/>
              </a:ext>
            </a:extLst>
          </p:cNvPr>
          <p:cNvGrpSpPr/>
          <p:nvPr/>
        </p:nvGrpSpPr>
        <p:grpSpPr>
          <a:xfrm>
            <a:off x="756041" y="2243207"/>
            <a:ext cx="778369" cy="776837"/>
            <a:chOff x="3955900" y="2984500"/>
            <a:chExt cx="414000" cy="422525"/>
          </a:xfrm>
        </p:grpSpPr>
        <p:sp>
          <p:nvSpPr>
            <p:cNvPr id="10" name="Google Shape;508;p37">
              <a:extLst>
                <a:ext uri="{FF2B5EF4-FFF2-40B4-BE49-F238E27FC236}">
                  <a16:creationId xmlns:a16="http://schemas.microsoft.com/office/drawing/2014/main" id="{BB807B0E-03DE-41F5-8FFC-9ABA8A2AE3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9;p37">
              <a:extLst>
                <a:ext uri="{FF2B5EF4-FFF2-40B4-BE49-F238E27FC236}">
                  <a16:creationId xmlns:a16="http://schemas.microsoft.com/office/drawing/2014/main" id="{207BF7AC-DF42-40F8-B852-A9C85C553193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0;p37">
              <a:extLst>
                <a:ext uri="{FF2B5EF4-FFF2-40B4-BE49-F238E27FC236}">
                  <a16:creationId xmlns:a16="http://schemas.microsoft.com/office/drawing/2014/main" id="{94C08D8D-2BBB-4876-9866-8D11B384BD2F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516;p37">
            <a:extLst>
              <a:ext uri="{FF2B5EF4-FFF2-40B4-BE49-F238E27FC236}">
                <a16:creationId xmlns:a16="http://schemas.microsoft.com/office/drawing/2014/main" id="{402AEF53-6C98-4A46-8E39-364D66C6F4E1}"/>
              </a:ext>
            </a:extLst>
          </p:cNvPr>
          <p:cNvGrpSpPr/>
          <p:nvPr/>
        </p:nvGrpSpPr>
        <p:grpSpPr>
          <a:xfrm>
            <a:off x="4283579" y="2358075"/>
            <a:ext cx="934978" cy="690386"/>
            <a:chOff x="1241275" y="3718400"/>
            <a:chExt cx="450650" cy="302875"/>
          </a:xfrm>
        </p:grpSpPr>
        <p:sp>
          <p:nvSpPr>
            <p:cNvPr id="18" name="Google Shape;517;p37">
              <a:extLst>
                <a:ext uri="{FF2B5EF4-FFF2-40B4-BE49-F238E27FC236}">
                  <a16:creationId xmlns:a16="http://schemas.microsoft.com/office/drawing/2014/main" id="{43BE2055-5E8C-4530-A979-9D83715C8923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8;p37">
              <a:extLst>
                <a:ext uri="{FF2B5EF4-FFF2-40B4-BE49-F238E27FC236}">
                  <a16:creationId xmlns:a16="http://schemas.microsoft.com/office/drawing/2014/main" id="{8326F513-1CCE-4836-B341-4907AE5A7C40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9;p37">
              <a:extLst>
                <a:ext uri="{FF2B5EF4-FFF2-40B4-BE49-F238E27FC236}">
                  <a16:creationId xmlns:a16="http://schemas.microsoft.com/office/drawing/2014/main" id="{4E16E3F4-6359-46BF-9934-3F1FE5C64378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0;p37">
              <a:extLst>
                <a:ext uri="{FF2B5EF4-FFF2-40B4-BE49-F238E27FC236}">
                  <a16:creationId xmlns:a16="http://schemas.microsoft.com/office/drawing/2014/main" id="{F510D0A0-7A6E-46D7-9C0A-72167CC97DE0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21;p37">
            <a:extLst>
              <a:ext uri="{FF2B5EF4-FFF2-40B4-BE49-F238E27FC236}">
                <a16:creationId xmlns:a16="http://schemas.microsoft.com/office/drawing/2014/main" id="{716955F8-4777-454F-8ADF-7C64C3EA417D}"/>
              </a:ext>
            </a:extLst>
          </p:cNvPr>
          <p:cNvGrpSpPr/>
          <p:nvPr/>
        </p:nvGrpSpPr>
        <p:grpSpPr>
          <a:xfrm>
            <a:off x="2310326" y="2351148"/>
            <a:ext cx="865094" cy="710619"/>
            <a:chOff x="1921475" y="3695200"/>
            <a:chExt cx="438400" cy="349875"/>
          </a:xfrm>
        </p:grpSpPr>
        <p:sp>
          <p:nvSpPr>
            <p:cNvPr id="23" name="Google Shape;522;p37">
              <a:extLst>
                <a:ext uri="{FF2B5EF4-FFF2-40B4-BE49-F238E27FC236}">
                  <a16:creationId xmlns:a16="http://schemas.microsoft.com/office/drawing/2014/main" id="{0C1A53AE-B69C-4F33-AF86-3DB74BE3A3C8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3;p37">
              <a:extLst>
                <a:ext uri="{FF2B5EF4-FFF2-40B4-BE49-F238E27FC236}">
                  <a16:creationId xmlns:a16="http://schemas.microsoft.com/office/drawing/2014/main" id="{E446AE49-9BBD-41EA-B24F-7DBC0DB700C7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4;p37">
              <a:extLst>
                <a:ext uri="{FF2B5EF4-FFF2-40B4-BE49-F238E27FC236}">
                  <a16:creationId xmlns:a16="http://schemas.microsoft.com/office/drawing/2014/main" id="{989F17BF-AF21-4128-928A-E85CED37927E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04;p37">
            <a:extLst>
              <a:ext uri="{FF2B5EF4-FFF2-40B4-BE49-F238E27FC236}">
                <a16:creationId xmlns:a16="http://schemas.microsoft.com/office/drawing/2014/main" id="{C5911C70-0597-4DDE-918D-C023589C2424}"/>
              </a:ext>
            </a:extLst>
          </p:cNvPr>
          <p:cNvGrpSpPr/>
          <p:nvPr/>
        </p:nvGrpSpPr>
        <p:grpSpPr>
          <a:xfrm>
            <a:off x="6252042" y="2241475"/>
            <a:ext cx="1053793" cy="799732"/>
            <a:chOff x="5255200" y="3006475"/>
            <a:chExt cx="511700" cy="378575"/>
          </a:xfrm>
        </p:grpSpPr>
        <p:sp>
          <p:nvSpPr>
            <p:cNvPr id="27" name="Google Shape;505;p37">
              <a:extLst>
                <a:ext uri="{FF2B5EF4-FFF2-40B4-BE49-F238E27FC236}">
                  <a16:creationId xmlns:a16="http://schemas.microsoft.com/office/drawing/2014/main" id="{3E51EACD-1DB1-410E-96E4-3CC82D323A2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6;p37">
              <a:extLst>
                <a:ext uri="{FF2B5EF4-FFF2-40B4-BE49-F238E27FC236}">
                  <a16:creationId xmlns:a16="http://schemas.microsoft.com/office/drawing/2014/main" id="{FB69180B-3FCA-4AB3-A492-7740FCC6B1B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49CC2E5-9A4E-4577-9563-BC06051B6818}"/>
              </a:ext>
            </a:extLst>
          </p:cNvPr>
          <p:cNvSpPr txBox="1"/>
          <p:nvPr/>
        </p:nvSpPr>
        <p:spPr>
          <a:xfrm>
            <a:off x="333656" y="3206196"/>
            <a:ext cx="14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0F996-77CB-4DDF-A3C9-0CB05342BF21}"/>
              </a:ext>
            </a:extLst>
          </p:cNvPr>
          <p:cNvSpPr txBox="1"/>
          <p:nvPr/>
        </p:nvSpPr>
        <p:spPr>
          <a:xfrm>
            <a:off x="2283469" y="3206196"/>
            <a:ext cx="119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Buy Tickets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CD1936-56B0-4B49-A433-4087C45E79B3}"/>
              </a:ext>
            </a:extLst>
          </p:cNvPr>
          <p:cNvSpPr txBox="1"/>
          <p:nvPr/>
        </p:nvSpPr>
        <p:spPr>
          <a:xfrm>
            <a:off x="3994691" y="3206196"/>
            <a:ext cx="155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Payments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8ABA5E-A822-4C52-BE6C-332062B19485}"/>
              </a:ext>
            </a:extLst>
          </p:cNvPr>
          <p:cNvSpPr txBox="1"/>
          <p:nvPr/>
        </p:nvSpPr>
        <p:spPr>
          <a:xfrm>
            <a:off x="6046244" y="3205880"/>
            <a:ext cx="16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273</Words>
  <Application>Microsoft Office PowerPoint</Application>
  <PresentationFormat>On-screen Show (16:9)</PresentationFormat>
  <Paragraphs>101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Lato Black</vt:lpstr>
      <vt:lpstr>Lato Light</vt:lpstr>
      <vt:lpstr>Lato</vt:lpstr>
      <vt:lpstr>Silvia template</vt:lpstr>
      <vt:lpstr>EVENT  MANAGEMENT  SYSTEM(EMS)</vt:lpstr>
      <vt:lpstr> INTRODUCTION  TO EMS</vt:lpstr>
      <vt:lpstr>PowerPoint Presentation</vt:lpstr>
      <vt:lpstr>96 Active APIs</vt:lpstr>
      <vt:lpstr>PowerPoint Presentation</vt:lpstr>
      <vt:lpstr>PowerPoint Presentation</vt:lpstr>
      <vt:lpstr>User Types</vt:lpstr>
      <vt:lpstr>Customer</vt:lpstr>
      <vt:lpstr>PowerPoint Presentation</vt:lpstr>
      <vt:lpstr>Organizer </vt:lpstr>
      <vt:lpstr>PowerPoint Presentation</vt:lpstr>
      <vt:lpstr>Administrator </vt:lpstr>
      <vt:lpstr>PowerPoint Presentation</vt:lpstr>
      <vt:lpstr>Let’s start the SHOW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 MANAGEMENT  SYSTEM</dc:title>
  <dc:creator>Super Guy</dc:creator>
  <cp:lastModifiedBy>Guy Super</cp:lastModifiedBy>
  <cp:revision>53</cp:revision>
  <dcterms:modified xsi:type="dcterms:W3CDTF">2020-04-03T03:21:00Z</dcterms:modified>
</cp:coreProperties>
</file>