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7" r:id="rId7"/>
    <p:sldId id="278" r:id="rId8"/>
    <p:sldId id="263" r:id="rId9"/>
    <p:sldId id="264" r:id="rId10"/>
    <p:sldId id="285" r:id="rId11"/>
    <p:sldId id="269" r:id="rId12"/>
    <p:sldId id="270" r:id="rId13"/>
    <p:sldId id="284" r:id="rId14"/>
    <p:sldId id="271" r:id="rId15"/>
    <p:sldId id="272" r:id="rId16"/>
    <p:sldId id="266" r:id="rId17"/>
    <p:sldId id="283" r:id="rId18"/>
    <p:sldId id="273" r:id="rId19"/>
    <p:sldId id="282" r:id="rId20"/>
    <p:sldId id="274" r:id="rId21"/>
    <p:sldId id="281" r:id="rId22"/>
    <p:sldId id="275" r:id="rId23"/>
    <p:sldId id="276" r:id="rId24"/>
    <p:sldId id="265" r:id="rId25"/>
    <p:sldId id="280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1"/>
    <p:restoredTop sz="94196"/>
  </p:normalViewPr>
  <p:slideViewPr>
    <p:cSldViewPr snapToGrid="0" snapToObjects="1">
      <p:cViewPr varScale="1">
        <p:scale>
          <a:sx n="74" d="100"/>
          <a:sy n="74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2E7C0-E014-3748-8D16-16EA40A327B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757755-F9C9-D840-8ACA-4A09534ADAF9}">
      <dgm:prSet phldrT="[Text]" custT="1"/>
      <dgm:spPr/>
      <dgm:t>
        <a:bodyPr/>
        <a:lstStyle/>
        <a:p>
          <a:r>
            <a:rPr lang="en-US" sz="2200" dirty="0"/>
            <a:t>Tidy data</a:t>
          </a:r>
        </a:p>
      </dgm:t>
    </dgm:pt>
    <dgm:pt modelId="{A50F1E9E-D488-1846-B006-82048D9C7C9E}" type="parTrans" cxnId="{FE618EAE-47F8-ED42-B015-8CE0D3824DAA}">
      <dgm:prSet/>
      <dgm:spPr/>
      <dgm:t>
        <a:bodyPr/>
        <a:lstStyle/>
        <a:p>
          <a:endParaRPr lang="en-US" sz="2200"/>
        </a:p>
      </dgm:t>
    </dgm:pt>
    <dgm:pt modelId="{8063E7D8-AE49-4843-8C1C-FC5DC204A528}" type="sibTrans" cxnId="{FE618EAE-47F8-ED42-B015-8CE0D3824DAA}">
      <dgm:prSet/>
      <dgm:spPr/>
      <dgm:t>
        <a:bodyPr/>
        <a:lstStyle/>
        <a:p>
          <a:endParaRPr lang="en-US" sz="2200"/>
        </a:p>
      </dgm:t>
    </dgm:pt>
    <dgm:pt modelId="{D01FC5B1-388E-D142-A0BC-958EFF5B56A3}">
      <dgm:prSet phldrT="[Text]" custT="1"/>
      <dgm:spPr/>
      <dgm:t>
        <a:bodyPr/>
        <a:lstStyle/>
        <a:p>
          <a:r>
            <a:rPr lang="en-US" sz="2200" dirty="0"/>
            <a:t>Remove outliners</a:t>
          </a:r>
        </a:p>
      </dgm:t>
    </dgm:pt>
    <dgm:pt modelId="{BB301197-0AA5-2C45-BBDC-3379C890C66C}" type="parTrans" cxnId="{95E63B8A-2041-8549-AD96-BAA9C2A313D9}">
      <dgm:prSet/>
      <dgm:spPr/>
      <dgm:t>
        <a:bodyPr/>
        <a:lstStyle/>
        <a:p>
          <a:endParaRPr lang="en-US" sz="2200"/>
        </a:p>
      </dgm:t>
    </dgm:pt>
    <dgm:pt modelId="{CD3CD490-6138-7D46-B208-2FB8DF769BB1}" type="sibTrans" cxnId="{95E63B8A-2041-8549-AD96-BAA9C2A313D9}">
      <dgm:prSet/>
      <dgm:spPr/>
      <dgm:t>
        <a:bodyPr/>
        <a:lstStyle/>
        <a:p>
          <a:endParaRPr lang="en-US" sz="2200"/>
        </a:p>
      </dgm:t>
    </dgm:pt>
    <dgm:pt modelId="{52117A07-BDCD-1D4D-9F0C-74B2735EF3AD}">
      <dgm:prSet phldrT="[Text]" custT="1"/>
      <dgm:spPr/>
      <dgm:t>
        <a:bodyPr/>
        <a:lstStyle/>
        <a:p>
          <a:r>
            <a:rPr lang="en-US" sz="2200" dirty="0"/>
            <a:t>Summary tables</a:t>
          </a:r>
        </a:p>
      </dgm:t>
    </dgm:pt>
    <dgm:pt modelId="{AC1FD6A2-BB24-CD42-95B9-03EEDFCAC2CA}" type="parTrans" cxnId="{7D2E7C5B-E8F0-7D45-811F-25EDC19DFF90}">
      <dgm:prSet/>
      <dgm:spPr/>
      <dgm:t>
        <a:bodyPr/>
        <a:lstStyle/>
        <a:p>
          <a:endParaRPr lang="en-US" sz="2200"/>
        </a:p>
      </dgm:t>
    </dgm:pt>
    <dgm:pt modelId="{F7702433-8742-7345-8C9D-FD65315DA914}" type="sibTrans" cxnId="{7D2E7C5B-E8F0-7D45-811F-25EDC19DFF90}">
      <dgm:prSet/>
      <dgm:spPr/>
      <dgm:t>
        <a:bodyPr/>
        <a:lstStyle/>
        <a:p>
          <a:endParaRPr lang="en-US" sz="2200"/>
        </a:p>
      </dgm:t>
    </dgm:pt>
    <dgm:pt modelId="{439F4BB2-63E9-9945-9D76-6D70E9C75D4D}">
      <dgm:prSet phldrT="[Text]" custT="1"/>
      <dgm:spPr/>
      <dgm:t>
        <a:bodyPr/>
        <a:lstStyle/>
        <a:p>
          <a:r>
            <a:rPr lang="en-US" sz="2200" dirty="0"/>
            <a:t>The correlations between two groups, NS and NNS</a:t>
          </a:r>
        </a:p>
      </dgm:t>
    </dgm:pt>
    <dgm:pt modelId="{CDB4CE6A-58A0-3D49-B503-32EC824A779B}" type="parTrans" cxnId="{2D0A9FC4-1C50-EF45-B07C-6D859D5A00EA}">
      <dgm:prSet/>
      <dgm:spPr/>
      <dgm:t>
        <a:bodyPr/>
        <a:lstStyle/>
        <a:p>
          <a:endParaRPr lang="en-US" sz="2200"/>
        </a:p>
      </dgm:t>
    </dgm:pt>
    <dgm:pt modelId="{61C1F889-D563-C948-BAB3-D6E50D569DB7}" type="sibTrans" cxnId="{2D0A9FC4-1C50-EF45-B07C-6D859D5A00EA}">
      <dgm:prSet/>
      <dgm:spPr/>
      <dgm:t>
        <a:bodyPr/>
        <a:lstStyle/>
        <a:p>
          <a:endParaRPr lang="en-US" sz="2200"/>
        </a:p>
      </dgm:t>
    </dgm:pt>
    <dgm:pt modelId="{21D43B62-4456-CB44-AC6A-E44D930DB398}">
      <dgm:prSet phldrT="[Text]" custT="1"/>
      <dgm:spPr/>
      <dgm:t>
        <a:bodyPr/>
        <a:lstStyle/>
        <a:p>
          <a:r>
            <a:rPr lang="en-US" sz="2200" dirty="0"/>
            <a:t>NNS patterns</a:t>
          </a:r>
        </a:p>
      </dgm:t>
    </dgm:pt>
    <dgm:pt modelId="{FDE4EF68-322B-7F41-8A89-4955CE7CE477}" type="parTrans" cxnId="{2B073A9B-7C4F-7142-B301-F592DCE1FA7D}">
      <dgm:prSet/>
      <dgm:spPr/>
      <dgm:t>
        <a:bodyPr/>
        <a:lstStyle/>
        <a:p>
          <a:endParaRPr lang="en-US" sz="2200"/>
        </a:p>
      </dgm:t>
    </dgm:pt>
    <dgm:pt modelId="{74849856-77A9-3542-8B47-ABE96C607964}" type="sibTrans" cxnId="{2B073A9B-7C4F-7142-B301-F592DCE1FA7D}">
      <dgm:prSet/>
      <dgm:spPr/>
      <dgm:t>
        <a:bodyPr/>
        <a:lstStyle/>
        <a:p>
          <a:endParaRPr lang="en-US" sz="2200"/>
        </a:p>
      </dgm:t>
    </dgm:pt>
    <dgm:pt modelId="{8076BEB3-75F8-2E4F-A444-41B05F57F098}">
      <dgm:prSet phldrT="[Text]" custT="1"/>
      <dgm:spPr/>
      <dgm:t>
        <a:bodyPr/>
        <a:lstStyle/>
        <a:p>
          <a:r>
            <a:rPr lang="en-US" sz="2200" dirty="0"/>
            <a:t>Make data visualized in multiple aspects:</a:t>
          </a:r>
        </a:p>
      </dgm:t>
    </dgm:pt>
    <dgm:pt modelId="{C0A67524-BE23-E745-82D3-E09FE1DAFDA6}" type="parTrans" cxnId="{C3277096-319E-4945-95D2-55A2C7F63599}">
      <dgm:prSet/>
      <dgm:spPr/>
      <dgm:t>
        <a:bodyPr/>
        <a:lstStyle/>
        <a:p>
          <a:endParaRPr lang="en-US" sz="2200"/>
        </a:p>
      </dgm:t>
    </dgm:pt>
    <dgm:pt modelId="{CC225D4E-90E3-B645-9A97-B15A6E8E5FCF}" type="sibTrans" cxnId="{C3277096-319E-4945-95D2-55A2C7F63599}">
      <dgm:prSet/>
      <dgm:spPr/>
      <dgm:t>
        <a:bodyPr/>
        <a:lstStyle/>
        <a:p>
          <a:endParaRPr lang="en-US" sz="2200"/>
        </a:p>
      </dgm:t>
    </dgm:pt>
    <dgm:pt modelId="{848250CA-EB98-2E40-ABCF-39D68B1B24E0}">
      <dgm:prSet phldrT="[Text]" custT="1"/>
      <dgm:spPr/>
      <dgm:t>
        <a:bodyPr/>
        <a:lstStyle/>
        <a:p>
          <a:r>
            <a:rPr lang="en-US" sz="2200" dirty="0"/>
            <a:t>Compute mean, median, max, and min values of F1 &amp;F2 for each speaker group</a:t>
          </a:r>
        </a:p>
      </dgm:t>
    </dgm:pt>
    <dgm:pt modelId="{6C64A100-A23D-674D-BE7F-73C089810C23}" type="parTrans" cxnId="{08807B46-1F33-0544-BB6B-F36BC1F626BF}">
      <dgm:prSet/>
      <dgm:spPr/>
      <dgm:t>
        <a:bodyPr/>
        <a:lstStyle/>
        <a:p>
          <a:endParaRPr lang="en-US" sz="2200"/>
        </a:p>
      </dgm:t>
    </dgm:pt>
    <dgm:pt modelId="{422BE6A4-1818-6348-9683-EDB079D6E1C4}" type="sibTrans" cxnId="{08807B46-1F33-0544-BB6B-F36BC1F626BF}">
      <dgm:prSet/>
      <dgm:spPr/>
      <dgm:t>
        <a:bodyPr/>
        <a:lstStyle/>
        <a:p>
          <a:endParaRPr lang="en-US" sz="2200"/>
        </a:p>
      </dgm:t>
    </dgm:pt>
    <dgm:pt modelId="{988B79F5-1AE3-374B-98DC-3B1F393734C4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-(a) general vowel space of each group</a:t>
          </a:r>
        </a:p>
      </dgm:t>
    </dgm:pt>
    <dgm:pt modelId="{26950509-02CD-7545-9820-5E0A966AE1BE}" type="parTrans" cxnId="{D3671E9B-5332-7F47-86BA-8E8D66F2A966}">
      <dgm:prSet/>
      <dgm:spPr/>
      <dgm:t>
        <a:bodyPr/>
        <a:lstStyle/>
        <a:p>
          <a:endParaRPr lang="en-US"/>
        </a:p>
      </dgm:t>
    </dgm:pt>
    <dgm:pt modelId="{C27E07A0-9126-5149-9C22-2AEE7814B8FC}" type="sibTrans" cxnId="{D3671E9B-5332-7F47-86BA-8E8D66F2A966}">
      <dgm:prSet/>
      <dgm:spPr/>
      <dgm:t>
        <a:bodyPr/>
        <a:lstStyle/>
        <a:p>
          <a:endParaRPr lang="en-US"/>
        </a:p>
      </dgm:t>
    </dgm:pt>
    <dgm:pt modelId="{7FD86E6B-4E73-FE4A-996C-D30EC453E316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-(b) vowel-based comparison by speakers</a:t>
          </a:r>
        </a:p>
      </dgm:t>
    </dgm:pt>
    <dgm:pt modelId="{73719BC0-2BE0-844E-933D-5B2F578E3F87}" type="parTrans" cxnId="{515C386C-01FD-A648-A3E9-250EF0786FD5}">
      <dgm:prSet/>
      <dgm:spPr/>
      <dgm:t>
        <a:bodyPr/>
        <a:lstStyle/>
        <a:p>
          <a:endParaRPr lang="en-US"/>
        </a:p>
      </dgm:t>
    </dgm:pt>
    <dgm:pt modelId="{E5E29563-639D-C74F-A2BC-07D3BA8FF630}" type="sibTrans" cxnId="{515C386C-01FD-A648-A3E9-250EF0786FD5}">
      <dgm:prSet/>
      <dgm:spPr/>
      <dgm:t>
        <a:bodyPr/>
        <a:lstStyle/>
        <a:p>
          <a:endParaRPr lang="en-US"/>
        </a:p>
      </dgm:t>
    </dgm:pt>
    <dgm:pt modelId="{BA102C03-46C8-B446-BA49-1C334A7D6AE1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-(c) speaker-based comparison by vowel</a:t>
          </a:r>
        </a:p>
      </dgm:t>
    </dgm:pt>
    <dgm:pt modelId="{7F6CB80B-11E4-2E4F-B0BD-CB7B942C033D}" type="parTrans" cxnId="{658E20CF-DB6B-7E46-8E61-42039DCBCD68}">
      <dgm:prSet/>
      <dgm:spPr/>
      <dgm:t>
        <a:bodyPr/>
        <a:lstStyle/>
        <a:p>
          <a:endParaRPr lang="en-US"/>
        </a:p>
      </dgm:t>
    </dgm:pt>
    <dgm:pt modelId="{FFA63840-D577-514E-A01B-1CAD4A5ECC17}" type="sibTrans" cxnId="{658E20CF-DB6B-7E46-8E61-42039DCBCD68}">
      <dgm:prSet/>
      <dgm:spPr/>
      <dgm:t>
        <a:bodyPr/>
        <a:lstStyle/>
        <a:p>
          <a:endParaRPr lang="en-US"/>
        </a:p>
      </dgm:t>
    </dgm:pt>
    <dgm:pt modelId="{5A572473-08CF-FF4E-9E73-45B5428F3E69}" type="pres">
      <dgm:prSet presAssocID="{7292E7C0-E014-3748-8D16-16EA40A327B3}" presName="rootnode" presStyleCnt="0">
        <dgm:presLayoutVars>
          <dgm:chMax/>
          <dgm:chPref/>
          <dgm:dir/>
          <dgm:animLvl val="lvl"/>
        </dgm:presLayoutVars>
      </dgm:prSet>
      <dgm:spPr/>
    </dgm:pt>
    <dgm:pt modelId="{7D712F3F-03B2-1640-AD12-63D35F973A98}" type="pres">
      <dgm:prSet presAssocID="{F8757755-F9C9-D840-8ACA-4A09534ADAF9}" presName="composite" presStyleCnt="0"/>
      <dgm:spPr/>
    </dgm:pt>
    <dgm:pt modelId="{5DC8FE6B-C36F-B640-B6F9-F2EDCFCF8E2A}" type="pres">
      <dgm:prSet presAssocID="{F8757755-F9C9-D840-8ACA-4A09534ADAF9}" presName="bentUpArrow1" presStyleLbl="alignImgPlace1" presStyleIdx="0" presStyleCnt="2" custScaleX="55163" custLinFactNeighborX="-26883" custLinFactNeighborY="-2355"/>
      <dgm:spPr/>
    </dgm:pt>
    <dgm:pt modelId="{FE3744E1-42BC-B44D-AF83-F8E53A4E84B0}" type="pres">
      <dgm:prSet presAssocID="{F8757755-F9C9-D840-8ACA-4A09534ADAF9}" presName="ParentText" presStyleLbl="node1" presStyleIdx="0" presStyleCnt="3" custScaleX="128971" custScaleY="68594">
        <dgm:presLayoutVars>
          <dgm:chMax val="1"/>
          <dgm:chPref val="1"/>
          <dgm:bulletEnabled val="1"/>
        </dgm:presLayoutVars>
      </dgm:prSet>
      <dgm:spPr/>
    </dgm:pt>
    <dgm:pt modelId="{B5E1812A-9305-A44B-8674-555094079572}" type="pres">
      <dgm:prSet presAssocID="{F8757755-F9C9-D840-8ACA-4A09534ADAF9}" presName="ChildText" presStyleLbl="revTx" presStyleIdx="0" presStyleCnt="3" custScaleX="388240" custLinFactX="79567" custLinFactNeighborX="100000" custLinFactNeighborY="-6652">
        <dgm:presLayoutVars>
          <dgm:chMax val="0"/>
          <dgm:chPref val="0"/>
          <dgm:bulletEnabled val="1"/>
        </dgm:presLayoutVars>
      </dgm:prSet>
      <dgm:spPr/>
    </dgm:pt>
    <dgm:pt modelId="{42177FE6-167D-3443-8C1F-B107382D94C3}" type="pres">
      <dgm:prSet presAssocID="{8063E7D8-AE49-4843-8C1C-FC5DC204A528}" presName="sibTrans" presStyleCnt="0"/>
      <dgm:spPr/>
    </dgm:pt>
    <dgm:pt modelId="{9C89B6F8-9E68-0544-99E4-26F7FEB5A309}" type="pres">
      <dgm:prSet presAssocID="{52117A07-BDCD-1D4D-9F0C-74B2735EF3AD}" presName="composite" presStyleCnt="0"/>
      <dgm:spPr/>
    </dgm:pt>
    <dgm:pt modelId="{96D6E093-3471-4541-98AA-C377DA868C86}" type="pres">
      <dgm:prSet presAssocID="{52117A07-BDCD-1D4D-9F0C-74B2735EF3AD}" presName="bentUpArrow1" presStyleLbl="alignImgPlace1" presStyleIdx="1" presStyleCnt="2" custScaleX="52863" custLinFactX="-57965" custLinFactNeighborX="-100000" custLinFactNeighborY="-18731"/>
      <dgm:spPr/>
    </dgm:pt>
    <dgm:pt modelId="{CD042F2E-EC6E-9849-BC01-52A74938DA18}" type="pres">
      <dgm:prSet presAssocID="{52117A07-BDCD-1D4D-9F0C-74B2735EF3AD}" presName="ParentText" presStyleLbl="node1" presStyleIdx="1" presStyleCnt="3" custScaleX="166310" custScaleY="63013" custLinFactNeighborX="-66917" custLinFactNeighborY="6320">
        <dgm:presLayoutVars>
          <dgm:chMax val="1"/>
          <dgm:chPref val="1"/>
          <dgm:bulletEnabled val="1"/>
        </dgm:presLayoutVars>
      </dgm:prSet>
      <dgm:spPr/>
    </dgm:pt>
    <dgm:pt modelId="{A083808B-4A76-AF4F-961B-536B6751A0EF}" type="pres">
      <dgm:prSet presAssocID="{52117A07-BDCD-1D4D-9F0C-74B2735EF3AD}" presName="ChildText" presStyleLbl="revTx" presStyleIdx="1" presStyleCnt="3" custScaleX="381757" custLinFactX="31758" custLinFactNeighborX="100000" custLinFactNeighborY="14118">
        <dgm:presLayoutVars>
          <dgm:chMax val="0"/>
          <dgm:chPref val="0"/>
          <dgm:bulletEnabled val="1"/>
        </dgm:presLayoutVars>
      </dgm:prSet>
      <dgm:spPr/>
    </dgm:pt>
    <dgm:pt modelId="{991E2FA8-B499-AF46-A11C-DE624E43209E}" type="pres">
      <dgm:prSet presAssocID="{F7702433-8742-7345-8C9D-FD65315DA914}" presName="sibTrans" presStyleCnt="0"/>
      <dgm:spPr/>
    </dgm:pt>
    <dgm:pt modelId="{E05CDF8D-56C7-0C4E-BB38-86CC358FCB6A}" type="pres">
      <dgm:prSet presAssocID="{21D43B62-4456-CB44-AC6A-E44D930DB398}" presName="composite" presStyleCnt="0"/>
      <dgm:spPr/>
    </dgm:pt>
    <dgm:pt modelId="{46E541BF-E155-D14E-BC67-AD8697EEE528}" type="pres">
      <dgm:prSet presAssocID="{21D43B62-4456-CB44-AC6A-E44D930DB398}" presName="ParentText" presStyleLbl="node1" presStyleIdx="2" presStyleCnt="3" custScaleX="174156" custScaleY="53122" custLinFactX="-52511" custLinFactNeighborX="-100000" custLinFactNeighborY="-5326">
        <dgm:presLayoutVars>
          <dgm:chMax val="1"/>
          <dgm:chPref val="1"/>
          <dgm:bulletEnabled val="1"/>
        </dgm:presLayoutVars>
      </dgm:prSet>
      <dgm:spPr/>
    </dgm:pt>
    <dgm:pt modelId="{4FC86574-9EA3-9A41-AB27-9ACA7803E9DB}" type="pres">
      <dgm:prSet presAssocID="{21D43B62-4456-CB44-AC6A-E44D930DB398}" presName="FinalChildText" presStyleLbl="revTx" presStyleIdx="2" presStyleCnt="3" custScaleX="394913" custScaleY="155277" custLinFactNeighborX="128" custLinFactNeighborY="1416">
        <dgm:presLayoutVars>
          <dgm:chMax val="0"/>
          <dgm:chPref val="0"/>
          <dgm:bulletEnabled val="1"/>
        </dgm:presLayoutVars>
      </dgm:prSet>
      <dgm:spPr/>
    </dgm:pt>
  </dgm:ptLst>
  <dgm:cxnLst>
    <dgm:cxn modelId="{6477A616-2BE7-654C-9B34-54234F6B0786}" type="presOf" srcId="{8076BEB3-75F8-2E4F-A444-41B05F57F098}" destId="{4FC86574-9EA3-9A41-AB27-9ACA7803E9DB}" srcOrd="0" destOrd="0" presId="urn:microsoft.com/office/officeart/2005/8/layout/StepDownProcess"/>
    <dgm:cxn modelId="{6EB1CA26-5545-5C4E-8E86-6EA720389D32}" type="presOf" srcId="{52117A07-BDCD-1D4D-9F0C-74B2735EF3AD}" destId="{CD042F2E-EC6E-9849-BC01-52A74938DA18}" srcOrd="0" destOrd="0" presId="urn:microsoft.com/office/officeart/2005/8/layout/StepDownProcess"/>
    <dgm:cxn modelId="{3DD84F33-5820-644A-8535-EF8C4AEF49F1}" type="presOf" srcId="{BA102C03-46C8-B446-BA49-1C334A7D6AE1}" destId="{4FC86574-9EA3-9A41-AB27-9ACA7803E9DB}" srcOrd="0" destOrd="3" presId="urn:microsoft.com/office/officeart/2005/8/layout/StepDownProcess"/>
    <dgm:cxn modelId="{FB6EB444-92AD-924B-B32B-072401CC6E80}" type="presOf" srcId="{7FD86E6B-4E73-FE4A-996C-D30EC453E316}" destId="{4FC86574-9EA3-9A41-AB27-9ACA7803E9DB}" srcOrd="0" destOrd="2" presId="urn:microsoft.com/office/officeart/2005/8/layout/StepDownProcess"/>
    <dgm:cxn modelId="{34072646-F9E6-4B4F-A7D6-936508D17A14}" type="presOf" srcId="{21D43B62-4456-CB44-AC6A-E44D930DB398}" destId="{46E541BF-E155-D14E-BC67-AD8697EEE528}" srcOrd="0" destOrd="0" presId="urn:microsoft.com/office/officeart/2005/8/layout/StepDownProcess"/>
    <dgm:cxn modelId="{08807B46-1F33-0544-BB6B-F36BC1F626BF}" srcId="{F8757755-F9C9-D840-8ACA-4A09534ADAF9}" destId="{848250CA-EB98-2E40-ABCF-39D68B1B24E0}" srcOrd="1" destOrd="0" parTransId="{6C64A100-A23D-674D-BE7F-73C089810C23}" sibTransId="{422BE6A4-1818-6348-9683-EDB079D6E1C4}"/>
    <dgm:cxn modelId="{7D2E7C5B-E8F0-7D45-811F-25EDC19DFF90}" srcId="{7292E7C0-E014-3748-8D16-16EA40A327B3}" destId="{52117A07-BDCD-1D4D-9F0C-74B2735EF3AD}" srcOrd="1" destOrd="0" parTransId="{AC1FD6A2-BB24-CD42-95B9-03EEDFCAC2CA}" sibTransId="{F7702433-8742-7345-8C9D-FD65315DA914}"/>
    <dgm:cxn modelId="{515C386C-01FD-A648-A3E9-250EF0786FD5}" srcId="{21D43B62-4456-CB44-AC6A-E44D930DB398}" destId="{7FD86E6B-4E73-FE4A-996C-D30EC453E316}" srcOrd="2" destOrd="0" parTransId="{73719BC0-2BE0-844E-933D-5B2F578E3F87}" sibTransId="{E5E29563-639D-C74F-A2BC-07D3BA8FF630}"/>
    <dgm:cxn modelId="{16EB806D-4418-414C-80B0-59C8F01E136D}" type="presOf" srcId="{F8757755-F9C9-D840-8ACA-4A09534ADAF9}" destId="{FE3744E1-42BC-B44D-AF83-F8E53A4E84B0}" srcOrd="0" destOrd="0" presId="urn:microsoft.com/office/officeart/2005/8/layout/StepDownProcess"/>
    <dgm:cxn modelId="{71144D7C-571F-3C44-9AEE-E50ED6641F99}" type="presOf" srcId="{439F4BB2-63E9-9945-9D76-6D70E9C75D4D}" destId="{A083808B-4A76-AF4F-961B-536B6751A0EF}" srcOrd="0" destOrd="0" presId="urn:microsoft.com/office/officeart/2005/8/layout/StepDownProcess"/>
    <dgm:cxn modelId="{95E63B8A-2041-8549-AD96-BAA9C2A313D9}" srcId="{F8757755-F9C9-D840-8ACA-4A09534ADAF9}" destId="{D01FC5B1-388E-D142-A0BC-958EFF5B56A3}" srcOrd="0" destOrd="0" parTransId="{BB301197-0AA5-2C45-BBDC-3379C890C66C}" sibTransId="{CD3CD490-6138-7D46-B208-2FB8DF769BB1}"/>
    <dgm:cxn modelId="{C3277096-319E-4945-95D2-55A2C7F63599}" srcId="{21D43B62-4456-CB44-AC6A-E44D930DB398}" destId="{8076BEB3-75F8-2E4F-A444-41B05F57F098}" srcOrd="0" destOrd="0" parTransId="{C0A67524-BE23-E745-82D3-E09FE1DAFDA6}" sibTransId="{CC225D4E-90E3-B645-9A97-B15A6E8E5FCF}"/>
    <dgm:cxn modelId="{53F5949A-FB6C-634B-BE8C-EE7B58609F9B}" type="presOf" srcId="{D01FC5B1-388E-D142-A0BC-958EFF5B56A3}" destId="{B5E1812A-9305-A44B-8674-555094079572}" srcOrd="0" destOrd="0" presId="urn:microsoft.com/office/officeart/2005/8/layout/StepDownProcess"/>
    <dgm:cxn modelId="{D3671E9B-5332-7F47-86BA-8E8D66F2A966}" srcId="{21D43B62-4456-CB44-AC6A-E44D930DB398}" destId="{988B79F5-1AE3-374B-98DC-3B1F393734C4}" srcOrd="1" destOrd="0" parTransId="{26950509-02CD-7545-9820-5E0A966AE1BE}" sibTransId="{C27E07A0-9126-5149-9C22-2AEE7814B8FC}"/>
    <dgm:cxn modelId="{2B073A9B-7C4F-7142-B301-F592DCE1FA7D}" srcId="{7292E7C0-E014-3748-8D16-16EA40A327B3}" destId="{21D43B62-4456-CB44-AC6A-E44D930DB398}" srcOrd="2" destOrd="0" parTransId="{FDE4EF68-322B-7F41-8A89-4955CE7CE477}" sibTransId="{74849856-77A9-3542-8B47-ABE96C607964}"/>
    <dgm:cxn modelId="{FE618EAE-47F8-ED42-B015-8CE0D3824DAA}" srcId="{7292E7C0-E014-3748-8D16-16EA40A327B3}" destId="{F8757755-F9C9-D840-8ACA-4A09534ADAF9}" srcOrd="0" destOrd="0" parTransId="{A50F1E9E-D488-1846-B006-82048D9C7C9E}" sibTransId="{8063E7D8-AE49-4843-8C1C-FC5DC204A528}"/>
    <dgm:cxn modelId="{2D0A9FC4-1C50-EF45-B07C-6D859D5A00EA}" srcId="{52117A07-BDCD-1D4D-9F0C-74B2735EF3AD}" destId="{439F4BB2-63E9-9945-9D76-6D70E9C75D4D}" srcOrd="0" destOrd="0" parTransId="{CDB4CE6A-58A0-3D49-B503-32EC824A779B}" sibTransId="{61C1F889-D563-C948-BAB3-D6E50D569DB7}"/>
    <dgm:cxn modelId="{5BFDE0CC-8FE0-9A45-9D7D-0D5868F72ECB}" type="presOf" srcId="{848250CA-EB98-2E40-ABCF-39D68B1B24E0}" destId="{B5E1812A-9305-A44B-8674-555094079572}" srcOrd="0" destOrd="1" presId="urn:microsoft.com/office/officeart/2005/8/layout/StepDownProcess"/>
    <dgm:cxn modelId="{658E20CF-DB6B-7E46-8E61-42039DCBCD68}" srcId="{21D43B62-4456-CB44-AC6A-E44D930DB398}" destId="{BA102C03-46C8-B446-BA49-1C334A7D6AE1}" srcOrd="3" destOrd="0" parTransId="{7F6CB80B-11E4-2E4F-B0BD-CB7B942C033D}" sibTransId="{FFA63840-D577-514E-A01B-1CAD4A5ECC17}"/>
    <dgm:cxn modelId="{AA6BCEEC-1CEE-1241-9108-F52306EB80F3}" type="presOf" srcId="{988B79F5-1AE3-374B-98DC-3B1F393734C4}" destId="{4FC86574-9EA3-9A41-AB27-9ACA7803E9DB}" srcOrd="0" destOrd="1" presId="urn:microsoft.com/office/officeart/2005/8/layout/StepDownProcess"/>
    <dgm:cxn modelId="{297561ED-2909-994E-B394-330AF2D4276E}" type="presOf" srcId="{7292E7C0-E014-3748-8D16-16EA40A327B3}" destId="{5A572473-08CF-FF4E-9E73-45B5428F3E69}" srcOrd="0" destOrd="0" presId="urn:microsoft.com/office/officeart/2005/8/layout/StepDownProcess"/>
    <dgm:cxn modelId="{8465D939-66D8-8A46-88DB-4FC309D1ACF3}" type="presParOf" srcId="{5A572473-08CF-FF4E-9E73-45B5428F3E69}" destId="{7D712F3F-03B2-1640-AD12-63D35F973A98}" srcOrd="0" destOrd="0" presId="urn:microsoft.com/office/officeart/2005/8/layout/StepDownProcess"/>
    <dgm:cxn modelId="{FA9E0F61-4219-A948-A063-2C9DD3950659}" type="presParOf" srcId="{7D712F3F-03B2-1640-AD12-63D35F973A98}" destId="{5DC8FE6B-C36F-B640-B6F9-F2EDCFCF8E2A}" srcOrd="0" destOrd="0" presId="urn:microsoft.com/office/officeart/2005/8/layout/StepDownProcess"/>
    <dgm:cxn modelId="{B7298575-F910-E94B-9915-330AA8E72022}" type="presParOf" srcId="{7D712F3F-03B2-1640-AD12-63D35F973A98}" destId="{FE3744E1-42BC-B44D-AF83-F8E53A4E84B0}" srcOrd="1" destOrd="0" presId="urn:microsoft.com/office/officeart/2005/8/layout/StepDownProcess"/>
    <dgm:cxn modelId="{BDBC8431-FEDA-264F-9408-8BEFB75665CF}" type="presParOf" srcId="{7D712F3F-03B2-1640-AD12-63D35F973A98}" destId="{B5E1812A-9305-A44B-8674-555094079572}" srcOrd="2" destOrd="0" presId="urn:microsoft.com/office/officeart/2005/8/layout/StepDownProcess"/>
    <dgm:cxn modelId="{572B9F49-B6F4-4D4B-9923-47CBA4B2F9ED}" type="presParOf" srcId="{5A572473-08CF-FF4E-9E73-45B5428F3E69}" destId="{42177FE6-167D-3443-8C1F-B107382D94C3}" srcOrd="1" destOrd="0" presId="urn:microsoft.com/office/officeart/2005/8/layout/StepDownProcess"/>
    <dgm:cxn modelId="{6BDB5EB7-02E9-1F4B-A623-415A78CBA099}" type="presParOf" srcId="{5A572473-08CF-FF4E-9E73-45B5428F3E69}" destId="{9C89B6F8-9E68-0544-99E4-26F7FEB5A309}" srcOrd="2" destOrd="0" presId="urn:microsoft.com/office/officeart/2005/8/layout/StepDownProcess"/>
    <dgm:cxn modelId="{9FC22150-254D-3842-9C60-D870BBA5A97B}" type="presParOf" srcId="{9C89B6F8-9E68-0544-99E4-26F7FEB5A309}" destId="{96D6E093-3471-4541-98AA-C377DA868C86}" srcOrd="0" destOrd="0" presId="urn:microsoft.com/office/officeart/2005/8/layout/StepDownProcess"/>
    <dgm:cxn modelId="{910B1ABD-6233-5E4C-8A68-67B6BF076D0E}" type="presParOf" srcId="{9C89B6F8-9E68-0544-99E4-26F7FEB5A309}" destId="{CD042F2E-EC6E-9849-BC01-52A74938DA18}" srcOrd="1" destOrd="0" presId="urn:microsoft.com/office/officeart/2005/8/layout/StepDownProcess"/>
    <dgm:cxn modelId="{BA46DF48-BF50-1F47-B021-9CB67585E813}" type="presParOf" srcId="{9C89B6F8-9E68-0544-99E4-26F7FEB5A309}" destId="{A083808B-4A76-AF4F-961B-536B6751A0EF}" srcOrd="2" destOrd="0" presId="urn:microsoft.com/office/officeart/2005/8/layout/StepDownProcess"/>
    <dgm:cxn modelId="{5551FD36-EA06-2244-BD38-6A9345E5BB08}" type="presParOf" srcId="{5A572473-08CF-FF4E-9E73-45B5428F3E69}" destId="{991E2FA8-B499-AF46-A11C-DE624E43209E}" srcOrd="3" destOrd="0" presId="urn:microsoft.com/office/officeart/2005/8/layout/StepDownProcess"/>
    <dgm:cxn modelId="{C7A1A5AB-7035-6544-9BC1-A4F29ABE425A}" type="presParOf" srcId="{5A572473-08CF-FF4E-9E73-45B5428F3E69}" destId="{E05CDF8D-56C7-0C4E-BB38-86CC358FCB6A}" srcOrd="4" destOrd="0" presId="urn:microsoft.com/office/officeart/2005/8/layout/StepDownProcess"/>
    <dgm:cxn modelId="{86EC6822-A4D1-A643-AF25-28075808E41E}" type="presParOf" srcId="{E05CDF8D-56C7-0C4E-BB38-86CC358FCB6A}" destId="{46E541BF-E155-D14E-BC67-AD8697EEE528}" srcOrd="0" destOrd="0" presId="urn:microsoft.com/office/officeart/2005/8/layout/StepDownProcess"/>
    <dgm:cxn modelId="{4A5205C7-5C33-0F41-BDC6-8DDCD4702B88}" type="presParOf" srcId="{E05CDF8D-56C7-0C4E-BB38-86CC358FCB6A}" destId="{4FC86574-9EA3-9A41-AB27-9ACA7803E9D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8FE6B-C36F-B640-B6F9-F2EDCFCF8E2A}">
      <dsp:nvSpPr>
        <dsp:cNvPr id="0" name=""/>
        <dsp:cNvSpPr/>
      </dsp:nvSpPr>
      <dsp:spPr>
        <a:xfrm rot="5400000">
          <a:off x="243826" y="1846595"/>
          <a:ext cx="1193482" cy="749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744E1-42BC-B44D-AF83-F8E53A4E84B0}">
      <dsp:nvSpPr>
        <dsp:cNvPr id="0" name=""/>
        <dsp:cNvSpPr/>
      </dsp:nvSpPr>
      <dsp:spPr>
        <a:xfrm>
          <a:off x="1864" y="467928"/>
          <a:ext cx="2591184" cy="9646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Tidy data</a:t>
          </a:r>
        </a:p>
      </dsp:txBody>
      <dsp:txXfrm>
        <a:off x="48963" y="515027"/>
        <a:ext cx="2496986" cy="870453"/>
      </dsp:txXfrm>
    </dsp:sp>
    <dsp:sp modelId="{B5E1812A-9305-A44B-8674-555094079572}">
      <dsp:nvSpPr>
        <dsp:cNvPr id="0" name=""/>
        <dsp:cNvSpPr/>
      </dsp:nvSpPr>
      <dsp:spPr>
        <a:xfrm>
          <a:off x="2819985" y="305608"/>
          <a:ext cx="5673133" cy="11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Remove outliners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mean, median, max, and min values of F1 &amp;F2 for each speaker group</a:t>
          </a:r>
        </a:p>
      </dsp:txBody>
      <dsp:txXfrm>
        <a:off x="2819985" y="305608"/>
        <a:ext cx="5673133" cy="1136650"/>
      </dsp:txXfrm>
    </dsp:sp>
    <dsp:sp modelId="{96D6E093-3471-4541-98AA-C377DA868C86}">
      <dsp:nvSpPr>
        <dsp:cNvPr id="0" name=""/>
        <dsp:cNvSpPr/>
      </dsp:nvSpPr>
      <dsp:spPr>
        <a:xfrm rot="5400000">
          <a:off x="1654183" y="3112412"/>
          <a:ext cx="1193482" cy="71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42F2E-EC6E-9849-BC01-52A74938DA18}">
      <dsp:nvSpPr>
        <dsp:cNvPr id="0" name=""/>
        <dsp:cNvSpPr/>
      </dsp:nvSpPr>
      <dsp:spPr>
        <a:xfrm>
          <a:off x="1473744" y="2041688"/>
          <a:ext cx="3341370" cy="8861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Summary tables</a:t>
          </a:r>
        </a:p>
      </dsp:txBody>
      <dsp:txXfrm>
        <a:off x="1517011" y="2084955"/>
        <a:ext cx="3254836" cy="799630"/>
      </dsp:txXfrm>
    </dsp:sp>
    <dsp:sp modelId="{A083808B-4A76-AF4F-961B-536B6751A0EF}">
      <dsp:nvSpPr>
        <dsp:cNvPr id="0" name=""/>
        <dsp:cNvSpPr/>
      </dsp:nvSpPr>
      <dsp:spPr>
        <a:xfrm>
          <a:off x="5360162" y="1987327"/>
          <a:ext cx="5578401" cy="11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correlations between two groups, NS and NNS</a:t>
          </a:r>
        </a:p>
      </dsp:txBody>
      <dsp:txXfrm>
        <a:off x="5360162" y="1987327"/>
        <a:ext cx="5578401" cy="1136650"/>
      </dsp:txXfrm>
    </dsp:sp>
    <dsp:sp modelId="{46E541BF-E155-D14E-BC67-AD8697EEE528}">
      <dsp:nvSpPr>
        <dsp:cNvPr id="0" name=""/>
        <dsp:cNvSpPr/>
      </dsp:nvSpPr>
      <dsp:spPr>
        <a:xfrm>
          <a:off x="2570380" y="3707247"/>
          <a:ext cx="3499006" cy="7470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NNS patterns</a:t>
          </a:r>
        </a:p>
      </dsp:txBody>
      <dsp:txXfrm>
        <a:off x="2606855" y="3743722"/>
        <a:ext cx="3426056" cy="674115"/>
      </dsp:txXfrm>
    </dsp:sp>
    <dsp:sp modelId="{4FC86574-9EA3-9A41-AB27-9ACA7803E9DB}">
      <dsp:nvSpPr>
        <dsp:cNvPr id="0" name=""/>
        <dsp:cNvSpPr/>
      </dsp:nvSpPr>
      <dsp:spPr>
        <a:xfrm>
          <a:off x="6235742" y="3288587"/>
          <a:ext cx="5770642" cy="1764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Make data visualized in multiple aspects: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-(a) general vowel space of each group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-(b) vowel-based comparison by speakers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-(c) speaker-based comparison by vowel</a:t>
          </a:r>
        </a:p>
      </dsp:txBody>
      <dsp:txXfrm>
        <a:off x="6235742" y="3288587"/>
        <a:ext cx="5770642" cy="176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ED3F-0E9A-CD43-9C40-CCE574354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B1506-73D7-3547-98E7-4FCA7072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F9B5-2948-E641-BC21-1DD41A9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AC5E-05A6-854C-9CCD-B1FFE983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D8FD-A297-8348-8BE1-28C60EA9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B95-795A-4449-9D78-5A770EEA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E669B-3628-DD40-81E8-D6ACF4199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0C12-42FB-2E4A-8959-5C7A9BE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0D5A-1C12-4B4B-B173-506F3E0B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15B9-FDAA-894A-A103-0AD3BCE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55FC-D89A-8043-9C64-32318239E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1B28-0DBA-E640-9419-1E48E733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C037-1956-CF44-AC10-C5358EC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E93A-79B6-0E4E-825D-5F325F08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744F-3C3D-8F48-8EC1-410D798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6AF2-3153-324A-BEA1-6CAF15F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0725-5ED5-BC48-9366-162F3EC2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EFA-D7AB-794B-B163-02F28620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DB8E-BA63-D345-9C78-87D3E88E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9CA3-6D65-C04B-BF49-5E38500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B923-9C65-494B-A5A6-93F09045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20471-2E7B-B74F-8742-D9EEC074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68A0-32AB-2441-93BA-83F8BB50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4B51-00E6-804E-84DF-5EEDCBD1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0B96-7D02-BC40-AB72-0D0E44BA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E4-9FE6-274C-A9C2-31BCF0BF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27EF-BCF5-1046-94A8-97E0B76D6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FEA7-5A8B-7948-9B10-3F39237E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0B64-0F71-3342-9031-D13E9F98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D898-E1D0-9B4C-94F9-4D743C4B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5E06-F5B4-4B42-86A5-91D52CE6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77E-424E-4349-A695-BCFE9F83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26EB-F813-6642-A6AD-EFAC10DE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081C-0BC5-0C4F-89D3-A7ACCCA9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2A261-B734-7B4D-A21E-21B2A9D2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C54F8-E01B-4A4F-AFF3-62A9229E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ABC04-B1AB-F74F-8107-A4F43DCE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113A2-872C-674A-B431-37FD680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F321E-7802-3E49-B7A9-DA021DC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7AE7-10EC-C741-B3EC-C66127DD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F5E8E-34E3-7841-A3AA-C03E43DC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59238-4EEE-6C44-8354-0038C01D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12112-CCB2-5C46-867E-CA1E7DC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1F99D-D881-1543-B94D-186A1411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12523-CB09-B946-AE06-05BF3335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00C6-2942-A849-91EE-A34669A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2E2-0431-4C41-82CC-0AF8144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089C-801C-C445-861D-C9297ED3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D54B0-38FD-B544-A66E-15C4BAF8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8913-F571-B74D-B145-948F214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EE83-77C6-9E45-A494-42EF08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5EB2-A23A-8741-9BF8-F75AFF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967-2369-B749-B442-6872EA6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52D4-6C98-E74B-BD47-FB28662F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884D-F926-314E-A09D-D75B7867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CBAA-513D-2C45-AC39-DBDE4F1F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FFF3-8B94-9943-AFFD-69FB7A7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5246-319C-3041-94C9-40819F8A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B6637-0127-EB4D-AB18-22DA68A3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2079-CB78-7149-A8A5-5EC2903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6C29-F60B-EC47-BBF0-3FD3C1FD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4577-8F5F-4B49-BEF0-3E530D78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ADBB-5249-F040-A5FD-94750DB8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3B11-1521-3B4C-979B-2D1B5FFB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544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L2 Korean Vowel Productions of L1 English learners: A Pilot Study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6ADE-08F3-CF4F-ABC7-685ADF63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407987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Heidi, Shi (Eastern Asian Languages &amp; Literatures)</a:t>
            </a:r>
          </a:p>
          <a:p>
            <a:pPr algn="r"/>
            <a:r>
              <a:rPr lang="en-US" dirty="0"/>
              <a:t>Jung-ah, Lee (Eastern Asian Languages &amp; Literatures)</a:t>
            </a:r>
          </a:p>
          <a:p>
            <a:pPr algn="r"/>
            <a:r>
              <a:rPr lang="en-US" dirty="0"/>
              <a:t>Jeongim, Jin (Quantitative Research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5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6B1B5-1B68-114A-893A-90307E4A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1F8C68-194F-1C46-8D4C-5B5B3D8C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" y="836461"/>
            <a:ext cx="5980426" cy="51850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1341253-7713-864C-8C16-F6324972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6462"/>
            <a:ext cx="5980426" cy="51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0D87EF-FA91-E64C-8B5D-47D1F3A1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606" y="751113"/>
            <a:ext cx="5828906" cy="5281765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057408-EF59-FA4F-A83E-699BD544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" y="751114"/>
            <a:ext cx="6091948" cy="5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27195D24-04E3-1B45-B6CF-6FFF763F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15" y="378372"/>
            <a:ext cx="6338714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58428-1317-8344-BFB4-32B20A284D8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4" y="947057"/>
            <a:ext cx="5669280" cy="493776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CC19D-B63F-0145-8EC5-FC7178D4D85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0871"/>
            <a:ext cx="56692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5F55D6B-8C02-6040-B5C6-9CD6298942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4" y="1135041"/>
            <a:ext cx="5669280" cy="493776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D5B60C-0B24-A04F-A063-8098B27DCB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79" y="1135041"/>
            <a:ext cx="56692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6B56-7C5A-054A-92D8-E255585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Substantive findings/interpretations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359F-ADF2-2A4B-AFDB-9D00D271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NS, NNS’ vowel production have the following features:</a:t>
            </a:r>
          </a:p>
          <a:p>
            <a:r>
              <a:rPr lang="en-US" dirty="0"/>
              <a:t>W</a:t>
            </a:r>
            <a:r>
              <a:rPr lang="en-US"/>
              <a:t>/</a:t>
            </a:r>
            <a:r>
              <a:rPr lang="en-US" dirty="0"/>
              <a:t>u confusion</a:t>
            </a:r>
          </a:p>
          <a:p>
            <a:r>
              <a:rPr lang="en-US" dirty="0"/>
              <a:t>o/A confusion</a:t>
            </a:r>
          </a:p>
          <a:p>
            <a:r>
              <a:rPr lang="en-US" dirty="0"/>
              <a:t>Lower and backer e/ae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L1 Transfer</a:t>
            </a:r>
          </a:p>
        </p:txBody>
      </p:sp>
    </p:spTree>
    <p:extLst>
      <p:ext uri="{BB962C8B-B14F-4D97-AF65-F5344CB8AC3E}">
        <p14:creationId xmlns:p14="http://schemas.microsoft.com/office/powerpoint/2010/main" val="169816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471FA-567A-3844-A523-D960CDB3D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2" y="1481959"/>
            <a:ext cx="11604392" cy="49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38EE4-4AC0-4B4E-BECE-A3654846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2" y="36055"/>
            <a:ext cx="7347856" cy="673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F0C97-5867-7540-9BB4-94E1097D8E6F}"/>
              </a:ext>
            </a:extLst>
          </p:cNvPr>
          <p:cNvSpPr txBox="1"/>
          <p:nvPr/>
        </p:nvSpPr>
        <p:spPr>
          <a:xfrm>
            <a:off x="304800" y="1649505"/>
            <a:ext cx="18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Outlier Check</a:t>
            </a:r>
          </a:p>
        </p:txBody>
      </p:sp>
    </p:spTree>
    <p:extLst>
      <p:ext uri="{BB962C8B-B14F-4D97-AF65-F5344CB8AC3E}">
        <p14:creationId xmlns:p14="http://schemas.microsoft.com/office/powerpoint/2010/main" val="109067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E5A8B-BBF1-C345-80DA-5B18EDB9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6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004D-5BFA-8F47-9319-8B8446E7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0C20-7985-7E42-A1E7-5B3B4533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Purpose:</a:t>
            </a:r>
          </a:p>
          <a:p>
            <a:pPr>
              <a:buFontTx/>
              <a:buChar char="-"/>
            </a:pPr>
            <a:r>
              <a:rPr lang="en-US" dirty="0"/>
              <a:t>Compare the convergence and divergence  of L1 Korean and L2 Korean Vowel Production</a:t>
            </a:r>
          </a:p>
          <a:p>
            <a:pPr>
              <a:buFontTx/>
              <a:buChar char="-"/>
            </a:pPr>
            <a:r>
              <a:rPr lang="en-US" dirty="0"/>
              <a:t>Discover the potential “challenging” and “easy” vowels for L1 English learners of L2 Korean.</a:t>
            </a:r>
          </a:p>
          <a:p>
            <a:pPr>
              <a:buFontTx/>
              <a:buChar char="-"/>
            </a:pPr>
            <a:r>
              <a:rPr lang="en-US" dirty="0"/>
              <a:t>The results can be applied in Korean language pedagogy or phonetic studies in Korean linguistics.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Questions:</a:t>
            </a:r>
          </a:p>
          <a:p>
            <a:pPr>
              <a:buFontTx/>
              <a:buChar char="-"/>
            </a:pPr>
            <a:r>
              <a:rPr lang="en-US" dirty="0"/>
              <a:t>For each vowel: are there any differences between the NS and NNS?</a:t>
            </a:r>
          </a:p>
          <a:p>
            <a:pPr>
              <a:buFontTx/>
              <a:buChar char="-"/>
            </a:pPr>
            <a:r>
              <a:rPr lang="en-US" dirty="0"/>
              <a:t>Fore each difference: is it reflected by F1 or F2?</a:t>
            </a:r>
          </a:p>
        </p:txBody>
      </p:sp>
    </p:spTree>
    <p:extLst>
      <p:ext uri="{BB962C8B-B14F-4D97-AF65-F5344CB8AC3E}">
        <p14:creationId xmlns:p14="http://schemas.microsoft.com/office/powerpoint/2010/main" val="220597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1426E8-F22E-5845-984F-F57FF8B7FE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1" y="369660"/>
            <a:ext cx="6217920" cy="64008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0E77C0-65AB-1E4B-AF29-07B191D5AC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333802"/>
            <a:ext cx="62179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B198F8-F6CA-1C46-9EA3-25BAF8B2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D8414-C479-154B-84AF-4D61CFE6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0" y="816429"/>
            <a:ext cx="6026639" cy="522514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A61A3-9F7B-1C47-A678-76FD5CAC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79" y="816429"/>
            <a:ext cx="6026640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7B36F9-3FCA-3447-B3BF-66E1A935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86" y="6013"/>
            <a:ext cx="7903028" cy="6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853-41E4-1A4E-BB76-F536FF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are still facing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2BD8-873E-1049-9C41-46E2020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5032375"/>
          </a:xfrm>
        </p:spPr>
        <p:txBody>
          <a:bodyPr>
            <a:normAutofit/>
          </a:bodyPr>
          <a:lstStyle/>
          <a:p>
            <a:r>
              <a:rPr lang="en-US" sz="2200" dirty="0"/>
              <a:t>Run statistics to find any significant F1 differences between NS and NNS and visualize the results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16E2D-AC95-3B4F-938D-35C184E3EC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8" y="2357029"/>
            <a:ext cx="3657600" cy="393192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011C1-919A-5143-9463-E6989D9BDAF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9" y="2357029"/>
            <a:ext cx="3657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853-41E4-1A4E-BB76-F536FF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are still facing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2BD8-873E-1049-9C41-46E2020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5032375"/>
          </a:xfrm>
        </p:spPr>
        <p:txBody>
          <a:bodyPr/>
          <a:lstStyle/>
          <a:p>
            <a:r>
              <a:rPr lang="en-US" sz="2200" dirty="0"/>
              <a:t>Run statistics to find any significant F2 differences between NS and NNS and visualize the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7D5D9-3A1D-4D4B-B1FD-511B3FC13A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3" y="2560955"/>
            <a:ext cx="3657600" cy="393192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83138-8F4D-B54B-8D03-B2F1221C90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4" y="2526392"/>
            <a:ext cx="3657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B2BE-E45D-134D-94C2-89044495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 hurdle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D173-4F4D-6F42-8FEC-7FE3B2E1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stage, we employ R to analyze data collected by ourselves. The data frames have relatively smaller size and more familiar layouts.</a:t>
            </a:r>
          </a:p>
          <a:p>
            <a:r>
              <a:rPr lang="en-US" dirty="0"/>
              <a:t>In the next stage, we wish to better integrate R with corpus data. For instance, corpus annotation, KWIC, and collocation. </a:t>
            </a:r>
          </a:p>
        </p:txBody>
      </p:sp>
    </p:spTree>
    <p:extLst>
      <p:ext uri="{BB962C8B-B14F-4D97-AF65-F5344CB8AC3E}">
        <p14:creationId xmlns:p14="http://schemas.microsoft.com/office/powerpoint/2010/main" val="386785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55D-4269-4B40-83C6-BFC93D80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0A8A-0D11-EB42-AC66-A2B6B3D4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</a:t>
            </a:r>
          </a:p>
          <a:p>
            <a:pPr>
              <a:buFontTx/>
              <a:buChar char="-"/>
            </a:pPr>
            <a:r>
              <a:rPr lang="en-US" dirty="0"/>
              <a:t>Participants :3 native Korean Speakers (NS) + 3 non-native Korean Speakers (NNS) with shared L1 English</a:t>
            </a:r>
          </a:p>
          <a:p>
            <a:pPr>
              <a:buFontTx/>
              <a:buChar char="-"/>
            </a:pPr>
            <a:r>
              <a:rPr lang="en-US" dirty="0"/>
              <a:t>Audio recorded the 6 participants’ 3 repetitions of 8 stimuli (144 observations in total)</a:t>
            </a:r>
          </a:p>
          <a:p>
            <a:endParaRPr lang="en-US" dirty="0"/>
          </a:p>
          <a:p>
            <a:r>
              <a:rPr lang="en-US" dirty="0"/>
              <a:t>Data analysis: </a:t>
            </a:r>
          </a:p>
          <a:p>
            <a:pPr marL="0" indent="0">
              <a:buNone/>
            </a:pPr>
            <a:r>
              <a:rPr lang="en-US" dirty="0"/>
              <a:t>-Focused on two acoustic measurements :</a:t>
            </a:r>
          </a:p>
          <a:p>
            <a:pPr marL="0" indent="0">
              <a:buNone/>
            </a:pPr>
            <a:r>
              <a:rPr lang="en-US" dirty="0"/>
              <a:t> F1(vowel height) and F2(vowel </a:t>
            </a:r>
            <a:r>
              <a:rPr lang="en-US" dirty="0" err="1"/>
              <a:t>backness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61B0-D8BC-834F-83BC-8D2F18E7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Tidying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923D-A0FF-6F46-A446-6E8119FF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CCE5D3-5971-034C-909C-83A145F24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06528"/>
              </p:ext>
            </p:extLst>
          </p:nvPr>
        </p:nvGraphicFramePr>
        <p:xfrm>
          <a:off x="185614" y="1439333"/>
          <a:ext cx="120063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62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85F4-F90C-C246-A464-416504AD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9076A-CD67-3A43-A8D5-EF961121E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68" y="1690688"/>
            <a:ext cx="10534406" cy="4405312"/>
          </a:xfrm>
        </p:spPr>
      </p:pic>
    </p:spTree>
    <p:extLst>
      <p:ext uri="{BB962C8B-B14F-4D97-AF65-F5344CB8AC3E}">
        <p14:creationId xmlns:p14="http://schemas.microsoft.com/office/powerpoint/2010/main" val="418003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C53A-8E5C-D348-8FBA-A839A9D9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Data-Before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74EFB-E533-204C-BDE7-C71DEB89F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2140744"/>
            <a:ext cx="10045700" cy="3721100"/>
          </a:xfrm>
        </p:spPr>
      </p:pic>
    </p:spTree>
    <p:extLst>
      <p:ext uri="{BB962C8B-B14F-4D97-AF65-F5344CB8AC3E}">
        <p14:creationId xmlns:p14="http://schemas.microsoft.com/office/powerpoint/2010/main" val="281334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D554-1CFA-8146-9361-F2A85F93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Data-After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57C60-103C-1A4D-BBB1-9E7C14D8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17" y="1690688"/>
            <a:ext cx="6973381" cy="4514169"/>
          </a:xfrm>
        </p:spPr>
      </p:pic>
    </p:spTree>
    <p:extLst>
      <p:ext uri="{BB962C8B-B14F-4D97-AF65-F5344CB8AC3E}">
        <p14:creationId xmlns:p14="http://schemas.microsoft.com/office/powerpoint/2010/main" val="897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508-737D-804F-890B-15005B7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0C63-C0EB-124E-A9E6-884666C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taught functions is relatively easier</a:t>
            </a:r>
          </a:p>
          <a:p>
            <a:r>
              <a:rPr lang="en-US" dirty="0"/>
              <a:t>To comprehensively apply them is challenging </a:t>
            </a:r>
          </a:p>
          <a:p>
            <a:r>
              <a:rPr lang="en-US" dirty="0"/>
              <a:t>Although the plots we learned in this class are very useful, phonetic research requires more relevant visualization of the data (</a:t>
            </a:r>
            <a:r>
              <a:rPr lang="en-US" dirty="0" err="1"/>
              <a:t>eg.</a:t>
            </a:r>
            <a:r>
              <a:rPr lang="en-US" dirty="0"/>
              <a:t> vowel chart)</a:t>
            </a:r>
          </a:p>
        </p:txBody>
      </p:sp>
    </p:spTree>
    <p:extLst>
      <p:ext uri="{BB962C8B-B14F-4D97-AF65-F5344CB8AC3E}">
        <p14:creationId xmlns:p14="http://schemas.microsoft.com/office/powerpoint/2010/main" val="41653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775-20BD-CE4E-9327-3CB66B68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Victories and things to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2A4A-0AA6-F746-A8CB-72288275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</a:t>
            </a:r>
            <a:r>
              <a:rPr lang="en-US" dirty="0" err="1"/>
              <a:t>tidyversed</a:t>
            </a:r>
            <a:r>
              <a:rPr lang="en-US" dirty="0"/>
              <a:t> the data</a:t>
            </a:r>
          </a:p>
          <a:p>
            <a:r>
              <a:rPr lang="en-US" dirty="0"/>
              <a:t>Created 14 plots from various aspects</a:t>
            </a:r>
          </a:p>
          <a:p>
            <a:r>
              <a:rPr lang="en-US" dirty="0"/>
              <a:t>Generated vowel charts which better facilitate phonetic studies</a:t>
            </a:r>
          </a:p>
        </p:txBody>
      </p:sp>
    </p:spTree>
    <p:extLst>
      <p:ext uri="{BB962C8B-B14F-4D97-AF65-F5344CB8AC3E}">
        <p14:creationId xmlns:p14="http://schemas.microsoft.com/office/powerpoint/2010/main" val="368577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456</Words>
  <Application>Microsoft Macintosh PowerPoint</Application>
  <PresentationFormat>Widescreen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  L2 Korean Vowel Productions of L1 English learners: A Pilot Study</vt:lpstr>
      <vt:lpstr>Project Overview </vt:lpstr>
      <vt:lpstr>Project Overview </vt:lpstr>
      <vt:lpstr>Data Tidying Process</vt:lpstr>
      <vt:lpstr>Tidy Messy Data</vt:lpstr>
      <vt:lpstr>Tidy Messy Data-Before</vt:lpstr>
      <vt:lpstr>Tidy Messy Data-After</vt:lpstr>
      <vt:lpstr>Challenges faced along the way</vt:lpstr>
      <vt:lpstr>Victories and things to celebrate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Substantive findings/interpretations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we are still facing</vt:lpstr>
      <vt:lpstr>Challenges we are still facing</vt:lpstr>
      <vt:lpstr>Next R hurdle to tackle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L2 Korean Vowel Productions of L1 English learners: A Pilot Study</dc:title>
  <dc:creator>Heidi Shi</dc:creator>
  <cp:lastModifiedBy>Heidi Shi</cp:lastModifiedBy>
  <cp:revision>4</cp:revision>
  <dcterms:created xsi:type="dcterms:W3CDTF">2018-11-20T22:33:00Z</dcterms:created>
  <dcterms:modified xsi:type="dcterms:W3CDTF">2018-11-26T06:50:30Z</dcterms:modified>
</cp:coreProperties>
</file>