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220"/>
    <a:srgbClr val="A34524"/>
    <a:srgbClr val="C4C4C4"/>
    <a:srgbClr val="A1A1A1"/>
    <a:srgbClr val="B2B2B2"/>
    <a:srgbClr val="BC451B"/>
    <a:srgbClr val="FF6600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6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8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67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07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4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7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5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7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4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560473-F448-42C2-9D96-17538A821177}" type="datetimeFigureOut">
              <a:rPr lang="ko-KR" altLang="en-US" smtClean="0"/>
              <a:t>2017-04-06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65CC07-6678-4147-A870-9D73F4A96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1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Center TCP (DCTCP)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2013314317</a:t>
            </a:r>
          </a:p>
          <a:p>
            <a:pPr algn="r"/>
            <a:r>
              <a:rPr lang="ko-KR" altLang="en-US" dirty="0"/>
              <a:t>최예지</a:t>
            </a:r>
          </a:p>
        </p:txBody>
      </p:sp>
    </p:spTree>
    <p:extLst>
      <p:ext uri="{BB962C8B-B14F-4D97-AF65-F5344CB8AC3E}">
        <p14:creationId xmlns:p14="http://schemas.microsoft.com/office/powerpoint/2010/main" val="3987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2. Problems in switch #2</a:t>
            </a:r>
            <a:br>
              <a:rPr lang="en-US" altLang="ko-KR" sz="4400"/>
            </a:br>
            <a:r>
              <a:rPr lang="en-US" altLang="ko-KR" sz="4400"/>
              <a:t>- Queue buildup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long flow</a:t>
            </a:r>
            <a:r>
              <a:rPr lang="ko-KR" altLang="en-US" sz="2400">
                <a:solidFill>
                  <a:srgbClr val="C4C4C4"/>
                </a:solidFill>
              </a:rPr>
              <a:t>와 </a:t>
            </a:r>
            <a:r>
              <a:rPr lang="en-US" altLang="ko-KR" sz="2400">
                <a:solidFill>
                  <a:srgbClr val="C4C4C4"/>
                </a:solidFill>
              </a:rPr>
              <a:t>short flow</a:t>
            </a:r>
            <a:r>
              <a:rPr lang="ko-KR" altLang="en-US" sz="2400">
                <a:solidFill>
                  <a:srgbClr val="C4C4C4"/>
                </a:solidFill>
              </a:rPr>
              <a:t>가 같은 </a:t>
            </a:r>
            <a:r>
              <a:rPr lang="en-US" altLang="ko-KR" sz="2400">
                <a:solidFill>
                  <a:srgbClr val="C4C4C4"/>
                </a:solidFill>
              </a:rPr>
              <a:t>queue</a:t>
            </a:r>
            <a:r>
              <a:rPr lang="ko-KR" altLang="en-US" sz="2400">
                <a:solidFill>
                  <a:srgbClr val="C4C4C4"/>
                </a:solidFill>
              </a:rPr>
              <a:t>에 있을 때 문제점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A. short flow</a:t>
            </a:r>
            <a:r>
              <a:rPr lang="ko-KR" altLang="en-US" sz="2400">
                <a:solidFill>
                  <a:srgbClr val="C4C4C4"/>
                </a:solidFill>
              </a:rPr>
              <a:t>에 대한 </a:t>
            </a:r>
            <a:r>
              <a:rPr lang="en-US" altLang="ko-KR" sz="2400">
                <a:solidFill>
                  <a:srgbClr val="C4C4C4"/>
                </a:solidFill>
              </a:rPr>
              <a:t>packet loss</a:t>
            </a:r>
            <a:r>
              <a:rPr lang="ko-KR" altLang="en-US" sz="2400">
                <a:solidFill>
                  <a:srgbClr val="C4C4C4"/>
                </a:solidFill>
              </a:rPr>
              <a:t>는</a:t>
            </a:r>
            <a:r>
              <a:rPr lang="en-US" altLang="ko-KR" sz="2400">
                <a:solidFill>
                  <a:srgbClr val="C4C4C4"/>
                </a:solidFill>
              </a:rPr>
              <a:t> incast</a:t>
            </a:r>
            <a:r>
              <a:rPr lang="ko-KR" altLang="en-US" sz="2400">
                <a:solidFill>
                  <a:srgbClr val="C4C4C4"/>
                </a:solidFill>
              </a:rPr>
              <a:t>를 발생시킨다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B. </a:t>
            </a:r>
            <a:r>
              <a:rPr lang="en-US" altLang="ko-KR" sz="2400" i="1">
                <a:solidFill>
                  <a:srgbClr val="DE5220"/>
                </a:solidFill>
              </a:rPr>
              <a:t>queue buildup </a:t>
            </a:r>
            <a:r>
              <a:rPr lang="en-US" altLang="ko-KR" sz="2400">
                <a:solidFill>
                  <a:srgbClr val="C4C4C4"/>
                </a:solidFill>
              </a:rPr>
              <a:t>impairment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: packet loss</a:t>
            </a:r>
            <a:r>
              <a:rPr lang="ko-KR" altLang="en-US" sz="2400">
                <a:solidFill>
                  <a:srgbClr val="C4C4C4"/>
                </a:solidFill>
              </a:rPr>
              <a:t>가 발생하지는 않으나 </a:t>
            </a:r>
            <a:r>
              <a:rPr lang="en-US" altLang="ko-KR" sz="2400">
                <a:solidFill>
                  <a:srgbClr val="C4C4C4"/>
                </a:solidFill>
              </a:rPr>
              <a:t>large flow</a:t>
            </a:r>
            <a:r>
              <a:rPr lang="ko-KR" altLang="en-US" sz="2400">
                <a:solidFill>
                  <a:srgbClr val="C4C4C4"/>
                </a:solidFill>
              </a:rPr>
              <a:t>뒤에 있는 </a:t>
            </a:r>
            <a:r>
              <a:rPr lang="en-US" altLang="ko-KR" sz="2400">
                <a:solidFill>
                  <a:srgbClr val="C4C4C4"/>
                </a:solidFill>
              </a:rPr>
              <a:t>short flow</a:t>
            </a:r>
            <a:r>
              <a:rPr lang="ko-KR" altLang="en-US" sz="2400">
                <a:solidFill>
                  <a:srgbClr val="C4C4C4"/>
                </a:solidFill>
              </a:rPr>
              <a:t>들이 긴 지연시간을 겪는 것</a:t>
            </a:r>
            <a:endParaRPr lang="en-US" altLang="ko-KR" sz="2400">
              <a:solidFill>
                <a:srgbClr val="C4C4C4"/>
              </a:solidFill>
            </a:endParaRPr>
          </a:p>
          <a:p>
            <a:pPr marL="36900" indent="0">
              <a:buNone/>
            </a:pPr>
            <a:r>
              <a:rPr lang="en-US" altLang="ko-KR" sz="2400">
                <a:solidFill>
                  <a:srgbClr val="C4C4C4"/>
                </a:solidFill>
              </a:rPr>
              <a:t>A. </a:t>
            </a:r>
            <a:r>
              <a:rPr lang="ko-KR" altLang="en-US" sz="2400">
                <a:solidFill>
                  <a:srgbClr val="C4C4C4"/>
                </a:solidFill>
              </a:rPr>
              <a:t>처리할 시간이 충분해도 </a:t>
            </a:r>
            <a:r>
              <a:rPr lang="en-US" altLang="ko-KR" sz="2400">
                <a:solidFill>
                  <a:srgbClr val="C4C4C4"/>
                </a:solidFill>
              </a:rPr>
              <a:t>queue</a:t>
            </a:r>
            <a:r>
              <a:rPr lang="ko-KR" altLang="en-US" sz="2400">
                <a:solidFill>
                  <a:srgbClr val="C4C4C4"/>
                </a:solidFill>
              </a:rPr>
              <a:t>의 </a:t>
            </a:r>
            <a:r>
              <a:rPr lang="en-US" altLang="ko-KR" sz="2400">
                <a:solidFill>
                  <a:srgbClr val="C4C4C4"/>
                </a:solidFill>
              </a:rPr>
              <a:t>occupancy </a:t>
            </a:r>
            <a:r>
              <a:rPr lang="ko-KR" altLang="en-US" sz="2400">
                <a:solidFill>
                  <a:srgbClr val="C4C4C4"/>
                </a:solidFill>
              </a:rPr>
              <a:t>때문에 </a:t>
            </a:r>
            <a:r>
              <a:rPr lang="en-US" altLang="ko-KR" sz="2400">
                <a:solidFill>
                  <a:srgbClr val="C4C4C4"/>
                </a:solidFill>
              </a:rPr>
              <a:t>losses</a:t>
            </a:r>
            <a:r>
              <a:rPr lang="ko-KR" altLang="en-US" sz="2400">
                <a:solidFill>
                  <a:srgbClr val="C4C4C4"/>
                </a:solidFill>
              </a:rPr>
              <a:t>가 발생 가능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(long flow</a:t>
            </a:r>
            <a:r>
              <a:rPr lang="ko-KR" altLang="en-US" sz="2400">
                <a:solidFill>
                  <a:srgbClr val="C4C4C4"/>
                </a:solidFill>
              </a:rPr>
              <a:t>와 </a:t>
            </a:r>
            <a:r>
              <a:rPr lang="en-US" altLang="ko-KR" sz="2400">
                <a:solidFill>
                  <a:srgbClr val="C4C4C4"/>
                </a:solidFill>
              </a:rPr>
              <a:t>short flow</a:t>
            </a:r>
            <a:r>
              <a:rPr lang="ko-KR" altLang="en-US" sz="2400">
                <a:solidFill>
                  <a:srgbClr val="C4C4C4"/>
                </a:solidFill>
              </a:rPr>
              <a:t>가 동시에 존재할 때</a:t>
            </a:r>
            <a:r>
              <a:rPr lang="en-US" altLang="ko-KR" sz="2400">
                <a:solidFill>
                  <a:srgbClr val="C4C4C4"/>
                </a:solidFill>
              </a:rPr>
              <a:t>)</a:t>
            </a:r>
          </a:p>
          <a:p>
            <a:pPr marL="36900" indent="0">
              <a:buNone/>
            </a:pPr>
            <a:r>
              <a:rPr lang="en-US" altLang="ko-KR" sz="2400">
                <a:solidFill>
                  <a:srgbClr val="C4C4C4"/>
                </a:solidFill>
              </a:rPr>
              <a:t>B. </a:t>
            </a:r>
            <a:r>
              <a:rPr lang="ko-KR" altLang="en-US" sz="2400">
                <a:solidFill>
                  <a:srgbClr val="C4C4C4"/>
                </a:solidFill>
              </a:rPr>
              <a:t>자료를 보면 </a:t>
            </a:r>
            <a:r>
              <a:rPr lang="en-US" altLang="ko-KR" sz="2400">
                <a:solidFill>
                  <a:srgbClr val="C4C4C4"/>
                </a:solidFill>
              </a:rPr>
              <a:t>10%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delay</a:t>
            </a:r>
            <a:r>
              <a:rPr lang="ko-KR" altLang="en-US" sz="2400">
                <a:solidFill>
                  <a:srgbClr val="C4C4C4"/>
                </a:solidFill>
              </a:rPr>
              <a:t>를</a:t>
            </a:r>
            <a:r>
              <a:rPr lang="en-US" altLang="ko-KR" sz="2400">
                <a:solidFill>
                  <a:srgbClr val="C4C4C4"/>
                </a:solidFill>
              </a:rPr>
              <a:t> </a:t>
            </a:r>
            <a:r>
              <a:rPr lang="ko-KR" altLang="en-US" sz="2400">
                <a:solidFill>
                  <a:srgbClr val="C4C4C4"/>
                </a:solidFill>
              </a:rPr>
              <a:t>겪음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하지만 </a:t>
            </a:r>
            <a:r>
              <a:rPr lang="en-US" altLang="ko-KR" sz="2400">
                <a:solidFill>
                  <a:srgbClr val="C4C4C4"/>
                </a:solidFill>
              </a:rPr>
              <a:t>incast</a:t>
            </a:r>
            <a:r>
              <a:rPr lang="ko-KR" altLang="en-US" sz="2400">
                <a:solidFill>
                  <a:srgbClr val="C4C4C4"/>
                </a:solidFill>
              </a:rPr>
              <a:t>는 아님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따라서 최소 </a:t>
            </a:r>
            <a:r>
              <a:rPr lang="en-US" altLang="ko-KR" sz="2400">
                <a:solidFill>
                  <a:srgbClr val="C4C4C4"/>
                </a:solidFill>
              </a:rPr>
              <a:t>RTO</a:t>
            </a:r>
            <a:r>
              <a:rPr lang="ko-KR" altLang="en-US" sz="2400">
                <a:solidFill>
                  <a:srgbClr val="C4C4C4"/>
                </a:solidFill>
              </a:rPr>
              <a:t>를 조절하는 것은 의미가 없다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따라서 이것을 통해 알 수 있는 것은 해당 현상은 </a:t>
            </a:r>
            <a:r>
              <a:rPr lang="en-US" altLang="ko-KR" sz="2400">
                <a:solidFill>
                  <a:srgbClr val="C4C4C4"/>
                </a:solidFill>
              </a:rPr>
              <a:t>queueing</a:t>
            </a:r>
            <a:r>
              <a:rPr lang="ko-KR" altLang="en-US" sz="2400">
                <a:solidFill>
                  <a:srgbClr val="C4C4C4"/>
                </a:solidFill>
              </a:rPr>
              <a:t> 때문이라는 것을 알 수 있다</a:t>
            </a:r>
            <a:r>
              <a:rPr lang="en-US" altLang="ko-KR" sz="2400">
                <a:solidFill>
                  <a:srgbClr val="C4C4C4"/>
                </a:solidFill>
              </a:rPr>
              <a:t>..</a:t>
            </a:r>
            <a:r>
              <a:rPr lang="ko-KR" altLang="en-US" sz="2400">
                <a:solidFill>
                  <a:srgbClr val="C4C4C4"/>
                </a:solidFill>
              </a:rPr>
              <a:t>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이것만 가지고 큐잉 때문이라고 단정 가능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?</a:t>
            </a:r>
            <a:endParaRPr lang="en-US" altLang="ko-KR" sz="240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2. Problems in switch #3</a:t>
            </a:r>
            <a:br>
              <a:rPr lang="en-US" altLang="ko-KR" sz="4400"/>
            </a:br>
            <a:r>
              <a:rPr lang="en-US" altLang="ko-KR" sz="4400"/>
              <a:t>- Buffer pressure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buffer</a:t>
            </a:r>
            <a:r>
              <a:rPr lang="ko-KR" altLang="en-US" sz="2400">
                <a:solidFill>
                  <a:srgbClr val="C4C4C4"/>
                </a:solidFill>
              </a:rPr>
              <a:t>를 공유하면서 다른 </a:t>
            </a:r>
            <a:r>
              <a:rPr lang="en-US" altLang="ko-KR" sz="2400">
                <a:solidFill>
                  <a:srgbClr val="C4C4C4"/>
                </a:solidFill>
              </a:rPr>
              <a:t>port</a:t>
            </a:r>
            <a:r>
              <a:rPr lang="ko-KR" altLang="en-US" sz="2400">
                <a:solidFill>
                  <a:srgbClr val="C4C4C4"/>
                </a:solidFill>
              </a:rPr>
              <a:t>를 사용하는 경우</a:t>
            </a:r>
            <a:r>
              <a:rPr lang="en-US" altLang="ko-KR" sz="2400">
                <a:solidFill>
                  <a:srgbClr val="C4C4C4"/>
                </a:solidFill>
              </a:rPr>
              <a:t>,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long, greedy packet</a:t>
            </a:r>
            <a:r>
              <a:rPr lang="ko-KR" altLang="en-US" sz="2400">
                <a:solidFill>
                  <a:srgbClr val="C4C4C4"/>
                </a:solidFill>
              </a:rPr>
              <a:t>에 의해 </a:t>
            </a:r>
            <a:r>
              <a:rPr lang="en-US" altLang="ko-KR" sz="2400">
                <a:solidFill>
                  <a:srgbClr val="C4C4C4"/>
                </a:solidFill>
              </a:rPr>
              <a:t>buffer</a:t>
            </a:r>
            <a:r>
              <a:rPr lang="ko-KR" altLang="en-US" sz="2400">
                <a:solidFill>
                  <a:srgbClr val="C4C4C4"/>
                </a:solidFill>
              </a:rPr>
              <a:t>가 부족할 수도 있음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DE522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>
                <a:solidFill>
                  <a:srgbClr val="DE5220"/>
                </a:solidFill>
              </a:rPr>
              <a:t> </a:t>
            </a:r>
            <a:r>
              <a:rPr lang="en-US" altLang="ko-KR" sz="2400">
                <a:solidFill>
                  <a:srgbClr val="DE5220"/>
                </a:solidFill>
              </a:rPr>
              <a:t>buffer pressur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synchronizing flow</a:t>
            </a:r>
            <a:r>
              <a:rPr lang="ko-KR" altLang="en-US" sz="2400">
                <a:solidFill>
                  <a:srgbClr val="C4C4C4"/>
                </a:solidFill>
              </a:rPr>
              <a:t>가 없지만 </a:t>
            </a:r>
            <a:r>
              <a:rPr lang="en-US" altLang="ko-KR" sz="2400">
                <a:solidFill>
                  <a:srgbClr val="C4C4C4"/>
                </a:solidFill>
              </a:rPr>
              <a:t>packet loss, timeout, incast</a:t>
            </a:r>
            <a:r>
              <a:rPr lang="ko-KR" altLang="en-US" sz="2400">
                <a:solidFill>
                  <a:srgbClr val="C4C4C4"/>
                </a:solidFill>
              </a:rPr>
              <a:t>를 유발</a:t>
            </a:r>
            <a:r>
              <a:rPr lang="en-US" altLang="ko-KR" sz="2400">
                <a:solidFill>
                  <a:srgbClr val="C4C4C4"/>
                </a:solidFill>
              </a:rPr>
              <a:t>!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54913"/>
            <a:ext cx="10515600" cy="3812561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rgbClr val="C4C4C4"/>
                </a:solidFill>
              </a:rPr>
              <a:t>기본적인 원리</a:t>
            </a:r>
            <a:br>
              <a:rPr lang="en-US" altLang="ko-KR" sz="2800">
                <a:solidFill>
                  <a:srgbClr val="C4C4C4"/>
                </a:solidFill>
              </a:rPr>
            </a:br>
            <a:r>
              <a:rPr lang="en-US" altLang="ko-KR" sz="2800">
                <a:solidFill>
                  <a:srgbClr val="C4C4C4"/>
                </a:solidFill>
              </a:rPr>
              <a:t>- marked packet</a:t>
            </a:r>
            <a:r>
              <a:rPr lang="ko-KR" altLang="en-US" sz="2800">
                <a:solidFill>
                  <a:srgbClr val="C4C4C4"/>
                </a:solidFill>
              </a:rPr>
              <a:t>의 </a:t>
            </a:r>
            <a:r>
              <a:rPr lang="en-US" altLang="ko-KR" sz="2800">
                <a:solidFill>
                  <a:srgbClr val="C4C4C4"/>
                </a:solidFill>
              </a:rPr>
              <a:t>fraction</a:t>
            </a:r>
            <a:r>
              <a:rPr lang="ko-KR" altLang="en-US" sz="2800">
                <a:solidFill>
                  <a:srgbClr val="C4C4C4"/>
                </a:solidFill>
              </a:rPr>
              <a:t>을 보고 </a:t>
            </a:r>
            <a:r>
              <a:rPr lang="en-US" altLang="ko-KR" sz="2800">
                <a:solidFill>
                  <a:srgbClr val="C4C4C4"/>
                </a:solidFill>
              </a:rPr>
              <a:t>window size</a:t>
            </a:r>
            <a:r>
              <a:rPr lang="ko-KR" altLang="en-US" sz="2800">
                <a:solidFill>
                  <a:srgbClr val="C4C4C4"/>
                </a:solidFill>
              </a:rPr>
              <a:t>를 줄인다</a:t>
            </a:r>
            <a:r>
              <a:rPr lang="en-US" altLang="ko-KR" sz="2800">
                <a:solidFill>
                  <a:srgbClr val="C4C4C4"/>
                </a:solidFill>
              </a:rPr>
              <a:t>.</a:t>
            </a:r>
            <a:br>
              <a:rPr lang="en-US" altLang="ko-KR" sz="2800">
                <a:solidFill>
                  <a:srgbClr val="C4C4C4"/>
                </a:solidFill>
              </a:rPr>
            </a:br>
            <a:r>
              <a:rPr lang="en-US" altLang="ko-KR" sz="2800">
                <a:solidFill>
                  <a:srgbClr val="C4C4C4"/>
                </a:solidFill>
              </a:rPr>
              <a:t>- fraction</a:t>
            </a:r>
            <a:r>
              <a:rPr lang="en-US" altLang="ko-KR" sz="2800">
                <a:solidFill>
                  <a:srgbClr val="C4C4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△ </a:t>
            </a:r>
            <a:r>
              <a:rPr lang="en-US" altLang="ko-KR" sz="28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  <a:sym typeface="Wingdings" panose="05000000000000000000" pitchFamily="2" charset="2"/>
              </a:rPr>
              <a:t> decrease factor</a:t>
            </a:r>
            <a:r>
              <a:rPr lang="en-US" altLang="ko-KR" sz="2800">
                <a:solidFill>
                  <a:srgbClr val="C4C4C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△</a:t>
            </a:r>
            <a:r>
              <a:rPr lang="en-US" altLang="ko-KR" sz="28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  <a:sym typeface="Wingdings" panose="05000000000000000000" pitchFamily="2" charset="2"/>
              </a:rPr>
              <a:t> window size</a:t>
            </a:r>
            <a:r>
              <a:rPr lang="en-US" altLang="ko-KR" sz="2800">
                <a:solidFill>
                  <a:srgbClr val="C4C4C4"/>
                </a:solidFill>
                <a:latin typeface="Calisto MT (본문)"/>
                <a:ea typeface="맑은 고딕" panose="020B0503020000020004" pitchFamily="50" charset="-127"/>
              </a:rPr>
              <a:t>∇</a:t>
            </a:r>
            <a:endParaRPr lang="ko-KR" altLang="en-US" sz="28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6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br>
              <a:rPr lang="en-US" altLang="ko-KR" sz="4400"/>
            </a:br>
            <a:r>
              <a:rPr lang="en-US" altLang="ko-KR" sz="4400"/>
              <a:t>- 3 components-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 fontScale="92500" lnSpcReduction="10000"/>
          </a:bodyPr>
          <a:lstStyle/>
          <a:p>
            <a:pPr marL="494100" indent="-457200">
              <a:buAutoNum type="arabicPeriod"/>
            </a:pPr>
            <a:r>
              <a:rPr lang="en-US" altLang="ko-KR" sz="2400">
                <a:solidFill>
                  <a:srgbClr val="C4C4C4"/>
                </a:solidFill>
              </a:rPr>
              <a:t>simple marking at the switch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threshold K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만약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queue occupanc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K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보다 크다면 </a:t>
            </a:r>
            <a:b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	  arriving packet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2400">
                <a:solidFill>
                  <a:srgbClr val="DE5220"/>
                </a:solidFill>
                <a:sym typeface="Wingdings" panose="05000000000000000000" pitchFamily="2" charset="2"/>
              </a:rPr>
              <a:t>CE codepoint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표</a:t>
            </a:r>
            <a:endParaRPr lang="en-US" altLang="ko-KR" sz="2400">
              <a:solidFill>
                <a:srgbClr val="C4C4C4"/>
              </a:solidFill>
            </a:endParaRPr>
          </a:p>
          <a:p>
            <a:pPr marL="494100" indent="-457200">
              <a:buAutoNum type="arabicPeriod"/>
            </a:pPr>
            <a:r>
              <a:rPr lang="en-US" altLang="ko-KR" sz="2400">
                <a:solidFill>
                  <a:srgbClr val="C4C4C4"/>
                </a:solidFill>
              </a:rPr>
              <a:t>ECN-echo at the receiver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marked packe</a:t>
            </a:r>
            <a:r>
              <a:rPr lang="ko-KR" altLang="en-US" sz="2400">
                <a:solidFill>
                  <a:srgbClr val="C4C4C4"/>
                </a:solidFill>
              </a:rPr>
              <a:t>을 가능한 한 정확히 </a:t>
            </a:r>
            <a:r>
              <a:rPr lang="en-US" altLang="ko-KR" sz="2400">
                <a:solidFill>
                  <a:srgbClr val="C4C4C4"/>
                </a:solidFill>
              </a:rPr>
              <a:t>sende</a:t>
            </a:r>
            <a:r>
              <a:rPr lang="ko-KR" altLang="en-US" sz="2400">
                <a:solidFill>
                  <a:srgbClr val="C4C4C4"/>
                </a:solidFill>
              </a:rPr>
              <a:t>에게 돌려줌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모든 </a:t>
            </a:r>
            <a:r>
              <a:rPr lang="en-US" altLang="ko-KR" sz="2400">
                <a:solidFill>
                  <a:srgbClr val="C4C4C4"/>
                </a:solidFill>
              </a:rPr>
              <a:t>packe</a:t>
            </a:r>
            <a:r>
              <a:rPr lang="ko-KR" altLang="en-US" sz="2400">
                <a:solidFill>
                  <a:srgbClr val="C4C4C4"/>
                </a:solidFill>
              </a:rPr>
              <a:t>을 확인하여 </a:t>
            </a:r>
            <a:r>
              <a:rPr lang="en-US" altLang="ko-KR" sz="2400">
                <a:solidFill>
                  <a:srgbClr val="C4C4C4"/>
                </a:solidFill>
              </a:rPr>
              <a:t>packet</a:t>
            </a:r>
            <a:r>
              <a:rPr lang="ko-KR" altLang="en-US" sz="2400">
                <a:solidFill>
                  <a:srgbClr val="C4C4C4"/>
                </a:solidFill>
              </a:rPr>
              <a:t>이 </a:t>
            </a:r>
            <a:r>
              <a:rPr lang="en-US" altLang="ko-KR" sz="2400">
                <a:solidFill>
                  <a:srgbClr val="C4C4C4"/>
                </a:solidFill>
              </a:rPr>
              <a:t>CE codepoint</a:t>
            </a:r>
            <a:r>
              <a:rPr lang="ko-KR" altLang="en-US" sz="2400">
                <a:solidFill>
                  <a:srgbClr val="C4C4C4"/>
                </a:solidFill>
              </a:rPr>
              <a:t>를 포함할 때만 </a:t>
            </a:r>
            <a:r>
              <a:rPr lang="en-US" altLang="ko-KR" sz="2400">
                <a:solidFill>
                  <a:srgbClr val="C4C4C4"/>
                </a:solidFill>
              </a:rPr>
              <a:t>ECN-echo   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  flag</a:t>
            </a:r>
            <a:r>
              <a:rPr lang="ko-KR" altLang="en-US" sz="2400">
                <a:solidFill>
                  <a:srgbClr val="C4C4C4"/>
                </a:solidFill>
              </a:rPr>
              <a:t>를 설정한다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반면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sender</a:t>
            </a:r>
            <a:r>
              <a:rPr lang="ko-KR" altLang="en-US" sz="2400">
                <a:solidFill>
                  <a:srgbClr val="C4C4C4"/>
                </a:solidFill>
              </a:rPr>
              <a:t>가 </a:t>
            </a:r>
            <a:r>
              <a:rPr lang="en-US" altLang="ko-KR" sz="2400">
                <a:solidFill>
                  <a:srgbClr val="C4C4C4"/>
                </a:solidFill>
              </a:rPr>
              <a:t>congestion</a:t>
            </a:r>
            <a:r>
              <a:rPr lang="ko-KR" altLang="en-US" sz="2400">
                <a:solidFill>
                  <a:srgbClr val="C4C4C4"/>
                </a:solidFill>
              </a:rPr>
              <a:t>신호를 받았다고 답장할 때까찌 계속 신호를</a:t>
            </a:r>
            <a:r>
              <a:rPr lang="en-US" altLang="ko-KR" sz="2400">
                <a:solidFill>
                  <a:srgbClr val="C4C4C4"/>
                </a:solidFill>
              </a:rPr>
              <a:t> </a:t>
            </a:r>
            <a:r>
              <a:rPr lang="ko-KR" altLang="en-US" sz="2400">
                <a:solidFill>
                  <a:srgbClr val="C4C4C4"/>
                </a:solidFill>
              </a:rPr>
              <a:t>보낸다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이것은 </a:t>
            </a:r>
            <a:r>
              <a:rPr lang="en-US" altLang="ko-KR" sz="2400">
                <a:solidFill>
                  <a:srgbClr val="C4C4C4"/>
                </a:solidFill>
              </a:rPr>
              <a:t>congestion</a:t>
            </a:r>
            <a:r>
              <a:rPr lang="ko-KR" altLang="en-US" sz="2400">
                <a:solidFill>
                  <a:srgbClr val="C4C4C4"/>
                </a:solidFill>
              </a:rPr>
              <a:t>이 해결되어도 바로 반영되지 못하고 별로다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  <a:p>
            <a:pPr marL="494100" indent="-457200">
              <a:buAutoNum type="arabicPeriod"/>
            </a:pPr>
            <a:r>
              <a:rPr lang="en-US" altLang="ko-KR" sz="2400">
                <a:solidFill>
                  <a:srgbClr val="C4C4C4"/>
                </a:solidFill>
              </a:rPr>
              <a:t>controller at the sender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ECN</a:t>
            </a:r>
            <a:r>
              <a:rPr lang="ko-KR" altLang="en-US" sz="2400">
                <a:solidFill>
                  <a:srgbClr val="C4C4C4"/>
                </a:solidFill>
              </a:rPr>
              <a:t>의 축적 정도</a:t>
            </a:r>
            <a:r>
              <a:rPr lang="en-US" altLang="ko-KR" sz="2400">
                <a:solidFill>
                  <a:srgbClr val="C4C4C4"/>
                </a:solidFill>
              </a:rPr>
              <a:t>?</a:t>
            </a:r>
            <a:r>
              <a:rPr lang="ko-KR" altLang="en-US" sz="2400">
                <a:solidFill>
                  <a:srgbClr val="C4C4C4"/>
                </a:solidFill>
              </a:rPr>
              <a:t>를 기반으로 </a:t>
            </a:r>
            <a:r>
              <a:rPr lang="en-US" altLang="ko-KR" sz="2400">
                <a:solidFill>
                  <a:srgbClr val="C4C4C4"/>
                </a:solidFill>
              </a:rPr>
              <a:t>window size</a:t>
            </a:r>
            <a:r>
              <a:rPr lang="ko-KR" altLang="en-US" sz="2400">
                <a:solidFill>
                  <a:srgbClr val="C4C4C4"/>
                </a:solidFill>
              </a:rPr>
              <a:t>를 조절한다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이때 </a:t>
            </a:r>
            <a:r>
              <a:rPr lang="en-US" altLang="ko-KR" sz="2400">
                <a:solidFill>
                  <a:srgbClr val="C4C4C4"/>
                </a:solidFill>
              </a:rPr>
              <a:t>ratio</a:t>
            </a:r>
            <a:r>
              <a:rPr lang="ko-KR" altLang="en-US" sz="2400">
                <a:solidFill>
                  <a:srgbClr val="C4C4C4"/>
                </a:solidFill>
              </a:rPr>
              <a:t>가 낮으면 </a:t>
            </a:r>
            <a:r>
              <a:rPr lang="en-US" altLang="ko-KR" sz="2400">
                <a:solidFill>
                  <a:srgbClr val="C4C4C4"/>
                </a:solidFill>
              </a:rPr>
              <a:t>window size</a:t>
            </a:r>
            <a:r>
              <a:rPr lang="ko-KR" altLang="en-US" sz="2400">
                <a:solidFill>
                  <a:srgbClr val="C4C4C4"/>
                </a:solidFill>
              </a:rPr>
              <a:t>가 살짝 변하지만 </a:t>
            </a:r>
            <a:r>
              <a:rPr lang="en-US" altLang="ko-KR" sz="2400">
                <a:solidFill>
                  <a:srgbClr val="C4C4C4"/>
                </a:solidFill>
              </a:rPr>
              <a:t>ratio</a:t>
            </a:r>
            <a:r>
              <a:rPr lang="ko-KR" altLang="en-US" sz="2400">
                <a:solidFill>
                  <a:srgbClr val="C4C4C4"/>
                </a:solidFill>
              </a:rPr>
              <a:t>가 매우 높아지면 일반적인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처럼 </a:t>
            </a:r>
            <a:r>
              <a:rPr lang="en-US" altLang="ko-KR" sz="2400">
                <a:solidFill>
                  <a:srgbClr val="C4C4C4"/>
                </a:solidFill>
              </a:rPr>
              <a:t>window size</a:t>
            </a:r>
            <a:r>
              <a:rPr lang="ko-KR" altLang="en-US" sz="2400">
                <a:solidFill>
                  <a:srgbClr val="C4C4C4"/>
                </a:solidFill>
              </a:rPr>
              <a:t>를 </a:t>
            </a:r>
            <a:r>
              <a:rPr lang="en-US" altLang="ko-KR" sz="2400">
                <a:solidFill>
                  <a:srgbClr val="C4C4C4"/>
                </a:solidFill>
              </a:rPr>
              <a:t>½</a:t>
            </a:r>
            <a:r>
              <a:rPr lang="ko-KR" altLang="en-US" sz="2400">
                <a:solidFill>
                  <a:srgbClr val="C4C4C4"/>
                </a:solidFill>
              </a:rPr>
              <a:t>로 확 줄인다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8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br>
              <a:rPr lang="en-US" altLang="ko-KR" sz="4400"/>
            </a:br>
            <a:r>
              <a:rPr lang="en-US" altLang="ko-KR" sz="4400"/>
              <a:t>- guidelines for choosing parameters -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477963"/>
            <a:ext cx="6696075" cy="50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3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br>
              <a:rPr lang="en-US" altLang="ko-KR" sz="4400"/>
            </a:br>
            <a:r>
              <a:rPr lang="en-US" altLang="ko-KR" sz="4400" i="1"/>
              <a:t>controller at sender</a:t>
            </a:r>
            <a:endParaRPr lang="ko-KR" altLang="en-US" sz="2800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l-GR" altLang="ko-KR" sz="2400">
                <a:solidFill>
                  <a:srgbClr val="C4C4C4"/>
                </a:solidFill>
              </a:rPr>
              <a:t>α</a:t>
            </a:r>
            <a:r>
              <a:rPr lang="en-US" altLang="ko-KR" sz="2400">
                <a:solidFill>
                  <a:srgbClr val="C4C4C4"/>
                </a:solidFill>
              </a:rPr>
              <a:t>: estimation about fraction of packets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- queue size</a:t>
            </a:r>
            <a:r>
              <a:rPr lang="ko-KR" altLang="en-US" sz="2400">
                <a:solidFill>
                  <a:srgbClr val="C4C4C4"/>
                </a:solidFill>
              </a:rPr>
              <a:t>가 </a:t>
            </a:r>
            <a:r>
              <a:rPr lang="en-US" altLang="ko-KR" sz="2400">
                <a:solidFill>
                  <a:srgbClr val="C4C4C4"/>
                </a:solidFill>
              </a:rPr>
              <a:t>K</a:t>
            </a:r>
            <a:r>
              <a:rPr lang="ko-KR" altLang="en-US" sz="2400">
                <a:solidFill>
                  <a:srgbClr val="C4C4C4"/>
                </a:solidFill>
              </a:rPr>
              <a:t>보다 클 가능성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- </a:t>
            </a:r>
            <a:r>
              <a:rPr lang="el-GR" altLang="ko-KR" sz="2400">
                <a:solidFill>
                  <a:srgbClr val="C4C4C4"/>
                </a:solidFill>
              </a:rPr>
              <a:t>α</a:t>
            </a:r>
            <a:r>
              <a:rPr lang="en-US" altLang="ko-KR" sz="2400">
                <a:solidFill>
                  <a:srgbClr val="C4C4C4"/>
                </a:solidFill>
              </a:rPr>
              <a:t> ~ 0: congestion </a:t>
            </a:r>
            <a:r>
              <a:rPr lang="ko-KR" altLang="en-US" sz="2400">
                <a:solidFill>
                  <a:srgbClr val="C4C4C4"/>
                </a:solidFill>
              </a:rPr>
              <a:t>가능성 낮음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- </a:t>
            </a:r>
            <a:r>
              <a:rPr lang="el-GR" altLang="ko-KR" sz="2400">
                <a:solidFill>
                  <a:srgbClr val="C4C4C4"/>
                </a:solidFill>
              </a:rPr>
              <a:t>α</a:t>
            </a:r>
            <a:r>
              <a:rPr lang="en-US" altLang="ko-KR" sz="2400">
                <a:solidFill>
                  <a:srgbClr val="C4C4C4"/>
                </a:solidFill>
              </a:rPr>
              <a:t> ~ 1: congestion </a:t>
            </a:r>
            <a:r>
              <a:rPr lang="ko-KR" altLang="en-US" sz="2400">
                <a:solidFill>
                  <a:srgbClr val="C4C4C4"/>
                </a:solidFill>
              </a:rPr>
              <a:t>가능성 높음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F: fraction of packets in the last window of data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g: weight about past ( 0 &lt; g &lt; 1 )</a:t>
            </a:r>
          </a:p>
          <a:p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DE5220"/>
                </a:solidFill>
              </a:rPr>
              <a:t>DCTCP</a:t>
            </a:r>
            <a:r>
              <a:rPr lang="ko-KR" altLang="en-US" sz="2400">
                <a:solidFill>
                  <a:srgbClr val="DE5220"/>
                </a:solidFill>
              </a:rPr>
              <a:t>는 </a:t>
            </a:r>
            <a:r>
              <a:rPr lang="el-GR" altLang="ko-KR" sz="2400">
                <a:solidFill>
                  <a:srgbClr val="DE5220"/>
                </a:solidFill>
              </a:rPr>
              <a:t>α</a:t>
            </a:r>
            <a:r>
              <a:rPr lang="ko-KR" altLang="en-US" sz="2400">
                <a:solidFill>
                  <a:srgbClr val="DE5220"/>
                </a:solidFill>
              </a:rPr>
              <a:t>값에 따라 </a:t>
            </a:r>
            <a:r>
              <a:rPr lang="en-US" altLang="ko-KR" sz="2400">
                <a:solidFill>
                  <a:srgbClr val="DE5220"/>
                </a:solidFill>
              </a:rPr>
              <a:t>window size</a:t>
            </a:r>
            <a:r>
              <a:rPr lang="ko-KR" altLang="en-US" sz="2400">
                <a:solidFill>
                  <a:srgbClr val="DE5220"/>
                </a:solidFill>
              </a:rPr>
              <a:t>를 조절하며</a:t>
            </a:r>
            <a:br>
              <a:rPr lang="en-US" altLang="ko-KR" sz="2400">
                <a:solidFill>
                  <a:srgbClr val="DE5220"/>
                </a:solidFill>
              </a:rPr>
            </a:br>
            <a:r>
              <a:rPr lang="el-GR" altLang="ko-KR" sz="2400">
                <a:solidFill>
                  <a:srgbClr val="DE5220"/>
                </a:solidFill>
              </a:rPr>
              <a:t>α</a:t>
            </a:r>
            <a:r>
              <a:rPr lang="ko-KR" altLang="en-US" sz="2400">
                <a:solidFill>
                  <a:srgbClr val="DE5220"/>
                </a:solidFill>
              </a:rPr>
              <a:t>값이 </a:t>
            </a:r>
            <a:r>
              <a:rPr lang="en-US" altLang="ko-KR" sz="2400">
                <a:solidFill>
                  <a:srgbClr val="DE5220"/>
                </a:solidFill>
              </a:rPr>
              <a:t>1</a:t>
            </a:r>
            <a:r>
              <a:rPr lang="ko-KR" altLang="en-US" sz="2400">
                <a:solidFill>
                  <a:srgbClr val="DE5220"/>
                </a:solidFill>
              </a:rPr>
              <a:t>에 가까우면 </a:t>
            </a:r>
            <a:r>
              <a:rPr lang="en-US" altLang="ko-KR" sz="2400">
                <a:solidFill>
                  <a:srgbClr val="DE5220"/>
                </a:solidFill>
              </a:rPr>
              <a:t>window size</a:t>
            </a:r>
            <a:r>
              <a:rPr lang="ko-KR" altLang="en-US" sz="2400">
                <a:solidFill>
                  <a:srgbClr val="DE5220"/>
                </a:solidFill>
              </a:rPr>
              <a:t>를 절반으로 줄인다</a:t>
            </a:r>
            <a:r>
              <a:rPr lang="en-US" altLang="ko-KR" sz="2400">
                <a:solidFill>
                  <a:srgbClr val="DE5220"/>
                </a:solidFill>
              </a:rPr>
              <a:t>.</a:t>
            </a:r>
            <a:r>
              <a:rPr lang="ko-KR" altLang="en-US" sz="2400">
                <a:solidFill>
                  <a:srgbClr val="DE5220"/>
                </a:solidFill>
              </a:rPr>
              <a:t> </a:t>
            </a:r>
            <a:r>
              <a:rPr lang="en-US" altLang="ko-KR" sz="2400">
                <a:solidFill>
                  <a:srgbClr val="C4C4C4"/>
                </a:solidFill>
              </a:rPr>
              <a:t>(TCP</a:t>
            </a:r>
            <a:r>
              <a:rPr lang="ko-KR" altLang="en-US" sz="2400">
                <a:solidFill>
                  <a:srgbClr val="C4C4C4"/>
                </a:solidFill>
              </a:rPr>
              <a:t>와 동일</a:t>
            </a:r>
            <a:r>
              <a:rPr lang="en-US" altLang="ko-KR" sz="2400">
                <a:solidFill>
                  <a:srgbClr val="C4C4C4"/>
                </a:solidFill>
              </a:rPr>
              <a:t>)</a:t>
            </a:r>
          </a:p>
          <a:p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4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br>
              <a:rPr lang="en-US" altLang="ko-KR" sz="4400"/>
            </a:br>
            <a:r>
              <a:rPr lang="en-US" altLang="ko-KR" sz="4400"/>
              <a:t>- benefits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 lnSpcReduction="10000"/>
          </a:bodyPr>
          <a:lstStyle/>
          <a:p>
            <a:r>
              <a:rPr lang="en-US" altLang="ko-KR" sz="2400">
                <a:solidFill>
                  <a:srgbClr val="DE5220"/>
                </a:solidFill>
              </a:rPr>
              <a:t>queueu buildup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threshol</a:t>
            </a:r>
            <a:r>
              <a:rPr lang="ko-KR" altLang="en-US" sz="2400">
                <a:solidFill>
                  <a:srgbClr val="C4C4C4"/>
                </a:solidFill>
              </a:rPr>
              <a:t>가 </a:t>
            </a:r>
            <a:r>
              <a:rPr lang="en-US" altLang="ko-KR" sz="2400">
                <a:solidFill>
                  <a:srgbClr val="C4C4C4"/>
                </a:solidFill>
              </a:rPr>
              <a:t>K</a:t>
            </a:r>
            <a:r>
              <a:rPr lang="ko-KR" altLang="en-US" sz="2400">
                <a:solidFill>
                  <a:srgbClr val="C4C4C4"/>
                </a:solidFill>
              </a:rPr>
              <a:t>를 넘는 순간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는 즉각적으로 반응한다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이것은 </a:t>
            </a:r>
            <a:r>
              <a:rPr lang="en-US" altLang="ko-KR" sz="2400">
                <a:solidFill>
                  <a:srgbClr val="C4C4C4"/>
                </a:solidFill>
              </a:rPr>
              <a:t>small flow</a:t>
            </a:r>
            <a:r>
              <a:rPr lang="ko-KR" altLang="en-US" sz="2400">
                <a:solidFill>
                  <a:srgbClr val="C4C4C4"/>
                </a:solidFill>
              </a:rPr>
              <a:t>에 대한 </a:t>
            </a:r>
            <a:r>
              <a:rPr lang="en-US" altLang="ko-KR" sz="2400">
                <a:solidFill>
                  <a:srgbClr val="C4C4C4"/>
                </a:solidFill>
              </a:rPr>
              <a:t>long flow</a:t>
            </a:r>
            <a:r>
              <a:rPr lang="ko-KR" altLang="en-US" sz="2400">
                <a:solidFill>
                  <a:srgbClr val="C4C4C4"/>
                </a:solidFill>
              </a:rPr>
              <a:t>들의 영향을 최소화시켜 </a:t>
            </a:r>
            <a:r>
              <a:rPr lang="en-US" altLang="ko-KR" sz="2400">
                <a:solidFill>
                  <a:srgbClr val="C4C4C4"/>
                </a:solidFill>
              </a:rPr>
              <a:t>queueing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 delay</a:t>
            </a:r>
            <a:r>
              <a:rPr lang="ko-KR" altLang="en-US" sz="2400">
                <a:solidFill>
                  <a:srgbClr val="C4C4C4"/>
                </a:solidFill>
              </a:rPr>
              <a:t>를 감소시켜 준다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  <a:p>
            <a:r>
              <a:rPr lang="en-US" altLang="ko-KR" sz="2400">
                <a:solidFill>
                  <a:srgbClr val="DE5220"/>
                </a:solidFill>
              </a:rPr>
              <a:t>buffer pressure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queue </a:t>
            </a:r>
            <a:r>
              <a:rPr lang="ko-KR" altLang="en-US" sz="2400">
                <a:solidFill>
                  <a:srgbClr val="C4C4C4"/>
                </a:solidFill>
              </a:rPr>
              <a:t>길이는 제한하기 때문에</a:t>
            </a:r>
            <a:r>
              <a:rPr lang="en-US" altLang="ko-KR" sz="2400">
                <a:solidFill>
                  <a:srgbClr val="C4C4C4"/>
                </a:solidFill>
              </a:rPr>
              <a:t>(queue </a:t>
            </a:r>
            <a:r>
              <a:rPr lang="ko-KR" altLang="en-US" sz="2400">
                <a:solidFill>
                  <a:srgbClr val="C4C4C4"/>
                </a:solidFill>
              </a:rPr>
              <a:t>길이가 무한히 늘어나지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 </a:t>
            </a:r>
            <a:r>
              <a:rPr lang="ko-KR" altLang="en-US" sz="2400">
                <a:solidFill>
                  <a:srgbClr val="C4C4C4"/>
                </a:solidFill>
              </a:rPr>
              <a:t>않으므로</a:t>
            </a:r>
            <a:r>
              <a:rPr lang="en-US" altLang="ko-KR" sz="2400">
                <a:solidFill>
                  <a:srgbClr val="C4C4C4"/>
                </a:solidFill>
              </a:rPr>
              <a:t>) buffer pressure</a:t>
            </a:r>
            <a:r>
              <a:rPr lang="ko-KR" altLang="en-US" sz="2400">
                <a:solidFill>
                  <a:srgbClr val="C4C4C4"/>
                </a:solidFill>
              </a:rPr>
              <a:t>를 해결해줌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따라서 </a:t>
            </a:r>
            <a:r>
              <a:rPr lang="en-US" altLang="ko-KR" sz="2400">
                <a:solidFill>
                  <a:srgbClr val="C4C4C4"/>
                </a:solidFill>
              </a:rPr>
              <a:t>shared memory switch</a:t>
            </a:r>
            <a:r>
              <a:rPr lang="ko-KR" altLang="en-US" sz="2400">
                <a:solidFill>
                  <a:srgbClr val="C4C4C4"/>
                </a:solidFill>
              </a:rPr>
              <a:t>에서 몇몇의 </a:t>
            </a:r>
            <a:r>
              <a:rPr lang="en-US" altLang="ko-KR" sz="2400">
                <a:solidFill>
                  <a:srgbClr val="C4C4C4"/>
                </a:solidFill>
              </a:rPr>
              <a:t>congestion port</a:t>
            </a:r>
            <a:r>
              <a:rPr lang="ko-KR" altLang="en-US" sz="2400">
                <a:solidFill>
                  <a:srgbClr val="C4C4C4"/>
                </a:solidFill>
              </a:rPr>
              <a:t>가 </a:t>
            </a:r>
            <a:r>
              <a:rPr lang="en-US" altLang="ko-KR" sz="2400">
                <a:solidFill>
                  <a:srgbClr val="C4C4C4"/>
                </a:solidFill>
              </a:rPr>
              <a:t>buffer</a:t>
            </a:r>
            <a:r>
              <a:rPr lang="ko-KR" altLang="en-US" sz="2400">
                <a:solidFill>
                  <a:srgbClr val="C4C4C4"/>
                </a:solidFill>
              </a:rPr>
              <a:t>를 모두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 </a:t>
            </a:r>
            <a:r>
              <a:rPr lang="ko-KR" altLang="en-US" sz="2400">
                <a:solidFill>
                  <a:srgbClr val="C4C4C4"/>
                </a:solidFill>
              </a:rPr>
              <a:t>소진하는 상황은 발생하지 않음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DE5220"/>
                </a:solidFill>
              </a:rPr>
              <a:t>incast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아직 전송해야할 </a:t>
            </a:r>
            <a:r>
              <a:rPr lang="en-US" altLang="ko-KR" sz="2400">
                <a:solidFill>
                  <a:srgbClr val="C4C4C4"/>
                </a:solidFill>
              </a:rPr>
              <a:t>packe</a:t>
            </a:r>
            <a:r>
              <a:rPr lang="ko-KR" altLang="en-US" sz="2400">
                <a:solidFill>
                  <a:srgbClr val="C4C4C4"/>
                </a:solidFill>
              </a:rPr>
              <a:t>들이 남았고 </a:t>
            </a:r>
            <a:r>
              <a:rPr lang="en-US" altLang="ko-KR" sz="2400">
                <a:solidFill>
                  <a:srgbClr val="C4C4C4"/>
                </a:solidFill>
              </a:rPr>
              <a:t>window</a:t>
            </a:r>
            <a:r>
              <a:rPr lang="ko-KR" altLang="en-US" sz="2400">
                <a:solidFill>
                  <a:srgbClr val="C4C4C4"/>
                </a:solidFill>
              </a:rPr>
              <a:t>가 거의 차있는 상황에서</a:t>
            </a:r>
            <a:r>
              <a:rPr lang="en-US" altLang="ko-KR" sz="2400">
                <a:solidFill>
                  <a:srgbClr val="C4C4C4"/>
                </a:solidFill>
              </a:rPr>
              <a:t> </a:t>
            </a:r>
            <a:r>
              <a:rPr lang="ko-KR" altLang="en-US" sz="2400">
                <a:solidFill>
                  <a:srgbClr val="C4C4C4"/>
                </a:solidFill>
              </a:rPr>
              <a:t>보통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 RTT burst</a:t>
            </a:r>
            <a:r>
              <a:rPr lang="ko-KR" altLang="en-US" sz="2400">
                <a:solidFill>
                  <a:srgbClr val="C4C4C4"/>
                </a:solidFill>
              </a:rPr>
              <a:t>가 발생한다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DCTCP</a:t>
            </a:r>
            <a:r>
              <a:rPr lang="ko-KR" altLang="en-US" sz="2400">
                <a:solidFill>
                  <a:srgbClr val="C4C4C4"/>
                </a:solidFill>
              </a:rPr>
              <a:t>는 초반 몇몇 </a:t>
            </a:r>
            <a:r>
              <a:rPr lang="en-US" altLang="ko-KR" sz="2400">
                <a:solidFill>
                  <a:srgbClr val="C4C4C4"/>
                </a:solidFill>
              </a:rPr>
              <a:t>RTT</a:t>
            </a:r>
            <a:r>
              <a:rPr lang="ko-KR" altLang="en-US" sz="2400">
                <a:solidFill>
                  <a:srgbClr val="C4C4C4"/>
                </a:solidFill>
              </a:rPr>
              <a:t>에서 신호를 받기 때문에 이런 문제를 방지한다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996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br>
              <a:rPr lang="en-US" altLang="ko-KR" sz="4400"/>
            </a:br>
            <a:r>
              <a:rPr lang="en-US" altLang="ko-KR" sz="4400"/>
              <a:t>- analysis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5145508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C4C4C4"/>
                </a:solidFill>
              </a:rPr>
              <a:t>가정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N: </a:t>
            </a:r>
            <a:r>
              <a:rPr lang="ko-KR" altLang="en-US" sz="2400">
                <a:solidFill>
                  <a:srgbClr val="C4C4C4"/>
                </a:solidFill>
              </a:rPr>
              <a:t>동일한 </a:t>
            </a:r>
            <a:r>
              <a:rPr lang="en-US" altLang="ko-KR" sz="2400">
                <a:solidFill>
                  <a:srgbClr val="C4C4C4"/>
                </a:solidFill>
              </a:rPr>
              <a:t>RTT</a:t>
            </a:r>
            <a:r>
              <a:rPr lang="ko-KR" altLang="en-US" sz="2400">
                <a:solidFill>
                  <a:srgbClr val="C4C4C4"/>
                </a:solidFill>
              </a:rPr>
              <a:t>를 가지는 무한히 살아있는 </a:t>
            </a:r>
            <a:r>
              <a:rPr lang="en-US" altLang="ko-KR" sz="2400">
                <a:solidFill>
                  <a:srgbClr val="C4C4C4"/>
                </a:solidFill>
              </a:rPr>
              <a:t>flow </a:t>
            </a:r>
            <a:r>
              <a:rPr lang="ko-KR" altLang="en-US" sz="2400">
                <a:solidFill>
                  <a:srgbClr val="C4C4C4"/>
                </a:solidFill>
              </a:rPr>
              <a:t>개수 </a:t>
            </a:r>
            <a:r>
              <a:rPr lang="en-US" altLang="ko-KR" sz="2400">
                <a:solidFill>
                  <a:srgbClr val="C4C4C4"/>
                </a:solidFill>
              </a:rPr>
              <a:t>– </a:t>
            </a:r>
            <a:r>
              <a:rPr lang="ko-KR" altLang="en-US" sz="2400">
                <a:solidFill>
                  <a:srgbClr val="C4C4C4"/>
                </a:solidFill>
              </a:rPr>
              <a:t>동시발생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C: 1</a:t>
            </a:r>
            <a:r>
              <a:rPr lang="ko-KR" altLang="en-US" sz="2400">
                <a:solidFill>
                  <a:srgbClr val="C4C4C4"/>
                </a:solidFill>
              </a:rPr>
              <a:t>개의 </a:t>
            </a:r>
            <a:r>
              <a:rPr lang="en-US" altLang="ko-KR" sz="2400">
                <a:solidFill>
                  <a:srgbClr val="C4C4C4"/>
                </a:solidFill>
              </a:rPr>
              <a:t>bottleneck</a:t>
            </a:r>
            <a:r>
              <a:rPr lang="ko-KR" altLang="en-US" sz="2400">
                <a:solidFill>
                  <a:srgbClr val="C4C4C4"/>
                </a:solidFill>
              </a:rPr>
              <a:t>의 용량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W(t): window size of a single source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	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 queue size process is like saw tooth</a:t>
            </a:r>
            <a:b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- Q_max: maximum queue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sym typeface="Wingdings" panose="05000000000000000000" pitchFamily="2" charset="2"/>
              </a:rPr>
              <a:t> size</a:t>
            </a:r>
            <a:br>
              <a:rPr lang="en-US" altLang="ko-KR" sz="2400">
                <a:solidFill>
                  <a:srgbClr val="C4C4C4"/>
                </a:solidFill>
                <a:latin typeface="Calisto MT (본문)"/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latin typeface="Calisto MT (본문)"/>
                <a:sym typeface="Wingdings" panose="05000000000000000000" pitchFamily="2" charset="2"/>
              </a:rPr>
              <a:t>- A: amplitude of queue oscillation	---	</a:t>
            </a:r>
            <a:r>
              <a:rPr lang="ko-KR" altLang="en-US" sz="2400">
                <a:solidFill>
                  <a:srgbClr val="C4C4C4"/>
                </a:solidFill>
                <a:latin typeface="Calisto MT (본문)"/>
                <a:ea typeface="Batang" panose="02030600000101010101" pitchFamily="18" charset="-127"/>
                <a:sym typeface="Wingdings" panose="05000000000000000000" pitchFamily="2" charset="2"/>
              </a:rPr>
              <a:t>★</a:t>
            </a:r>
            <a:br>
              <a:rPr lang="en-US" altLang="ko-KR" sz="2400">
                <a:solidFill>
                  <a:srgbClr val="C4C4C4"/>
                </a:solidFill>
                <a:latin typeface="Calisto MT (본문)"/>
                <a:ea typeface="Batang" panose="02030600000101010101" pitchFamily="18" charset="-127"/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latin typeface="Calisto MT (본문)"/>
                <a:ea typeface="Batang" panose="02030600000101010101" pitchFamily="18" charset="-127"/>
                <a:sym typeface="Wingdings" panose="05000000000000000000" pitchFamily="2" charset="2"/>
              </a:rPr>
              <a:t>		 how</a:t>
            </a:r>
            <a:r>
              <a:rPr lang="ko-KR" altLang="en-US" sz="2400">
                <a:solidFill>
                  <a:srgbClr val="C4C4C4"/>
                </a:solidFill>
                <a:latin typeface="Calisto MT (본문)"/>
                <a:ea typeface="Batang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Batang" panose="02030600000101010101" pitchFamily="18" charset="-127"/>
                <a:sym typeface="Wingdings" panose="05000000000000000000" pitchFamily="2" charset="2"/>
              </a:rPr>
              <a:t>well DCTCP is</a:t>
            </a:r>
            <a:r>
              <a:rPr lang="ko-KR" altLang="en-US" sz="2400">
                <a:solidFill>
                  <a:srgbClr val="C4C4C4"/>
                </a:solidFill>
                <a:latin typeface="Calisto MT (본문)"/>
                <a:ea typeface="Batang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400">
                <a:solidFill>
                  <a:srgbClr val="C4C4C4"/>
                </a:solidFill>
                <a:latin typeface="Calisto MT (본문)"/>
                <a:ea typeface="Batang" panose="02030600000101010101" pitchFamily="18" charset="-127"/>
                <a:sym typeface="Wingdings" panose="05000000000000000000" pitchFamily="2" charset="2"/>
              </a:rPr>
              <a:t>able to maintain steady queues</a:t>
            </a:r>
            <a:b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- T_c: period of oscillation</a:t>
            </a:r>
          </a:p>
          <a:p>
            <a:endParaRPr lang="en-US" altLang="ko-KR" sz="2400">
              <a:solidFill>
                <a:srgbClr val="DE5220"/>
              </a:solidFill>
              <a:sym typeface="Wingdings" panose="05000000000000000000" pitchFamily="2" charset="2"/>
            </a:endParaRPr>
          </a:p>
          <a:p>
            <a:r>
              <a:rPr lang="en-US" altLang="ko-KR" sz="2400">
                <a:solidFill>
                  <a:srgbClr val="DE5220"/>
                </a:solidFill>
              </a:rPr>
              <a:t>N</a:t>
            </a:r>
            <a:r>
              <a:rPr lang="ko-KR" altLang="en-US" sz="2400">
                <a:solidFill>
                  <a:srgbClr val="DE5220"/>
                </a:solidFill>
              </a:rPr>
              <a:t>이 클수록 이론과 차이가 심하다</a:t>
            </a:r>
            <a:r>
              <a:rPr lang="en-US" altLang="ko-KR" sz="2400">
                <a:solidFill>
                  <a:srgbClr val="DE5220"/>
                </a:solidFill>
              </a:rPr>
              <a:t>?</a:t>
            </a:r>
            <a:br>
              <a:rPr lang="en-US" altLang="ko-KR" sz="2400">
                <a:solidFill>
                  <a:srgbClr val="DE5220"/>
                </a:solidFill>
              </a:rPr>
            </a:br>
            <a:r>
              <a:rPr lang="en-US" altLang="ko-KR" sz="2400">
                <a:solidFill>
                  <a:srgbClr val="DE5220"/>
                </a:solidFill>
              </a:rPr>
              <a:t>- N</a:t>
            </a:r>
            <a:r>
              <a:rPr lang="ko-KR" altLang="en-US" sz="2400">
                <a:solidFill>
                  <a:srgbClr val="DE5220"/>
                </a:solidFill>
              </a:rPr>
              <a:t>이 작을수록 예측하기 쉽다</a:t>
            </a:r>
            <a:r>
              <a:rPr lang="en-US" altLang="ko-KR" sz="2400">
                <a:solidFill>
                  <a:srgbClr val="DE5220"/>
                </a:solidFill>
              </a:rPr>
              <a:t>…</a:t>
            </a:r>
          </a:p>
          <a:p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br>
              <a:rPr lang="en-US" altLang="ko-KR" sz="4400"/>
            </a:br>
            <a:r>
              <a:rPr lang="en-US" altLang="ko-KR" sz="4400"/>
              <a:t>- guidelines for choosing parameters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terms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C: packets/s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RTT: in seconds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K: packets</a:t>
            </a:r>
          </a:p>
          <a:p>
            <a:endParaRPr lang="en-US" altLang="ko-KR" sz="2400">
              <a:solidFill>
                <a:srgbClr val="C4C4C4"/>
              </a:solidFill>
            </a:endParaRPr>
          </a:p>
          <a:p>
            <a:r>
              <a:rPr lang="ko-KR" altLang="en-US" sz="2400">
                <a:solidFill>
                  <a:srgbClr val="C4C4C4"/>
                </a:solidFill>
              </a:rPr>
              <a:t>통과</a:t>
            </a:r>
            <a:r>
              <a:rPr lang="en-US" altLang="ko-KR" sz="2400">
                <a:solidFill>
                  <a:srgbClr val="C4C4C4"/>
                </a:solidFill>
              </a:rPr>
              <a:t>~~~~~~~~~~~~~~~~~~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9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3. DCTCP algorithms</a:t>
            </a:r>
            <a:br>
              <a:rPr lang="en-US" altLang="ko-KR" sz="4400"/>
            </a:br>
            <a:r>
              <a:rPr lang="en-US" altLang="ko-KR" sz="4400"/>
              <a:t>- discussions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AQM not enough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low statistical multiplexing(</a:t>
            </a:r>
            <a:r>
              <a:rPr lang="en-US" altLang="ko-KR">
                <a:solidFill>
                  <a:srgbClr val="DE5220"/>
                </a:solidFill>
              </a:rPr>
              <a:t>Statistical multiplexing == sharing using the statistics of demand</a:t>
            </a:r>
            <a:r>
              <a:rPr lang="en-US" altLang="ko-KR" sz="2400">
                <a:solidFill>
                  <a:srgbClr val="C4C4C4"/>
                </a:solidFill>
              </a:rPr>
              <a:t>)</a:t>
            </a:r>
            <a:r>
              <a:rPr lang="ko-KR" altLang="en-US" sz="2400">
                <a:solidFill>
                  <a:srgbClr val="C4C4C4"/>
                </a:solidFill>
              </a:rPr>
              <a:t>이고 </a:t>
            </a:r>
            <a:r>
              <a:rPr lang="en-US" altLang="ko-KR" sz="2400">
                <a:solidFill>
                  <a:srgbClr val="C4C4C4"/>
                </a:solidFill>
              </a:rPr>
              <a:t>traffic</a:t>
            </a:r>
            <a:r>
              <a:rPr lang="ko-KR" altLang="en-US" sz="2400">
                <a:solidFill>
                  <a:srgbClr val="C4C4C4"/>
                </a:solidFill>
              </a:rPr>
              <a:t>이 많을 때 잘 작동하지 않는다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이러한 환경에서는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throughput / delay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large queue occupancy(delay) / throughput loss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간의</a:t>
            </a:r>
            <a:r>
              <a:rPr lang="en-US" altLang="ko-KR" sz="2400">
                <a:solidFill>
                  <a:srgbClr val="C4C4C4"/>
                </a:solidFill>
              </a:rPr>
              <a:t> tradeoff</a:t>
            </a:r>
            <a:r>
              <a:rPr lang="ko-KR" altLang="en-US" sz="2400">
                <a:solidFill>
                  <a:srgbClr val="C4C4C4"/>
                </a:solidFill>
              </a:rPr>
              <a:t>가 존재함</a:t>
            </a:r>
            <a:endParaRPr lang="en-US" altLang="ko-KR" sz="2400" dirty="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convergence and synchronization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convergence time: </a:t>
            </a:r>
            <a:r>
              <a:rPr lang="ko-KR" altLang="en-US" sz="2400">
                <a:solidFill>
                  <a:srgbClr val="C4C4C4"/>
                </a:solidFill>
              </a:rPr>
              <a:t>기존에 존재하던 </a:t>
            </a:r>
            <a:r>
              <a:rPr lang="en-US" altLang="ko-KR" sz="2400">
                <a:solidFill>
                  <a:srgbClr val="C4C4C4"/>
                </a:solidFill>
              </a:rPr>
              <a:t>flow</a:t>
            </a:r>
            <a:r>
              <a:rPr lang="ko-KR" altLang="en-US" sz="2400">
                <a:solidFill>
                  <a:srgbClr val="C4C4C4"/>
                </a:solidFill>
              </a:rPr>
              <a:t>에 대해 새로 들어온 </a:t>
            </a:r>
            <a:r>
              <a:rPr lang="en-US" altLang="ko-KR" sz="2400">
                <a:solidFill>
                  <a:srgbClr val="C4C4C4"/>
                </a:solidFill>
              </a:rPr>
              <a:t>flow</a:t>
            </a:r>
            <a:r>
              <a:rPr lang="ko-KR" altLang="en-US" sz="2400">
                <a:solidFill>
                  <a:srgbClr val="C4C4C4"/>
                </a:solidFill>
              </a:rPr>
              <a:t>가 자신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  </a:t>
            </a:r>
            <a:r>
              <a:rPr lang="ko-KR" altLang="en-US" sz="2400">
                <a:solidFill>
                  <a:srgbClr val="C4C4C4"/>
                </a:solidFill>
              </a:rPr>
              <a:t>의</a:t>
            </a:r>
            <a:r>
              <a:rPr lang="en-US" altLang="ko-KR" sz="2400">
                <a:solidFill>
                  <a:srgbClr val="C4C4C4"/>
                </a:solidFill>
              </a:rPr>
              <a:t>bandwidth</a:t>
            </a:r>
            <a:r>
              <a:rPr lang="ko-KR" altLang="en-US" sz="2400">
                <a:solidFill>
                  <a:srgbClr val="C4C4C4"/>
                </a:solidFill>
              </a:rPr>
              <a:t>를 확보하는데 걸리는 시간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practical consideration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이전까지의 내용은 </a:t>
            </a:r>
            <a:r>
              <a:rPr lang="en-US" altLang="ko-KR" sz="2400">
                <a:solidFill>
                  <a:srgbClr val="C4C4C4"/>
                </a:solidFill>
              </a:rPr>
              <a:t>idealized</a:t>
            </a:r>
            <a:r>
              <a:rPr lang="ko-KR" altLang="en-US" sz="2400">
                <a:solidFill>
                  <a:srgbClr val="C4C4C4"/>
                </a:solidFill>
              </a:rPr>
              <a:t>한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 내용이었기에 현실 반영 안 함</a:t>
            </a:r>
            <a:endParaRPr lang="en-US" altLang="ko-KR" sz="240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9086"/>
            <a:ext cx="10515600" cy="1325563"/>
          </a:xfrm>
        </p:spPr>
        <p:txBody>
          <a:bodyPr/>
          <a:lstStyle/>
          <a:p>
            <a:r>
              <a:rPr lang="ko-KR" altLang="en-US" sz="6000" dirty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cloud data center</a:t>
            </a:r>
            <a:r>
              <a:rPr lang="ko-KR" altLang="en-US" dirty="0"/>
              <a:t>에 적용하기에는 뒤쳐져 있음</a:t>
            </a:r>
            <a:endParaRPr lang="en-US" altLang="ko-KR" dirty="0"/>
          </a:p>
          <a:p>
            <a:r>
              <a:rPr lang="en-US" altLang="ko-KR" dirty="0"/>
              <a:t>TCP</a:t>
            </a:r>
            <a:r>
              <a:rPr lang="ko-KR" altLang="en-US" dirty="0"/>
              <a:t>를 사용했을 때 나타나는 여러 장애들을 알아볼 것</a:t>
            </a:r>
            <a:endParaRPr lang="en-US" altLang="ko-KR" dirty="0"/>
          </a:p>
          <a:p>
            <a:r>
              <a:rPr lang="en-US" altLang="ko-KR" dirty="0"/>
              <a:t>TCP</a:t>
            </a:r>
            <a:r>
              <a:rPr lang="ko-KR" altLang="en-US" dirty="0"/>
              <a:t>로 부족한 부분들을 해결하기 위해 제안한 것이 </a:t>
            </a:r>
            <a:r>
              <a:rPr lang="en-US" altLang="ko-KR" dirty="0"/>
              <a:t>DCTCP</a:t>
            </a:r>
          </a:p>
          <a:p>
            <a:r>
              <a:rPr lang="en-US" altLang="ko-KR" dirty="0"/>
              <a:t>DCTCP</a:t>
            </a:r>
            <a:r>
              <a:rPr lang="ko-KR" altLang="en-US" dirty="0"/>
              <a:t>는 </a:t>
            </a:r>
            <a:r>
              <a:rPr lang="en-US" altLang="ko-KR" dirty="0"/>
              <a:t>TCP</a:t>
            </a:r>
            <a:r>
              <a:rPr lang="ko-KR" altLang="en-US" dirty="0"/>
              <a:t>보다 </a:t>
            </a:r>
            <a:r>
              <a:rPr lang="en-US" altLang="ko-KR" dirty="0"/>
              <a:t>90% </a:t>
            </a:r>
            <a:r>
              <a:rPr lang="ko-KR" altLang="en-US" dirty="0"/>
              <a:t>적은 </a:t>
            </a:r>
            <a:r>
              <a:rPr lang="en-US" altLang="ko-KR" dirty="0"/>
              <a:t>buffer</a:t>
            </a:r>
            <a:r>
              <a:rPr lang="ko-KR" altLang="en-US" dirty="0"/>
              <a:t>를 가지고 비슷하거나 그 이상의 효과를 냄</a:t>
            </a:r>
            <a:endParaRPr lang="en-US" altLang="ko-KR" dirty="0"/>
          </a:p>
          <a:p>
            <a:r>
              <a:rPr lang="en-US" altLang="ko-KR" dirty="0"/>
              <a:t>DCTCP</a:t>
            </a:r>
            <a:r>
              <a:rPr lang="ko-KR" altLang="en-US" dirty="0"/>
              <a:t>는 </a:t>
            </a:r>
            <a:r>
              <a:rPr lang="en-US" altLang="ko-KR" dirty="0"/>
              <a:t>	</a:t>
            </a:r>
            <a:r>
              <a:rPr lang="en-US" altLang="ko-KR" b="1" dirty="0">
                <a:solidFill>
                  <a:srgbClr val="DE5220"/>
                </a:solidFill>
              </a:rPr>
              <a:t>high burst tolerance, </a:t>
            </a:r>
            <a:br>
              <a:rPr lang="en-US" altLang="ko-KR" b="1" dirty="0">
                <a:solidFill>
                  <a:srgbClr val="DE5220"/>
                </a:solidFill>
              </a:rPr>
            </a:br>
            <a:r>
              <a:rPr lang="en-US" altLang="ko-KR" b="1" dirty="0">
                <a:solidFill>
                  <a:srgbClr val="DE5220"/>
                </a:solidFill>
              </a:rPr>
              <a:t>				low latency for short flows, </a:t>
            </a:r>
            <a:br>
              <a:rPr lang="en-US" altLang="ko-KR" b="1" dirty="0">
                <a:solidFill>
                  <a:srgbClr val="DE5220"/>
                </a:solidFill>
              </a:rPr>
            </a:br>
            <a:r>
              <a:rPr lang="en-US" altLang="ko-KR" b="1" dirty="0">
                <a:solidFill>
                  <a:srgbClr val="DE5220"/>
                </a:solidFill>
              </a:rPr>
              <a:t>				handling 10X the current background traffic, </a:t>
            </a:r>
            <a:br>
              <a:rPr lang="en-US" altLang="ko-KR" b="1" dirty="0">
                <a:solidFill>
                  <a:srgbClr val="DE5220"/>
                </a:solidFill>
              </a:rPr>
            </a:br>
            <a:r>
              <a:rPr lang="en-US" altLang="ko-KR" b="1" dirty="0">
                <a:solidFill>
                  <a:srgbClr val="DE5220"/>
                </a:solidFill>
              </a:rPr>
              <a:t>				no impact by 10X foreground traffic </a:t>
            </a:r>
            <a:br>
              <a:rPr lang="en-US" altLang="ko-KR" dirty="0">
                <a:solidFill>
                  <a:srgbClr val="BC451B"/>
                </a:solidFill>
              </a:rPr>
            </a:br>
            <a:r>
              <a:rPr lang="ko-KR" altLang="en-US" dirty="0"/>
              <a:t>을 가능하게 함</a:t>
            </a:r>
          </a:p>
        </p:txBody>
      </p:sp>
    </p:spTree>
    <p:extLst>
      <p:ext uri="{BB962C8B-B14F-4D97-AF65-F5344CB8AC3E}">
        <p14:creationId xmlns:p14="http://schemas.microsoft.com/office/powerpoint/2010/main" val="1712400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4. results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no simulations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80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 1Gbps</a:t>
            </a:r>
          </a:p>
          <a:p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14  10Gbps</a:t>
            </a:r>
          </a:p>
          <a:p>
            <a:endParaRPr lang="en-US" altLang="ko-KR" sz="2400">
              <a:solidFill>
                <a:srgbClr val="C4C4C4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1519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4. results</a:t>
            </a:r>
            <a:br>
              <a:rPr lang="en-US" altLang="ko-KR" sz="4400"/>
            </a:br>
            <a:r>
              <a:rPr lang="en-US" altLang="ko-KR" sz="4400"/>
              <a:t>- DCTCP performance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759932" cy="4822825"/>
          </a:xfrm>
        </p:spPr>
        <p:txBody>
          <a:bodyPr>
            <a:normAutofit lnSpcReduction="10000"/>
          </a:bodyPr>
          <a:lstStyle/>
          <a:p>
            <a:r>
              <a:rPr lang="en-US" altLang="ko-KR" sz="2400">
                <a:solidFill>
                  <a:srgbClr val="DE5220"/>
                </a:solidFill>
              </a:rPr>
              <a:t>throughput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- 1Gbps</a:t>
            </a:r>
            <a:r>
              <a:rPr lang="ko-KR" altLang="en-US" sz="2400">
                <a:solidFill>
                  <a:srgbClr val="C4C4C4"/>
                </a:solidFill>
              </a:rPr>
              <a:t>에서는 </a:t>
            </a:r>
            <a:r>
              <a:rPr lang="en-US" altLang="ko-KR" sz="2400">
                <a:solidFill>
                  <a:srgbClr val="C4C4C4"/>
                </a:solidFill>
              </a:rPr>
              <a:t>K</a:t>
            </a:r>
            <a:r>
              <a:rPr lang="ko-KR" altLang="en-US" sz="2400">
                <a:solidFill>
                  <a:srgbClr val="C4C4C4"/>
                </a:solidFill>
              </a:rPr>
              <a:t>값에 </a:t>
            </a:r>
            <a:r>
              <a:rPr lang="en-US" altLang="ko-KR" sz="2400">
                <a:solidFill>
                  <a:srgbClr val="C4C4C4"/>
                </a:solidFill>
              </a:rPr>
              <a:t>insensitive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- 10Gbps</a:t>
            </a:r>
            <a:r>
              <a:rPr lang="ko-KR" altLang="en-US" sz="2400">
                <a:solidFill>
                  <a:srgbClr val="C4C4C4"/>
                </a:solidFill>
              </a:rPr>
              <a:t>에서는 </a:t>
            </a:r>
            <a:r>
              <a:rPr lang="en-US" altLang="ko-KR" sz="2400">
                <a:solidFill>
                  <a:srgbClr val="C4C4C4"/>
                </a:solidFill>
              </a:rPr>
              <a:t>K</a:t>
            </a:r>
            <a:r>
              <a:rPr lang="ko-KR" altLang="en-US" sz="2400">
                <a:solidFill>
                  <a:srgbClr val="C4C4C4"/>
                </a:solidFill>
              </a:rPr>
              <a:t>값이 </a:t>
            </a:r>
            <a:r>
              <a:rPr lang="en-US" altLang="ko-KR" sz="2400">
                <a:solidFill>
                  <a:srgbClr val="C4C4C4"/>
                </a:solidFill>
              </a:rPr>
              <a:t>65</a:t>
            </a:r>
            <a:r>
              <a:rPr lang="ko-KR" altLang="en-US" sz="2400">
                <a:solidFill>
                  <a:srgbClr val="C4C4C4"/>
                </a:solidFill>
              </a:rPr>
              <a:t>를</a:t>
            </a:r>
            <a:r>
              <a:rPr lang="en-US" altLang="ko-KR" sz="2400">
                <a:solidFill>
                  <a:srgbClr val="C4C4C4"/>
                </a:solidFill>
              </a:rPr>
              <a:t> </a:t>
            </a:r>
            <a:r>
              <a:rPr lang="ko-KR" altLang="en-US" sz="2400">
                <a:solidFill>
                  <a:srgbClr val="C4C4C4"/>
                </a:solidFill>
              </a:rPr>
              <a:t>넘어가면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와 같은 수치의 </a:t>
            </a:r>
            <a:r>
              <a:rPr lang="en-US" altLang="ko-KR" sz="2400">
                <a:solidFill>
                  <a:srgbClr val="C4C4C4"/>
                </a:solidFill>
              </a:rPr>
              <a:t>throughput </a:t>
            </a:r>
            <a:r>
              <a:rPr lang="ko-KR" altLang="en-US" sz="2400">
                <a:solidFill>
                  <a:srgbClr val="C4C4C4"/>
                </a:solidFill>
              </a:rPr>
              <a:t>기록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DE5220"/>
                </a:solidFill>
              </a:rPr>
              <a:t>queue length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DCTCP</a:t>
            </a:r>
            <a:r>
              <a:rPr lang="ko-KR" altLang="en-US" sz="2400">
                <a:solidFill>
                  <a:srgbClr val="C4C4C4"/>
                </a:solidFill>
              </a:rPr>
              <a:t>와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의 </a:t>
            </a:r>
            <a:r>
              <a:rPr lang="en-US" altLang="ko-KR" sz="2400">
                <a:solidFill>
                  <a:srgbClr val="C4C4C4"/>
                </a:solidFill>
              </a:rPr>
              <a:t>queue </a:t>
            </a:r>
            <a:r>
              <a:rPr lang="ko-KR" altLang="en-US" sz="2400">
                <a:solidFill>
                  <a:srgbClr val="C4C4C4"/>
                </a:solidFill>
              </a:rPr>
              <a:t>길이는 </a:t>
            </a:r>
            <a:r>
              <a:rPr lang="en-US" altLang="ko-KR" sz="2400">
                <a:solidFill>
                  <a:srgbClr val="C4C4C4"/>
                </a:solidFill>
              </a:rPr>
              <a:t>10</a:t>
            </a:r>
            <a:r>
              <a:rPr lang="ko-KR" altLang="en-US" sz="2400">
                <a:solidFill>
                  <a:srgbClr val="C4C4C4"/>
                </a:solidFill>
              </a:rPr>
              <a:t>배 차이가 나며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flow</a:t>
            </a:r>
            <a:r>
              <a:rPr lang="ko-KR" altLang="en-US" sz="2400">
                <a:solidFill>
                  <a:srgbClr val="C4C4C4"/>
                </a:solidFill>
              </a:rPr>
              <a:t>가 많아져도 </a:t>
            </a:r>
            <a:r>
              <a:rPr lang="en-US" altLang="ko-KR" sz="2400">
                <a:solidFill>
                  <a:srgbClr val="C4C4C4"/>
                </a:solidFill>
              </a:rPr>
              <a:t>queue </a:t>
            </a:r>
            <a:r>
              <a:rPr lang="ko-KR" altLang="en-US" sz="2400">
                <a:solidFill>
                  <a:srgbClr val="C4C4C4"/>
                </a:solidFill>
              </a:rPr>
              <a:t>길이는 매우 짧다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RED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가이드라인을 따른 </a:t>
            </a:r>
            <a:r>
              <a:rPr lang="en-US" altLang="ko-KR" sz="2400">
                <a:solidFill>
                  <a:srgbClr val="C4C4C4"/>
                </a:solidFill>
              </a:rPr>
              <a:t>K</a:t>
            </a:r>
            <a:r>
              <a:rPr lang="ko-KR" altLang="en-US" sz="2400">
                <a:solidFill>
                  <a:srgbClr val="C4C4C4"/>
                </a:solidFill>
              </a:rPr>
              <a:t>값에 대해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full throughput</a:t>
            </a:r>
            <a:r>
              <a:rPr lang="ko-KR" altLang="en-US" sz="2400">
                <a:solidFill>
                  <a:srgbClr val="C4C4C4"/>
                </a:solidFill>
              </a:rPr>
              <a:t>을 달성함과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동시에 매우 짧으 </a:t>
            </a:r>
            <a:r>
              <a:rPr lang="en-US" altLang="ko-KR" sz="2400">
                <a:solidFill>
                  <a:srgbClr val="C4C4C4"/>
                </a:solidFill>
              </a:rPr>
              <a:t>queue </a:t>
            </a:r>
            <a:r>
              <a:rPr lang="ko-KR" altLang="en-US" sz="2400">
                <a:solidFill>
                  <a:srgbClr val="C4C4C4"/>
                </a:solidFill>
              </a:rPr>
              <a:t>길이를 유지한다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queue </a:t>
            </a:r>
            <a:r>
              <a:rPr lang="ko-KR" altLang="en-US" sz="2400">
                <a:solidFill>
                  <a:srgbClr val="C4C4C4"/>
                </a:solidFill>
              </a:rPr>
              <a:t>길이의 변화의 폭이 컸다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보다 빠르게 </a:t>
            </a:r>
            <a:r>
              <a:rPr lang="en-US" altLang="ko-KR" sz="2400">
                <a:solidFill>
                  <a:srgbClr val="DE5220"/>
                </a:solidFill>
              </a:rPr>
              <a:t>converge</a:t>
            </a:r>
            <a:r>
              <a:rPr lang="ko-KR" altLang="en-US" sz="2400">
                <a:solidFill>
                  <a:srgbClr val="C4C4C4"/>
                </a:solidFill>
              </a:rPr>
              <a:t>하고 더 </a:t>
            </a:r>
            <a:r>
              <a:rPr lang="en-US" altLang="ko-KR" sz="2400">
                <a:solidFill>
                  <a:srgbClr val="DE5220"/>
                </a:solidFill>
              </a:rPr>
              <a:t>fair</a:t>
            </a:r>
            <a:r>
              <a:rPr lang="ko-KR" altLang="en-US" sz="2400">
                <a:solidFill>
                  <a:srgbClr val="C4C4C4"/>
                </a:solidFill>
              </a:rPr>
              <a:t>하다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multiple bottleneck</a:t>
            </a:r>
            <a:r>
              <a:rPr lang="ko-KR" altLang="en-US" sz="2400">
                <a:solidFill>
                  <a:srgbClr val="C4C4C4"/>
                </a:solidFill>
              </a:rPr>
              <a:t>과 </a:t>
            </a:r>
            <a:r>
              <a:rPr lang="en-US" altLang="ko-KR" sz="2400">
                <a:solidFill>
                  <a:srgbClr val="C4C4C4"/>
                </a:solidFill>
              </a:rPr>
              <a:t>differing RTT </a:t>
            </a:r>
            <a:r>
              <a:rPr lang="ko-KR" altLang="en-US" sz="2400">
                <a:solidFill>
                  <a:srgbClr val="C4C4C4"/>
                </a:solidFill>
              </a:rPr>
              <a:t>상황에서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보다 잘 견딘다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41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4. results</a:t>
            </a:r>
            <a:br>
              <a:rPr lang="en-US" altLang="ko-KR" sz="4400"/>
            </a:br>
            <a:r>
              <a:rPr lang="en-US" altLang="ko-KR" sz="4400"/>
              <a:t>- impairment</a:t>
            </a:r>
            <a:r>
              <a:rPr lang="ko-KR" altLang="en-US" sz="4400"/>
              <a:t> </a:t>
            </a:r>
            <a:r>
              <a:rPr lang="en-US" altLang="ko-KR" sz="4400"/>
              <a:t>microbenchmarks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5080616"/>
          </a:xfrm>
        </p:spPr>
        <p:txBody>
          <a:bodyPr>
            <a:normAutofit fontScale="92500"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Incast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en-US" altLang="ko-KR" sz="2400" u="sng">
                <a:solidFill>
                  <a:srgbClr val="C4C4C4"/>
                </a:solidFill>
              </a:rPr>
              <a:t>Basic Incast</a:t>
            </a:r>
            <a:r>
              <a:rPr lang="en-US" altLang="ko-KR" sz="2400">
                <a:solidFill>
                  <a:srgbClr val="C4C4C4"/>
                </a:solidFill>
              </a:rPr>
              <a:t>: 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full window loss</a:t>
            </a:r>
            <a:r>
              <a:rPr lang="ko-KR" altLang="en-US" sz="2400">
                <a:solidFill>
                  <a:srgbClr val="C4C4C4"/>
                </a:solidFill>
              </a:rPr>
              <a:t>가 발생해야만 </a:t>
            </a:r>
            <a:r>
              <a:rPr lang="en-US" altLang="ko-KR" sz="2400">
                <a:solidFill>
                  <a:srgbClr val="C4C4C4"/>
                </a:solidFill>
              </a:rPr>
              <a:t>sending rate</a:t>
            </a:r>
            <a:r>
              <a:rPr lang="ko-KR" altLang="en-US" sz="2400">
                <a:solidFill>
                  <a:srgbClr val="C4C4C4"/>
                </a:solidFill>
              </a:rPr>
              <a:t>를 줄인다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반면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에서는 </a:t>
            </a:r>
            <a:r>
              <a:rPr lang="en-US" altLang="ko-KR" sz="2400">
                <a:solidFill>
                  <a:srgbClr val="C4C4C4"/>
                </a:solidFill>
              </a:rPr>
              <a:t>switc</a:t>
            </a:r>
            <a:r>
              <a:rPr lang="ko-KR" altLang="en-US" sz="2400">
                <a:solidFill>
                  <a:srgbClr val="C4C4C4"/>
                </a:solidFill>
              </a:rPr>
              <a:t>의 </a:t>
            </a:r>
            <a:r>
              <a:rPr lang="en-US" altLang="ko-KR" sz="2400">
                <a:solidFill>
                  <a:srgbClr val="C4C4C4"/>
                </a:solidFill>
              </a:rPr>
              <a:t>occupancy</a:t>
            </a:r>
            <a:r>
              <a:rPr lang="ko-KR" altLang="en-US" sz="2400">
                <a:solidFill>
                  <a:srgbClr val="C4C4C4"/>
                </a:solidFill>
              </a:rPr>
              <a:t>가 </a:t>
            </a:r>
            <a:r>
              <a:rPr lang="en-US" altLang="ko-KR" sz="2400">
                <a:solidFill>
                  <a:srgbClr val="C4C4C4"/>
                </a:solidFill>
              </a:rPr>
              <a:t>K</a:t>
            </a:r>
            <a:r>
              <a:rPr lang="ko-KR" altLang="en-US" sz="2400">
                <a:solidFill>
                  <a:srgbClr val="C4C4C4"/>
                </a:solidFill>
              </a:rPr>
              <a:t>를 넘었을 때부터 </a:t>
            </a:r>
            <a:r>
              <a:rPr lang="en-US" altLang="ko-KR" sz="2400">
                <a:solidFill>
                  <a:srgbClr val="C4C4C4"/>
                </a:solidFill>
              </a:rPr>
              <a:t>ECN</a:t>
            </a:r>
            <a:r>
              <a:rPr lang="ko-KR" altLang="en-US" sz="2400">
                <a:solidFill>
                  <a:srgbClr val="C4C4C4"/>
                </a:solidFill>
              </a:rPr>
              <a:t>을 표시하기 때문에 점차적으로 </a:t>
            </a:r>
            <a:r>
              <a:rPr lang="en-US" altLang="ko-KR" sz="2400">
                <a:solidFill>
                  <a:srgbClr val="C4C4C4"/>
                </a:solidFill>
              </a:rPr>
              <a:t>window size</a:t>
            </a:r>
            <a:r>
              <a:rPr lang="ko-KR" altLang="en-US" sz="2400">
                <a:solidFill>
                  <a:srgbClr val="C4C4C4"/>
                </a:solidFill>
              </a:rPr>
              <a:t>를 조절한다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따라서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가</a:t>
            </a:r>
            <a:r>
              <a:rPr lang="ko-KR" altLang="en-US" sz="2400">
                <a:solidFill>
                  <a:srgbClr val="C4C4C4"/>
                </a:solidFill>
              </a:rPr>
              <a:t>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보다 </a:t>
            </a:r>
            <a:r>
              <a:rPr lang="en-US" altLang="ko-KR" sz="2400">
                <a:solidFill>
                  <a:srgbClr val="C4C4C4"/>
                </a:solidFill>
              </a:rPr>
              <a:t>mean query delay</a:t>
            </a:r>
            <a:r>
              <a:rPr lang="ko-KR" altLang="en-US" sz="2400">
                <a:solidFill>
                  <a:srgbClr val="C4C4C4"/>
                </a:solidFill>
              </a:rPr>
              <a:t>가 더 길고 따라서 </a:t>
            </a:r>
            <a:r>
              <a:rPr lang="en-US" altLang="ko-KR" sz="2400">
                <a:solidFill>
                  <a:srgbClr val="C4C4C4"/>
                </a:solidFill>
              </a:rPr>
              <a:t>timeout</a:t>
            </a:r>
            <a:r>
              <a:rPr lang="ko-KR" altLang="en-US" sz="2400">
                <a:solidFill>
                  <a:srgbClr val="C4C4C4"/>
                </a:solidFill>
              </a:rPr>
              <a:t>을 겪는 </a:t>
            </a:r>
            <a:r>
              <a:rPr lang="en-US" altLang="ko-KR" sz="2400">
                <a:solidFill>
                  <a:srgbClr val="C4C4C4"/>
                </a:solidFill>
              </a:rPr>
              <a:t>packet</a:t>
            </a:r>
            <a:r>
              <a:rPr lang="ko-KR" altLang="en-US" sz="2400">
                <a:solidFill>
                  <a:srgbClr val="C4C4C4"/>
                </a:solidFill>
              </a:rPr>
              <a:t>의 수가 많다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en-US" altLang="ko-KR" sz="2400" u="sng">
                <a:solidFill>
                  <a:srgbClr val="C4C4C4"/>
                </a:solidFill>
              </a:rPr>
              <a:t>Importance of dynamic buffering</a:t>
            </a:r>
            <a:r>
              <a:rPr lang="en-US" altLang="ko-KR" sz="2400">
                <a:solidFill>
                  <a:srgbClr val="C4C4C4"/>
                </a:solidFill>
              </a:rPr>
              <a:t>: 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full size</a:t>
            </a:r>
            <a:r>
              <a:rPr lang="ko-KR" altLang="en-US" sz="2400">
                <a:solidFill>
                  <a:srgbClr val="C4C4C4"/>
                </a:solidFill>
              </a:rPr>
              <a:t>로 </a:t>
            </a:r>
            <a:r>
              <a:rPr lang="en-US" altLang="ko-KR" sz="2400">
                <a:solidFill>
                  <a:srgbClr val="C4C4C4"/>
                </a:solidFill>
              </a:rPr>
              <a:t>buffer</a:t>
            </a:r>
            <a:r>
              <a:rPr lang="ko-KR" altLang="en-US" sz="2400">
                <a:solidFill>
                  <a:srgbClr val="C4C4C4"/>
                </a:solidFill>
              </a:rPr>
              <a:t>에게 할당해도 </a:t>
            </a:r>
            <a:r>
              <a:rPr lang="en-US" altLang="ko-KR" sz="2400">
                <a:solidFill>
                  <a:srgbClr val="C4C4C4"/>
                </a:solidFill>
              </a:rPr>
              <a:t>delay</a:t>
            </a:r>
            <a:r>
              <a:rPr lang="ko-KR" altLang="en-US" sz="2400">
                <a:solidFill>
                  <a:srgbClr val="C4C4C4"/>
                </a:solidFill>
              </a:rPr>
              <a:t>가 발생하는 반면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delay</a:t>
            </a:r>
            <a:r>
              <a:rPr lang="ko-KR" altLang="en-US" sz="2400">
                <a:solidFill>
                  <a:srgbClr val="C4C4C4"/>
                </a:solidFill>
              </a:rPr>
              <a:t>가 발생하지 않는다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en-US" altLang="ko-KR" sz="2400" u="sng">
                <a:solidFill>
                  <a:srgbClr val="C4C4C4"/>
                </a:solidFill>
              </a:rPr>
              <a:t>All-to-all incast</a:t>
            </a:r>
            <a:r>
              <a:rPr lang="en-US" altLang="ko-KR" sz="2400">
                <a:solidFill>
                  <a:srgbClr val="C4C4C4"/>
                </a:solidFill>
              </a:rPr>
              <a:t>: 41</a:t>
            </a:r>
            <a:r>
              <a:rPr lang="ko-KR" altLang="en-US" sz="2400">
                <a:solidFill>
                  <a:srgbClr val="C4C4C4"/>
                </a:solidFill>
              </a:rPr>
              <a:t>개의 </a:t>
            </a:r>
            <a:r>
              <a:rPr lang="en-US" altLang="ko-KR" sz="2400">
                <a:solidFill>
                  <a:srgbClr val="C4C4C4"/>
                </a:solidFill>
              </a:rPr>
              <a:t>sever</a:t>
            </a:r>
            <a:r>
              <a:rPr lang="ko-KR" altLang="en-US" sz="2400">
                <a:solidFill>
                  <a:srgbClr val="C4C4C4"/>
                </a:solidFill>
              </a:rPr>
              <a:t>가 자신을 제외한 다른 </a:t>
            </a:r>
            <a:r>
              <a:rPr lang="en-US" altLang="ko-KR" sz="2400">
                <a:solidFill>
                  <a:srgbClr val="C4C4C4"/>
                </a:solidFill>
              </a:rPr>
              <a:t>40</a:t>
            </a:r>
            <a:r>
              <a:rPr lang="ko-KR" altLang="en-US" sz="2400">
                <a:solidFill>
                  <a:srgbClr val="C4C4C4"/>
                </a:solidFill>
              </a:rPr>
              <a:t>개의 </a:t>
            </a:r>
            <a:r>
              <a:rPr lang="en-US" altLang="ko-KR" sz="2400">
                <a:solidFill>
                  <a:srgbClr val="C4C4C4"/>
                </a:solidFill>
              </a:rPr>
              <a:t>serve</a:t>
            </a:r>
            <a:r>
              <a:rPr lang="ko-KR" altLang="en-US" sz="2400">
                <a:solidFill>
                  <a:srgbClr val="C4C4C4"/>
                </a:solidFill>
              </a:rPr>
              <a:t>들에게 </a:t>
            </a:r>
            <a:r>
              <a:rPr lang="en-US" altLang="ko-KR" sz="2400">
                <a:solidFill>
                  <a:srgbClr val="C4C4C4"/>
                </a:solidFill>
              </a:rPr>
              <a:t>data</a:t>
            </a:r>
            <a:r>
              <a:rPr lang="ko-KR" altLang="en-US" sz="2400">
                <a:solidFill>
                  <a:srgbClr val="C4C4C4"/>
                </a:solidFill>
              </a:rPr>
              <a:t>를 요청하도록 하여 </a:t>
            </a:r>
            <a:r>
              <a:rPr lang="en-US" altLang="ko-KR" sz="2400">
                <a:solidFill>
                  <a:srgbClr val="C4C4C4"/>
                </a:solidFill>
              </a:rPr>
              <a:t>40</a:t>
            </a:r>
            <a:r>
              <a:rPr lang="ko-KR" altLang="en-US" sz="2400">
                <a:solidFill>
                  <a:srgbClr val="C4C4C4"/>
                </a:solidFill>
              </a:rPr>
              <a:t>개의 </a:t>
            </a:r>
            <a:r>
              <a:rPr lang="en-US" altLang="ko-KR" sz="2400">
                <a:solidFill>
                  <a:srgbClr val="C4C4C4"/>
                </a:solidFill>
              </a:rPr>
              <a:t>incast</a:t>
            </a:r>
            <a:r>
              <a:rPr lang="ko-KR" altLang="en-US" sz="2400">
                <a:solidFill>
                  <a:srgbClr val="C4C4C4"/>
                </a:solidFill>
              </a:rPr>
              <a:t>를 발생시킨다</a:t>
            </a:r>
            <a:r>
              <a:rPr lang="en-US" altLang="ko-KR" sz="2400">
                <a:solidFill>
                  <a:srgbClr val="C4C4C4"/>
                </a:solidFill>
              </a:rPr>
              <a:t>. 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와 달리 </a:t>
            </a:r>
            <a:r>
              <a:rPr lang="en-US" altLang="ko-KR" sz="2400">
                <a:solidFill>
                  <a:srgbClr val="C4C4C4"/>
                </a:solidFill>
              </a:rPr>
              <a:t>incast</a:t>
            </a:r>
            <a:r>
              <a:rPr lang="ko-KR" altLang="en-US" sz="2400">
                <a:solidFill>
                  <a:srgbClr val="C4C4C4"/>
                </a:solidFill>
              </a:rPr>
              <a:t>가 전혀 발생하지 않는다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Other settings: </a:t>
            </a:r>
            <a:r>
              <a:rPr lang="ko-KR" altLang="en-US" sz="2400">
                <a:solidFill>
                  <a:srgbClr val="C4C4C4"/>
                </a:solidFill>
              </a:rPr>
              <a:t>만약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에 </a:t>
            </a:r>
            <a:r>
              <a:rPr lang="en-US" altLang="ko-KR" sz="2400">
                <a:solidFill>
                  <a:srgbClr val="C4C4C4"/>
                </a:solidFill>
              </a:rPr>
              <a:t>deep-buffer</a:t>
            </a:r>
            <a:r>
              <a:rPr lang="ko-KR" altLang="en-US" sz="2400">
                <a:solidFill>
                  <a:srgbClr val="C4C4C4"/>
                </a:solidFill>
              </a:rPr>
              <a:t>를 사용한다면 </a:t>
            </a:r>
            <a:r>
              <a:rPr lang="en-US" altLang="ko-KR" sz="2400">
                <a:solidFill>
                  <a:srgbClr val="C4C4C4"/>
                </a:solidFill>
              </a:rPr>
              <a:t>queue buildup</a:t>
            </a:r>
            <a:r>
              <a:rPr lang="ko-KR" altLang="en-US" sz="2400">
                <a:solidFill>
                  <a:srgbClr val="C4C4C4"/>
                </a:solidFill>
              </a:rPr>
              <a:t>을 더 크게 할 수 잇기 때문에 </a:t>
            </a:r>
            <a:r>
              <a:rPr lang="en-US" altLang="ko-KR" sz="2400">
                <a:solidFill>
                  <a:srgbClr val="C4C4C4"/>
                </a:solidFill>
              </a:rPr>
              <a:t>traffi</a:t>
            </a:r>
            <a:r>
              <a:rPr lang="ko-KR" altLang="en-US" sz="2400">
                <a:solidFill>
                  <a:srgbClr val="C4C4C4"/>
                </a:solidFill>
              </a:rPr>
              <a:t>이 길어져 </a:t>
            </a:r>
            <a:r>
              <a:rPr lang="en-US" altLang="ko-KR" sz="2400">
                <a:solidFill>
                  <a:srgbClr val="C4C4C4"/>
                </a:solidFill>
              </a:rPr>
              <a:t>performance</a:t>
            </a:r>
            <a:r>
              <a:rPr lang="ko-KR" altLang="en-US" sz="2400">
                <a:solidFill>
                  <a:srgbClr val="C4C4C4"/>
                </a:solidFill>
              </a:rPr>
              <a:t>가 안 좋아질 것이다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  <a:p>
            <a:r>
              <a:rPr lang="ko-KR" altLang="en-US" sz="2400">
                <a:solidFill>
                  <a:srgbClr val="C4C4C4"/>
                </a:solidFill>
              </a:rPr>
              <a:t>첫 </a:t>
            </a:r>
            <a:r>
              <a:rPr lang="en-US" altLang="ko-KR" sz="2400">
                <a:solidFill>
                  <a:srgbClr val="C4C4C4"/>
                </a:solidFill>
              </a:rPr>
              <a:t>RTT</a:t>
            </a:r>
            <a:r>
              <a:rPr lang="ko-KR" altLang="en-US" sz="2400">
                <a:solidFill>
                  <a:srgbClr val="C4C4C4"/>
                </a:solidFill>
              </a:rPr>
              <a:t>에 </a:t>
            </a:r>
            <a:r>
              <a:rPr lang="en-US" altLang="ko-KR" sz="2400">
                <a:solidFill>
                  <a:srgbClr val="C4C4C4"/>
                </a:solidFill>
              </a:rPr>
              <a:t>overflo</a:t>
            </a:r>
            <a:r>
              <a:rPr lang="ko-KR" altLang="en-US" sz="2400">
                <a:solidFill>
                  <a:srgbClr val="C4C4C4"/>
                </a:solidFill>
              </a:rPr>
              <a:t>가 발생하지 않는 한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timeout </a:t>
            </a:r>
            <a:r>
              <a:rPr lang="ko-KR" altLang="en-US" sz="2400">
                <a:solidFill>
                  <a:srgbClr val="C4C4C4"/>
                </a:solidFill>
              </a:rPr>
              <a:t>없이 </a:t>
            </a:r>
            <a:r>
              <a:rPr lang="en-US" altLang="ko-KR" sz="2400">
                <a:solidFill>
                  <a:srgbClr val="C4C4C4"/>
                </a:solidFill>
              </a:rPr>
              <a:t>incast</a:t>
            </a:r>
            <a:r>
              <a:rPr lang="ko-KR" altLang="en-US" sz="2400">
                <a:solidFill>
                  <a:srgbClr val="C4C4C4"/>
                </a:solidFill>
              </a:rPr>
              <a:t>를 해결할 수 잇다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하지만 이 단점은 현대의 </a:t>
            </a:r>
            <a:r>
              <a:rPr lang="en-US" altLang="ko-KR" sz="2400">
                <a:solidFill>
                  <a:srgbClr val="C4C4C4"/>
                </a:solidFill>
              </a:rPr>
              <a:t>switc</a:t>
            </a:r>
            <a:r>
              <a:rPr lang="ko-KR" altLang="en-US" sz="2400">
                <a:solidFill>
                  <a:srgbClr val="C4C4C4"/>
                </a:solidFill>
              </a:rPr>
              <a:t>가 좋아짐으로 완화됐다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17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4. results</a:t>
            </a:r>
            <a:br>
              <a:rPr lang="en-US" altLang="ko-KR" sz="4400"/>
            </a:br>
            <a:r>
              <a:rPr lang="en-US" altLang="ko-KR" sz="4400"/>
              <a:t>- impairment</a:t>
            </a:r>
            <a:r>
              <a:rPr lang="ko-KR" altLang="en-US" sz="4400"/>
              <a:t> </a:t>
            </a:r>
            <a:r>
              <a:rPr lang="en-US" altLang="ko-KR" sz="4400"/>
              <a:t>microbenchmarks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Queue buildup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두 번째 </a:t>
            </a:r>
            <a:r>
              <a:rPr lang="en-US" altLang="ko-KR" sz="2400">
                <a:solidFill>
                  <a:srgbClr val="C4C4C4"/>
                </a:solidFill>
              </a:rPr>
              <a:t>impairmen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long flow</a:t>
            </a:r>
            <a:r>
              <a:rPr lang="ko-KR" altLang="en-US" sz="2400">
                <a:solidFill>
                  <a:srgbClr val="C4C4C4"/>
                </a:solidFill>
              </a:rPr>
              <a:t>와 </a:t>
            </a:r>
            <a:r>
              <a:rPr lang="en-US" altLang="ko-KR" sz="2400">
                <a:solidFill>
                  <a:srgbClr val="C4C4C4"/>
                </a:solidFill>
              </a:rPr>
              <a:t>short flow</a:t>
            </a:r>
            <a:r>
              <a:rPr lang="ko-KR" altLang="en-US" sz="2400">
                <a:solidFill>
                  <a:srgbClr val="C4C4C4"/>
                </a:solidFill>
              </a:rPr>
              <a:t>가 공존할 때 </a:t>
            </a:r>
            <a:r>
              <a:rPr lang="en-US" altLang="ko-KR" sz="2400">
                <a:solidFill>
                  <a:srgbClr val="C4C4C4"/>
                </a:solidFill>
              </a:rPr>
              <a:t>long flow</a:t>
            </a:r>
            <a:r>
              <a:rPr lang="ko-KR" altLang="en-US" sz="2400">
                <a:solidFill>
                  <a:srgbClr val="C4C4C4"/>
                </a:solidFill>
              </a:rPr>
              <a:t>에 의해 </a:t>
            </a:r>
            <a:r>
              <a:rPr lang="en-US" altLang="ko-KR" sz="2400">
                <a:solidFill>
                  <a:srgbClr val="C4C4C4"/>
                </a:solidFill>
              </a:rPr>
              <a:t>queue buildup</a:t>
            </a:r>
            <a:r>
              <a:rPr lang="ko-KR" altLang="en-US" sz="2400">
                <a:solidFill>
                  <a:srgbClr val="C4C4C4"/>
                </a:solidFill>
              </a:rPr>
              <a:t>이 발생하여 </a:t>
            </a:r>
            <a:r>
              <a:rPr lang="en-US" altLang="ko-KR" sz="2400">
                <a:solidFill>
                  <a:srgbClr val="C4C4C4"/>
                </a:solidFill>
              </a:rPr>
              <a:t>short flow</a:t>
            </a:r>
            <a:r>
              <a:rPr lang="ko-KR" altLang="en-US" sz="2400">
                <a:solidFill>
                  <a:srgbClr val="C4C4C4"/>
                </a:solidFill>
              </a:rPr>
              <a:t>의 </a:t>
            </a:r>
            <a:r>
              <a:rPr lang="en-US" altLang="ko-KR" sz="2400">
                <a:solidFill>
                  <a:srgbClr val="C4C4C4"/>
                </a:solidFill>
              </a:rPr>
              <a:t>latency</a:t>
            </a:r>
            <a:r>
              <a:rPr lang="ko-KR" altLang="en-US" sz="2400">
                <a:solidFill>
                  <a:srgbClr val="C4C4C4"/>
                </a:solidFill>
              </a:rPr>
              <a:t>가 길어지는 경우이다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DCTCP</a:t>
            </a:r>
            <a:r>
              <a:rPr lang="ko-KR" altLang="en-US" sz="2400">
                <a:solidFill>
                  <a:srgbClr val="C4C4C4"/>
                </a:solidFill>
              </a:rPr>
              <a:t>에서 </a:t>
            </a:r>
            <a:r>
              <a:rPr lang="en-US" altLang="ko-KR" sz="2400">
                <a:solidFill>
                  <a:srgbClr val="C4C4C4"/>
                </a:solidFill>
              </a:rPr>
              <a:t>completion time</a:t>
            </a:r>
            <a:r>
              <a:rPr lang="ko-KR" altLang="en-US" sz="2400">
                <a:solidFill>
                  <a:srgbClr val="C4C4C4"/>
                </a:solidFill>
              </a:rPr>
              <a:t>은 </a:t>
            </a:r>
            <a:r>
              <a:rPr lang="en-US" altLang="ko-KR" sz="2400">
                <a:solidFill>
                  <a:srgbClr val="C4C4C4"/>
                </a:solidFill>
              </a:rPr>
              <a:t>queue lengt</a:t>
            </a:r>
            <a:r>
              <a:rPr lang="ko-KR" altLang="en-US" sz="2400">
                <a:solidFill>
                  <a:srgbClr val="C4C4C4"/>
                </a:solidFill>
              </a:rPr>
              <a:t>에 영향 받으므로 </a:t>
            </a:r>
            <a:r>
              <a:rPr lang="en-US" altLang="ko-KR" sz="2400">
                <a:solidFill>
                  <a:srgbClr val="C4C4C4"/>
                </a:solidFill>
              </a:rPr>
              <a:t>RTO_min</a:t>
            </a:r>
            <a:r>
              <a:rPr lang="ko-KR" altLang="en-US" sz="2400">
                <a:solidFill>
                  <a:srgbClr val="C4C4C4"/>
                </a:solidFill>
              </a:rPr>
              <a:t>이 아니라 </a:t>
            </a:r>
            <a:r>
              <a:rPr lang="en-US" altLang="ko-KR" sz="2400">
                <a:solidFill>
                  <a:srgbClr val="C4C4C4"/>
                </a:solidFill>
              </a:rPr>
              <a:t>queue lengt</a:t>
            </a:r>
            <a:r>
              <a:rPr lang="ko-KR" altLang="en-US" sz="2400">
                <a:solidFill>
                  <a:srgbClr val="C4C4C4"/>
                </a:solidFill>
              </a:rPr>
              <a:t>를 줄이는 것이 효과적이다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en-US" altLang="ko-KR" sz="2400" u="sng">
                <a:solidFill>
                  <a:srgbClr val="C4C4C4"/>
                </a:solidFill>
              </a:rPr>
              <a:t>Buffer</a:t>
            </a:r>
            <a:r>
              <a:rPr lang="ko-KR" altLang="en-US" sz="2400" u="sng">
                <a:solidFill>
                  <a:srgbClr val="C4C4C4"/>
                </a:solidFill>
              </a:rPr>
              <a:t> </a:t>
            </a:r>
            <a:r>
              <a:rPr lang="en-US" altLang="ko-KR" sz="2400" u="sng">
                <a:solidFill>
                  <a:srgbClr val="C4C4C4"/>
                </a:solidFill>
              </a:rPr>
              <a:t>pressure</a:t>
            </a:r>
            <a:r>
              <a:rPr lang="en-US" altLang="ko-KR" sz="2400">
                <a:solidFill>
                  <a:srgbClr val="C4C4C4"/>
                </a:solidFill>
              </a:rPr>
              <a:t>: </a:t>
            </a:r>
            <a:r>
              <a:rPr lang="ko-KR" altLang="en-US" sz="2400">
                <a:solidFill>
                  <a:srgbClr val="C4C4C4"/>
                </a:solidFill>
              </a:rPr>
              <a:t>해당</a:t>
            </a:r>
            <a:r>
              <a:rPr lang="en-US" altLang="ko-KR" sz="2400">
                <a:solidFill>
                  <a:srgbClr val="C4C4C4"/>
                </a:solidFill>
              </a:rPr>
              <a:t> senario</a:t>
            </a:r>
            <a:r>
              <a:rPr lang="ko-KR" altLang="en-US" sz="2400">
                <a:solidFill>
                  <a:srgbClr val="C4C4C4"/>
                </a:solidFill>
              </a:rPr>
              <a:t>에서는 </a:t>
            </a:r>
            <a:r>
              <a:rPr lang="en-US" altLang="ko-KR" sz="2400">
                <a:solidFill>
                  <a:srgbClr val="C4C4C4"/>
                </a:solidFill>
              </a:rPr>
              <a:t>shared buffer space</a:t>
            </a:r>
            <a:r>
              <a:rPr lang="ko-KR" altLang="en-US" sz="2400">
                <a:solidFill>
                  <a:srgbClr val="C4C4C4"/>
                </a:solidFill>
              </a:rPr>
              <a:t>를가정한다</a:t>
            </a:r>
            <a:r>
              <a:rPr lang="en-US" altLang="ko-KR" sz="2400">
                <a:solidFill>
                  <a:srgbClr val="C4C4C4"/>
                </a:solidFill>
              </a:rPr>
              <a:t>. 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long flow</a:t>
            </a:r>
            <a:r>
              <a:rPr lang="ko-KR" altLang="en-US" sz="2400">
                <a:solidFill>
                  <a:srgbClr val="C4C4C4"/>
                </a:solidFill>
              </a:rPr>
              <a:t>가 다 써버려서 </a:t>
            </a:r>
            <a:r>
              <a:rPr lang="en-US" altLang="ko-KR" sz="2400">
                <a:solidFill>
                  <a:srgbClr val="C4C4C4"/>
                </a:solidFill>
              </a:rPr>
              <a:t>incast burst</a:t>
            </a:r>
            <a:r>
              <a:rPr lang="ko-KR" altLang="en-US" sz="2400">
                <a:solidFill>
                  <a:srgbClr val="C4C4C4"/>
                </a:solidFill>
              </a:rPr>
              <a:t>를 대비할 </a:t>
            </a:r>
            <a:r>
              <a:rPr lang="en-US" altLang="ko-KR" sz="2400">
                <a:solidFill>
                  <a:srgbClr val="C4C4C4"/>
                </a:solidFill>
              </a:rPr>
              <a:t>headroom</a:t>
            </a:r>
            <a:r>
              <a:rPr lang="ko-KR" altLang="en-US" sz="2400">
                <a:solidFill>
                  <a:srgbClr val="C4C4C4"/>
                </a:solidFill>
              </a:rPr>
              <a:t>이 작다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반면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queue buildup</a:t>
            </a:r>
            <a:r>
              <a:rPr lang="ko-KR" altLang="en-US" sz="2400">
                <a:solidFill>
                  <a:srgbClr val="C4C4C4"/>
                </a:solidFill>
              </a:rPr>
              <a:t>에 제한을 두어 해당 문제점을  더 잘 해결한다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실제로 </a:t>
            </a:r>
            <a:r>
              <a:rPr lang="en-US" altLang="ko-KR" sz="2400">
                <a:solidFill>
                  <a:srgbClr val="C4C4C4"/>
                </a:solidFill>
              </a:rPr>
              <a:t>background traffic</a:t>
            </a:r>
            <a:r>
              <a:rPr lang="ko-KR" altLang="en-US" sz="2400">
                <a:solidFill>
                  <a:srgbClr val="C4C4C4"/>
                </a:solidFill>
              </a:rPr>
              <a:t>과 함께 실험을 진행했을 때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가 월등히 뛰어났다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buffer pressure</a:t>
            </a:r>
            <a:r>
              <a:rPr lang="ko-KR" altLang="en-US" sz="2400">
                <a:solidFill>
                  <a:srgbClr val="C4C4C4"/>
                </a:solidFill>
              </a:rPr>
              <a:t>를 줄임으로써 </a:t>
            </a:r>
            <a:r>
              <a:rPr lang="en-US" altLang="ko-KR" sz="2400">
                <a:solidFill>
                  <a:srgbClr val="C4C4C4"/>
                </a:solidFill>
              </a:rPr>
              <a:t>flow</a:t>
            </a:r>
            <a:r>
              <a:rPr lang="ko-KR" altLang="en-US" sz="2400">
                <a:solidFill>
                  <a:srgbClr val="C4C4C4"/>
                </a:solidFill>
              </a:rPr>
              <a:t>를 고립시켜 성능을 좋아지게 한다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21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4. results</a:t>
            </a:r>
            <a:br>
              <a:rPr lang="en-US" altLang="ko-KR" sz="4400"/>
            </a:br>
            <a:r>
              <a:rPr lang="en-US" altLang="ko-KR" sz="4400"/>
              <a:t>- benchmark traffic </a:t>
            </a:r>
            <a:r>
              <a:rPr lang="en-US" altLang="ko-KR" sz="4400"/>
              <a:t>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532248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metric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query &amp; short-message flows: completion time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long flows in background traffic: throughput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scaled traffic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deep buffer switch</a:t>
            </a:r>
            <a:r>
              <a:rPr lang="ko-KR" altLang="en-US" sz="2400">
                <a:solidFill>
                  <a:srgbClr val="C4C4C4"/>
                </a:solidFill>
              </a:rPr>
              <a:t>와  </a:t>
            </a:r>
            <a:r>
              <a:rPr lang="en-US" altLang="ko-KR" sz="2400">
                <a:solidFill>
                  <a:srgbClr val="C4C4C4"/>
                </a:solidFill>
              </a:rPr>
              <a:t>RED</a:t>
            </a:r>
            <a:r>
              <a:rPr lang="ko-KR" altLang="en-US" sz="2400">
                <a:solidFill>
                  <a:srgbClr val="C4C4C4"/>
                </a:solidFill>
              </a:rPr>
              <a:t>를 이용해 대조군을 </a:t>
            </a:r>
            <a:r>
              <a:rPr lang="en-US" altLang="ko-KR" sz="2400">
                <a:solidFill>
                  <a:srgbClr val="C4C4C4"/>
                </a:solidFill>
              </a:rPr>
              <a:t>2</a:t>
            </a:r>
            <a:r>
              <a:rPr lang="ko-KR" altLang="en-US" sz="2400">
                <a:solidFill>
                  <a:srgbClr val="C4C4C4"/>
                </a:solidFill>
              </a:rPr>
              <a:t>개 추가하고 </a:t>
            </a:r>
            <a:r>
              <a:rPr lang="en-US" altLang="ko-KR" sz="2400">
                <a:solidFill>
                  <a:srgbClr val="C4C4C4"/>
                </a:solidFill>
              </a:rPr>
              <a:t>task</a:t>
            </a:r>
            <a:r>
              <a:rPr lang="ko-KR" altLang="en-US" sz="2400">
                <a:solidFill>
                  <a:srgbClr val="C4C4C4"/>
                </a:solidFill>
              </a:rPr>
              <a:t>를 </a:t>
            </a:r>
            <a:r>
              <a:rPr lang="en-US" altLang="ko-KR" sz="2400">
                <a:solidFill>
                  <a:srgbClr val="C4C4C4"/>
                </a:solidFill>
              </a:rPr>
              <a:t>10</a:t>
            </a:r>
            <a:r>
              <a:rPr lang="ko-KR" altLang="en-US" sz="2400">
                <a:solidFill>
                  <a:srgbClr val="C4C4C4"/>
                </a:solidFill>
              </a:rPr>
              <a:t>배로 늘렸다</a:t>
            </a:r>
            <a:r>
              <a:rPr lang="en-US" altLang="ko-KR" sz="2400">
                <a:solidFill>
                  <a:srgbClr val="C4C4C4"/>
                </a:solidFill>
              </a:rPr>
              <a:t>. </a:t>
            </a:r>
            <a:r>
              <a:rPr lang="ko-KR" altLang="en-US" sz="2400">
                <a:solidFill>
                  <a:srgbClr val="C4C4C4"/>
                </a:solidFill>
              </a:rPr>
              <a:t>모든 경우에서 </a:t>
            </a:r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가 가장 월등하다</a:t>
            </a:r>
            <a:r>
              <a:rPr lang="en-US" altLang="ko-KR" sz="2400">
                <a:solidFill>
                  <a:srgbClr val="C4C4C4"/>
                </a:solidFill>
              </a:rPr>
              <a:t>. deep buffer flow</a:t>
            </a:r>
            <a:r>
              <a:rPr lang="ko-KR" altLang="en-US" sz="2400">
                <a:solidFill>
                  <a:srgbClr val="C4C4C4"/>
                </a:solidFill>
              </a:rPr>
              <a:t>에 대해 </a:t>
            </a:r>
            <a:r>
              <a:rPr lang="en-US" altLang="ko-KR" sz="2400">
                <a:solidFill>
                  <a:srgbClr val="C4C4C4"/>
                </a:solidFill>
              </a:rPr>
              <a:t>short messages</a:t>
            </a:r>
            <a:r>
              <a:rPr lang="ko-KR" altLang="en-US" sz="2400">
                <a:solidFill>
                  <a:srgbClr val="C4C4C4"/>
                </a:solidFill>
              </a:rPr>
              <a:t>는 최악</a:t>
            </a:r>
            <a:r>
              <a:rPr lang="en-US" altLang="ko-KR" sz="2400">
                <a:solidFill>
                  <a:srgbClr val="C4C4C4"/>
                </a:solidFill>
              </a:rPr>
              <a:t>-</a:t>
            </a:r>
            <a:r>
              <a:rPr lang="ko-KR" altLang="en-US" sz="2400">
                <a:solidFill>
                  <a:srgbClr val="C4C4C4"/>
                </a:solidFill>
              </a:rPr>
              <a:t>큰 </a:t>
            </a:r>
            <a:r>
              <a:rPr lang="en-US" altLang="ko-KR" sz="2400">
                <a:solidFill>
                  <a:srgbClr val="C4C4C4"/>
                </a:solidFill>
              </a:rPr>
              <a:t>queue buildup</a:t>
            </a:r>
            <a:r>
              <a:rPr lang="ko-KR" altLang="en-US" sz="2400">
                <a:solidFill>
                  <a:srgbClr val="C4C4C4"/>
                </a:solidFill>
              </a:rPr>
              <a:t>을 유발하기 떄문</a:t>
            </a:r>
            <a:r>
              <a:rPr lang="en-US" altLang="ko-KR" sz="2400">
                <a:solidFill>
                  <a:srgbClr val="C4C4C4"/>
                </a:solidFill>
              </a:rPr>
              <a:t>-</a:t>
            </a:r>
            <a:r>
              <a:rPr lang="ko-KR" altLang="en-US" sz="2400">
                <a:solidFill>
                  <a:srgbClr val="C4C4C4"/>
                </a:solidFill>
              </a:rPr>
              <a:t>이다</a:t>
            </a:r>
            <a:r>
              <a:rPr lang="en-US" altLang="ko-KR" sz="2400">
                <a:solidFill>
                  <a:srgbClr val="C4C4C4"/>
                </a:solidFill>
              </a:rPr>
              <a:t>. query</a:t>
            </a:r>
            <a:r>
              <a:rPr lang="ko-KR" altLang="en-US" sz="2400">
                <a:solidFill>
                  <a:srgbClr val="C4C4C4"/>
                </a:solidFill>
              </a:rPr>
              <a:t>에 대해서는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와 </a:t>
            </a:r>
            <a:r>
              <a:rPr lang="en-US" altLang="ko-KR" sz="2400">
                <a:solidFill>
                  <a:srgbClr val="C4C4C4"/>
                </a:solidFill>
              </a:rPr>
              <a:t>RED</a:t>
            </a:r>
            <a:r>
              <a:rPr lang="ko-KR" altLang="en-US" sz="2400">
                <a:solidFill>
                  <a:srgbClr val="C4C4C4"/>
                </a:solidFill>
              </a:rPr>
              <a:t>가 최악</a:t>
            </a:r>
            <a:r>
              <a:rPr lang="en-US" altLang="ko-KR" sz="2400">
                <a:solidFill>
                  <a:srgbClr val="C4C4C4"/>
                </a:solidFill>
              </a:rPr>
              <a:t>-queue length</a:t>
            </a:r>
            <a:r>
              <a:rPr lang="ko-KR" altLang="en-US" sz="2400">
                <a:solidFill>
                  <a:srgbClr val="C4C4C4"/>
                </a:solidFill>
              </a:rPr>
              <a:t>의 평균을 유지하기 위해 다양해지는</a:t>
            </a:r>
            <a:r>
              <a:rPr lang="en-US" altLang="ko-KR" sz="2400">
                <a:solidFill>
                  <a:srgbClr val="C4C4C4"/>
                </a:solidFill>
              </a:rPr>
              <a:t> queue length </a:t>
            </a:r>
            <a:r>
              <a:rPr lang="ko-KR" altLang="en-US" sz="2400">
                <a:solidFill>
                  <a:srgbClr val="C4C4C4"/>
                </a:solidFill>
              </a:rPr>
              <a:t>때문에</a:t>
            </a:r>
            <a:r>
              <a:rPr lang="en-US" altLang="ko-KR" sz="2400">
                <a:solidFill>
                  <a:srgbClr val="C4C4C4"/>
                </a:solidFill>
              </a:rPr>
              <a:t>, RED</a:t>
            </a:r>
            <a:r>
              <a:rPr lang="ko-KR" altLang="en-US" sz="2400">
                <a:solidFill>
                  <a:srgbClr val="C4C4C4"/>
                </a:solidFill>
              </a:rPr>
              <a:t>는</a:t>
            </a:r>
            <a:r>
              <a:rPr lang="en-US" altLang="ko-KR" sz="2400">
                <a:solidFill>
                  <a:srgbClr val="C4C4C4"/>
                </a:solidFill>
              </a:rPr>
              <a:t>average</a:t>
            </a:r>
            <a:r>
              <a:rPr lang="ko-KR" altLang="en-US" sz="2400">
                <a:solidFill>
                  <a:srgbClr val="C4C4C4"/>
                </a:solidFill>
              </a:rPr>
              <a:t> </a:t>
            </a:r>
            <a:r>
              <a:rPr lang="en-US" altLang="ko-KR" sz="2400">
                <a:solidFill>
                  <a:srgbClr val="C4C4C4"/>
                </a:solidFill>
              </a:rPr>
              <a:t>queue lengt</a:t>
            </a:r>
            <a:r>
              <a:rPr lang="ko-KR" altLang="en-US" sz="2400">
                <a:solidFill>
                  <a:srgbClr val="C4C4C4"/>
                </a:solidFill>
              </a:rPr>
              <a:t>를 기반으로 </a:t>
            </a:r>
            <a:r>
              <a:rPr lang="en-US" altLang="ko-KR" sz="2400">
                <a:solidFill>
                  <a:srgbClr val="C4C4C4"/>
                </a:solidFill>
              </a:rPr>
              <a:t>RED</a:t>
            </a:r>
            <a:r>
              <a:rPr lang="ko-KR" altLang="en-US" sz="2400">
                <a:solidFill>
                  <a:srgbClr val="C4C4C4"/>
                </a:solidFill>
              </a:rPr>
              <a:t>를 표시하기 때문에 </a:t>
            </a:r>
            <a:r>
              <a:rPr lang="en-US" altLang="ko-KR" sz="2400">
                <a:solidFill>
                  <a:srgbClr val="C4C4C4"/>
                </a:solidFill>
              </a:rPr>
              <a:t>congestion </a:t>
            </a:r>
            <a:r>
              <a:rPr lang="ko-KR" altLang="en-US" sz="2400">
                <a:solidFill>
                  <a:srgbClr val="C4C4C4"/>
                </a:solidFill>
              </a:rPr>
              <a:t>감지가 느리다</a:t>
            </a:r>
            <a:r>
              <a:rPr lang="en-US" altLang="ko-KR" sz="2400">
                <a:solidFill>
                  <a:srgbClr val="C4C4C4"/>
                </a:solidFill>
              </a:rPr>
              <a:t>-</a:t>
            </a:r>
            <a:r>
              <a:rPr lang="ko-KR" altLang="en-US" sz="2400">
                <a:solidFill>
                  <a:srgbClr val="C4C4C4"/>
                </a:solidFill>
              </a:rPr>
              <a:t>이다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DCTCP</a:t>
            </a:r>
            <a:r>
              <a:rPr lang="ko-KR" altLang="en-US" sz="2400">
                <a:solidFill>
                  <a:srgbClr val="C4C4C4"/>
                </a:solidFill>
              </a:rPr>
              <a:t>는 </a:t>
            </a:r>
            <a:r>
              <a:rPr lang="en-US" altLang="ko-KR" sz="2400">
                <a:solidFill>
                  <a:srgbClr val="C4C4C4"/>
                </a:solidFill>
              </a:rPr>
              <a:t>TCP</a:t>
            </a:r>
            <a:r>
              <a:rPr lang="ko-KR" altLang="en-US" sz="2400">
                <a:solidFill>
                  <a:srgbClr val="C4C4C4"/>
                </a:solidFill>
              </a:rPr>
              <a:t>보다 </a:t>
            </a:r>
            <a:r>
              <a:rPr lang="en-US" altLang="ko-KR" sz="2400">
                <a:solidFill>
                  <a:srgbClr val="C4C4C4"/>
                </a:solidFill>
              </a:rPr>
              <a:t>10</a:t>
            </a:r>
            <a:r>
              <a:rPr lang="ko-KR" altLang="en-US" sz="2400">
                <a:solidFill>
                  <a:srgbClr val="C4C4C4"/>
                </a:solidFill>
              </a:rPr>
              <a:t>배 많은 </a:t>
            </a:r>
            <a:r>
              <a:rPr lang="en-US" altLang="ko-KR" sz="2400">
                <a:solidFill>
                  <a:srgbClr val="C4C4C4"/>
                </a:solidFill>
              </a:rPr>
              <a:t>flow</a:t>
            </a:r>
            <a:r>
              <a:rPr lang="ko-KR" altLang="en-US" sz="2400">
                <a:solidFill>
                  <a:srgbClr val="C4C4C4"/>
                </a:solidFill>
              </a:rPr>
              <a:t>들을 처리할 수 있다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deep buffered switch</a:t>
            </a:r>
            <a:r>
              <a:rPr lang="ko-KR" altLang="en-US" sz="2400">
                <a:solidFill>
                  <a:srgbClr val="C4C4C4"/>
                </a:solidFill>
              </a:rPr>
              <a:t>를 사용하면 </a:t>
            </a:r>
            <a:r>
              <a:rPr lang="en-US" altLang="ko-KR" sz="2400">
                <a:solidFill>
                  <a:srgbClr val="C4C4C4"/>
                </a:solidFill>
              </a:rPr>
              <a:t>queue buildup </a:t>
            </a:r>
            <a:r>
              <a:rPr lang="ko-KR" altLang="en-US" sz="2400">
                <a:solidFill>
                  <a:srgbClr val="C4C4C4"/>
                </a:solidFill>
              </a:rPr>
              <a:t>때문에 </a:t>
            </a:r>
            <a:r>
              <a:rPr lang="en-US" altLang="ko-KR" sz="2400">
                <a:solidFill>
                  <a:srgbClr val="C4C4C4"/>
                </a:solidFill>
              </a:rPr>
              <a:t>performanc</a:t>
            </a:r>
            <a:r>
              <a:rPr lang="ko-KR" altLang="en-US" sz="2400">
                <a:solidFill>
                  <a:srgbClr val="C4C4C4"/>
                </a:solidFill>
              </a:rPr>
              <a:t>가 안 좋아진다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</a:p>
          <a:p>
            <a:r>
              <a:rPr lang="en-US" altLang="ko-KR" sz="2400">
                <a:solidFill>
                  <a:srgbClr val="C4C4C4"/>
                </a:solidFill>
              </a:rPr>
              <a:t>short message</a:t>
            </a:r>
            <a:r>
              <a:rPr lang="ko-KR" altLang="en-US" sz="2400">
                <a:solidFill>
                  <a:srgbClr val="C4C4C4"/>
                </a:solidFill>
              </a:rPr>
              <a:t>에 대한 </a:t>
            </a:r>
            <a:r>
              <a:rPr lang="en-US" altLang="ko-KR" sz="2400">
                <a:solidFill>
                  <a:srgbClr val="C4C4C4"/>
                </a:solidFill>
              </a:rPr>
              <a:t>performance</a:t>
            </a:r>
            <a:r>
              <a:rPr lang="ko-KR" altLang="en-US" sz="2400">
                <a:solidFill>
                  <a:srgbClr val="C4C4C4"/>
                </a:solidFill>
              </a:rPr>
              <a:t>를 좋게 하기 위해 </a:t>
            </a:r>
            <a:r>
              <a:rPr lang="en-US" altLang="ko-KR" sz="2400">
                <a:solidFill>
                  <a:srgbClr val="C4C4C4"/>
                </a:solidFill>
              </a:rPr>
              <a:t>RED</a:t>
            </a:r>
            <a:r>
              <a:rPr lang="ko-KR" altLang="en-US" sz="2400">
                <a:solidFill>
                  <a:srgbClr val="C4C4C4"/>
                </a:solidFill>
              </a:rPr>
              <a:t>를 이용한다면 </a:t>
            </a:r>
            <a:r>
              <a:rPr lang="en-US" altLang="ko-KR" sz="2400">
                <a:solidFill>
                  <a:srgbClr val="C4C4C4"/>
                </a:solidFill>
              </a:rPr>
              <a:t>queue length variety </a:t>
            </a:r>
            <a:r>
              <a:rPr lang="ko-KR" altLang="en-US" sz="2400">
                <a:solidFill>
                  <a:srgbClr val="C4C4C4"/>
                </a:solidFill>
              </a:rPr>
              <a:t>때문에 </a:t>
            </a:r>
            <a:r>
              <a:rPr lang="en-US" altLang="ko-KR" sz="2400">
                <a:solidFill>
                  <a:srgbClr val="C4C4C4"/>
                </a:solidFill>
              </a:rPr>
              <a:t>query traffic</a:t>
            </a:r>
            <a:r>
              <a:rPr lang="ko-KR" altLang="en-US" sz="2400">
                <a:solidFill>
                  <a:srgbClr val="C4C4C4"/>
                </a:solidFill>
              </a:rPr>
              <a:t>에 대해서는 성능이 안 좋아진다</a:t>
            </a:r>
            <a:r>
              <a:rPr lang="en-US" altLang="ko-KR" sz="2400">
                <a:solidFill>
                  <a:srgbClr val="C4C4C4"/>
                </a:solidFill>
              </a:rPr>
              <a:t>.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56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5. Related work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71541"/>
            <a:ext cx="10515600" cy="4095933"/>
          </a:xfrm>
        </p:spPr>
        <p:txBody>
          <a:bodyPr>
            <a:normAutofit/>
          </a:bodyPr>
          <a:lstStyle/>
          <a:p>
            <a:r>
              <a:rPr lang="en-US" altLang="ko-KR" sz="6300">
                <a:solidFill>
                  <a:srgbClr val="C4C4C4"/>
                </a:solidFill>
              </a:rPr>
              <a:t>DCTCP</a:t>
            </a:r>
            <a:r>
              <a:rPr lang="ko-KR" altLang="en-US" sz="6300">
                <a:solidFill>
                  <a:srgbClr val="C4C4C4"/>
                </a:solidFill>
              </a:rPr>
              <a:t>가 짱짱짱짱맨이다</a:t>
            </a:r>
            <a:r>
              <a:rPr lang="en-US" altLang="ko-KR" sz="6300">
                <a:solidFill>
                  <a:srgbClr val="C4C4C4"/>
                </a:solidFill>
              </a:rPr>
              <a:t>.</a:t>
            </a:r>
            <a:endParaRPr lang="ko-KR" altLang="en-US" sz="63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1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9150" y="119062"/>
            <a:ext cx="10515600" cy="1325563"/>
          </a:xfrm>
        </p:spPr>
        <p:txBody>
          <a:bodyPr/>
          <a:lstStyle/>
          <a:p>
            <a:r>
              <a:rPr lang="ko-KR" altLang="en-US" sz="6000" dirty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9150" y="1444625"/>
            <a:ext cx="10515600" cy="5413375"/>
          </a:xfrm>
        </p:spPr>
        <p:txBody>
          <a:bodyPr>
            <a:norm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Center Network </a:t>
            </a:r>
            <a:r>
              <a:rPr lang="ko-KR" altLang="en-US" dirty="0"/>
              <a:t>요구사항</a:t>
            </a:r>
            <a:br>
              <a:rPr lang="en-US" altLang="ko-KR" dirty="0"/>
            </a:br>
            <a:r>
              <a:rPr lang="en-US" altLang="ko-KR" dirty="0"/>
              <a:t>1. low latency for short flow</a:t>
            </a:r>
            <a:br>
              <a:rPr lang="en-US" altLang="ko-KR" dirty="0"/>
            </a:br>
            <a:r>
              <a:rPr lang="en-US" altLang="ko-KR" dirty="0"/>
              <a:t>2. high burst tolerance</a:t>
            </a:r>
            <a:br>
              <a:rPr lang="en-US" altLang="ko-KR" dirty="0"/>
            </a:br>
            <a:r>
              <a:rPr lang="en-US" altLang="ko-KR" dirty="0"/>
              <a:t>3. high utilization for long flows</a:t>
            </a:r>
          </a:p>
          <a:p>
            <a:endParaRPr lang="en-US" altLang="ko-KR" dirty="0"/>
          </a:p>
          <a:p>
            <a:r>
              <a:rPr lang="en-US" altLang="ko-KR" dirty="0"/>
              <a:t>DCTCP</a:t>
            </a:r>
            <a:r>
              <a:rPr lang="ko-KR" altLang="en-US" dirty="0"/>
              <a:t>는 </a:t>
            </a:r>
            <a:r>
              <a:rPr lang="en-US" altLang="ko-KR" dirty="0"/>
              <a:t>ECN(Explicit Congestion Notification)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DCTCP</a:t>
            </a:r>
            <a:r>
              <a:rPr lang="ko-KR" altLang="en-US" dirty="0"/>
              <a:t>를 </a:t>
            </a:r>
            <a:r>
              <a:rPr lang="en-US" altLang="ko-KR" dirty="0"/>
              <a:t>1Gbps</a:t>
            </a:r>
            <a:r>
              <a:rPr lang="ko-KR" altLang="en-US" dirty="0"/>
              <a:t>와 </a:t>
            </a:r>
            <a:r>
              <a:rPr lang="en-US" altLang="ko-KR" dirty="0"/>
              <a:t>10Gbps</a:t>
            </a:r>
            <a:r>
              <a:rPr lang="ko-KR" altLang="en-US" dirty="0"/>
              <a:t>에서 실험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Center Traffic 3</a:t>
            </a:r>
            <a:r>
              <a:rPr lang="ko-KR" altLang="en-US" dirty="0"/>
              <a:t>종류</a:t>
            </a:r>
            <a:br>
              <a:rPr lang="en-US" altLang="ko-KR" dirty="0"/>
            </a:br>
            <a:r>
              <a:rPr lang="en-US" altLang="ko-KR" dirty="0"/>
              <a:t>1. query traffic (2KB ~ 20KB)</a:t>
            </a:r>
            <a:br>
              <a:rPr lang="en-US" altLang="ko-KR" dirty="0"/>
            </a:br>
            <a:r>
              <a:rPr lang="en-US" altLang="ko-KR" dirty="0"/>
              <a:t>2. short messages (100KB ~ 1MB) – delay sensitive</a:t>
            </a:r>
            <a:br>
              <a:rPr lang="en-US" altLang="ko-KR" dirty="0"/>
            </a:br>
            <a:r>
              <a:rPr lang="en-US" altLang="ko-KR" dirty="0"/>
              <a:t>3. long flows (1MB ~ 100MB) – throughput sensitive</a:t>
            </a:r>
            <a:br>
              <a:rPr lang="en-US" altLang="ko-KR" dirty="0"/>
            </a:br>
            <a:r>
              <a:rPr lang="en-US" altLang="ko-KR" dirty="0">
                <a:solidFill>
                  <a:srgbClr val="DE5220"/>
                </a:solidFill>
              </a:rPr>
              <a:t>    </a:t>
            </a:r>
            <a:r>
              <a:rPr lang="en-US" altLang="ko-KR" dirty="0">
                <a:solidFill>
                  <a:srgbClr val="DE5220"/>
                </a:solidFill>
                <a:sym typeface="Wingdings" panose="05000000000000000000" pitchFamily="2" charset="2"/>
              </a:rPr>
              <a:t>  </a:t>
            </a:r>
            <a:r>
              <a:rPr lang="en-US" altLang="ko-KR" dirty="0">
                <a:solidFill>
                  <a:srgbClr val="BC451B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개를 모두 만족하기 위해서는 </a:t>
            </a:r>
            <a:r>
              <a:rPr lang="en-US" altLang="ko-KR" dirty="0">
                <a:sym typeface="Wingdings" panose="05000000000000000000" pitchFamily="2" charset="2"/>
              </a:rPr>
              <a:t>long flow</a:t>
            </a:r>
            <a:r>
              <a:rPr lang="ko-KR" altLang="en-US" dirty="0">
                <a:sym typeface="Wingdings" panose="05000000000000000000" pitchFamily="2" charset="2"/>
              </a:rPr>
              <a:t>에 대해  </a:t>
            </a:r>
            <a:r>
              <a:rPr lang="en-US" altLang="ko-KR" dirty="0">
                <a:sym typeface="Wingdings" panose="05000000000000000000" pitchFamily="2" charset="2"/>
              </a:rPr>
              <a:t>high throughput</a:t>
            </a:r>
            <a:r>
              <a:rPr lang="ko-KR" altLang="en-US" dirty="0">
                <a:sym typeface="Wingdings" panose="05000000000000000000" pitchFamily="2" charset="2"/>
              </a:rPr>
              <a:t>을 유지하면서  </a:t>
            </a:r>
            <a:r>
              <a:rPr lang="en-US" altLang="ko-KR" dirty="0">
                <a:sym typeface="Wingdings" panose="05000000000000000000" pitchFamily="2" charset="2"/>
              </a:rPr>
              <a:t>	  		   switch buffer</a:t>
            </a:r>
            <a:r>
              <a:rPr lang="ko-KR" altLang="en-US" dirty="0">
                <a:sym typeface="Wingdings" panose="05000000000000000000" pitchFamily="2" charset="2"/>
              </a:rPr>
              <a:t> 사용이 계속적으로 낮아야 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81624" y="1651286"/>
            <a:ext cx="23717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C4C4C4"/>
                </a:solidFill>
              </a:rPr>
              <a:t>Partition/Aggregate</a:t>
            </a:r>
            <a:br>
              <a:rPr lang="en-US" altLang="ko-KR" dirty="0">
                <a:solidFill>
                  <a:srgbClr val="C4C4C4"/>
                </a:solidFill>
              </a:rPr>
            </a:br>
            <a:r>
              <a:rPr lang="en-US" altLang="ko-KR" dirty="0">
                <a:solidFill>
                  <a:srgbClr val="C4C4C4"/>
                </a:solidFill>
              </a:rPr>
              <a:t>workflow pattern</a:t>
            </a:r>
            <a:endParaRPr lang="ko-KR" altLang="en-US" dirty="0">
              <a:solidFill>
                <a:srgbClr val="C4C4C4"/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8" idx="1"/>
          </p:cNvCxnSpPr>
          <p:nvPr/>
        </p:nvCxnSpPr>
        <p:spPr>
          <a:xfrm rot="10800000">
            <a:off x="4362450" y="1974452"/>
            <a:ext cx="10191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1"/>
          </p:cNvCxnSpPr>
          <p:nvPr/>
        </p:nvCxnSpPr>
        <p:spPr>
          <a:xfrm rot="10800000" flipV="1">
            <a:off x="3762382" y="1974452"/>
            <a:ext cx="1619243" cy="327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1624" y="2400856"/>
            <a:ext cx="4762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4C4C4"/>
                </a:solidFill>
              </a:rPr>
              <a:t>Continuously update internal data structure</a:t>
            </a:r>
            <a:endParaRPr lang="ko-KR" altLang="en-US" dirty="0">
              <a:solidFill>
                <a:srgbClr val="C4C4C4"/>
              </a:solidFill>
            </a:endParaRPr>
          </a:p>
        </p:txBody>
      </p:sp>
      <p:cxnSp>
        <p:nvCxnSpPr>
          <p:cNvPr id="24" name="직선 화살표 연결선 23"/>
          <p:cNvCxnSpPr>
            <a:cxnSpLocks/>
            <a:stCxn id="22" idx="1"/>
          </p:cNvCxnSpPr>
          <p:nvPr/>
        </p:nvCxnSpPr>
        <p:spPr>
          <a:xfrm flipH="1">
            <a:off x="4743450" y="2585522"/>
            <a:ext cx="638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ko-KR" altLang="en-US" sz="6000" dirty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dirty="0"/>
              <a:t>DCTCP = ECN + source</a:t>
            </a:r>
            <a:r>
              <a:rPr lang="ko-KR" altLang="en-US" dirty="0"/>
              <a:t>에 대한 새로운 </a:t>
            </a:r>
            <a:r>
              <a:rPr lang="en-US" altLang="ko-KR" dirty="0"/>
              <a:t>control </a:t>
            </a:r>
            <a:r>
              <a:rPr lang="ko-KR" altLang="en-US" dirty="0"/>
              <a:t>방법</a:t>
            </a:r>
            <a:br>
              <a:rPr lang="en-US" altLang="ko-KR" dirty="0"/>
            </a:br>
            <a:r>
              <a:rPr lang="en-US" altLang="ko-KR" dirty="0"/>
              <a:t>- ECN</a:t>
            </a:r>
            <a:r>
              <a:rPr lang="ko-KR" altLang="en-US" dirty="0"/>
              <a:t>을 통해 </a:t>
            </a:r>
            <a:r>
              <a:rPr lang="en-US" altLang="ko-KR" dirty="0"/>
              <a:t>congestion</a:t>
            </a:r>
            <a:r>
              <a:rPr lang="ko-KR" altLang="en-US" dirty="0"/>
              <a:t>에 대한 정보를 얻음</a:t>
            </a:r>
            <a:br>
              <a:rPr lang="en-US" altLang="ko-KR" dirty="0"/>
            </a:br>
            <a:r>
              <a:rPr lang="en-US" altLang="ko-KR" dirty="0"/>
              <a:t>- source</a:t>
            </a:r>
            <a:r>
              <a:rPr lang="ko-KR" altLang="en-US" dirty="0"/>
              <a:t>는 </a:t>
            </a:r>
            <a:r>
              <a:rPr lang="en-US" altLang="ko-KR" dirty="0"/>
              <a:t>marked packet</a:t>
            </a:r>
            <a:r>
              <a:rPr lang="ko-KR" altLang="en-US" dirty="0"/>
              <a:t>의 </a:t>
            </a:r>
            <a:r>
              <a:rPr lang="en-US" altLang="ko-KR" dirty="0"/>
              <a:t>fraction </a:t>
            </a:r>
            <a:r>
              <a:rPr lang="ko-KR" altLang="en-US" dirty="0"/>
              <a:t>정보를 </a:t>
            </a:r>
            <a:r>
              <a:rPr lang="en-US" altLang="ko-KR" dirty="0"/>
              <a:t>congestion</a:t>
            </a:r>
            <a:r>
              <a:rPr lang="ko-KR" altLang="en-US" dirty="0"/>
              <a:t> </a:t>
            </a:r>
            <a:r>
              <a:rPr lang="en-US" altLang="ko-KR" dirty="0"/>
              <a:t>extent</a:t>
            </a:r>
            <a:r>
              <a:rPr lang="ko-KR" altLang="en-US" dirty="0"/>
              <a:t>의 신호로 간주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 방법은 높은 </a:t>
            </a:r>
            <a:r>
              <a:rPr lang="en-US" altLang="ko-KR" dirty="0">
                <a:sym typeface="Wingdings" panose="05000000000000000000" pitchFamily="2" charset="2"/>
              </a:rPr>
              <a:t>throughput</a:t>
            </a:r>
            <a:r>
              <a:rPr lang="ko-KR" altLang="en-US" dirty="0">
                <a:sym typeface="Wingdings" panose="05000000000000000000" pitchFamily="2" charset="2"/>
              </a:rPr>
              <a:t>과  매우 낮은 </a:t>
            </a:r>
            <a:r>
              <a:rPr lang="en-US" altLang="ko-KR" dirty="0">
                <a:sym typeface="Wingdings" panose="05000000000000000000" pitchFamily="2" charset="2"/>
              </a:rPr>
              <a:t>buffer</a:t>
            </a:r>
            <a:r>
              <a:rPr lang="ko-KR" altLang="en-US" dirty="0">
                <a:sym typeface="Wingdings" panose="05000000000000000000" pitchFamily="2" charset="2"/>
              </a:rPr>
              <a:t> 사용을 통해 </a:t>
            </a:r>
            <a:r>
              <a:rPr lang="en-US" altLang="ko-KR" dirty="0">
                <a:sym typeface="Wingdings" panose="05000000000000000000" pitchFamily="2" charset="2"/>
              </a:rPr>
              <a:t>DCTCP</a:t>
            </a:r>
            <a:r>
              <a:rPr lang="ko-KR" altLang="en-US" dirty="0">
                <a:sym typeface="Wingdings" panose="05000000000000000000" pitchFamily="2" charset="2"/>
              </a:rPr>
              <a:t>가 작동하게 </a:t>
            </a:r>
            <a:r>
              <a:rPr lang="ko-KR" altLang="en-US" dirty="0" err="1">
                <a:sym typeface="Wingdings" panose="05000000000000000000" pitchFamily="2" charset="2"/>
              </a:rPr>
              <a:t>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internal and external flow</a:t>
            </a:r>
            <a:r>
              <a:rPr lang="ko-KR" altLang="en-US" dirty="0"/>
              <a:t>의 </a:t>
            </a:r>
            <a:r>
              <a:rPr lang="en-US" altLang="ko-KR" dirty="0"/>
              <a:t>bandwidth </a:t>
            </a:r>
            <a:r>
              <a:rPr lang="ko-KR" altLang="en-US" dirty="0"/>
              <a:t>할당은 </a:t>
            </a:r>
            <a:r>
              <a:rPr lang="en-US" altLang="ko-KR" dirty="0"/>
              <a:t>Ethernet priority</a:t>
            </a:r>
            <a:r>
              <a:rPr lang="ko-KR" altLang="en-US" dirty="0"/>
              <a:t>를 따름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Congestion control protocol </a:t>
            </a:r>
            <a:r>
              <a:rPr lang="ko-KR" altLang="en-US" dirty="0"/>
              <a:t>종류</a:t>
            </a:r>
            <a:br>
              <a:rPr lang="en-US" altLang="ko-KR" dirty="0"/>
            </a:br>
            <a:r>
              <a:rPr lang="en-US" altLang="ko-KR" dirty="0"/>
              <a:t>- Delay-based protocol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>
                <a:solidFill>
                  <a:srgbClr val="DE5220"/>
                </a:solidFill>
              </a:rPr>
              <a:t>Active Queue Management (AQM) </a:t>
            </a:r>
            <a:r>
              <a:rPr lang="en-US" altLang="ko-KR" dirty="0">
                <a:solidFill>
                  <a:srgbClr val="C4C4C4"/>
                </a:solidFill>
              </a:rPr>
              <a:t>– </a:t>
            </a:r>
            <a:r>
              <a:rPr lang="ko-KR" altLang="en-US" dirty="0">
                <a:solidFill>
                  <a:srgbClr val="C4C4C4"/>
                </a:solidFill>
              </a:rPr>
              <a:t>우리가 사용할 방법</a:t>
            </a:r>
          </a:p>
        </p:txBody>
      </p:sp>
    </p:spTree>
    <p:extLst>
      <p:ext uri="{BB962C8B-B14F-4D97-AF65-F5344CB8AC3E}">
        <p14:creationId xmlns:p14="http://schemas.microsoft.com/office/powerpoint/2010/main" val="422542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/>
              <a:t>1. Data</a:t>
            </a:r>
            <a:r>
              <a:rPr lang="ko-KR" altLang="en-US" sz="4800"/>
              <a:t> </a:t>
            </a:r>
            <a:r>
              <a:rPr lang="en-US" altLang="ko-KR" sz="4800" dirty="0"/>
              <a:t>Center</a:t>
            </a:r>
            <a:r>
              <a:rPr lang="ko-KR" altLang="en-US" sz="4800" dirty="0"/>
              <a:t>에서의 통신</a:t>
            </a:r>
            <a:br>
              <a:rPr lang="en-US" altLang="ko-KR" sz="4800" dirty="0"/>
            </a:br>
            <a:r>
              <a:rPr lang="en-US" altLang="ko-KR" sz="4800" dirty="0"/>
              <a:t>- </a:t>
            </a:r>
            <a:r>
              <a:rPr lang="en-US" altLang="ko-KR" sz="4800" i="1" dirty="0"/>
              <a:t>Partition/Aggregate -</a:t>
            </a:r>
            <a:endParaRPr lang="ko-KR" altLang="en-US" sz="3200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/>
              <a:t>all-up SLA: the backend after subtracting typical Internet and rendering delays – 230~300ms</a:t>
            </a:r>
          </a:p>
          <a:p>
            <a:r>
              <a:rPr lang="en-US" altLang="ko-KR"/>
              <a:t>all-up SLA</a:t>
            </a:r>
            <a:r>
              <a:rPr lang="ko-KR" altLang="en-US"/>
              <a:t>를 유지시키기 위해서는 </a:t>
            </a:r>
            <a:r>
              <a:rPr lang="en-US" altLang="ko-KR"/>
              <a:t>worker node</a:t>
            </a:r>
            <a:r>
              <a:rPr lang="ko-KR" altLang="en-US"/>
              <a:t>들은 </a:t>
            </a:r>
            <a:r>
              <a:rPr lang="en-US" altLang="ko-KR"/>
              <a:t>tight deadline</a:t>
            </a:r>
            <a:r>
              <a:rPr lang="ko-KR" altLang="en-US"/>
              <a:t>을 할당 받음</a:t>
            </a:r>
            <a:br>
              <a:rPr lang="en-US" altLang="ko-KR"/>
            </a:br>
            <a:r>
              <a:rPr lang="en-US" altLang="ko-KR"/>
              <a:t>- 10~100ms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만약 </a:t>
            </a:r>
            <a:r>
              <a:rPr lang="en-US" altLang="ko-KR"/>
              <a:t>node</a:t>
            </a:r>
            <a:r>
              <a:rPr lang="ko-KR" altLang="en-US"/>
              <a:t>가 </a:t>
            </a:r>
            <a:r>
              <a:rPr lang="en-US" altLang="ko-KR"/>
              <a:t>daedline</a:t>
            </a:r>
            <a:r>
              <a:rPr lang="ko-KR" altLang="en-US"/>
              <a:t>을 지키지 못한다면 해당 </a:t>
            </a:r>
            <a:r>
              <a:rPr lang="en-US" altLang="ko-KR"/>
              <a:t>respons</a:t>
            </a:r>
            <a:r>
              <a:rPr lang="ko-KR" altLang="en-US"/>
              <a:t>를 제외한 연산이 진행될 것이고 </a:t>
            </a:r>
            <a:br>
              <a:rPr lang="en-US" altLang="ko-KR"/>
            </a:br>
            <a:r>
              <a:rPr lang="en-US" altLang="ko-KR"/>
              <a:t>	</a:t>
            </a:r>
            <a:r>
              <a:rPr lang="ko-KR" altLang="en-US"/>
              <a:t>결과의 질이 안 좋아짐</a:t>
            </a:r>
            <a:endParaRPr lang="en-US" altLang="ko-KR"/>
          </a:p>
          <a:p>
            <a:r>
              <a:rPr lang="en-US" altLang="ko-KR"/>
              <a:t>99.9% latency == lower quality results or long lags for at least 1 in 1000 response --?</a:t>
            </a:r>
            <a:br>
              <a:rPr lang="en-US" altLang="ko-KR"/>
            </a:br>
            <a:r>
              <a:rPr lang="en-US" altLang="ko-KR"/>
              <a:t>- 99.9% </a:t>
            </a:r>
            <a:r>
              <a:rPr lang="ko-KR" altLang="en-US"/>
              <a:t>확률로 </a:t>
            </a:r>
            <a:r>
              <a:rPr lang="en-US" altLang="ko-KR"/>
              <a:t>latenc</a:t>
            </a:r>
            <a:r>
              <a:rPr lang="ko-KR" altLang="en-US"/>
              <a:t>가 포착된다는 것은 </a:t>
            </a:r>
            <a:r>
              <a:rPr lang="en-US" altLang="ko-KR"/>
              <a:t>1000</a:t>
            </a:r>
            <a:r>
              <a:rPr lang="ko-KR" altLang="en-US"/>
              <a:t>개 중에 적어도 </a:t>
            </a:r>
            <a:r>
              <a:rPr lang="en-US" altLang="ko-KR"/>
              <a:t>1</a:t>
            </a:r>
            <a:r>
              <a:rPr lang="ko-KR" altLang="en-US"/>
              <a:t>개는 </a:t>
            </a:r>
            <a:r>
              <a:rPr lang="en-US" altLang="ko-KR"/>
              <a:t>latency</a:t>
            </a:r>
            <a:r>
              <a:rPr lang="ko-KR" altLang="en-US"/>
              <a:t>가 발생</a:t>
            </a:r>
            <a:endParaRPr lang="en-US" altLang="ko-KR" dirty="0"/>
          </a:p>
          <a:p>
            <a:r>
              <a:rPr lang="en-US" altLang="ko-KR"/>
              <a:t>network delay</a:t>
            </a:r>
            <a:r>
              <a:rPr lang="ko-KR" altLang="en-US"/>
              <a:t>는 </a:t>
            </a:r>
            <a:r>
              <a:rPr lang="en-US" altLang="ko-KR"/>
              <a:t>tight deadline</a:t>
            </a:r>
            <a:r>
              <a:rPr lang="ko-KR" altLang="en-US"/>
              <a:t>에서 중요한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62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sz="4800"/>
              <a:t>1. Data</a:t>
            </a:r>
            <a:r>
              <a:rPr lang="ko-KR" altLang="en-US" sz="4800"/>
              <a:t> </a:t>
            </a:r>
            <a:r>
              <a:rPr lang="en-US" altLang="ko-KR" sz="4800" dirty="0"/>
              <a:t>Center</a:t>
            </a:r>
            <a:r>
              <a:rPr lang="ko-KR" altLang="en-US" sz="4800" dirty="0"/>
              <a:t>에서의 통신</a:t>
            </a:r>
            <a:br>
              <a:rPr lang="en-US" altLang="ko-KR" sz="4800" dirty="0"/>
            </a:br>
            <a:r>
              <a:rPr lang="en-US" altLang="ko-KR" sz="4800" dirty="0"/>
              <a:t>- Workload characterization -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4822825"/>
          </a:xfrm>
        </p:spPr>
        <p:txBody>
          <a:bodyPr>
            <a:normAutofit/>
          </a:bodyPr>
          <a:lstStyle/>
          <a:p>
            <a:r>
              <a:rPr lang="en-US" altLang="ko-KR" b="1" dirty="0"/>
              <a:t>Query traffic </a:t>
            </a:r>
            <a:r>
              <a:rPr lang="en-US" altLang="ko-KR" dirty="0"/>
              <a:t>(+ short message traffic)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i="1" dirty="0"/>
              <a:t>Partition/Aggregate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따름</a:t>
            </a:r>
            <a:br>
              <a:rPr lang="en-US" altLang="ko-KR" dirty="0"/>
            </a:br>
            <a:r>
              <a:rPr lang="en-US" altLang="ko-KR" dirty="0"/>
              <a:t>- short, latency-critical flow</a:t>
            </a:r>
            <a:r>
              <a:rPr lang="ko-KR" altLang="en-US" dirty="0"/>
              <a:t>들로 구성</a:t>
            </a:r>
            <a:br>
              <a:rPr lang="en-US" altLang="ko-KR" dirty="0"/>
            </a:br>
            <a:r>
              <a:rPr lang="en-US" altLang="ko-KR" dirty="0"/>
              <a:t>- HLA(high-level aggregator) </a:t>
            </a:r>
            <a:r>
              <a:rPr lang="en-US" altLang="ko-KR" dirty="0">
                <a:sym typeface="Wingdings" panose="05000000000000000000" pitchFamily="2" charset="2"/>
              </a:rPr>
              <a:t> MLA</a:t>
            </a:r>
            <a:r>
              <a:rPr lang="en-US" altLang="ko-KR" dirty="0"/>
              <a:t> (middle-level </a:t>
            </a:r>
            <a:r>
              <a:rPr lang="en-US" altLang="ko-KR"/>
              <a:t>aggregator)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큰</a:t>
            </a:r>
            <a:r>
              <a:rPr lang="en-US" altLang="ko-KR"/>
              <a:t>(high-level) query</a:t>
            </a:r>
            <a:r>
              <a:rPr lang="ko-KR" altLang="en-US"/>
              <a:t>들을 작은</a:t>
            </a:r>
            <a:r>
              <a:rPr lang="en-US" altLang="ko-KR"/>
              <a:t>(middle-level) query</a:t>
            </a:r>
            <a:r>
              <a:rPr lang="ko-KR" altLang="en-US"/>
              <a:t>들로 조가조각</a:t>
            </a:r>
            <a:r>
              <a:rPr lang="en-US" altLang="ko-KR"/>
              <a:t> </a:t>
            </a:r>
            <a:endParaRPr lang="en-US" altLang="ko-KR" dirty="0"/>
          </a:p>
          <a:p>
            <a:r>
              <a:rPr lang="en-US" altLang="ko-KR" b="1" dirty="0"/>
              <a:t>Background traffic</a:t>
            </a:r>
            <a:r>
              <a:rPr lang="en-US" altLang="ko-KR" dirty="0"/>
              <a:t>: </a:t>
            </a:r>
            <a:r>
              <a:rPr lang="ko-KR" altLang="en-US" dirty="0"/>
              <a:t>방대한 양의 </a:t>
            </a:r>
            <a:r>
              <a:rPr lang="ko-KR" altLang="en-US"/>
              <a:t>데이터를 조각조각 </a:t>
            </a:r>
            <a:r>
              <a:rPr lang="en-US" altLang="ko-KR"/>
              <a:t>--?????????????????????????</a:t>
            </a:r>
            <a:br>
              <a:rPr lang="en-US" altLang="ko-KR" dirty="0"/>
            </a:br>
            <a:r>
              <a:rPr lang="en-US" altLang="ko-KR"/>
              <a:t>- update flow and short message flow</a:t>
            </a:r>
            <a:r>
              <a:rPr lang="ko-KR" altLang="en-US" dirty="0"/>
              <a:t>들로 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/>
              <a:t>update flow: worke</a:t>
            </a:r>
            <a:r>
              <a:rPr lang="ko-KR" altLang="en-US"/>
              <a:t>에게 </a:t>
            </a:r>
            <a:r>
              <a:rPr lang="en-US" altLang="ko-KR"/>
              <a:t>fresh </a:t>
            </a:r>
            <a:r>
              <a:rPr lang="en-US" altLang="ko-KR" u="sng"/>
              <a:t>data</a:t>
            </a:r>
            <a:r>
              <a:rPr lang="ko-KR" altLang="en-US" u="sng"/>
              <a:t>를 </a:t>
            </a:r>
            <a:r>
              <a:rPr lang="en-US" altLang="ko-KR" u="sng"/>
              <a:t>copy</a:t>
            </a:r>
            <a:br>
              <a:rPr lang="en-US" altLang="ko-KR" dirty="0"/>
            </a:br>
            <a:r>
              <a:rPr lang="en-US" altLang="ko-KR" dirty="0"/>
              <a:t>- short</a:t>
            </a:r>
            <a:r>
              <a:rPr lang="ko-KR" altLang="en-US" dirty="0"/>
              <a:t> </a:t>
            </a:r>
            <a:r>
              <a:rPr lang="en-US" altLang="ko-KR"/>
              <a:t>message</a:t>
            </a:r>
            <a:r>
              <a:rPr lang="ko-KR" altLang="en-US"/>
              <a:t> </a:t>
            </a:r>
            <a:r>
              <a:rPr lang="en-US" altLang="ko-KR"/>
              <a:t>flow: worker</a:t>
            </a:r>
            <a:r>
              <a:rPr lang="ko-KR" altLang="en-US"/>
              <a:t>들의 </a:t>
            </a:r>
            <a:r>
              <a:rPr lang="en-US" altLang="ko-KR" u="sng"/>
              <a:t>control state</a:t>
            </a:r>
            <a:r>
              <a:rPr lang="ko-KR" altLang="en-US"/>
              <a:t>를 </a:t>
            </a:r>
            <a:r>
              <a:rPr lang="en-US" altLang="ko-KR"/>
              <a:t>update</a:t>
            </a:r>
            <a:endParaRPr lang="en-US" altLang="ko-KR" dirty="0"/>
          </a:p>
          <a:p>
            <a:r>
              <a:rPr lang="en-US" altLang="ko-KR" b="1" dirty="0"/>
              <a:t>Flow concurrency </a:t>
            </a:r>
            <a:r>
              <a:rPr lang="en-US" altLang="ko-KR" b="1"/>
              <a:t>and size </a:t>
            </a:r>
            <a:r>
              <a:rPr lang="en-US" altLang="ko-KR"/>
              <a:t>--????????</a:t>
            </a:r>
            <a:br>
              <a:rPr lang="en-US" altLang="ko-KR" dirty="0"/>
            </a:br>
            <a:r>
              <a:rPr lang="en-US" altLang="ko-KR"/>
              <a:t>- MLA &amp; worker node</a:t>
            </a:r>
            <a:br>
              <a:rPr lang="en-US" altLang="ko-KR"/>
            </a:br>
            <a:r>
              <a:rPr lang="en-US" altLang="ko-KR"/>
              <a:t>- median of all flows: 36 concurrent connections</a:t>
            </a:r>
            <a:br>
              <a:rPr lang="en-US" altLang="ko-KR"/>
            </a:br>
            <a:r>
              <a:rPr lang="en-US" altLang="ko-KR"/>
              <a:t>- median of large flows (&gt; 1MB): 1 concurrent connections</a:t>
            </a:r>
            <a:br>
              <a:rPr lang="en-US" altLang="ko-KR"/>
            </a:br>
            <a:r>
              <a:rPr lang="en-US" altLang="ko-KR"/>
              <a:t>	</a:t>
            </a:r>
            <a:r>
              <a:rPr lang="en-US" altLang="ko-KR">
                <a:sym typeface="Wingdings" panose="05000000000000000000" pitchFamily="2" charset="2"/>
              </a:rPr>
              <a:t> large flow</a:t>
            </a:r>
            <a:r>
              <a:rPr lang="ko-KR" altLang="en-US">
                <a:sym typeface="Wingdings" panose="05000000000000000000" pitchFamily="2" charset="2"/>
              </a:rPr>
              <a:t>들은 커서 상당한 </a:t>
            </a:r>
            <a:r>
              <a:rPr lang="en-US" altLang="ko-KR">
                <a:sym typeface="Wingdings" panose="05000000000000000000" pitchFamily="2" charset="2"/>
              </a:rPr>
              <a:t>buffer space</a:t>
            </a:r>
            <a:r>
              <a:rPr lang="ko-KR" altLang="en-US">
                <a:sym typeface="Wingdings" panose="05000000000000000000" pitchFamily="2" charset="2"/>
              </a:rPr>
              <a:t>를 소비하여 </a:t>
            </a:r>
            <a:r>
              <a:rPr lang="en-US" altLang="ko-KR">
                <a:sym typeface="Wingdings" panose="05000000000000000000" pitchFamily="2" charset="2"/>
              </a:rPr>
              <a:t>queue buildup</a:t>
            </a:r>
            <a:r>
              <a:rPr lang="ko-KR" altLang="en-US">
                <a:sym typeface="Wingdings" panose="05000000000000000000" pitchFamily="2" charset="2"/>
              </a:rPr>
              <a:t>을 발생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71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43385"/>
            <a:ext cx="10515600" cy="1461989"/>
          </a:xfrm>
        </p:spPr>
        <p:txBody>
          <a:bodyPr>
            <a:normAutofit fontScale="90000"/>
          </a:bodyPr>
          <a:lstStyle/>
          <a:p>
            <a:r>
              <a:rPr lang="en-US" altLang="ko-KR" sz="4800"/>
              <a:t>1. Data</a:t>
            </a:r>
            <a:r>
              <a:rPr lang="ko-KR" altLang="en-US" sz="4800"/>
              <a:t> </a:t>
            </a:r>
            <a:r>
              <a:rPr lang="en-US" altLang="ko-KR" sz="4800" dirty="0"/>
              <a:t>Center</a:t>
            </a:r>
            <a:r>
              <a:rPr lang="ko-KR" altLang="en-US" sz="4800"/>
              <a:t>에서의 통신</a:t>
            </a:r>
            <a:br>
              <a:rPr lang="en-US" altLang="ko-KR" sz="4800"/>
            </a:br>
            <a:r>
              <a:rPr lang="en-US" altLang="ko-KR" sz="6000"/>
              <a:t>- </a:t>
            </a:r>
            <a:r>
              <a:rPr lang="ko-KR" altLang="en-US" sz="6000"/>
              <a:t>결론 </a:t>
            </a:r>
            <a:r>
              <a:rPr lang="en-US" altLang="ko-KR" sz="6000"/>
              <a:t>-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15277"/>
            <a:ext cx="10515600" cy="4052197"/>
          </a:xfrm>
        </p:spPr>
        <p:txBody>
          <a:bodyPr>
            <a:normAutofit/>
          </a:bodyPr>
          <a:lstStyle/>
          <a:p>
            <a:r>
              <a:rPr lang="en-US" altLang="ko-KR" sz="3200"/>
              <a:t>throughput-sensitive large flows</a:t>
            </a:r>
          </a:p>
          <a:p>
            <a:r>
              <a:rPr lang="en-US" altLang="ko-KR" sz="3200"/>
              <a:t>delay sensitive short flows</a:t>
            </a:r>
          </a:p>
          <a:p>
            <a:r>
              <a:rPr lang="en-US" altLang="ko-KR" sz="3200"/>
              <a:t>bursty query traffic</a:t>
            </a:r>
          </a:p>
          <a:p>
            <a:pPr marL="36900" indent="0">
              <a:buNone/>
            </a:pPr>
            <a:r>
              <a:rPr lang="ko-KR" altLang="en-US" sz="3200"/>
              <a:t>  </a:t>
            </a:r>
            <a:r>
              <a:rPr lang="en-US" altLang="ko-KR" sz="3200"/>
              <a:t>	</a:t>
            </a:r>
            <a:r>
              <a:rPr lang="ko-KR" altLang="en-US" sz="3200"/>
              <a:t>모두 </a:t>
            </a:r>
            <a:r>
              <a:rPr lang="en-US" altLang="ko-KR" sz="3200"/>
              <a:t>data center network</a:t>
            </a:r>
            <a:r>
              <a:rPr lang="ko-KR" altLang="en-US" sz="3200"/>
              <a:t>에 공존</a:t>
            </a:r>
            <a:br>
              <a:rPr lang="en-US" altLang="ko-KR" sz="3200"/>
            </a:br>
            <a:r>
              <a:rPr lang="en-US" altLang="ko-KR" sz="3200"/>
              <a:t>	</a:t>
            </a:r>
            <a:r>
              <a:rPr lang="en-US" altLang="ko-KR" sz="3200">
                <a:sym typeface="Wingdings" panose="05000000000000000000" pitchFamily="2" charset="2"/>
              </a:rPr>
              <a:t> </a:t>
            </a:r>
            <a:r>
              <a:rPr lang="ko-KR" altLang="en-US" sz="3200">
                <a:sym typeface="Wingdings" panose="05000000000000000000" pitchFamily="2" charset="2"/>
              </a:rPr>
              <a:t>이를 모두 해결할 방법은 </a:t>
            </a:r>
            <a:r>
              <a:rPr lang="en-US" altLang="ko-KR" sz="3200">
                <a:sym typeface="Wingdings" panose="05000000000000000000" pitchFamily="2" charset="2"/>
              </a:rPr>
              <a:t>DCTCP!!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68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2.Understanding Performance Impairments</a:t>
            </a:r>
            <a:br>
              <a:rPr lang="en-US" altLang="ko-KR" sz="4400"/>
            </a:br>
            <a:r>
              <a:rPr lang="en-US" altLang="ko-KR" sz="4400"/>
              <a:t>- Switches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5213351"/>
          </a:xfrm>
        </p:spPr>
        <p:txBody>
          <a:bodyPr>
            <a:normAutofit/>
          </a:bodyPr>
          <a:lstStyle/>
          <a:p>
            <a:r>
              <a:rPr lang="en-US" altLang="ko-KR" sz="2400">
                <a:solidFill>
                  <a:srgbClr val="C4C4C4"/>
                </a:solidFill>
              </a:rPr>
              <a:t>shared memory switch: </a:t>
            </a:r>
            <a:r>
              <a:rPr lang="ko-KR" altLang="en-US" sz="2400">
                <a:solidFill>
                  <a:srgbClr val="C4C4C4"/>
                </a:solidFill>
              </a:rPr>
              <a:t>논리적으로 공유되는 </a:t>
            </a:r>
            <a:r>
              <a:rPr lang="en-US" altLang="ko-KR" sz="2400">
                <a:solidFill>
                  <a:srgbClr val="C4C4C4"/>
                </a:solidFill>
              </a:rPr>
              <a:t>packet buffer</a:t>
            </a:r>
            <a:r>
              <a:rPr lang="ko-KR" altLang="en-US" sz="2400">
                <a:solidFill>
                  <a:srgbClr val="C4C4C4"/>
                </a:solidFill>
              </a:rPr>
              <a:t>를 이용해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					   	   </a:t>
            </a:r>
            <a:r>
              <a:rPr lang="en-US" altLang="ko-KR" sz="2400">
                <a:solidFill>
                  <a:srgbClr val="DE5220"/>
                </a:solidFill>
              </a:rPr>
              <a:t>statistical multiplexing </a:t>
            </a:r>
            <a:r>
              <a:rPr lang="en-US" altLang="ko-KR" sz="2400">
                <a:solidFill>
                  <a:srgbClr val="C4C4C4"/>
                </a:solidFill>
              </a:rPr>
              <a:t>gain</a:t>
            </a:r>
            <a:r>
              <a:rPr lang="ko-KR" altLang="en-US" sz="2400">
                <a:solidFill>
                  <a:srgbClr val="C4C4C4"/>
                </a:solidFill>
              </a:rPr>
              <a:t>을 얻기 위함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MMU(Memory Management Unit)</a:t>
            </a:r>
            <a:r>
              <a:rPr lang="ko-KR" altLang="en-US" sz="2400">
                <a:solidFill>
                  <a:srgbClr val="C4C4C4"/>
                </a:solidFill>
              </a:rPr>
              <a:t>에 의해 </a:t>
            </a:r>
            <a:r>
              <a:rPr lang="en-US" altLang="ko-KR" sz="2400">
                <a:solidFill>
                  <a:srgbClr val="C4C4C4"/>
                </a:solidFill>
              </a:rPr>
              <a:t>shared pool</a:t>
            </a:r>
            <a:r>
              <a:rPr lang="ko-KR" altLang="en-US" sz="2400">
                <a:solidFill>
                  <a:srgbClr val="C4C4C4"/>
                </a:solidFill>
              </a:rPr>
              <a:t>에서 메모리가 동적으로 할당됨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MMU</a:t>
            </a:r>
            <a:r>
              <a:rPr lang="ko-KR" altLang="en-US" sz="2400">
                <a:solidFill>
                  <a:srgbClr val="C4C4C4"/>
                </a:solidFill>
              </a:rPr>
              <a:t>는 최대 메모리 용량을 제한하여 </a:t>
            </a:r>
            <a:r>
              <a:rPr lang="en-US" altLang="ko-KR" sz="2400">
                <a:solidFill>
                  <a:srgbClr val="C4C4C4"/>
                </a:solidFill>
              </a:rPr>
              <a:t>unfairness</a:t>
            </a:r>
            <a:r>
              <a:rPr lang="ko-KR" altLang="en-US" sz="2400">
                <a:solidFill>
                  <a:srgbClr val="C4C4C4"/>
                </a:solidFill>
              </a:rPr>
              <a:t>를 방지하고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ko-KR" altLang="en-US" sz="2400">
                <a:solidFill>
                  <a:srgbClr val="C4C4C4"/>
                </a:solidFill>
              </a:rPr>
              <a:t>이 범위 안에서 요청하는 메모리를 최대한 제공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ko-KR" altLang="en-US" sz="2400">
                <a:solidFill>
                  <a:srgbClr val="C4C4C4"/>
                </a:solidFill>
              </a:rPr>
              <a:t>만약 해당 </a:t>
            </a:r>
            <a:r>
              <a:rPr lang="en-US" altLang="ko-KR" sz="2400">
                <a:solidFill>
                  <a:srgbClr val="C4C4C4"/>
                </a:solidFill>
              </a:rPr>
              <a:t>interface</a:t>
            </a:r>
            <a:r>
              <a:rPr lang="ko-KR" altLang="en-US" sz="2400">
                <a:solidFill>
                  <a:srgbClr val="C4C4C4"/>
                </a:solidFill>
              </a:rPr>
              <a:t>가 최대 메모리 용량을 찍거나 </a:t>
            </a:r>
            <a:r>
              <a:rPr lang="en-US" altLang="ko-KR" sz="2400">
                <a:solidFill>
                  <a:srgbClr val="C4C4C4"/>
                </a:solidFill>
              </a:rPr>
              <a:t>shared pool</a:t>
            </a:r>
            <a:r>
              <a:rPr lang="ko-KR" altLang="en-US" sz="2400">
                <a:solidFill>
                  <a:srgbClr val="C4C4C4"/>
                </a:solidFill>
              </a:rPr>
              <a:t>이 완전히 소비되었을 경우 </a:t>
            </a:r>
            <a:r>
              <a:rPr lang="en-US" altLang="ko-KR" sz="2400">
                <a:solidFill>
                  <a:srgbClr val="C4C4C4"/>
                </a:solidFill>
              </a:rPr>
              <a:t>packet drop</a:t>
            </a:r>
            <a:r>
              <a:rPr lang="ko-KR" altLang="en-US" sz="2400">
                <a:solidFill>
                  <a:srgbClr val="C4C4C4"/>
                </a:solidFill>
              </a:rPr>
              <a:t>이 발생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large multi-ported memory</a:t>
            </a:r>
            <a:r>
              <a:rPr lang="ko-KR" altLang="en-US" sz="2400">
                <a:solidFill>
                  <a:srgbClr val="C4C4C4"/>
                </a:solidFill>
              </a:rPr>
              <a:t>를 설계하는 것은 매우높은 비용이 발생하므로 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ko-KR" altLang="en-US" sz="2400">
                <a:solidFill>
                  <a:srgbClr val="C4C4C4"/>
                </a:solidFill>
              </a:rPr>
              <a:t>값이 가장 싼 </a:t>
            </a:r>
            <a:r>
              <a:rPr lang="en-US" altLang="ko-KR" sz="2400">
                <a:solidFill>
                  <a:srgbClr val="C4C4C4"/>
                </a:solidFill>
              </a:rPr>
              <a:t>shallow buffered switch</a:t>
            </a:r>
            <a:r>
              <a:rPr lang="ko-KR" altLang="en-US" sz="2400">
                <a:solidFill>
                  <a:srgbClr val="C4C4C4"/>
                </a:solidFill>
              </a:rPr>
              <a:t>를 사용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ko-KR" altLang="en-US" sz="2400">
                <a:solidFill>
                  <a:srgbClr val="C4C4C4"/>
                </a:solidFill>
              </a:rPr>
              <a:t>하지만 </a:t>
            </a:r>
            <a:r>
              <a:rPr lang="en-US" altLang="ko-KR" sz="2400">
                <a:solidFill>
                  <a:srgbClr val="C4C4C4"/>
                </a:solidFill>
              </a:rPr>
              <a:t>shallow buffered switch</a:t>
            </a:r>
            <a:r>
              <a:rPr lang="ko-KR" altLang="en-US" sz="2400">
                <a:solidFill>
                  <a:srgbClr val="C4C4C4"/>
                </a:solidFill>
              </a:rPr>
              <a:t>는 다음에서 언급하는 </a:t>
            </a:r>
            <a:r>
              <a:rPr lang="en-US" altLang="ko-KR" sz="2400">
                <a:solidFill>
                  <a:srgbClr val="C4C4C4"/>
                </a:solidFill>
              </a:rPr>
              <a:t>3</a:t>
            </a:r>
            <a:r>
              <a:rPr lang="ko-KR" altLang="en-US" sz="2400">
                <a:solidFill>
                  <a:srgbClr val="C4C4C4"/>
                </a:solidFill>
              </a:rPr>
              <a:t>가지 단점 있음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5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4400"/>
              <a:t>2. Problems in switch #1</a:t>
            </a:r>
            <a:br>
              <a:rPr lang="en-US" altLang="ko-KR" sz="4400"/>
            </a:br>
            <a:r>
              <a:rPr lang="en-US" altLang="ko-KR" sz="4400"/>
              <a:t>- Incast -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4649"/>
            <a:ext cx="10515600" cy="5213351"/>
          </a:xfrm>
        </p:spPr>
        <p:txBody>
          <a:bodyPr>
            <a:normAutofit/>
          </a:bodyPr>
          <a:lstStyle/>
          <a:p>
            <a:r>
              <a:rPr lang="ko-KR" altLang="en-US" sz="2400">
                <a:solidFill>
                  <a:srgbClr val="C4C4C4"/>
                </a:solidFill>
              </a:rPr>
              <a:t>많은 </a:t>
            </a:r>
            <a:r>
              <a:rPr lang="en-US" altLang="ko-KR" sz="2400">
                <a:solidFill>
                  <a:srgbClr val="C4C4C4"/>
                </a:solidFill>
              </a:rPr>
              <a:t>flow</a:t>
            </a:r>
            <a:r>
              <a:rPr lang="ko-KR" altLang="en-US" sz="2400">
                <a:solidFill>
                  <a:srgbClr val="C4C4C4"/>
                </a:solidFill>
              </a:rPr>
              <a:t>가 동시에 한 </a:t>
            </a:r>
            <a:r>
              <a:rPr lang="en-US" altLang="ko-KR" sz="2400">
                <a:solidFill>
                  <a:srgbClr val="C4C4C4"/>
                </a:solidFill>
              </a:rPr>
              <a:t>interface</a:t>
            </a:r>
            <a:r>
              <a:rPr lang="ko-KR" altLang="en-US" sz="2400">
                <a:solidFill>
                  <a:srgbClr val="C4C4C4"/>
                </a:solidFill>
              </a:rPr>
              <a:t>에 몰리면 </a:t>
            </a:r>
            <a:r>
              <a:rPr lang="en-US" altLang="ko-KR" sz="2400">
                <a:solidFill>
                  <a:srgbClr val="C4C4C4"/>
                </a:solidFill>
              </a:rPr>
              <a:t>buffer</a:t>
            </a:r>
            <a:r>
              <a:rPr lang="ko-KR" altLang="en-US" sz="2400">
                <a:solidFill>
                  <a:srgbClr val="C4C4C4"/>
                </a:solidFill>
              </a:rPr>
              <a:t>나 </a:t>
            </a:r>
            <a:r>
              <a:rPr lang="en-US" altLang="ko-KR" sz="2400">
                <a:solidFill>
                  <a:srgbClr val="C4C4C4"/>
                </a:solidFill>
              </a:rPr>
              <a:t>memory</a:t>
            </a:r>
            <a:r>
              <a:rPr lang="ko-KR" altLang="en-US" sz="2400">
                <a:solidFill>
                  <a:srgbClr val="C4C4C4"/>
                </a:solidFill>
              </a:rPr>
              <a:t>가 모두 소진되어 </a:t>
            </a:r>
            <a:r>
              <a:rPr lang="en-US" altLang="ko-KR" sz="2400">
                <a:solidFill>
                  <a:srgbClr val="C4C4C4"/>
                </a:solidFill>
              </a:rPr>
              <a:t>packet loss </a:t>
            </a:r>
            <a:r>
              <a:rPr lang="ko-KR" altLang="en-US" sz="2400">
                <a:solidFill>
                  <a:srgbClr val="C4C4C4"/>
                </a:solidFill>
              </a:rPr>
              <a:t>발생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</a:t>
            </a:r>
            <a:r>
              <a:rPr lang="ko-KR" altLang="en-US" sz="2400">
                <a:solidFill>
                  <a:srgbClr val="C4C4C4"/>
                </a:solidFill>
              </a:rPr>
              <a:t>이 경우 </a:t>
            </a:r>
            <a:r>
              <a:rPr lang="en-US" altLang="ko-KR" sz="2400">
                <a:solidFill>
                  <a:srgbClr val="C4C4C4"/>
                </a:solidFill>
              </a:rPr>
              <a:t>flow </a:t>
            </a:r>
            <a:r>
              <a:rPr lang="ko-KR" altLang="en-US" sz="2400">
                <a:solidFill>
                  <a:srgbClr val="C4C4C4"/>
                </a:solidFill>
              </a:rPr>
              <a:t>크기가 작아도 발생할 수 있음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Partition/Aggregate design pattern</a:t>
            </a:r>
            <a:r>
              <a:rPr lang="ko-KR" altLang="en-US" sz="2400">
                <a:solidFill>
                  <a:srgbClr val="C4C4C4"/>
                </a:solidFill>
              </a:rPr>
              <a:t>에서 발생</a:t>
            </a:r>
            <a:endParaRPr lang="en-US" altLang="ko-KR" sz="2400">
              <a:solidFill>
                <a:srgbClr val="C4C4C4"/>
              </a:solidFill>
            </a:endParaRPr>
          </a:p>
          <a:p>
            <a:r>
              <a:rPr lang="en-US" altLang="ko-KR" sz="2400">
                <a:solidFill>
                  <a:srgbClr val="C4C4C4"/>
                </a:solidFill>
              </a:rPr>
              <a:t>worker respons</a:t>
            </a:r>
            <a:r>
              <a:rPr lang="ko-KR" altLang="en-US" sz="2400">
                <a:solidFill>
                  <a:srgbClr val="C4C4C4"/>
                </a:solidFill>
              </a:rPr>
              <a:t>에서 발생하는 </a:t>
            </a:r>
            <a:r>
              <a:rPr lang="en-US" altLang="ko-KR" sz="2400">
                <a:solidFill>
                  <a:srgbClr val="C4C4C4"/>
                </a:solidFill>
              </a:rPr>
              <a:t>timeout</a:t>
            </a:r>
            <a:r>
              <a:rPr lang="ko-KR" altLang="en-US" sz="2400">
                <a:solidFill>
                  <a:srgbClr val="C4C4C4"/>
                </a:solidFill>
              </a:rPr>
              <a:t>을 방지하기 위한 </a:t>
            </a:r>
            <a:r>
              <a:rPr lang="en-US" altLang="ko-KR" sz="2400">
                <a:solidFill>
                  <a:srgbClr val="C4C4C4"/>
                </a:solidFill>
              </a:rPr>
              <a:t>2</a:t>
            </a:r>
            <a:r>
              <a:rPr lang="ko-KR" altLang="en-US" sz="2400">
                <a:solidFill>
                  <a:srgbClr val="C4C4C4"/>
                </a:solidFill>
              </a:rPr>
              <a:t>가지 변화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- reponse</a:t>
            </a:r>
            <a:r>
              <a:rPr lang="ko-KR" altLang="en-US" sz="2400">
                <a:solidFill>
                  <a:srgbClr val="C4C4C4"/>
                </a:solidFill>
              </a:rPr>
              <a:t>의 크기를 </a:t>
            </a:r>
            <a:r>
              <a:rPr lang="en-US" altLang="ko-KR" sz="2400">
                <a:solidFill>
                  <a:srgbClr val="C4C4C4"/>
                </a:solidFill>
              </a:rPr>
              <a:t>2KB</a:t>
            </a:r>
            <a:r>
              <a:rPr lang="ko-KR" altLang="en-US" sz="2400">
                <a:solidFill>
                  <a:srgbClr val="C4C4C4"/>
                </a:solidFill>
              </a:rPr>
              <a:t>로 제한 </a:t>
            </a:r>
            <a:r>
              <a:rPr lang="en-US" altLang="ko-KR" sz="2400">
                <a:solidFill>
                  <a:srgbClr val="C4C4C4"/>
                </a:solidFill>
              </a:rPr>
              <a:t>(machine</a:t>
            </a:r>
            <a:r>
              <a:rPr lang="ko-KR" altLang="en-US" sz="2400">
                <a:solidFill>
                  <a:srgbClr val="C4C4C4"/>
                </a:solidFill>
              </a:rPr>
              <a:t>들을 </a:t>
            </a:r>
            <a:r>
              <a:rPr lang="en-US" altLang="ko-KR" sz="2400">
                <a:solidFill>
                  <a:srgbClr val="C4C4C4"/>
                </a:solidFill>
              </a:rPr>
              <a:t>2KB </a:t>
            </a:r>
            <a:r>
              <a:rPr lang="ko-KR" altLang="en-US" sz="2400">
                <a:solidFill>
                  <a:srgbClr val="C4C4C4"/>
                </a:solidFill>
              </a:rPr>
              <a:t>사이즈로 응답함</a:t>
            </a:r>
            <a:r>
              <a:rPr lang="en-US" altLang="ko-KR" sz="2400">
                <a:solidFill>
                  <a:srgbClr val="C4C4C4"/>
                </a:solidFill>
              </a:rPr>
              <a:t>)</a:t>
            </a:r>
            <a:br>
              <a:rPr lang="en-US" altLang="ko-KR" sz="2400">
                <a:solidFill>
                  <a:srgbClr val="C4C4C4"/>
                </a:solidFill>
              </a:rPr>
            </a:br>
            <a:r>
              <a:rPr lang="en-US" altLang="ko-KR" sz="2400">
                <a:solidFill>
                  <a:srgbClr val="C4C4C4"/>
                </a:solidFill>
              </a:rPr>
              <a:t>	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모든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reponse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switch memory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에 들어갈 수 있도록</a:t>
            </a:r>
            <a:b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랜덤 시간만큼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respons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들을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delay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하여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respons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들을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desynchronize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함</a:t>
            </a:r>
            <a:b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</a:b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	 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한꺼번에 많이 들어가는 것을 방지</a:t>
            </a:r>
            <a:endParaRPr lang="en-US" altLang="ko-KR" sz="2400">
              <a:solidFill>
                <a:srgbClr val="C4C4C4"/>
              </a:solidFill>
              <a:sym typeface="Wingdings" panose="05000000000000000000" pitchFamily="2" charset="2"/>
            </a:endParaRPr>
          </a:p>
          <a:p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RTO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최소 감소는 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timeout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의 영향을 줄여주지만</a:t>
            </a:r>
            <a:r>
              <a:rPr lang="en-US" altLang="ko-KR" sz="2400">
                <a:solidFill>
                  <a:srgbClr val="C4C4C4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>
                <a:solidFill>
                  <a:srgbClr val="C4C4C4"/>
                </a:solidFill>
                <a:sym typeface="Wingdings" panose="05000000000000000000" pitchFamily="2" charset="2"/>
              </a:rPr>
              <a:t>이 방법은 다른 문제는 해결해주지 못함</a:t>
            </a:r>
            <a:endParaRPr lang="ko-KR" altLang="en-US" sz="2400" dirty="0">
              <a:solidFill>
                <a:srgbClr val="C4C4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5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1760</TotalTime>
  <Words>305</Words>
  <Application>Microsoft Office PowerPoint</Application>
  <PresentationFormat>와이드스크린</PresentationFormat>
  <Paragraphs>109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Calisto MT (본문)</vt:lpstr>
      <vt:lpstr>돋움</vt:lpstr>
      <vt:lpstr>맑은 고딕</vt:lpstr>
      <vt:lpstr>Batang</vt:lpstr>
      <vt:lpstr>Calisto MT</vt:lpstr>
      <vt:lpstr>Trebuchet MS</vt:lpstr>
      <vt:lpstr>Wingdings</vt:lpstr>
      <vt:lpstr>Wingdings 2</vt:lpstr>
      <vt:lpstr>슬레이트</vt:lpstr>
      <vt:lpstr>Data Center TCP (DCTCP)</vt:lpstr>
      <vt:lpstr>요약</vt:lpstr>
      <vt:lpstr>개요</vt:lpstr>
      <vt:lpstr>개요</vt:lpstr>
      <vt:lpstr>1. Data Center에서의 통신 - Partition/Aggregate -</vt:lpstr>
      <vt:lpstr>1. Data Center에서의 통신 - Workload characterization -</vt:lpstr>
      <vt:lpstr>1. Data Center에서의 통신 - 결론 -</vt:lpstr>
      <vt:lpstr>2.Understanding Performance Impairments - Switches -</vt:lpstr>
      <vt:lpstr>2. Problems in switch #1 - Incast -</vt:lpstr>
      <vt:lpstr>2. Problems in switch #2 - Queue buildup -</vt:lpstr>
      <vt:lpstr>2. Problems in switch #3 - Buffer pressure -</vt:lpstr>
      <vt:lpstr>3. DCTCP algorithms</vt:lpstr>
      <vt:lpstr>3. DCTCP algorithms - 3 components-</vt:lpstr>
      <vt:lpstr>3. DCTCP algorithms - guidelines for choosing parameters -</vt:lpstr>
      <vt:lpstr>3. DCTCP algorithms controller at sender</vt:lpstr>
      <vt:lpstr>3. DCTCP algorithms - benefits -</vt:lpstr>
      <vt:lpstr>3. DCTCP algorithms - analysis -</vt:lpstr>
      <vt:lpstr>3. DCTCP algorithms - guidelines for choosing parameters -</vt:lpstr>
      <vt:lpstr>3. DCTCP algorithms - discussions -</vt:lpstr>
      <vt:lpstr>4. results</vt:lpstr>
      <vt:lpstr>4. results - DCTCP performance -</vt:lpstr>
      <vt:lpstr>4. results - impairment microbenchmarks -</vt:lpstr>
      <vt:lpstr>4. results - impairment microbenchmarks -</vt:lpstr>
      <vt:lpstr>4. results - benchmark traffic -</vt:lpstr>
      <vt:lpstr>5. 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TCP (DCTCP)</dc:title>
  <dc:creator>heidiwatson</dc:creator>
  <cp:lastModifiedBy>choeyeji</cp:lastModifiedBy>
  <cp:revision>48</cp:revision>
  <dcterms:created xsi:type="dcterms:W3CDTF">2017-03-15T19:23:12Z</dcterms:created>
  <dcterms:modified xsi:type="dcterms:W3CDTF">2017-04-06T05:37:46Z</dcterms:modified>
</cp:coreProperties>
</file>