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4524"/>
    <a:srgbClr val="C4C4C4"/>
    <a:srgbClr val="DE5220"/>
    <a:srgbClr val="A1A1A1"/>
    <a:srgbClr val="B2B2B2"/>
    <a:srgbClr val="BC451B"/>
    <a:srgbClr val="FF6600"/>
    <a:srgbClr val="FF33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7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473-F448-42C2-9D96-17538A821177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CC07-6678-4147-A870-9D73F4A96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60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473-F448-42C2-9D96-17538A821177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CC07-6678-4147-A870-9D73F4A96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96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473-F448-42C2-9D96-17538A821177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CC07-6678-4147-A870-9D73F4A96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584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473-F448-42C2-9D96-17538A821177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CC07-6678-4147-A870-9D73F4A96A7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0672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473-F448-42C2-9D96-17538A821177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CC07-6678-4147-A870-9D73F4A96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4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473-F448-42C2-9D96-17538A821177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CC07-6678-4147-A870-9D73F4A96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907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473-F448-42C2-9D96-17538A821177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CC07-6678-4147-A870-9D73F4A96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59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473-F448-42C2-9D96-17538A821177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CC07-6678-4147-A870-9D73F4A96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84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473-F448-42C2-9D96-17538A821177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CC07-6678-4147-A870-9D73F4A96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57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473-F448-42C2-9D96-17538A821177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CC07-6678-4147-A870-9D73F4A96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72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473-F448-42C2-9D96-17538A821177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CC07-6678-4147-A870-9D73F4A96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85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473-F448-42C2-9D96-17538A821177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CC07-6678-4147-A870-9D73F4A96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75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473-F448-42C2-9D96-17538A821177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CC07-6678-4147-A870-9D73F4A96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77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473-F448-42C2-9D96-17538A821177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CC07-6678-4147-A870-9D73F4A96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04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473-F448-42C2-9D96-17538A821177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CC07-6678-4147-A870-9D73F4A96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77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473-F448-42C2-9D96-17538A821177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CC07-6678-4147-A870-9D73F4A96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27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473-F448-42C2-9D96-17538A821177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CC07-6678-4147-A870-9D73F4A96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8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B560473-F448-42C2-9D96-17538A821177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065CC07-6678-4147-A870-9D73F4A96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212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Data Center TCP (DCTCP)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r"/>
            <a:r>
              <a:rPr lang="ko-KR" altLang="en-US" dirty="0"/>
              <a:t>컴퓨터공학과</a:t>
            </a:r>
            <a:endParaRPr lang="en-US" altLang="ko-KR" dirty="0"/>
          </a:p>
          <a:p>
            <a:pPr algn="r"/>
            <a:r>
              <a:rPr lang="en-US" altLang="ko-KR" dirty="0"/>
              <a:t>2013314317</a:t>
            </a:r>
          </a:p>
          <a:p>
            <a:pPr algn="r"/>
            <a:r>
              <a:rPr lang="ko-KR" altLang="en-US" dirty="0"/>
              <a:t>최예지</a:t>
            </a:r>
          </a:p>
        </p:txBody>
      </p:sp>
    </p:spTree>
    <p:extLst>
      <p:ext uri="{BB962C8B-B14F-4D97-AF65-F5344CB8AC3E}">
        <p14:creationId xmlns:p14="http://schemas.microsoft.com/office/powerpoint/2010/main" val="3987529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4400"/>
              <a:t>2. Problems </a:t>
            </a:r>
            <a:r>
              <a:rPr lang="en-US" altLang="ko-KR" sz="4400"/>
              <a:t>in </a:t>
            </a:r>
            <a:r>
              <a:rPr lang="en-US" altLang="ko-KR" sz="4400"/>
              <a:t>switch #2</a:t>
            </a:r>
            <a:br>
              <a:rPr lang="en-US" altLang="ko-KR" sz="4400"/>
            </a:br>
            <a:r>
              <a:rPr lang="en-US" altLang="ko-KR" sz="4400"/>
              <a:t>- Queue buildup -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44649"/>
            <a:ext cx="10515600" cy="4822825"/>
          </a:xfrm>
        </p:spPr>
        <p:txBody>
          <a:bodyPr>
            <a:normAutofit/>
          </a:bodyPr>
          <a:lstStyle/>
          <a:p>
            <a:r>
              <a:rPr lang="en-US" altLang="ko-KR" sz="2400">
                <a:solidFill>
                  <a:srgbClr val="C4C4C4"/>
                </a:solidFill>
              </a:rPr>
              <a:t>long flow</a:t>
            </a:r>
            <a:r>
              <a:rPr lang="ko-KR" altLang="en-US" sz="2400">
                <a:solidFill>
                  <a:srgbClr val="C4C4C4"/>
                </a:solidFill>
              </a:rPr>
              <a:t>와 </a:t>
            </a:r>
            <a:r>
              <a:rPr lang="en-US" altLang="ko-KR" sz="2400">
                <a:solidFill>
                  <a:srgbClr val="C4C4C4"/>
                </a:solidFill>
              </a:rPr>
              <a:t>short flow</a:t>
            </a:r>
            <a:r>
              <a:rPr lang="ko-KR" altLang="en-US" sz="2400">
                <a:solidFill>
                  <a:srgbClr val="C4C4C4"/>
                </a:solidFill>
              </a:rPr>
              <a:t>가 같은 </a:t>
            </a:r>
            <a:r>
              <a:rPr lang="en-US" altLang="ko-KR" sz="2400">
                <a:solidFill>
                  <a:srgbClr val="C4C4C4"/>
                </a:solidFill>
              </a:rPr>
              <a:t>queue</a:t>
            </a:r>
            <a:r>
              <a:rPr lang="ko-KR" altLang="en-US" sz="2400">
                <a:solidFill>
                  <a:srgbClr val="C4C4C4"/>
                </a:solidFill>
              </a:rPr>
              <a:t>에 있을 때 문제점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A. short flow</a:t>
            </a:r>
            <a:r>
              <a:rPr lang="ko-KR" altLang="en-US" sz="2400">
                <a:solidFill>
                  <a:srgbClr val="C4C4C4"/>
                </a:solidFill>
              </a:rPr>
              <a:t>에 대한 </a:t>
            </a:r>
            <a:r>
              <a:rPr lang="en-US" altLang="ko-KR" sz="2400">
                <a:solidFill>
                  <a:srgbClr val="C4C4C4"/>
                </a:solidFill>
              </a:rPr>
              <a:t>packet loss</a:t>
            </a:r>
            <a:r>
              <a:rPr lang="ko-KR" altLang="en-US" sz="2400">
                <a:solidFill>
                  <a:srgbClr val="C4C4C4"/>
                </a:solidFill>
              </a:rPr>
              <a:t>는</a:t>
            </a:r>
            <a:r>
              <a:rPr lang="en-US" altLang="ko-KR" sz="2400">
                <a:solidFill>
                  <a:srgbClr val="C4C4C4"/>
                </a:solidFill>
              </a:rPr>
              <a:t> incast</a:t>
            </a:r>
            <a:r>
              <a:rPr lang="ko-KR" altLang="en-US" sz="2400">
                <a:solidFill>
                  <a:srgbClr val="C4C4C4"/>
                </a:solidFill>
              </a:rPr>
              <a:t>를 발생시킬 수도 있다</a:t>
            </a:r>
            <a:r>
              <a:rPr lang="en-US" altLang="ko-KR" sz="2400">
                <a:solidFill>
                  <a:srgbClr val="C4C4C4"/>
                </a:solidFill>
              </a:rPr>
              <a:t>.--?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B. </a:t>
            </a:r>
            <a:r>
              <a:rPr lang="en-US" altLang="ko-KR" sz="2400" i="1">
                <a:solidFill>
                  <a:srgbClr val="A34524"/>
                </a:solidFill>
              </a:rPr>
              <a:t>queue buildup </a:t>
            </a:r>
            <a:r>
              <a:rPr lang="en-US" altLang="ko-KR" sz="2400">
                <a:solidFill>
                  <a:srgbClr val="C4C4C4"/>
                </a:solidFill>
              </a:rPr>
              <a:t>impairment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	: packet loss</a:t>
            </a:r>
            <a:r>
              <a:rPr lang="ko-KR" altLang="en-US" sz="2400">
                <a:solidFill>
                  <a:srgbClr val="C4C4C4"/>
                </a:solidFill>
              </a:rPr>
              <a:t>가 발생하지는 않으나 </a:t>
            </a:r>
            <a:r>
              <a:rPr lang="en-US" altLang="ko-KR" sz="2400">
                <a:solidFill>
                  <a:srgbClr val="C4C4C4"/>
                </a:solidFill>
              </a:rPr>
              <a:t>large flow</a:t>
            </a:r>
            <a:r>
              <a:rPr lang="ko-KR" altLang="en-US" sz="2400">
                <a:solidFill>
                  <a:srgbClr val="C4C4C4"/>
                </a:solidFill>
              </a:rPr>
              <a:t>뒤에 있는 </a:t>
            </a:r>
            <a:r>
              <a:rPr lang="en-US" altLang="ko-KR" sz="2400">
                <a:solidFill>
                  <a:srgbClr val="C4C4C4"/>
                </a:solidFill>
              </a:rPr>
              <a:t>short flow</a:t>
            </a:r>
            <a:r>
              <a:rPr lang="ko-KR" altLang="en-US" sz="2400">
                <a:solidFill>
                  <a:srgbClr val="C4C4C4"/>
                </a:solidFill>
              </a:rPr>
              <a:t>들이 긴 지연시간을 겪는 것</a:t>
            </a:r>
            <a:endParaRPr lang="en-US" altLang="ko-KR" sz="2400">
              <a:solidFill>
                <a:srgbClr val="C4C4C4"/>
              </a:solidFill>
            </a:endParaRPr>
          </a:p>
          <a:p>
            <a:pPr marL="36900" indent="0">
              <a:buNone/>
            </a:pPr>
            <a:r>
              <a:rPr lang="en-US" altLang="ko-KR" sz="2400">
                <a:solidFill>
                  <a:srgbClr val="C4C4C4"/>
                </a:solidFill>
              </a:rPr>
              <a:t>A. </a:t>
            </a:r>
            <a:r>
              <a:rPr lang="ko-KR" altLang="en-US" sz="2400">
                <a:solidFill>
                  <a:srgbClr val="C4C4C4"/>
                </a:solidFill>
              </a:rPr>
              <a:t>처리할 시간이 충분해도 </a:t>
            </a:r>
            <a:r>
              <a:rPr lang="en-US" altLang="ko-KR" sz="2400">
                <a:solidFill>
                  <a:srgbClr val="C4C4C4"/>
                </a:solidFill>
              </a:rPr>
              <a:t>queue</a:t>
            </a:r>
            <a:r>
              <a:rPr lang="ko-KR" altLang="en-US" sz="2400">
                <a:solidFill>
                  <a:srgbClr val="C4C4C4"/>
                </a:solidFill>
              </a:rPr>
              <a:t>의 </a:t>
            </a:r>
            <a:r>
              <a:rPr lang="en-US" altLang="ko-KR" sz="2400">
                <a:solidFill>
                  <a:srgbClr val="C4C4C4"/>
                </a:solidFill>
              </a:rPr>
              <a:t>occupancy </a:t>
            </a:r>
            <a:r>
              <a:rPr lang="ko-KR" altLang="en-US" sz="2400">
                <a:solidFill>
                  <a:srgbClr val="C4C4C4"/>
                </a:solidFill>
              </a:rPr>
              <a:t>때문에 </a:t>
            </a:r>
            <a:r>
              <a:rPr lang="en-US" altLang="ko-KR" sz="2400">
                <a:solidFill>
                  <a:srgbClr val="C4C4C4"/>
                </a:solidFill>
              </a:rPr>
              <a:t>losses</a:t>
            </a:r>
            <a:r>
              <a:rPr lang="ko-KR" altLang="en-US" sz="2400">
                <a:solidFill>
                  <a:srgbClr val="C4C4C4"/>
                </a:solidFill>
              </a:rPr>
              <a:t>가 발생 가능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	(</a:t>
            </a:r>
            <a:r>
              <a:rPr lang="en-US" altLang="ko-KR" sz="2400">
                <a:solidFill>
                  <a:srgbClr val="C4C4C4"/>
                </a:solidFill>
              </a:rPr>
              <a:t>long flow</a:t>
            </a:r>
            <a:r>
              <a:rPr lang="ko-KR" altLang="en-US" sz="2400">
                <a:solidFill>
                  <a:srgbClr val="C4C4C4"/>
                </a:solidFill>
              </a:rPr>
              <a:t>와 </a:t>
            </a:r>
            <a:r>
              <a:rPr lang="en-US" altLang="ko-KR" sz="2400">
                <a:solidFill>
                  <a:srgbClr val="C4C4C4"/>
                </a:solidFill>
              </a:rPr>
              <a:t>short flow</a:t>
            </a:r>
            <a:r>
              <a:rPr lang="ko-KR" altLang="en-US" sz="2400">
                <a:solidFill>
                  <a:srgbClr val="C4C4C4"/>
                </a:solidFill>
              </a:rPr>
              <a:t>가 동시에 존재할 때</a:t>
            </a:r>
            <a:r>
              <a:rPr lang="en-US" altLang="ko-KR" sz="2400">
                <a:solidFill>
                  <a:srgbClr val="C4C4C4"/>
                </a:solidFill>
              </a:rPr>
              <a:t>)</a:t>
            </a:r>
          </a:p>
          <a:p>
            <a:pPr marL="36900" indent="0">
              <a:buNone/>
            </a:pPr>
            <a:r>
              <a:rPr lang="en-US" altLang="ko-KR" sz="2400">
                <a:solidFill>
                  <a:srgbClr val="C4C4C4"/>
                </a:solidFill>
              </a:rPr>
              <a:t>B. </a:t>
            </a:r>
            <a:r>
              <a:rPr lang="ko-KR" altLang="en-US" sz="2400">
                <a:solidFill>
                  <a:srgbClr val="C4C4C4"/>
                </a:solidFill>
              </a:rPr>
              <a:t>자료를 보면 </a:t>
            </a:r>
            <a:r>
              <a:rPr lang="en-US" altLang="ko-KR" sz="2400">
                <a:solidFill>
                  <a:srgbClr val="C4C4C4"/>
                </a:solidFill>
              </a:rPr>
              <a:t>10%</a:t>
            </a:r>
            <a:r>
              <a:rPr lang="ko-KR" altLang="en-US" sz="2400">
                <a:solidFill>
                  <a:srgbClr val="C4C4C4"/>
                </a:solidFill>
              </a:rPr>
              <a:t>는 </a:t>
            </a:r>
            <a:r>
              <a:rPr lang="en-US" altLang="ko-KR" sz="2400">
                <a:solidFill>
                  <a:srgbClr val="C4C4C4"/>
                </a:solidFill>
              </a:rPr>
              <a:t>delay</a:t>
            </a:r>
            <a:r>
              <a:rPr lang="ko-KR" altLang="en-US" sz="2400">
                <a:solidFill>
                  <a:srgbClr val="C4C4C4"/>
                </a:solidFill>
              </a:rPr>
              <a:t>를</a:t>
            </a:r>
            <a:r>
              <a:rPr lang="en-US" altLang="ko-KR" sz="2400">
                <a:solidFill>
                  <a:srgbClr val="C4C4C4"/>
                </a:solidFill>
              </a:rPr>
              <a:t> </a:t>
            </a:r>
            <a:r>
              <a:rPr lang="ko-KR" altLang="en-US" sz="2400">
                <a:solidFill>
                  <a:srgbClr val="C4C4C4"/>
                </a:solidFill>
              </a:rPr>
              <a:t>겪음</a:t>
            </a:r>
            <a:r>
              <a:rPr lang="en-US" altLang="ko-KR" sz="2400">
                <a:solidFill>
                  <a:srgbClr val="C4C4C4"/>
                </a:solidFill>
              </a:rPr>
              <a:t>. </a:t>
            </a:r>
            <a:r>
              <a:rPr lang="ko-KR" altLang="en-US" sz="2400">
                <a:solidFill>
                  <a:srgbClr val="C4C4C4"/>
                </a:solidFill>
              </a:rPr>
              <a:t>하지만 </a:t>
            </a:r>
            <a:r>
              <a:rPr lang="en-US" altLang="ko-KR" sz="2400">
                <a:solidFill>
                  <a:srgbClr val="C4C4C4"/>
                </a:solidFill>
              </a:rPr>
              <a:t>incast</a:t>
            </a:r>
            <a:r>
              <a:rPr lang="ko-KR" altLang="en-US" sz="2400">
                <a:solidFill>
                  <a:srgbClr val="C4C4C4"/>
                </a:solidFill>
              </a:rPr>
              <a:t>는 아님</a:t>
            </a:r>
            <a:r>
              <a:rPr lang="en-US" altLang="ko-KR" sz="2400">
                <a:solidFill>
                  <a:srgbClr val="C4C4C4"/>
                </a:solidFill>
              </a:rPr>
              <a:t>. </a:t>
            </a:r>
            <a:r>
              <a:rPr lang="ko-KR" altLang="en-US" sz="2400">
                <a:solidFill>
                  <a:srgbClr val="C4C4C4"/>
                </a:solidFill>
              </a:rPr>
              <a:t>따라서 최소 </a:t>
            </a:r>
            <a:r>
              <a:rPr lang="en-US" altLang="ko-KR" sz="2400">
                <a:solidFill>
                  <a:srgbClr val="C4C4C4"/>
                </a:solidFill>
              </a:rPr>
              <a:t>RTO</a:t>
            </a:r>
            <a:r>
              <a:rPr lang="ko-KR" altLang="en-US" sz="2400">
                <a:solidFill>
                  <a:srgbClr val="C4C4C4"/>
                </a:solidFill>
              </a:rPr>
              <a:t>를 조절하는 것은 의미가 없다</a:t>
            </a:r>
            <a:r>
              <a:rPr lang="en-US" altLang="ko-KR" sz="2400">
                <a:solidFill>
                  <a:srgbClr val="C4C4C4"/>
                </a:solidFill>
              </a:rPr>
              <a:t>. </a:t>
            </a:r>
            <a:r>
              <a:rPr lang="ko-KR" altLang="en-US" sz="2400">
                <a:solidFill>
                  <a:srgbClr val="C4C4C4"/>
                </a:solidFill>
              </a:rPr>
              <a:t>따라서 이것을 통해 알 수 있는 것은 해당 현상은 </a:t>
            </a:r>
            <a:r>
              <a:rPr lang="en-US" altLang="ko-KR" sz="2400">
                <a:solidFill>
                  <a:srgbClr val="C4C4C4"/>
                </a:solidFill>
              </a:rPr>
              <a:t>queueing</a:t>
            </a:r>
            <a:r>
              <a:rPr lang="ko-KR" altLang="en-US" sz="2400">
                <a:solidFill>
                  <a:srgbClr val="C4C4C4"/>
                </a:solidFill>
              </a:rPr>
              <a:t> </a:t>
            </a:r>
            <a:r>
              <a:rPr lang="ko-KR" altLang="en-US" sz="2400">
                <a:solidFill>
                  <a:srgbClr val="C4C4C4"/>
                </a:solidFill>
              </a:rPr>
              <a:t>때</a:t>
            </a:r>
            <a:r>
              <a:rPr lang="ko-KR" altLang="en-US" sz="2400">
                <a:solidFill>
                  <a:srgbClr val="C4C4C4"/>
                </a:solidFill>
              </a:rPr>
              <a:t>문이라는 것을 알 수 있다</a:t>
            </a:r>
            <a:r>
              <a:rPr lang="en-US" altLang="ko-KR" sz="2400">
                <a:solidFill>
                  <a:srgbClr val="C4C4C4"/>
                </a:solidFill>
              </a:rPr>
              <a:t>..</a:t>
            </a:r>
            <a:r>
              <a:rPr lang="ko-KR" altLang="en-US" sz="2400">
                <a:solidFill>
                  <a:srgbClr val="C4C4C4"/>
                </a:solidFill>
              </a:rPr>
              <a:t> 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  </a:t>
            </a:r>
            <a:r>
              <a:rPr lang="en-US" altLang="ko-KR" sz="2400">
                <a:solidFill>
                  <a:srgbClr val="C4C4C4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400">
                <a:solidFill>
                  <a:srgbClr val="C4C4C4"/>
                </a:solidFill>
                <a:sym typeface="Wingdings" panose="05000000000000000000" pitchFamily="2" charset="2"/>
              </a:rPr>
              <a:t>이것만 가지고 큐잉 때문이라고 단정 가능</a:t>
            </a:r>
            <a:r>
              <a:rPr lang="en-US" altLang="ko-KR" sz="2400">
                <a:solidFill>
                  <a:srgbClr val="C4C4C4"/>
                </a:solidFill>
                <a:sym typeface="Wingdings" panose="05000000000000000000" pitchFamily="2" charset="2"/>
              </a:rPr>
              <a:t>?</a:t>
            </a:r>
            <a:endParaRPr lang="en-US" altLang="ko-KR" sz="2400">
              <a:solidFill>
                <a:srgbClr val="C4C4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04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4400"/>
              <a:t>2. Problems in switch #3</a:t>
            </a:r>
            <a:br>
              <a:rPr lang="en-US" altLang="ko-KR" sz="4400"/>
            </a:br>
            <a:r>
              <a:rPr lang="en-US" altLang="ko-KR" sz="4400"/>
              <a:t>- Buffer pressure -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44649"/>
            <a:ext cx="10515600" cy="4822825"/>
          </a:xfrm>
        </p:spPr>
        <p:txBody>
          <a:bodyPr>
            <a:normAutofit/>
          </a:bodyPr>
          <a:lstStyle/>
          <a:p>
            <a:r>
              <a:rPr lang="en-US" altLang="ko-KR" sz="2400">
                <a:solidFill>
                  <a:srgbClr val="C4C4C4"/>
                </a:solidFill>
              </a:rPr>
              <a:t>buffer</a:t>
            </a:r>
            <a:r>
              <a:rPr lang="ko-KR" altLang="en-US" sz="2400">
                <a:solidFill>
                  <a:srgbClr val="C4C4C4"/>
                </a:solidFill>
              </a:rPr>
              <a:t>를 공유하면서 다른 </a:t>
            </a:r>
            <a:r>
              <a:rPr lang="en-US" altLang="ko-KR" sz="2400">
                <a:solidFill>
                  <a:srgbClr val="C4C4C4"/>
                </a:solidFill>
              </a:rPr>
              <a:t>port</a:t>
            </a:r>
            <a:r>
              <a:rPr lang="ko-KR" altLang="en-US" sz="2400">
                <a:solidFill>
                  <a:srgbClr val="C4C4C4"/>
                </a:solidFill>
              </a:rPr>
              <a:t>를 사용하는 경우</a:t>
            </a:r>
            <a:r>
              <a:rPr lang="en-US" altLang="ko-KR" sz="2400">
                <a:solidFill>
                  <a:srgbClr val="C4C4C4"/>
                </a:solidFill>
              </a:rPr>
              <a:t>,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long, greedy packet</a:t>
            </a:r>
            <a:r>
              <a:rPr lang="ko-KR" altLang="en-US" sz="2400">
                <a:solidFill>
                  <a:srgbClr val="C4C4C4"/>
                </a:solidFill>
              </a:rPr>
              <a:t>에 의해 </a:t>
            </a:r>
            <a:r>
              <a:rPr lang="en-US" altLang="ko-KR" sz="2400">
                <a:solidFill>
                  <a:srgbClr val="C4C4C4"/>
                </a:solidFill>
              </a:rPr>
              <a:t>buffer</a:t>
            </a:r>
            <a:r>
              <a:rPr lang="ko-KR" altLang="en-US" sz="2400">
                <a:solidFill>
                  <a:srgbClr val="C4C4C4"/>
                </a:solidFill>
              </a:rPr>
              <a:t>가 부족할 수도 있음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A34524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400">
                <a:solidFill>
                  <a:srgbClr val="A34524"/>
                </a:solidFill>
              </a:rPr>
              <a:t> </a:t>
            </a:r>
            <a:r>
              <a:rPr lang="en-US" altLang="ko-KR" sz="2400">
                <a:solidFill>
                  <a:srgbClr val="A34524"/>
                </a:solidFill>
              </a:rPr>
              <a:t>buffer pressur</a:t>
            </a:r>
          </a:p>
          <a:p>
            <a:r>
              <a:rPr lang="en-US" altLang="ko-KR" sz="2400">
                <a:solidFill>
                  <a:srgbClr val="C4C4C4"/>
                </a:solidFill>
              </a:rPr>
              <a:t>synchronizing flow</a:t>
            </a:r>
            <a:r>
              <a:rPr lang="ko-KR" altLang="en-US" sz="2400">
                <a:solidFill>
                  <a:srgbClr val="C4C4C4"/>
                </a:solidFill>
              </a:rPr>
              <a:t>가 없지만 </a:t>
            </a:r>
            <a:r>
              <a:rPr lang="en-US" altLang="ko-KR" sz="2400">
                <a:solidFill>
                  <a:srgbClr val="C4C4C4"/>
                </a:solidFill>
              </a:rPr>
              <a:t>packet loss, timeout, incast</a:t>
            </a:r>
            <a:r>
              <a:rPr lang="ko-KR" altLang="en-US" sz="2400">
                <a:solidFill>
                  <a:srgbClr val="C4C4C4"/>
                </a:solidFill>
              </a:rPr>
              <a:t>를 유발</a:t>
            </a:r>
            <a:r>
              <a:rPr lang="en-US" altLang="ko-KR" sz="2400">
                <a:solidFill>
                  <a:srgbClr val="C4C4C4"/>
                </a:solidFill>
              </a:rPr>
              <a:t>!</a:t>
            </a:r>
            <a:endParaRPr lang="ko-KR" altLang="en-US" sz="2400" dirty="0">
              <a:solidFill>
                <a:srgbClr val="C4C4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7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4400"/>
              <a:t>3. DCTCP algorithms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44649"/>
            <a:ext cx="10515600" cy="4822825"/>
          </a:xfrm>
        </p:spPr>
        <p:txBody>
          <a:bodyPr>
            <a:normAutofit/>
          </a:bodyPr>
          <a:lstStyle/>
          <a:p>
            <a:r>
              <a:rPr lang="ko-KR" altLang="en-US" sz="2400">
                <a:solidFill>
                  <a:srgbClr val="C4C4C4"/>
                </a:solidFill>
              </a:rPr>
              <a:t>기본적인 원리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marked packet</a:t>
            </a:r>
            <a:r>
              <a:rPr lang="ko-KR" altLang="en-US" sz="2400">
                <a:solidFill>
                  <a:srgbClr val="C4C4C4"/>
                </a:solidFill>
              </a:rPr>
              <a:t>의 </a:t>
            </a:r>
            <a:r>
              <a:rPr lang="en-US" altLang="ko-KR" sz="2400">
                <a:solidFill>
                  <a:srgbClr val="C4C4C4"/>
                </a:solidFill>
              </a:rPr>
              <a:t>fraction</a:t>
            </a:r>
            <a:r>
              <a:rPr lang="ko-KR" altLang="en-US" sz="2400">
                <a:solidFill>
                  <a:srgbClr val="C4C4C4"/>
                </a:solidFill>
              </a:rPr>
              <a:t>을 보고 </a:t>
            </a:r>
            <a:r>
              <a:rPr lang="en-US" altLang="ko-KR" sz="2400">
                <a:solidFill>
                  <a:srgbClr val="C4C4C4"/>
                </a:solidFill>
              </a:rPr>
              <a:t>window size</a:t>
            </a:r>
            <a:r>
              <a:rPr lang="ko-KR" altLang="en-US" sz="2400">
                <a:solidFill>
                  <a:srgbClr val="C4C4C4"/>
                </a:solidFill>
              </a:rPr>
              <a:t>를 줄인다</a:t>
            </a:r>
            <a:r>
              <a:rPr lang="en-US" altLang="ko-KR" sz="2400">
                <a:solidFill>
                  <a:srgbClr val="C4C4C4"/>
                </a:solidFill>
              </a:rPr>
              <a:t>.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fraction</a:t>
            </a:r>
            <a:r>
              <a:rPr lang="en-US" altLang="ko-KR" sz="2400">
                <a:solidFill>
                  <a:srgbClr val="C4C4C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△ </a:t>
            </a:r>
            <a:r>
              <a:rPr lang="en-US" altLang="ko-KR" sz="2400">
                <a:solidFill>
                  <a:srgbClr val="C4C4C4"/>
                </a:solidFill>
                <a:latin typeface="Calisto MT (본문)"/>
                <a:ea typeface="맑은 고딕" panose="020B0503020000020004" pitchFamily="50" charset="-127"/>
                <a:sym typeface="Wingdings" panose="05000000000000000000" pitchFamily="2" charset="2"/>
              </a:rPr>
              <a:t> decrease factor</a:t>
            </a:r>
            <a:r>
              <a:rPr lang="en-US" altLang="ko-KR" sz="2400">
                <a:solidFill>
                  <a:srgbClr val="C4C4C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△</a:t>
            </a:r>
            <a:r>
              <a:rPr lang="en-US" altLang="ko-KR" sz="2400">
                <a:solidFill>
                  <a:srgbClr val="C4C4C4"/>
                </a:solidFill>
                <a:latin typeface="Calisto MT (본문)"/>
                <a:ea typeface="맑은 고딕" panose="020B0503020000020004" pitchFamily="50" charset="-127"/>
              </a:rPr>
              <a:t> </a:t>
            </a:r>
            <a:r>
              <a:rPr lang="en-US" altLang="ko-KR" sz="2400">
                <a:solidFill>
                  <a:srgbClr val="C4C4C4"/>
                </a:solidFill>
                <a:latin typeface="Calisto MT (본문)"/>
                <a:ea typeface="맑은 고딕" panose="020B0503020000020004" pitchFamily="50" charset="-127"/>
                <a:sym typeface="Wingdings" panose="05000000000000000000" pitchFamily="2" charset="2"/>
              </a:rPr>
              <a:t> window size</a:t>
            </a:r>
            <a:r>
              <a:rPr lang="en-US" altLang="ko-KR" sz="2400">
                <a:solidFill>
                  <a:srgbClr val="C4C4C4"/>
                </a:solidFill>
                <a:latin typeface="Calisto MT (본문)"/>
                <a:ea typeface="맑은 고딕" panose="020B0503020000020004" pitchFamily="50" charset="-127"/>
              </a:rPr>
              <a:t>∇</a:t>
            </a:r>
            <a:endParaRPr lang="ko-KR" altLang="en-US" sz="2400" dirty="0">
              <a:solidFill>
                <a:srgbClr val="C4C4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265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4400"/>
              <a:t>3. DCTCP algorithms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44649"/>
            <a:ext cx="10515600" cy="4822825"/>
          </a:xfrm>
        </p:spPr>
        <p:txBody>
          <a:bodyPr>
            <a:normAutofit/>
          </a:bodyPr>
          <a:lstStyle/>
          <a:p>
            <a:r>
              <a:rPr lang="ko-KR" altLang="en-US" sz="2400">
                <a:solidFill>
                  <a:srgbClr val="C4C4C4"/>
                </a:solidFill>
              </a:rPr>
              <a:t>기본적인 원리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marked packet</a:t>
            </a:r>
            <a:r>
              <a:rPr lang="ko-KR" altLang="en-US" sz="2400">
                <a:solidFill>
                  <a:srgbClr val="C4C4C4"/>
                </a:solidFill>
              </a:rPr>
              <a:t>의 </a:t>
            </a:r>
            <a:r>
              <a:rPr lang="en-US" altLang="ko-KR" sz="2400">
                <a:solidFill>
                  <a:srgbClr val="C4C4C4"/>
                </a:solidFill>
              </a:rPr>
              <a:t>fraction</a:t>
            </a:r>
            <a:r>
              <a:rPr lang="ko-KR" altLang="en-US" sz="2400">
                <a:solidFill>
                  <a:srgbClr val="C4C4C4"/>
                </a:solidFill>
              </a:rPr>
              <a:t>을 보고 </a:t>
            </a:r>
            <a:r>
              <a:rPr lang="en-US" altLang="ko-KR" sz="2400">
                <a:solidFill>
                  <a:srgbClr val="C4C4C4"/>
                </a:solidFill>
              </a:rPr>
              <a:t>window size</a:t>
            </a:r>
            <a:r>
              <a:rPr lang="ko-KR" altLang="en-US" sz="2400">
                <a:solidFill>
                  <a:srgbClr val="C4C4C4"/>
                </a:solidFill>
              </a:rPr>
              <a:t>를 줄인다</a:t>
            </a:r>
            <a:r>
              <a:rPr lang="en-US" altLang="ko-KR" sz="2400">
                <a:solidFill>
                  <a:srgbClr val="C4C4C4"/>
                </a:solidFill>
              </a:rPr>
              <a:t>.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fraction</a:t>
            </a:r>
            <a:r>
              <a:rPr lang="en-US" altLang="ko-KR" sz="2400">
                <a:solidFill>
                  <a:srgbClr val="C4C4C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△ </a:t>
            </a:r>
            <a:r>
              <a:rPr lang="en-US" altLang="ko-KR" sz="2400">
                <a:solidFill>
                  <a:srgbClr val="C4C4C4"/>
                </a:solidFill>
                <a:latin typeface="Calisto MT (본문)"/>
                <a:ea typeface="맑은 고딕" panose="020B0503020000020004" pitchFamily="50" charset="-127"/>
                <a:sym typeface="Wingdings" panose="05000000000000000000" pitchFamily="2" charset="2"/>
              </a:rPr>
              <a:t> decrease factor</a:t>
            </a:r>
            <a:r>
              <a:rPr lang="en-US" altLang="ko-KR" sz="2400">
                <a:solidFill>
                  <a:srgbClr val="C4C4C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△</a:t>
            </a:r>
            <a:r>
              <a:rPr lang="en-US" altLang="ko-KR" sz="2400">
                <a:solidFill>
                  <a:srgbClr val="C4C4C4"/>
                </a:solidFill>
                <a:latin typeface="Calisto MT (본문)"/>
                <a:ea typeface="맑은 고딕" panose="020B0503020000020004" pitchFamily="50" charset="-127"/>
              </a:rPr>
              <a:t> </a:t>
            </a:r>
            <a:r>
              <a:rPr lang="en-US" altLang="ko-KR" sz="2400">
                <a:solidFill>
                  <a:srgbClr val="C4C4C4"/>
                </a:solidFill>
                <a:latin typeface="Calisto MT (본문)"/>
                <a:ea typeface="맑은 고딕" panose="020B0503020000020004" pitchFamily="50" charset="-127"/>
                <a:sym typeface="Wingdings" panose="05000000000000000000" pitchFamily="2" charset="2"/>
              </a:rPr>
              <a:t> window size</a:t>
            </a:r>
            <a:r>
              <a:rPr lang="en-US" altLang="ko-KR" sz="2400">
                <a:solidFill>
                  <a:srgbClr val="C4C4C4"/>
                </a:solidFill>
                <a:latin typeface="Calisto MT (본문)"/>
                <a:ea typeface="맑은 고딕" panose="020B0503020000020004" pitchFamily="50" charset="-127"/>
              </a:rPr>
              <a:t>∇</a:t>
            </a:r>
            <a:endParaRPr lang="ko-KR" altLang="en-US" sz="2400" dirty="0">
              <a:solidFill>
                <a:srgbClr val="C4C4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084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4400"/>
              <a:t>3. DCTCP algorithms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44649"/>
            <a:ext cx="10515600" cy="4822825"/>
          </a:xfrm>
        </p:spPr>
        <p:txBody>
          <a:bodyPr>
            <a:normAutofit/>
          </a:bodyPr>
          <a:lstStyle/>
          <a:p>
            <a:r>
              <a:rPr lang="ko-KR" altLang="en-US" sz="2400">
                <a:solidFill>
                  <a:srgbClr val="C4C4C4"/>
                </a:solidFill>
              </a:rPr>
              <a:t>기본적인 원리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marked packet</a:t>
            </a:r>
            <a:r>
              <a:rPr lang="ko-KR" altLang="en-US" sz="2400">
                <a:solidFill>
                  <a:srgbClr val="C4C4C4"/>
                </a:solidFill>
              </a:rPr>
              <a:t>의 </a:t>
            </a:r>
            <a:r>
              <a:rPr lang="en-US" altLang="ko-KR" sz="2400">
                <a:solidFill>
                  <a:srgbClr val="C4C4C4"/>
                </a:solidFill>
              </a:rPr>
              <a:t>fraction</a:t>
            </a:r>
            <a:r>
              <a:rPr lang="ko-KR" altLang="en-US" sz="2400">
                <a:solidFill>
                  <a:srgbClr val="C4C4C4"/>
                </a:solidFill>
              </a:rPr>
              <a:t>을 보고 </a:t>
            </a:r>
            <a:r>
              <a:rPr lang="en-US" altLang="ko-KR" sz="2400">
                <a:solidFill>
                  <a:srgbClr val="C4C4C4"/>
                </a:solidFill>
              </a:rPr>
              <a:t>window size</a:t>
            </a:r>
            <a:r>
              <a:rPr lang="ko-KR" altLang="en-US" sz="2400">
                <a:solidFill>
                  <a:srgbClr val="C4C4C4"/>
                </a:solidFill>
              </a:rPr>
              <a:t>를 줄인다</a:t>
            </a:r>
            <a:r>
              <a:rPr lang="en-US" altLang="ko-KR" sz="2400">
                <a:solidFill>
                  <a:srgbClr val="C4C4C4"/>
                </a:solidFill>
              </a:rPr>
              <a:t>.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fraction</a:t>
            </a:r>
            <a:r>
              <a:rPr lang="en-US" altLang="ko-KR" sz="2400">
                <a:solidFill>
                  <a:srgbClr val="C4C4C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△ </a:t>
            </a:r>
            <a:r>
              <a:rPr lang="en-US" altLang="ko-KR" sz="2400">
                <a:solidFill>
                  <a:srgbClr val="C4C4C4"/>
                </a:solidFill>
                <a:latin typeface="Calisto MT (본문)"/>
                <a:ea typeface="맑은 고딕" panose="020B0503020000020004" pitchFamily="50" charset="-127"/>
                <a:sym typeface="Wingdings" panose="05000000000000000000" pitchFamily="2" charset="2"/>
              </a:rPr>
              <a:t> decrease factor</a:t>
            </a:r>
            <a:r>
              <a:rPr lang="en-US" altLang="ko-KR" sz="2400">
                <a:solidFill>
                  <a:srgbClr val="C4C4C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△</a:t>
            </a:r>
            <a:r>
              <a:rPr lang="en-US" altLang="ko-KR" sz="2400">
                <a:solidFill>
                  <a:srgbClr val="C4C4C4"/>
                </a:solidFill>
                <a:latin typeface="Calisto MT (본문)"/>
                <a:ea typeface="맑은 고딕" panose="020B0503020000020004" pitchFamily="50" charset="-127"/>
              </a:rPr>
              <a:t> </a:t>
            </a:r>
            <a:r>
              <a:rPr lang="en-US" altLang="ko-KR" sz="2400">
                <a:solidFill>
                  <a:srgbClr val="C4C4C4"/>
                </a:solidFill>
                <a:latin typeface="Calisto MT (본문)"/>
                <a:ea typeface="맑은 고딕" panose="020B0503020000020004" pitchFamily="50" charset="-127"/>
                <a:sym typeface="Wingdings" panose="05000000000000000000" pitchFamily="2" charset="2"/>
              </a:rPr>
              <a:t> window size</a:t>
            </a:r>
            <a:r>
              <a:rPr lang="en-US" altLang="ko-KR" sz="2400">
                <a:solidFill>
                  <a:srgbClr val="C4C4C4"/>
                </a:solidFill>
                <a:latin typeface="Calisto MT (본문)"/>
                <a:ea typeface="맑은 고딕" panose="020B0503020000020004" pitchFamily="50" charset="-127"/>
              </a:rPr>
              <a:t>∇</a:t>
            </a:r>
            <a:endParaRPr lang="ko-KR" altLang="en-US" sz="2400" dirty="0">
              <a:solidFill>
                <a:srgbClr val="C4C4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84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19086"/>
            <a:ext cx="10515600" cy="1325563"/>
          </a:xfrm>
        </p:spPr>
        <p:txBody>
          <a:bodyPr/>
          <a:lstStyle/>
          <a:p>
            <a:r>
              <a:rPr lang="ko-KR" altLang="en-US" sz="6000" dirty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44649"/>
            <a:ext cx="10515600" cy="4822825"/>
          </a:xfrm>
        </p:spPr>
        <p:txBody>
          <a:bodyPr>
            <a:normAutofit/>
          </a:bodyPr>
          <a:lstStyle/>
          <a:p>
            <a:r>
              <a:rPr lang="ko-KR" altLang="en-US" dirty="0"/>
              <a:t>현재 </a:t>
            </a:r>
            <a:r>
              <a:rPr lang="en-US" altLang="ko-KR" dirty="0"/>
              <a:t>TCP</a:t>
            </a:r>
            <a:r>
              <a:rPr lang="ko-KR" altLang="en-US" dirty="0"/>
              <a:t>는 </a:t>
            </a:r>
            <a:r>
              <a:rPr lang="en-US" altLang="ko-KR" dirty="0"/>
              <a:t>cloud data center</a:t>
            </a:r>
            <a:r>
              <a:rPr lang="ko-KR" altLang="en-US" dirty="0"/>
              <a:t>에 적용하기에는 뒤쳐져 있음</a:t>
            </a:r>
            <a:endParaRPr lang="en-US" altLang="ko-KR" dirty="0"/>
          </a:p>
          <a:p>
            <a:r>
              <a:rPr lang="en-US" altLang="ko-KR" dirty="0"/>
              <a:t>TCP</a:t>
            </a:r>
            <a:r>
              <a:rPr lang="ko-KR" altLang="en-US" dirty="0"/>
              <a:t>를 사용했을 때 나타나는 여러 장애들을 알아볼 것</a:t>
            </a:r>
            <a:endParaRPr lang="en-US" altLang="ko-KR" dirty="0"/>
          </a:p>
          <a:p>
            <a:r>
              <a:rPr lang="en-US" altLang="ko-KR" dirty="0"/>
              <a:t>TCP</a:t>
            </a:r>
            <a:r>
              <a:rPr lang="ko-KR" altLang="en-US" dirty="0"/>
              <a:t>로 부족한 부분들을 해결하기 위해 제안한 것이 </a:t>
            </a:r>
            <a:r>
              <a:rPr lang="en-US" altLang="ko-KR" dirty="0"/>
              <a:t>DCTCP</a:t>
            </a:r>
          </a:p>
          <a:p>
            <a:r>
              <a:rPr lang="en-US" altLang="ko-KR" dirty="0"/>
              <a:t>DCTCP</a:t>
            </a:r>
            <a:r>
              <a:rPr lang="ko-KR" altLang="en-US" dirty="0"/>
              <a:t>는 </a:t>
            </a:r>
            <a:r>
              <a:rPr lang="en-US" altLang="ko-KR" dirty="0"/>
              <a:t>TCP</a:t>
            </a:r>
            <a:r>
              <a:rPr lang="ko-KR" altLang="en-US" dirty="0"/>
              <a:t>보다 </a:t>
            </a:r>
            <a:r>
              <a:rPr lang="en-US" altLang="ko-KR" dirty="0"/>
              <a:t>90% </a:t>
            </a:r>
            <a:r>
              <a:rPr lang="ko-KR" altLang="en-US" dirty="0"/>
              <a:t>적은 </a:t>
            </a:r>
            <a:r>
              <a:rPr lang="en-US" altLang="ko-KR" dirty="0"/>
              <a:t>buffer</a:t>
            </a:r>
            <a:r>
              <a:rPr lang="ko-KR" altLang="en-US" dirty="0"/>
              <a:t>를 가지고 비슷하거나 그 이상의 효과를 냄</a:t>
            </a:r>
            <a:endParaRPr lang="en-US" altLang="ko-KR" dirty="0"/>
          </a:p>
          <a:p>
            <a:r>
              <a:rPr lang="en-US" altLang="ko-KR" dirty="0"/>
              <a:t>DCTCP</a:t>
            </a:r>
            <a:r>
              <a:rPr lang="ko-KR" altLang="en-US" dirty="0"/>
              <a:t>는 </a:t>
            </a:r>
            <a:r>
              <a:rPr lang="en-US" altLang="ko-KR" dirty="0"/>
              <a:t>	</a:t>
            </a:r>
            <a:r>
              <a:rPr lang="en-US" altLang="ko-KR" b="1" dirty="0">
                <a:solidFill>
                  <a:srgbClr val="DE5220"/>
                </a:solidFill>
              </a:rPr>
              <a:t>high burst tolerance, </a:t>
            </a:r>
            <a:br>
              <a:rPr lang="en-US" altLang="ko-KR" b="1" dirty="0">
                <a:solidFill>
                  <a:srgbClr val="DE5220"/>
                </a:solidFill>
              </a:rPr>
            </a:br>
            <a:r>
              <a:rPr lang="en-US" altLang="ko-KR" b="1" dirty="0">
                <a:solidFill>
                  <a:srgbClr val="DE5220"/>
                </a:solidFill>
              </a:rPr>
              <a:t>				low latency for short flows, </a:t>
            </a:r>
            <a:br>
              <a:rPr lang="en-US" altLang="ko-KR" b="1" dirty="0">
                <a:solidFill>
                  <a:srgbClr val="DE5220"/>
                </a:solidFill>
              </a:rPr>
            </a:br>
            <a:r>
              <a:rPr lang="en-US" altLang="ko-KR" b="1" dirty="0">
                <a:solidFill>
                  <a:srgbClr val="DE5220"/>
                </a:solidFill>
              </a:rPr>
              <a:t>				handling 10X the current background traffic, </a:t>
            </a:r>
            <a:br>
              <a:rPr lang="en-US" altLang="ko-KR" b="1" dirty="0">
                <a:solidFill>
                  <a:srgbClr val="DE5220"/>
                </a:solidFill>
              </a:rPr>
            </a:br>
            <a:r>
              <a:rPr lang="en-US" altLang="ko-KR" b="1" dirty="0">
                <a:solidFill>
                  <a:srgbClr val="DE5220"/>
                </a:solidFill>
              </a:rPr>
              <a:t>				no impact by 10X foreground traffic </a:t>
            </a:r>
            <a:br>
              <a:rPr lang="en-US" altLang="ko-KR" dirty="0">
                <a:solidFill>
                  <a:srgbClr val="BC451B"/>
                </a:solidFill>
              </a:rPr>
            </a:br>
            <a:r>
              <a:rPr lang="ko-KR" altLang="en-US" dirty="0"/>
              <a:t>을 가능하게 함</a:t>
            </a:r>
          </a:p>
        </p:txBody>
      </p:sp>
    </p:spTree>
    <p:extLst>
      <p:ext uri="{BB962C8B-B14F-4D97-AF65-F5344CB8AC3E}">
        <p14:creationId xmlns:p14="http://schemas.microsoft.com/office/powerpoint/2010/main" val="171240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9150" y="119062"/>
            <a:ext cx="10515600" cy="1325563"/>
          </a:xfrm>
        </p:spPr>
        <p:txBody>
          <a:bodyPr/>
          <a:lstStyle/>
          <a:p>
            <a:r>
              <a:rPr lang="ko-KR" altLang="en-US" sz="6000" dirty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9150" y="1444625"/>
            <a:ext cx="10515600" cy="5413375"/>
          </a:xfrm>
        </p:spPr>
        <p:txBody>
          <a:bodyPr>
            <a:normAutofit/>
          </a:bodyPr>
          <a:lstStyle/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Center Network </a:t>
            </a:r>
            <a:r>
              <a:rPr lang="ko-KR" altLang="en-US" dirty="0"/>
              <a:t>요구사항</a:t>
            </a:r>
            <a:br>
              <a:rPr lang="en-US" altLang="ko-KR" dirty="0"/>
            </a:br>
            <a:r>
              <a:rPr lang="en-US" altLang="ko-KR" dirty="0"/>
              <a:t>1. low latency for short flow</a:t>
            </a:r>
            <a:br>
              <a:rPr lang="en-US" altLang="ko-KR" dirty="0"/>
            </a:br>
            <a:r>
              <a:rPr lang="en-US" altLang="ko-KR" dirty="0"/>
              <a:t>2. high burst tolerance</a:t>
            </a:r>
            <a:br>
              <a:rPr lang="en-US" altLang="ko-KR" dirty="0"/>
            </a:br>
            <a:r>
              <a:rPr lang="en-US" altLang="ko-KR" dirty="0"/>
              <a:t>3. high utilization for long flows</a:t>
            </a:r>
          </a:p>
          <a:p>
            <a:endParaRPr lang="en-US" altLang="ko-KR" dirty="0"/>
          </a:p>
          <a:p>
            <a:r>
              <a:rPr lang="en-US" altLang="ko-KR" dirty="0"/>
              <a:t>DCTCP</a:t>
            </a:r>
            <a:r>
              <a:rPr lang="ko-KR" altLang="en-US" dirty="0"/>
              <a:t>는 </a:t>
            </a:r>
            <a:r>
              <a:rPr lang="en-US" altLang="ko-KR" dirty="0"/>
              <a:t>ECN(Explicit Congestion Notification)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DCTCP</a:t>
            </a:r>
            <a:r>
              <a:rPr lang="ko-KR" altLang="en-US" dirty="0"/>
              <a:t>를 </a:t>
            </a:r>
            <a:r>
              <a:rPr lang="en-US" altLang="ko-KR" dirty="0"/>
              <a:t>1Gbps</a:t>
            </a:r>
            <a:r>
              <a:rPr lang="ko-KR" altLang="en-US" dirty="0"/>
              <a:t>와 </a:t>
            </a:r>
            <a:r>
              <a:rPr lang="en-US" altLang="ko-KR" dirty="0"/>
              <a:t>10Gbps</a:t>
            </a:r>
            <a:r>
              <a:rPr lang="ko-KR" altLang="en-US" dirty="0"/>
              <a:t>에서 실험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Data Center Traffic 3</a:t>
            </a:r>
            <a:r>
              <a:rPr lang="ko-KR" altLang="en-US" dirty="0"/>
              <a:t>종류</a:t>
            </a:r>
            <a:br>
              <a:rPr lang="en-US" altLang="ko-KR" dirty="0"/>
            </a:br>
            <a:r>
              <a:rPr lang="en-US" altLang="ko-KR" dirty="0"/>
              <a:t>1. query traffic (2KB ~ 20KB)</a:t>
            </a:r>
            <a:br>
              <a:rPr lang="en-US" altLang="ko-KR" dirty="0"/>
            </a:br>
            <a:r>
              <a:rPr lang="en-US" altLang="ko-KR" dirty="0"/>
              <a:t>2. short messages (100KB ~ 1MB) – delay sensitive</a:t>
            </a:r>
            <a:br>
              <a:rPr lang="en-US" altLang="ko-KR" dirty="0"/>
            </a:br>
            <a:r>
              <a:rPr lang="en-US" altLang="ko-KR" dirty="0"/>
              <a:t>3. long flows (1MB ~ 100MB) – throughput sensitive</a:t>
            </a:r>
            <a:br>
              <a:rPr lang="en-US" altLang="ko-KR" dirty="0"/>
            </a:br>
            <a:r>
              <a:rPr lang="en-US" altLang="ko-KR" dirty="0">
                <a:solidFill>
                  <a:srgbClr val="DE5220"/>
                </a:solidFill>
              </a:rPr>
              <a:t>    </a:t>
            </a:r>
            <a:r>
              <a:rPr lang="en-US" altLang="ko-KR" dirty="0">
                <a:solidFill>
                  <a:srgbClr val="DE5220"/>
                </a:solidFill>
                <a:sym typeface="Wingdings" panose="05000000000000000000" pitchFamily="2" charset="2"/>
              </a:rPr>
              <a:t>  </a:t>
            </a:r>
            <a:r>
              <a:rPr lang="en-US" altLang="ko-KR" dirty="0">
                <a:solidFill>
                  <a:srgbClr val="BC451B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개를 모두 만족하기 위해서는 </a:t>
            </a:r>
            <a:r>
              <a:rPr lang="en-US" altLang="ko-KR" dirty="0">
                <a:sym typeface="Wingdings" panose="05000000000000000000" pitchFamily="2" charset="2"/>
              </a:rPr>
              <a:t>long flow</a:t>
            </a:r>
            <a:r>
              <a:rPr lang="ko-KR" altLang="en-US" dirty="0">
                <a:sym typeface="Wingdings" panose="05000000000000000000" pitchFamily="2" charset="2"/>
              </a:rPr>
              <a:t>에 대해  </a:t>
            </a:r>
            <a:r>
              <a:rPr lang="en-US" altLang="ko-KR" dirty="0">
                <a:sym typeface="Wingdings" panose="05000000000000000000" pitchFamily="2" charset="2"/>
              </a:rPr>
              <a:t>high throughput</a:t>
            </a:r>
            <a:r>
              <a:rPr lang="ko-KR" altLang="en-US" dirty="0">
                <a:sym typeface="Wingdings" panose="05000000000000000000" pitchFamily="2" charset="2"/>
              </a:rPr>
              <a:t>을 유지하면서  </a:t>
            </a:r>
            <a:r>
              <a:rPr lang="en-US" altLang="ko-KR" dirty="0">
                <a:sym typeface="Wingdings" panose="05000000000000000000" pitchFamily="2" charset="2"/>
              </a:rPr>
              <a:t>	  		   switch buffer</a:t>
            </a:r>
            <a:r>
              <a:rPr lang="ko-KR" altLang="en-US" dirty="0">
                <a:sym typeface="Wingdings" panose="05000000000000000000" pitchFamily="2" charset="2"/>
              </a:rPr>
              <a:t> 사용이 계속적으로 낮아야 함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81624" y="1651286"/>
            <a:ext cx="237172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rgbClr val="C4C4C4"/>
                </a:solidFill>
              </a:rPr>
              <a:t>Partition/Aggregate</a:t>
            </a:r>
            <a:br>
              <a:rPr lang="en-US" altLang="ko-KR" dirty="0">
                <a:solidFill>
                  <a:srgbClr val="C4C4C4"/>
                </a:solidFill>
              </a:rPr>
            </a:br>
            <a:r>
              <a:rPr lang="en-US" altLang="ko-KR" dirty="0">
                <a:solidFill>
                  <a:srgbClr val="C4C4C4"/>
                </a:solidFill>
              </a:rPr>
              <a:t>workflow pattern</a:t>
            </a:r>
            <a:endParaRPr lang="ko-KR" altLang="en-US" dirty="0">
              <a:solidFill>
                <a:srgbClr val="C4C4C4"/>
              </a:solidFill>
            </a:endParaRPr>
          </a:p>
        </p:txBody>
      </p:sp>
      <p:cxnSp>
        <p:nvCxnSpPr>
          <p:cNvPr id="14" name="연결선: 꺾임 13"/>
          <p:cNvCxnSpPr>
            <a:cxnSpLocks/>
            <a:stCxn id="8" idx="1"/>
          </p:cNvCxnSpPr>
          <p:nvPr/>
        </p:nvCxnSpPr>
        <p:spPr>
          <a:xfrm rot="10800000">
            <a:off x="4362450" y="1974452"/>
            <a:ext cx="101917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/>
          <p:cNvCxnSpPr>
            <a:cxnSpLocks/>
            <a:stCxn id="8" idx="1"/>
          </p:cNvCxnSpPr>
          <p:nvPr/>
        </p:nvCxnSpPr>
        <p:spPr>
          <a:xfrm rot="10800000" flipV="1">
            <a:off x="3762382" y="1974452"/>
            <a:ext cx="1619243" cy="3275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81624" y="2400856"/>
            <a:ext cx="47625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4C4C4"/>
                </a:solidFill>
              </a:rPr>
              <a:t>Continuously update internal data structure</a:t>
            </a:r>
            <a:endParaRPr lang="ko-KR" altLang="en-US" dirty="0">
              <a:solidFill>
                <a:srgbClr val="C4C4C4"/>
              </a:solidFill>
            </a:endParaRPr>
          </a:p>
        </p:txBody>
      </p:sp>
      <p:cxnSp>
        <p:nvCxnSpPr>
          <p:cNvPr id="24" name="직선 화살표 연결선 23"/>
          <p:cNvCxnSpPr>
            <a:cxnSpLocks/>
            <a:stCxn id="22" idx="1"/>
          </p:cNvCxnSpPr>
          <p:nvPr/>
        </p:nvCxnSpPr>
        <p:spPr>
          <a:xfrm flipH="1">
            <a:off x="4743450" y="2585522"/>
            <a:ext cx="638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4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/>
          <a:lstStyle/>
          <a:p>
            <a:r>
              <a:rPr lang="ko-KR" altLang="en-US" sz="6000" dirty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44649"/>
            <a:ext cx="10515600" cy="4822825"/>
          </a:xfrm>
        </p:spPr>
        <p:txBody>
          <a:bodyPr>
            <a:normAutofit/>
          </a:bodyPr>
          <a:lstStyle/>
          <a:p>
            <a:r>
              <a:rPr lang="en-US" altLang="ko-KR" dirty="0"/>
              <a:t>DCTCP = ECN + source</a:t>
            </a:r>
            <a:r>
              <a:rPr lang="ko-KR" altLang="en-US" dirty="0"/>
              <a:t>에 대한 새로운 </a:t>
            </a:r>
            <a:r>
              <a:rPr lang="en-US" altLang="ko-KR" dirty="0"/>
              <a:t>control </a:t>
            </a:r>
            <a:r>
              <a:rPr lang="ko-KR" altLang="en-US" dirty="0"/>
              <a:t>방법</a:t>
            </a:r>
            <a:br>
              <a:rPr lang="en-US" altLang="ko-KR" dirty="0"/>
            </a:br>
            <a:r>
              <a:rPr lang="en-US" altLang="ko-KR" dirty="0"/>
              <a:t>- ECN</a:t>
            </a:r>
            <a:r>
              <a:rPr lang="ko-KR" altLang="en-US" dirty="0"/>
              <a:t>을 통해 </a:t>
            </a:r>
            <a:r>
              <a:rPr lang="en-US" altLang="ko-KR" dirty="0"/>
              <a:t>congestion</a:t>
            </a:r>
            <a:r>
              <a:rPr lang="ko-KR" altLang="en-US" dirty="0"/>
              <a:t>에 대한 정보를 얻음</a:t>
            </a:r>
            <a:br>
              <a:rPr lang="en-US" altLang="ko-KR" dirty="0"/>
            </a:br>
            <a:r>
              <a:rPr lang="en-US" altLang="ko-KR" dirty="0"/>
              <a:t>- source</a:t>
            </a:r>
            <a:r>
              <a:rPr lang="ko-KR" altLang="en-US" dirty="0"/>
              <a:t>는 </a:t>
            </a:r>
            <a:r>
              <a:rPr lang="en-US" altLang="ko-KR" dirty="0"/>
              <a:t>marked packet</a:t>
            </a:r>
            <a:r>
              <a:rPr lang="ko-KR" altLang="en-US" dirty="0"/>
              <a:t>의 </a:t>
            </a:r>
            <a:r>
              <a:rPr lang="en-US" altLang="ko-KR" dirty="0"/>
              <a:t>fraction </a:t>
            </a:r>
            <a:r>
              <a:rPr lang="ko-KR" altLang="en-US" dirty="0"/>
              <a:t>정보를 </a:t>
            </a:r>
            <a:r>
              <a:rPr lang="en-US" altLang="ko-KR" dirty="0"/>
              <a:t>congestion</a:t>
            </a:r>
            <a:r>
              <a:rPr lang="ko-KR" altLang="en-US" dirty="0"/>
              <a:t> </a:t>
            </a:r>
            <a:r>
              <a:rPr lang="en-US" altLang="ko-KR" dirty="0"/>
              <a:t>extent</a:t>
            </a:r>
            <a:r>
              <a:rPr lang="ko-KR" altLang="en-US" dirty="0"/>
              <a:t>의 신호로 간주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 방법은 높은 </a:t>
            </a:r>
            <a:r>
              <a:rPr lang="en-US" altLang="ko-KR" dirty="0">
                <a:sym typeface="Wingdings" panose="05000000000000000000" pitchFamily="2" charset="2"/>
              </a:rPr>
              <a:t>throughput</a:t>
            </a:r>
            <a:r>
              <a:rPr lang="ko-KR" altLang="en-US" dirty="0">
                <a:sym typeface="Wingdings" panose="05000000000000000000" pitchFamily="2" charset="2"/>
              </a:rPr>
              <a:t>과  매우 낮은 </a:t>
            </a:r>
            <a:r>
              <a:rPr lang="en-US" altLang="ko-KR" dirty="0">
                <a:sym typeface="Wingdings" panose="05000000000000000000" pitchFamily="2" charset="2"/>
              </a:rPr>
              <a:t>buffer</a:t>
            </a:r>
            <a:r>
              <a:rPr lang="ko-KR" altLang="en-US" dirty="0">
                <a:sym typeface="Wingdings" panose="05000000000000000000" pitchFamily="2" charset="2"/>
              </a:rPr>
              <a:t> 사용을 통해 </a:t>
            </a:r>
            <a:r>
              <a:rPr lang="en-US" altLang="ko-KR" dirty="0">
                <a:sym typeface="Wingdings" panose="05000000000000000000" pitchFamily="2" charset="2"/>
              </a:rPr>
              <a:t>DCTCP</a:t>
            </a:r>
            <a:r>
              <a:rPr lang="ko-KR" altLang="en-US" dirty="0">
                <a:sym typeface="Wingdings" panose="05000000000000000000" pitchFamily="2" charset="2"/>
              </a:rPr>
              <a:t>가 작동하게 </a:t>
            </a:r>
            <a:r>
              <a:rPr lang="ko-KR" altLang="en-US" dirty="0" err="1">
                <a:sym typeface="Wingdings" panose="05000000000000000000" pitchFamily="2" charset="2"/>
              </a:rPr>
              <a:t>해줌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internal and external flow</a:t>
            </a:r>
            <a:r>
              <a:rPr lang="ko-KR" altLang="en-US" dirty="0"/>
              <a:t>의 </a:t>
            </a:r>
            <a:r>
              <a:rPr lang="en-US" altLang="ko-KR" dirty="0"/>
              <a:t>bandwidth </a:t>
            </a:r>
            <a:r>
              <a:rPr lang="ko-KR" altLang="en-US" dirty="0"/>
              <a:t>할당은 </a:t>
            </a:r>
            <a:r>
              <a:rPr lang="en-US" altLang="ko-KR" dirty="0"/>
              <a:t>Ethernet priority</a:t>
            </a:r>
            <a:r>
              <a:rPr lang="ko-KR" altLang="en-US" dirty="0"/>
              <a:t>를 따름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Congestion control protocol </a:t>
            </a:r>
            <a:r>
              <a:rPr lang="ko-KR" altLang="en-US" dirty="0"/>
              <a:t>종류</a:t>
            </a:r>
            <a:br>
              <a:rPr lang="en-US" altLang="ko-KR" dirty="0"/>
            </a:br>
            <a:r>
              <a:rPr lang="en-US" altLang="ko-KR" dirty="0"/>
              <a:t>- Delay-based protocol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>
                <a:solidFill>
                  <a:srgbClr val="DE5220"/>
                </a:solidFill>
              </a:rPr>
              <a:t>Active Queue Management (AQM) </a:t>
            </a:r>
            <a:r>
              <a:rPr lang="en-US" altLang="ko-KR" dirty="0">
                <a:solidFill>
                  <a:srgbClr val="C4C4C4"/>
                </a:solidFill>
              </a:rPr>
              <a:t>– </a:t>
            </a:r>
            <a:r>
              <a:rPr lang="ko-KR" altLang="en-US" dirty="0">
                <a:solidFill>
                  <a:srgbClr val="C4C4C4"/>
                </a:solidFill>
              </a:rPr>
              <a:t>우리가 사용할 방법</a:t>
            </a:r>
          </a:p>
        </p:txBody>
      </p:sp>
    </p:spTree>
    <p:extLst>
      <p:ext uri="{BB962C8B-B14F-4D97-AF65-F5344CB8AC3E}">
        <p14:creationId xmlns:p14="http://schemas.microsoft.com/office/powerpoint/2010/main" val="422542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ko-KR" sz="4800"/>
              <a:t>1. Data</a:t>
            </a:r>
            <a:r>
              <a:rPr lang="ko-KR" altLang="en-US" sz="4800"/>
              <a:t> </a:t>
            </a:r>
            <a:r>
              <a:rPr lang="en-US" altLang="ko-KR" sz="4800" dirty="0"/>
              <a:t>Center</a:t>
            </a:r>
            <a:r>
              <a:rPr lang="ko-KR" altLang="en-US" sz="4800" dirty="0"/>
              <a:t>에서의 통신</a:t>
            </a:r>
            <a:br>
              <a:rPr lang="en-US" altLang="ko-KR" sz="4800" dirty="0"/>
            </a:br>
            <a:r>
              <a:rPr lang="en-US" altLang="ko-KR" sz="4800" dirty="0"/>
              <a:t>- </a:t>
            </a:r>
            <a:r>
              <a:rPr lang="en-US" altLang="ko-KR" sz="4800" i="1" dirty="0"/>
              <a:t>Partition/Aggregate -</a:t>
            </a:r>
            <a:endParaRPr lang="ko-KR" altLang="en-US" sz="3200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44649"/>
            <a:ext cx="10515600" cy="4822825"/>
          </a:xfrm>
        </p:spPr>
        <p:txBody>
          <a:bodyPr>
            <a:normAutofit/>
          </a:bodyPr>
          <a:lstStyle/>
          <a:p>
            <a:r>
              <a:rPr lang="en-US" altLang="ko-KR"/>
              <a:t>all-up SLA: the backend after subtracting typical Internet and rendering delays – 230~300ms</a:t>
            </a:r>
          </a:p>
          <a:p>
            <a:r>
              <a:rPr lang="en-US" altLang="ko-KR"/>
              <a:t>all-up SLA</a:t>
            </a:r>
            <a:r>
              <a:rPr lang="ko-KR" altLang="en-US"/>
              <a:t>를 유지시키기 위해서는 </a:t>
            </a:r>
            <a:r>
              <a:rPr lang="en-US" altLang="ko-KR"/>
              <a:t>worker node</a:t>
            </a:r>
            <a:r>
              <a:rPr lang="ko-KR" altLang="en-US"/>
              <a:t>들은 </a:t>
            </a:r>
            <a:r>
              <a:rPr lang="en-US" altLang="ko-KR"/>
              <a:t>tight deadline</a:t>
            </a:r>
            <a:r>
              <a:rPr lang="ko-KR" altLang="en-US"/>
              <a:t>을 할당 받음</a:t>
            </a:r>
            <a:br>
              <a:rPr lang="en-US" altLang="ko-KR"/>
            </a:br>
            <a:r>
              <a:rPr lang="en-US" altLang="ko-KR"/>
              <a:t>- 10~100ms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만약 </a:t>
            </a:r>
            <a:r>
              <a:rPr lang="en-US" altLang="ko-KR"/>
              <a:t>node</a:t>
            </a:r>
            <a:r>
              <a:rPr lang="ko-KR" altLang="en-US"/>
              <a:t>가 </a:t>
            </a:r>
            <a:r>
              <a:rPr lang="en-US" altLang="ko-KR"/>
              <a:t>daedline</a:t>
            </a:r>
            <a:r>
              <a:rPr lang="ko-KR" altLang="en-US"/>
              <a:t>을 지키지 못한다면 해당 </a:t>
            </a:r>
            <a:r>
              <a:rPr lang="en-US" altLang="ko-KR"/>
              <a:t>respons</a:t>
            </a:r>
            <a:r>
              <a:rPr lang="ko-KR" altLang="en-US"/>
              <a:t>를 제외한 연산이 진행될 것이고 </a:t>
            </a:r>
            <a:br>
              <a:rPr lang="en-US" altLang="ko-KR"/>
            </a:br>
            <a:r>
              <a:rPr lang="en-US" altLang="ko-KR"/>
              <a:t>	</a:t>
            </a:r>
            <a:r>
              <a:rPr lang="ko-KR" altLang="en-US"/>
              <a:t>결과의 질이 안 좋아짐</a:t>
            </a:r>
            <a:endParaRPr lang="en-US" altLang="ko-KR"/>
          </a:p>
          <a:p>
            <a:r>
              <a:rPr lang="en-US" altLang="ko-KR"/>
              <a:t>99.9% latency == lower quality results or long lags for at least 1 in 1000 response --?</a:t>
            </a:r>
            <a:br>
              <a:rPr lang="en-US" altLang="ko-KR"/>
            </a:br>
            <a:r>
              <a:rPr lang="en-US" altLang="ko-KR"/>
              <a:t>- 99.9% </a:t>
            </a:r>
            <a:r>
              <a:rPr lang="ko-KR" altLang="en-US"/>
              <a:t>확률로 </a:t>
            </a:r>
            <a:r>
              <a:rPr lang="en-US" altLang="ko-KR"/>
              <a:t>latenc</a:t>
            </a:r>
            <a:r>
              <a:rPr lang="ko-KR" altLang="en-US"/>
              <a:t>가 포착된다는 것은 </a:t>
            </a:r>
            <a:r>
              <a:rPr lang="en-US" altLang="ko-KR"/>
              <a:t>1000</a:t>
            </a:r>
            <a:r>
              <a:rPr lang="ko-KR" altLang="en-US"/>
              <a:t>개 중에 적어도 </a:t>
            </a:r>
            <a:r>
              <a:rPr lang="en-US" altLang="ko-KR"/>
              <a:t>1</a:t>
            </a:r>
            <a:r>
              <a:rPr lang="ko-KR" altLang="en-US"/>
              <a:t>개는 </a:t>
            </a:r>
            <a:r>
              <a:rPr lang="en-US" altLang="ko-KR"/>
              <a:t>latency</a:t>
            </a:r>
            <a:r>
              <a:rPr lang="ko-KR" altLang="en-US"/>
              <a:t>가 발생</a:t>
            </a:r>
            <a:endParaRPr lang="en-US" altLang="ko-KR" dirty="0"/>
          </a:p>
          <a:p>
            <a:r>
              <a:rPr lang="en-US" altLang="ko-KR"/>
              <a:t>network delay</a:t>
            </a:r>
            <a:r>
              <a:rPr lang="ko-KR" altLang="en-US"/>
              <a:t>는 </a:t>
            </a:r>
            <a:r>
              <a:rPr lang="en-US" altLang="ko-KR"/>
              <a:t>tight deadline</a:t>
            </a:r>
            <a:r>
              <a:rPr lang="ko-KR" altLang="en-US"/>
              <a:t>에서 중요한 부분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62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ko-KR" sz="4800"/>
              <a:t>1. Data</a:t>
            </a:r>
            <a:r>
              <a:rPr lang="ko-KR" altLang="en-US" sz="4800"/>
              <a:t> </a:t>
            </a:r>
            <a:r>
              <a:rPr lang="en-US" altLang="ko-KR" sz="4800" dirty="0"/>
              <a:t>Center</a:t>
            </a:r>
            <a:r>
              <a:rPr lang="ko-KR" altLang="en-US" sz="4800" dirty="0"/>
              <a:t>에서의 통신</a:t>
            </a:r>
            <a:br>
              <a:rPr lang="en-US" altLang="ko-KR" sz="4800" dirty="0"/>
            </a:br>
            <a:r>
              <a:rPr lang="en-US" altLang="ko-KR" sz="4800" dirty="0"/>
              <a:t>- Workload characterization -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44649"/>
            <a:ext cx="10515600" cy="4822825"/>
          </a:xfrm>
        </p:spPr>
        <p:txBody>
          <a:bodyPr>
            <a:normAutofit/>
          </a:bodyPr>
          <a:lstStyle/>
          <a:p>
            <a:r>
              <a:rPr lang="en-US" altLang="ko-KR" b="1" dirty="0"/>
              <a:t>Query traffic </a:t>
            </a:r>
            <a:r>
              <a:rPr lang="en-US" altLang="ko-KR" dirty="0"/>
              <a:t>(+ short message traffic)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i="1" dirty="0"/>
              <a:t>Partition/Aggregate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따름</a:t>
            </a:r>
            <a:br>
              <a:rPr lang="en-US" altLang="ko-KR" dirty="0"/>
            </a:br>
            <a:r>
              <a:rPr lang="en-US" altLang="ko-KR" dirty="0"/>
              <a:t>- short, latency-critical flow</a:t>
            </a:r>
            <a:r>
              <a:rPr lang="ko-KR" altLang="en-US" dirty="0"/>
              <a:t>들로 구성</a:t>
            </a:r>
            <a:br>
              <a:rPr lang="en-US" altLang="ko-KR" dirty="0"/>
            </a:br>
            <a:r>
              <a:rPr lang="en-US" altLang="ko-KR" dirty="0"/>
              <a:t>- HLA(high-level aggregator) </a:t>
            </a:r>
            <a:r>
              <a:rPr lang="en-US" altLang="ko-KR" dirty="0">
                <a:sym typeface="Wingdings" panose="05000000000000000000" pitchFamily="2" charset="2"/>
              </a:rPr>
              <a:t> MLA</a:t>
            </a:r>
            <a:r>
              <a:rPr lang="en-US" altLang="ko-KR" dirty="0"/>
              <a:t> (middle-level </a:t>
            </a:r>
            <a:r>
              <a:rPr lang="en-US" altLang="ko-KR"/>
              <a:t>aggregator)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큰</a:t>
            </a:r>
            <a:r>
              <a:rPr lang="en-US" altLang="ko-KR"/>
              <a:t>(high-level) query</a:t>
            </a:r>
            <a:r>
              <a:rPr lang="ko-KR" altLang="en-US"/>
              <a:t>들을 작은</a:t>
            </a:r>
            <a:r>
              <a:rPr lang="en-US" altLang="ko-KR"/>
              <a:t>(middle-level) query</a:t>
            </a:r>
            <a:r>
              <a:rPr lang="ko-KR" altLang="en-US"/>
              <a:t>들로 조가조각</a:t>
            </a:r>
            <a:r>
              <a:rPr lang="en-US" altLang="ko-KR"/>
              <a:t> </a:t>
            </a:r>
            <a:endParaRPr lang="en-US" altLang="ko-KR" dirty="0"/>
          </a:p>
          <a:p>
            <a:r>
              <a:rPr lang="en-US" altLang="ko-KR" b="1" dirty="0"/>
              <a:t>Background traffic</a:t>
            </a:r>
            <a:r>
              <a:rPr lang="en-US" altLang="ko-KR" dirty="0"/>
              <a:t>: </a:t>
            </a:r>
            <a:r>
              <a:rPr lang="ko-KR" altLang="en-US" dirty="0"/>
              <a:t>방대한 양의 </a:t>
            </a:r>
            <a:r>
              <a:rPr lang="ko-KR" altLang="en-US"/>
              <a:t>데이터를 조각조각 </a:t>
            </a:r>
            <a:r>
              <a:rPr lang="en-US" altLang="ko-KR"/>
              <a:t>--?????????????????????????</a:t>
            </a:r>
            <a:br>
              <a:rPr lang="en-US" altLang="ko-KR" dirty="0"/>
            </a:br>
            <a:r>
              <a:rPr lang="en-US" altLang="ko-KR"/>
              <a:t>- update flow and short message flow</a:t>
            </a:r>
            <a:r>
              <a:rPr lang="ko-KR" altLang="en-US" dirty="0"/>
              <a:t>들로 구성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/>
              <a:t>update flow: worke</a:t>
            </a:r>
            <a:r>
              <a:rPr lang="ko-KR" altLang="en-US"/>
              <a:t>에게 </a:t>
            </a:r>
            <a:r>
              <a:rPr lang="en-US" altLang="ko-KR"/>
              <a:t>fresh </a:t>
            </a:r>
            <a:r>
              <a:rPr lang="en-US" altLang="ko-KR" u="sng"/>
              <a:t>data</a:t>
            </a:r>
            <a:r>
              <a:rPr lang="ko-KR" altLang="en-US" u="sng"/>
              <a:t>를 </a:t>
            </a:r>
            <a:r>
              <a:rPr lang="en-US" altLang="ko-KR" u="sng"/>
              <a:t>copy</a:t>
            </a:r>
            <a:br>
              <a:rPr lang="en-US" altLang="ko-KR" dirty="0"/>
            </a:br>
            <a:r>
              <a:rPr lang="en-US" altLang="ko-KR" dirty="0"/>
              <a:t>- short</a:t>
            </a:r>
            <a:r>
              <a:rPr lang="ko-KR" altLang="en-US" dirty="0"/>
              <a:t> </a:t>
            </a:r>
            <a:r>
              <a:rPr lang="en-US" altLang="ko-KR"/>
              <a:t>message</a:t>
            </a:r>
            <a:r>
              <a:rPr lang="ko-KR" altLang="en-US"/>
              <a:t> </a:t>
            </a:r>
            <a:r>
              <a:rPr lang="en-US" altLang="ko-KR"/>
              <a:t>flow: worker</a:t>
            </a:r>
            <a:r>
              <a:rPr lang="ko-KR" altLang="en-US"/>
              <a:t>들의 </a:t>
            </a:r>
            <a:r>
              <a:rPr lang="en-US" altLang="ko-KR" u="sng"/>
              <a:t>control state</a:t>
            </a:r>
            <a:r>
              <a:rPr lang="ko-KR" altLang="en-US"/>
              <a:t>를 </a:t>
            </a:r>
            <a:r>
              <a:rPr lang="en-US" altLang="ko-KR"/>
              <a:t>update</a:t>
            </a:r>
            <a:endParaRPr lang="en-US" altLang="ko-KR" dirty="0"/>
          </a:p>
          <a:p>
            <a:r>
              <a:rPr lang="en-US" altLang="ko-KR" b="1" dirty="0"/>
              <a:t>Flow concurrency </a:t>
            </a:r>
            <a:r>
              <a:rPr lang="en-US" altLang="ko-KR" b="1"/>
              <a:t>and size </a:t>
            </a:r>
            <a:r>
              <a:rPr lang="en-US" altLang="ko-KR"/>
              <a:t>--????????</a:t>
            </a:r>
            <a:br>
              <a:rPr lang="en-US" altLang="ko-KR" dirty="0"/>
            </a:br>
            <a:r>
              <a:rPr lang="en-US" altLang="ko-KR"/>
              <a:t>- MLA &amp; worker node</a:t>
            </a:r>
            <a:br>
              <a:rPr lang="en-US" altLang="ko-KR"/>
            </a:br>
            <a:r>
              <a:rPr lang="en-US" altLang="ko-KR"/>
              <a:t>- median of all flows: 36 concurrent connections</a:t>
            </a:r>
            <a:br>
              <a:rPr lang="en-US" altLang="ko-KR"/>
            </a:br>
            <a:r>
              <a:rPr lang="en-US" altLang="ko-KR"/>
              <a:t>- median of large flows (&gt; 1MB): 1 concurrent connections</a:t>
            </a:r>
            <a:br>
              <a:rPr lang="en-US" altLang="ko-KR"/>
            </a:br>
            <a:r>
              <a:rPr lang="en-US" altLang="ko-KR"/>
              <a:t>	</a:t>
            </a:r>
            <a:r>
              <a:rPr lang="en-US" altLang="ko-KR">
                <a:sym typeface="Wingdings" panose="05000000000000000000" pitchFamily="2" charset="2"/>
              </a:rPr>
              <a:t> large flow</a:t>
            </a:r>
            <a:r>
              <a:rPr lang="ko-KR" altLang="en-US">
                <a:sym typeface="Wingdings" panose="05000000000000000000" pitchFamily="2" charset="2"/>
              </a:rPr>
              <a:t>들은 커서 상당한 </a:t>
            </a:r>
            <a:r>
              <a:rPr lang="en-US" altLang="ko-KR">
                <a:sym typeface="Wingdings" panose="05000000000000000000" pitchFamily="2" charset="2"/>
              </a:rPr>
              <a:t>buffer space</a:t>
            </a:r>
            <a:r>
              <a:rPr lang="ko-KR" altLang="en-US">
                <a:sym typeface="Wingdings" panose="05000000000000000000" pitchFamily="2" charset="2"/>
              </a:rPr>
              <a:t>를 소비하여 </a:t>
            </a:r>
            <a:r>
              <a:rPr lang="en-US" altLang="ko-KR">
                <a:sym typeface="Wingdings" panose="05000000000000000000" pitchFamily="2" charset="2"/>
              </a:rPr>
              <a:t>queue buildup</a:t>
            </a:r>
            <a:r>
              <a:rPr lang="ko-KR" altLang="en-US">
                <a:sym typeface="Wingdings" panose="05000000000000000000" pitchFamily="2" charset="2"/>
              </a:rPr>
              <a:t>을 발생 시킴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71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43385"/>
            <a:ext cx="10515600" cy="1461989"/>
          </a:xfrm>
        </p:spPr>
        <p:txBody>
          <a:bodyPr>
            <a:normAutofit fontScale="90000"/>
          </a:bodyPr>
          <a:lstStyle/>
          <a:p>
            <a:r>
              <a:rPr lang="en-US" altLang="ko-KR" sz="4800"/>
              <a:t>1. Data</a:t>
            </a:r>
            <a:r>
              <a:rPr lang="ko-KR" altLang="en-US" sz="4800"/>
              <a:t> </a:t>
            </a:r>
            <a:r>
              <a:rPr lang="en-US" altLang="ko-KR" sz="4800" dirty="0"/>
              <a:t>Center</a:t>
            </a:r>
            <a:r>
              <a:rPr lang="ko-KR" altLang="en-US" sz="4800"/>
              <a:t>에서의 통신</a:t>
            </a:r>
            <a:br>
              <a:rPr lang="en-US" altLang="ko-KR" sz="4800"/>
            </a:br>
            <a:r>
              <a:rPr lang="en-US" altLang="ko-KR" sz="6000"/>
              <a:t>- </a:t>
            </a:r>
            <a:r>
              <a:rPr lang="ko-KR" altLang="en-US" sz="6000"/>
              <a:t>결론 </a:t>
            </a:r>
            <a:r>
              <a:rPr lang="en-US" altLang="ko-KR" sz="6000"/>
              <a:t>-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415277"/>
            <a:ext cx="10515600" cy="4052197"/>
          </a:xfrm>
        </p:spPr>
        <p:txBody>
          <a:bodyPr>
            <a:normAutofit/>
          </a:bodyPr>
          <a:lstStyle/>
          <a:p>
            <a:r>
              <a:rPr lang="en-US" altLang="ko-KR" sz="3200"/>
              <a:t>throughput-sensitive large flows</a:t>
            </a:r>
          </a:p>
          <a:p>
            <a:r>
              <a:rPr lang="en-US" altLang="ko-KR" sz="3200"/>
              <a:t>delay sensitive short flows</a:t>
            </a:r>
          </a:p>
          <a:p>
            <a:r>
              <a:rPr lang="en-US" altLang="ko-KR" sz="3200"/>
              <a:t>bursty query traffic</a:t>
            </a:r>
          </a:p>
          <a:p>
            <a:pPr marL="36900" indent="0">
              <a:buNone/>
            </a:pPr>
            <a:r>
              <a:rPr lang="ko-KR" altLang="en-US" sz="3200"/>
              <a:t>  </a:t>
            </a:r>
            <a:r>
              <a:rPr lang="en-US" altLang="ko-KR" sz="3200"/>
              <a:t>	</a:t>
            </a:r>
            <a:r>
              <a:rPr lang="ko-KR" altLang="en-US" sz="3200"/>
              <a:t>모두 </a:t>
            </a:r>
            <a:r>
              <a:rPr lang="en-US" altLang="ko-KR" sz="3200"/>
              <a:t>data center network</a:t>
            </a:r>
            <a:r>
              <a:rPr lang="ko-KR" altLang="en-US" sz="3200"/>
              <a:t>에 공존</a:t>
            </a:r>
            <a:br>
              <a:rPr lang="en-US" altLang="ko-KR" sz="3200"/>
            </a:br>
            <a:r>
              <a:rPr lang="en-US" altLang="ko-KR" sz="3200"/>
              <a:t>	</a:t>
            </a:r>
            <a:r>
              <a:rPr lang="en-US" altLang="ko-KR" sz="3200">
                <a:sym typeface="Wingdings" panose="05000000000000000000" pitchFamily="2" charset="2"/>
              </a:rPr>
              <a:t> </a:t>
            </a:r>
            <a:r>
              <a:rPr lang="ko-KR" altLang="en-US" sz="3200">
                <a:sym typeface="Wingdings" panose="05000000000000000000" pitchFamily="2" charset="2"/>
              </a:rPr>
              <a:t>이를 모두 해결할 방법은 </a:t>
            </a:r>
            <a:r>
              <a:rPr lang="en-US" altLang="ko-KR" sz="3200">
                <a:sym typeface="Wingdings" panose="05000000000000000000" pitchFamily="2" charset="2"/>
              </a:rPr>
              <a:t>DCTCP!!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68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4400"/>
              <a:t>2.Understanding Performance Impairments</a:t>
            </a:r>
            <a:br>
              <a:rPr lang="en-US" altLang="ko-KR" sz="4400"/>
            </a:br>
            <a:r>
              <a:rPr lang="en-US" altLang="ko-KR" sz="4400"/>
              <a:t>- Switches -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44649"/>
            <a:ext cx="10515600" cy="5213351"/>
          </a:xfrm>
        </p:spPr>
        <p:txBody>
          <a:bodyPr>
            <a:normAutofit/>
          </a:bodyPr>
          <a:lstStyle/>
          <a:p>
            <a:r>
              <a:rPr lang="en-US" altLang="ko-KR" sz="2400">
                <a:solidFill>
                  <a:srgbClr val="C4C4C4"/>
                </a:solidFill>
              </a:rPr>
              <a:t>shared memory switch: </a:t>
            </a:r>
            <a:r>
              <a:rPr lang="ko-KR" altLang="en-US" sz="2400">
                <a:solidFill>
                  <a:srgbClr val="C4C4C4"/>
                </a:solidFill>
              </a:rPr>
              <a:t>논리적으로 공유되는 </a:t>
            </a:r>
            <a:r>
              <a:rPr lang="en-US" altLang="ko-KR" sz="2400">
                <a:solidFill>
                  <a:srgbClr val="C4C4C4"/>
                </a:solidFill>
              </a:rPr>
              <a:t>packet buffer</a:t>
            </a:r>
            <a:r>
              <a:rPr lang="ko-KR" altLang="en-US" sz="2400">
                <a:solidFill>
                  <a:srgbClr val="C4C4C4"/>
                </a:solidFill>
              </a:rPr>
              <a:t>를 이용해 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						   	   </a:t>
            </a:r>
            <a:r>
              <a:rPr lang="en-US" altLang="ko-KR" sz="2400">
                <a:solidFill>
                  <a:srgbClr val="A34524"/>
                </a:solidFill>
              </a:rPr>
              <a:t>statistical multiplexing </a:t>
            </a:r>
            <a:r>
              <a:rPr lang="en-US" altLang="ko-KR" sz="2400">
                <a:solidFill>
                  <a:srgbClr val="C4C4C4"/>
                </a:solidFill>
              </a:rPr>
              <a:t>gain</a:t>
            </a:r>
            <a:r>
              <a:rPr lang="ko-KR" altLang="en-US" sz="2400">
                <a:solidFill>
                  <a:srgbClr val="C4C4C4"/>
                </a:solidFill>
              </a:rPr>
              <a:t>을 얻기 위함</a:t>
            </a:r>
            <a:endParaRPr lang="en-US" altLang="ko-KR" sz="2400">
              <a:solidFill>
                <a:srgbClr val="C4C4C4"/>
              </a:solidFill>
            </a:endParaRPr>
          </a:p>
          <a:p>
            <a:r>
              <a:rPr lang="en-US" altLang="ko-KR" sz="2400">
                <a:solidFill>
                  <a:srgbClr val="C4C4C4"/>
                </a:solidFill>
              </a:rPr>
              <a:t>MMU(Memory Management Unit)</a:t>
            </a:r>
            <a:r>
              <a:rPr lang="ko-KR" altLang="en-US" sz="2400">
                <a:solidFill>
                  <a:srgbClr val="C4C4C4"/>
                </a:solidFill>
              </a:rPr>
              <a:t>에 의해 </a:t>
            </a:r>
            <a:r>
              <a:rPr lang="en-US" altLang="ko-KR" sz="2400">
                <a:solidFill>
                  <a:srgbClr val="C4C4C4"/>
                </a:solidFill>
              </a:rPr>
              <a:t>shared pool</a:t>
            </a:r>
            <a:r>
              <a:rPr lang="ko-KR" altLang="en-US" sz="2400">
                <a:solidFill>
                  <a:srgbClr val="C4C4C4"/>
                </a:solidFill>
              </a:rPr>
              <a:t>에서 메모리가 동적으로 할당됨</a:t>
            </a:r>
            <a:endParaRPr lang="en-US" altLang="ko-KR" sz="2400">
              <a:solidFill>
                <a:srgbClr val="C4C4C4"/>
              </a:solidFill>
            </a:endParaRPr>
          </a:p>
          <a:p>
            <a:r>
              <a:rPr lang="en-US" altLang="ko-KR" sz="2400">
                <a:solidFill>
                  <a:srgbClr val="C4C4C4"/>
                </a:solidFill>
              </a:rPr>
              <a:t>MMU</a:t>
            </a:r>
            <a:r>
              <a:rPr lang="ko-KR" altLang="en-US" sz="2400">
                <a:solidFill>
                  <a:srgbClr val="C4C4C4"/>
                </a:solidFill>
              </a:rPr>
              <a:t>는 최대 메모리 용량을 제한하여 </a:t>
            </a:r>
            <a:r>
              <a:rPr lang="en-US" altLang="ko-KR" sz="2400">
                <a:solidFill>
                  <a:srgbClr val="C4C4C4"/>
                </a:solidFill>
              </a:rPr>
              <a:t>unfairness</a:t>
            </a:r>
            <a:r>
              <a:rPr lang="ko-KR" altLang="en-US" sz="2400">
                <a:solidFill>
                  <a:srgbClr val="C4C4C4"/>
                </a:solidFill>
              </a:rPr>
              <a:t>를 방지하고 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ko-KR" altLang="en-US" sz="2400">
                <a:solidFill>
                  <a:srgbClr val="C4C4C4"/>
                </a:solidFill>
              </a:rPr>
              <a:t>이 범위 안에서 요청하는 메모리를 최대한 제공</a:t>
            </a:r>
            <a:endParaRPr lang="en-US" altLang="ko-KR" sz="2400">
              <a:solidFill>
                <a:srgbClr val="C4C4C4"/>
              </a:solidFill>
            </a:endParaRPr>
          </a:p>
          <a:p>
            <a:r>
              <a:rPr lang="ko-KR" altLang="en-US" sz="2400">
                <a:solidFill>
                  <a:srgbClr val="C4C4C4"/>
                </a:solidFill>
              </a:rPr>
              <a:t>만약 해당 </a:t>
            </a:r>
            <a:r>
              <a:rPr lang="en-US" altLang="ko-KR" sz="2400">
                <a:solidFill>
                  <a:srgbClr val="C4C4C4"/>
                </a:solidFill>
              </a:rPr>
              <a:t>interface</a:t>
            </a:r>
            <a:r>
              <a:rPr lang="ko-KR" altLang="en-US" sz="2400">
                <a:solidFill>
                  <a:srgbClr val="C4C4C4"/>
                </a:solidFill>
              </a:rPr>
              <a:t>가 최대 메모리 용량을 찍거나 </a:t>
            </a:r>
            <a:r>
              <a:rPr lang="en-US" altLang="ko-KR" sz="2400">
                <a:solidFill>
                  <a:srgbClr val="C4C4C4"/>
                </a:solidFill>
              </a:rPr>
              <a:t>shared pool</a:t>
            </a:r>
            <a:r>
              <a:rPr lang="ko-KR" altLang="en-US" sz="2400">
                <a:solidFill>
                  <a:srgbClr val="C4C4C4"/>
                </a:solidFill>
              </a:rPr>
              <a:t>이 완전히 소비되었을 경우 </a:t>
            </a:r>
            <a:r>
              <a:rPr lang="en-US" altLang="ko-KR" sz="2400">
                <a:solidFill>
                  <a:srgbClr val="C4C4C4"/>
                </a:solidFill>
              </a:rPr>
              <a:t>packet drop</a:t>
            </a:r>
            <a:r>
              <a:rPr lang="ko-KR" altLang="en-US" sz="2400">
                <a:solidFill>
                  <a:srgbClr val="C4C4C4"/>
                </a:solidFill>
              </a:rPr>
              <a:t>이 발생</a:t>
            </a:r>
            <a:endParaRPr lang="en-US" altLang="ko-KR" sz="2400">
              <a:solidFill>
                <a:srgbClr val="C4C4C4"/>
              </a:solidFill>
            </a:endParaRPr>
          </a:p>
          <a:p>
            <a:r>
              <a:rPr lang="en-US" altLang="ko-KR" sz="2400">
                <a:solidFill>
                  <a:srgbClr val="C4C4C4"/>
                </a:solidFill>
              </a:rPr>
              <a:t>large multi-ported memory</a:t>
            </a:r>
            <a:r>
              <a:rPr lang="ko-KR" altLang="en-US" sz="2400">
                <a:solidFill>
                  <a:srgbClr val="C4C4C4"/>
                </a:solidFill>
              </a:rPr>
              <a:t>를 설계하는 것은 매우높은 비용이 발생하므로 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ko-KR" altLang="en-US" sz="2400">
                <a:solidFill>
                  <a:srgbClr val="C4C4C4"/>
                </a:solidFill>
              </a:rPr>
              <a:t>값이 가장 싼 </a:t>
            </a:r>
            <a:r>
              <a:rPr lang="en-US" altLang="ko-KR" sz="2400">
                <a:solidFill>
                  <a:srgbClr val="C4C4C4"/>
                </a:solidFill>
              </a:rPr>
              <a:t>shallow buffered switch</a:t>
            </a:r>
            <a:r>
              <a:rPr lang="ko-KR" altLang="en-US" sz="2400">
                <a:solidFill>
                  <a:srgbClr val="C4C4C4"/>
                </a:solidFill>
              </a:rPr>
              <a:t>를 사용</a:t>
            </a:r>
            <a:endParaRPr lang="en-US" altLang="ko-KR" sz="2400">
              <a:solidFill>
                <a:srgbClr val="C4C4C4"/>
              </a:solidFill>
            </a:endParaRPr>
          </a:p>
          <a:p>
            <a:r>
              <a:rPr lang="ko-KR" altLang="en-US" sz="2400">
                <a:solidFill>
                  <a:srgbClr val="C4C4C4"/>
                </a:solidFill>
              </a:rPr>
              <a:t>하지만 </a:t>
            </a:r>
            <a:r>
              <a:rPr lang="en-US" altLang="ko-KR" sz="2400">
                <a:solidFill>
                  <a:srgbClr val="C4C4C4"/>
                </a:solidFill>
              </a:rPr>
              <a:t>shallow buffered switch</a:t>
            </a:r>
            <a:r>
              <a:rPr lang="ko-KR" altLang="en-US" sz="2400">
                <a:solidFill>
                  <a:srgbClr val="C4C4C4"/>
                </a:solidFill>
              </a:rPr>
              <a:t>는 다음에서 언급하는 </a:t>
            </a:r>
            <a:r>
              <a:rPr lang="en-US" altLang="ko-KR" sz="2400">
                <a:solidFill>
                  <a:srgbClr val="C4C4C4"/>
                </a:solidFill>
              </a:rPr>
              <a:t>3</a:t>
            </a:r>
            <a:r>
              <a:rPr lang="ko-KR" altLang="en-US" sz="2400">
                <a:solidFill>
                  <a:srgbClr val="C4C4C4"/>
                </a:solidFill>
              </a:rPr>
              <a:t>가지 단점 있음</a:t>
            </a:r>
            <a:endParaRPr lang="ko-KR" altLang="en-US" sz="2400" dirty="0">
              <a:solidFill>
                <a:srgbClr val="C4C4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15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4400"/>
              <a:t>2. Problems in switch #1</a:t>
            </a:r>
            <a:br>
              <a:rPr lang="en-US" altLang="ko-KR" sz="4400"/>
            </a:br>
            <a:r>
              <a:rPr lang="en-US" altLang="ko-KR" sz="4400"/>
              <a:t>- Incast -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44649"/>
            <a:ext cx="10515600" cy="5213351"/>
          </a:xfrm>
        </p:spPr>
        <p:txBody>
          <a:bodyPr>
            <a:normAutofit/>
          </a:bodyPr>
          <a:lstStyle/>
          <a:p>
            <a:r>
              <a:rPr lang="ko-KR" altLang="en-US" sz="2400">
                <a:solidFill>
                  <a:srgbClr val="C4C4C4"/>
                </a:solidFill>
              </a:rPr>
              <a:t>많은 </a:t>
            </a:r>
            <a:r>
              <a:rPr lang="en-US" altLang="ko-KR" sz="2400">
                <a:solidFill>
                  <a:srgbClr val="C4C4C4"/>
                </a:solidFill>
              </a:rPr>
              <a:t>flow</a:t>
            </a:r>
            <a:r>
              <a:rPr lang="ko-KR" altLang="en-US" sz="2400">
                <a:solidFill>
                  <a:srgbClr val="C4C4C4"/>
                </a:solidFill>
              </a:rPr>
              <a:t>가 동시에 한 </a:t>
            </a:r>
            <a:r>
              <a:rPr lang="en-US" altLang="ko-KR" sz="2400">
                <a:solidFill>
                  <a:srgbClr val="C4C4C4"/>
                </a:solidFill>
              </a:rPr>
              <a:t>interface</a:t>
            </a:r>
            <a:r>
              <a:rPr lang="ko-KR" altLang="en-US" sz="2400">
                <a:solidFill>
                  <a:srgbClr val="C4C4C4"/>
                </a:solidFill>
              </a:rPr>
              <a:t>에 몰리면 </a:t>
            </a:r>
            <a:r>
              <a:rPr lang="en-US" altLang="ko-KR" sz="2400">
                <a:solidFill>
                  <a:srgbClr val="C4C4C4"/>
                </a:solidFill>
              </a:rPr>
              <a:t>buffer</a:t>
            </a:r>
            <a:r>
              <a:rPr lang="ko-KR" altLang="en-US" sz="2400">
                <a:solidFill>
                  <a:srgbClr val="C4C4C4"/>
                </a:solidFill>
              </a:rPr>
              <a:t>나 </a:t>
            </a:r>
            <a:r>
              <a:rPr lang="en-US" altLang="ko-KR" sz="2400">
                <a:solidFill>
                  <a:srgbClr val="C4C4C4"/>
                </a:solidFill>
              </a:rPr>
              <a:t>memory</a:t>
            </a:r>
            <a:r>
              <a:rPr lang="ko-KR" altLang="en-US" sz="2400">
                <a:solidFill>
                  <a:srgbClr val="C4C4C4"/>
                </a:solidFill>
              </a:rPr>
              <a:t>가 모두 소진되어 </a:t>
            </a:r>
            <a:r>
              <a:rPr lang="en-US" altLang="ko-KR" sz="2400">
                <a:solidFill>
                  <a:srgbClr val="C4C4C4"/>
                </a:solidFill>
              </a:rPr>
              <a:t>packet loss </a:t>
            </a:r>
            <a:r>
              <a:rPr lang="ko-KR" altLang="en-US" sz="2400">
                <a:solidFill>
                  <a:srgbClr val="C4C4C4"/>
                </a:solidFill>
              </a:rPr>
              <a:t>발생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</a:t>
            </a:r>
            <a:r>
              <a:rPr lang="ko-KR" altLang="en-US" sz="2400">
                <a:solidFill>
                  <a:srgbClr val="C4C4C4"/>
                </a:solidFill>
              </a:rPr>
              <a:t>이 경우 </a:t>
            </a:r>
            <a:r>
              <a:rPr lang="en-US" altLang="ko-KR" sz="2400">
                <a:solidFill>
                  <a:srgbClr val="C4C4C4"/>
                </a:solidFill>
              </a:rPr>
              <a:t>flow </a:t>
            </a:r>
            <a:r>
              <a:rPr lang="ko-KR" altLang="en-US" sz="2400">
                <a:solidFill>
                  <a:srgbClr val="C4C4C4"/>
                </a:solidFill>
              </a:rPr>
              <a:t>크기가 작아도 발생할 수 있음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Partition/Aggregate design pattern</a:t>
            </a:r>
            <a:r>
              <a:rPr lang="ko-KR" altLang="en-US" sz="2400">
                <a:solidFill>
                  <a:srgbClr val="C4C4C4"/>
                </a:solidFill>
              </a:rPr>
              <a:t>에서 발생</a:t>
            </a:r>
            <a:endParaRPr lang="en-US" altLang="ko-KR" sz="2400">
              <a:solidFill>
                <a:srgbClr val="C4C4C4"/>
              </a:solidFill>
            </a:endParaRPr>
          </a:p>
          <a:p>
            <a:r>
              <a:rPr lang="en-US" altLang="ko-KR" sz="2400">
                <a:solidFill>
                  <a:srgbClr val="C4C4C4"/>
                </a:solidFill>
              </a:rPr>
              <a:t>worker respons</a:t>
            </a:r>
            <a:r>
              <a:rPr lang="ko-KR" altLang="en-US" sz="2400">
                <a:solidFill>
                  <a:srgbClr val="C4C4C4"/>
                </a:solidFill>
              </a:rPr>
              <a:t>에서 발생하는 </a:t>
            </a:r>
            <a:r>
              <a:rPr lang="en-US" altLang="ko-KR" sz="2400">
                <a:solidFill>
                  <a:srgbClr val="C4C4C4"/>
                </a:solidFill>
              </a:rPr>
              <a:t>timeout</a:t>
            </a:r>
            <a:r>
              <a:rPr lang="ko-KR" altLang="en-US" sz="2400">
                <a:solidFill>
                  <a:srgbClr val="C4C4C4"/>
                </a:solidFill>
              </a:rPr>
              <a:t>을 방지하기 위한 </a:t>
            </a:r>
            <a:r>
              <a:rPr lang="en-US" altLang="ko-KR" sz="2400">
                <a:solidFill>
                  <a:srgbClr val="C4C4C4"/>
                </a:solidFill>
              </a:rPr>
              <a:t>2</a:t>
            </a:r>
            <a:r>
              <a:rPr lang="ko-KR" altLang="en-US" sz="2400">
                <a:solidFill>
                  <a:srgbClr val="C4C4C4"/>
                </a:solidFill>
              </a:rPr>
              <a:t>가지 변화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reponse</a:t>
            </a:r>
            <a:r>
              <a:rPr lang="ko-KR" altLang="en-US" sz="2400">
                <a:solidFill>
                  <a:srgbClr val="C4C4C4"/>
                </a:solidFill>
              </a:rPr>
              <a:t>의 크기를 </a:t>
            </a:r>
            <a:r>
              <a:rPr lang="en-US" altLang="ko-KR" sz="2400">
                <a:solidFill>
                  <a:srgbClr val="C4C4C4"/>
                </a:solidFill>
              </a:rPr>
              <a:t>2KB</a:t>
            </a:r>
            <a:r>
              <a:rPr lang="ko-KR" altLang="en-US" sz="2400">
                <a:solidFill>
                  <a:srgbClr val="C4C4C4"/>
                </a:solidFill>
              </a:rPr>
              <a:t>로 제한 </a:t>
            </a:r>
            <a:r>
              <a:rPr lang="en-US" altLang="ko-KR" sz="2400">
                <a:solidFill>
                  <a:srgbClr val="C4C4C4"/>
                </a:solidFill>
              </a:rPr>
              <a:t>(machine</a:t>
            </a:r>
            <a:r>
              <a:rPr lang="ko-KR" altLang="en-US" sz="2400">
                <a:solidFill>
                  <a:srgbClr val="C4C4C4"/>
                </a:solidFill>
              </a:rPr>
              <a:t>들을 </a:t>
            </a:r>
            <a:r>
              <a:rPr lang="en-US" altLang="ko-KR" sz="2400">
                <a:solidFill>
                  <a:srgbClr val="C4C4C4"/>
                </a:solidFill>
              </a:rPr>
              <a:t>2KB </a:t>
            </a:r>
            <a:r>
              <a:rPr lang="ko-KR" altLang="en-US" sz="2400">
                <a:solidFill>
                  <a:srgbClr val="C4C4C4"/>
                </a:solidFill>
              </a:rPr>
              <a:t>사이즈로 응답함</a:t>
            </a:r>
            <a:r>
              <a:rPr lang="en-US" altLang="ko-KR" sz="2400">
                <a:solidFill>
                  <a:srgbClr val="C4C4C4"/>
                </a:solidFill>
              </a:rPr>
              <a:t>)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	 </a:t>
            </a:r>
            <a:r>
              <a:rPr lang="en-US" altLang="ko-KR" sz="2400">
                <a:solidFill>
                  <a:srgbClr val="C4C4C4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400">
                <a:solidFill>
                  <a:srgbClr val="C4C4C4"/>
                </a:solidFill>
                <a:sym typeface="Wingdings" panose="05000000000000000000" pitchFamily="2" charset="2"/>
              </a:rPr>
              <a:t>모든 </a:t>
            </a:r>
            <a:r>
              <a:rPr lang="en-US" altLang="ko-KR" sz="2400">
                <a:solidFill>
                  <a:srgbClr val="C4C4C4"/>
                </a:solidFill>
                <a:sym typeface="Wingdings" panose="05000000000000000000" pitchFamily="2" charset="2"/>
              </a:rPr>
              <a:t>reponse</a:t>
            </a:r>
            <a:r>
              <a:rPr lang="ko-KR" altLang="en-US" sz="2400">
                <a:solidFill>
                  <a:srgbClr val="C4C4C4"/>
                </a:solidFill>
                <a:sym typeface="Wingdings" panose="05000000000000000000" pitchFamily="2" charset="2"/>
              </a:rPr>
              <a:t>가 </a:t>
            </a:r>
            <a:r>
              <a:rPr lang="en-US" altLang="ko-KR" sz="2400">
                <a:solidFill>
                  <a:srgbClr val="C4C4C4"/>
                </a:solidFill>
                <a:sym typeface="Wingdings" panose="05000000000000000000" pitchFamily="2" charset="2"/>
              </a:rPr>
              <a:t>switch memory</a:t>
            </a:r>
            <a:r>
              <a:rPr lang="ko-KR" altLang="en-US" sz="2400">
                <a:solidFill>
                  <a:srgbClr val="C4C4C4"/>
                </a:solidFill>
                <a:sym typeface="Wingdings" panose="05000000000000000000" pitchFamily="2" charset="2"/>
              </a:rPr>
              <a:t>에 들어갈 수 있도록</a:t>
            </a:r>
            <a:br>
              <a:rPr lang="en-US" altLang="ko-KR" sz="2400">
                <a:solidFill>
                  <a:srgbClr val="C4C4C4"/>
                </a:solidFill>
                <a:sym typeface="Wingdings" panose="05000000000000000000" pitchFamily="2" charset="2"/>
              </a:rPr>
            </a:br>
            <a:r>
              <a:rPr lang="en-US" altLang="ko-KR" sz="2400">
                <a:solidFill>
                  <a:srgbClr val="C4C4C4"/>
                </a:solidFill>
                <a:sym typeface="Wingdings" panose="05000000000000000000" pitchFamily="2" charset="2"/>
              </a:rPr>
              <a:t>- </a:t>
            </a:r>
            <a:r>
              <a:rPr lang="ko-KR" altLang="en-US" sz="2400">
                <a:solidFill>
                  <a:srgbClr val="C4C4C4"/>
                </a:solidFill>
                <a:sym typeface="Wingdings" panose="05000000000000000000" pitchFamily="2" charset="2"/>
              </a:rPr>
              <a:t>랜덤 시간만큼 </a:t>
            </a:r>
            <a:r>
              <a:rPr lang="en-US" altLang="ko-KR" sz="2400">
                <a:solidFill>
                  <a:srgbClr val="C4C4C4"/>
                </a:solidFill>
                <a:sym typeface="Wingdings" panose="05000000000000000000" pitchFamily="2" charset="2"/>
              </a:rPr>
              <a:t>respons</a:t>
            </a:r>
            <a:r>
              <a:rPr lang="ko-KR" altLang="en-US" sz="2400">
                <a:solidFill>
                  <a:srgbClr val="C4C4C4"/>
                </a:solidFill>
                <a:sym typeface="Wingdings" panose="05000000000000000000" pitchFamily="2" charset="2"/>
              </a:rPr>
              <a:t>들을 </a:t>
            </a:r>
            <a:r>
              <a:rPr lang="en-US" altLang="ko-KR" sz="2400">
                <a:solidFill>
                  <a:srgbClr val="C4C4C4"/>
                </a:solidFill>
                <a:sym typeface="Wingdings" panose="05000000000000000000" pitchFamily="2" charset="2"/>
              </a:rPr>
              <a:t>delay</a:t>
            </a:r>
            <a:r>
              <a:rPr lang="ko-KR" altLang="en-US" sz="2400">
                <a:solidFill>
                  <a:srgbClr val="C4C4C4"/>
                </a:solidFill>
                <a:sym typeface="Wingdings" panose="05000000000000000000" pitchFamily="2" charset="2"/>
              </a:rPr>
              <a:t>하여 </a:t>
            </a:r>
            <a:r>
              <a:rPr lang="en-US" altLang="ko-KR" sz="2400">
                <a:solidFill>
                  <a:srgbClr val="C4C4C4"/>
                </a:solidFill>
                <a:sym typeface="Wingdings" panose="05000000000000000000" pitchFamily="2" charset="2"/>
              </a:rPr>
              <a:t>respons</a:t>
            </a:r>
            <a:r>
              <a:rPr lang="ko-KR" altLang="en-US" sz="2400">
                <a:solidFill>
                  <a:srgbClr val="C4C4C4"/>
                </a:solidFill>
                <a:sym typeface="Wingdings" panose="05000000000000000000" pitchFamily="2" charset="2"/>
              </a:rPr>
              <a:t>들을 </a:t>
            </a:r>
            <a:r>
              <a:rPr lang="en-US" altLang="ko-KR" sz="2400">
                <a:solidFill>
                  <a:srgbClr val="C4C4C4"/>
                </a:solidFill>
                <a:sym typeface="Wingdings" panose="05000000000000000000" pitchFamily="2" charset="2"/>
              </a:rPr>
              <a:t>desynchronize</a:t>
            </a:r>
            <a:r>
              <a:rPr lang="ko-KR" altLang="en-US" sz="2400">
                <a:solidFill>
                  <a:srgbClr val="C4C4C4"/>
                </a:solidFill>
                <a:sym typeface="Wingdings" panose="05000000000000000000" pitchFamily="2" charset="2"/>
              </a:rPr>
              <a:t>함</a:t>
            </a:r>
            <a:br>
              <a:rPr lang="en-US" altLang="ko-KR" sz="2400">
                <a:solidFill>
                  <a:srgbClr val="C4C4C4"/>
                </a:solidFill>
                <a:sym typeface="Wingdings" panose="05000000000000000000" pitchFamily="2" charset="2"/>
              </a:rPr>
            </a:br>
            <a:r>
              <a:rPr lang="en-US" altLang="ko-KR" sz="2400">
                <a:solidFill>
                  <a:srgbClr val="C4C4C4"/>
                </a:solidFill>
                <a:sym typeface="Wingdings" panose="05000000000000000000" pitchFamily="2" charset="2"/>
              </a:rPr>
              <a:t>	  </a:t>
            </a:r>
            <a:r>
              <a:rPr lang="ko-KR" altLang="en-US" sz="2400">
                <a:solidFill>
                  <a:srgbClr val="C4C4C4"/>
                </a:solidFill>
                <a:sym typeface="Wingdings" panose="05000000000000000000" pitchFamily="2" charset="2"/>
              </a:rPr>
              <a:t>한꺼번에 많이 들어가는 것을 방지</a:t>
            </a:r>
            <a:endParaRPr lang="en-US" altLang="ko-KR" sz="2400">
              <a:solidFill>
                <a:srgbClr val="C4C4C4"/>
              </a:solidFill>
              <a:sym typeface="Wingdings" panose="05000000000000000000" pitchFamily="2" charset="2"/>
            </a:endParaRPr>
          </a:p>
          <a:p>
            <a:r>
              <a:rPr lang="en-US" altLang="ko-KR" sz="2400">
                <a:solidFill>
                  <a:srgbClr val="C4C4C4"/>
                </a:solidFill>
                <a:sym typeface="Wingdings" panose="05000000000000000000" pitchFamily="2" charset="2"/>
              </a:rPr>
              <a:t>RTO </a:t>
            </a:r>
            <a:r>
              <a:rPr lang="ko-KR" altLang="en-US" sz="2400">
                <a:solidFill>
                  <a:srgbClr val="C4C4C4"/>
                </a:solidFill>
                <a:sym typeface="Wingdings" panose="05000000000000000000" pitchFamily="2" charset="2"/>
              </a:rPr>
              <a:t>최소 감소는 </a:t>
            </a:r>
            <a:r>
              <a:rPr lang="en-US" altLang="ko-KR" sz="2400">
                <a:solidFill>
                  <a:srgbClr val="C4C4C4"/>
                </a:solidFill>
                <a:sym typeface="Wingdings" panose="05000000000000000000" pitchFamily="2" charset="2"/>
              </a:rPr>
              <a:t>timeout</a:t>
            </a:r>
            <a:r>
              <a:rPr lang="ko-KR" altLang="en-US" sz="2400">
                <a:solidFill>
                  <a:srgbClr val="C4C4C4"/>
                </a:solidFill>
                <a:sym typeface="Wingdings" panose="05000000000000000000" pitchFamily="2" charset="2"/>
              </a:rPr>
              <a:t>의 영향을 줄여주지만</a:t>
            </a:r>
            <a:r>
              <a:rPr lang="en-US" altLang="ko-KR" sz="2400">
                <a:solidFill>
                  <a:srgbClr val="C4C4C4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2400">
                <a:solidFill>
                  <a:srgbClr val="C4C4C4"/>
                </a:solidFill>
                <a:sym typeface="Wingdings" panose="05000000000000000000" pitchFamily="2" charset="2"/>
              </a:rPr>
              <a:t>이 방법은 다른 문제는 해결해주지 못함</a:t>
            </a:r>
            <a:endParaRPr lang="ko-KR" altLang="en-US" sz="2400" dirty="0">
              <a:solidFill>
                <a:srgbClr val="C4C4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853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206</TotalTime>
  <Words>234</Words>
  <Application>Microsoft Office PowerPoint</Application>
  <PresentationFormat>와이드스크린</PresentationFormat>
  <Paragraphs>63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Calisto MT (본문)</vt:lpstr>
      <vt:lpstr>돋움</vt:lpstr>
      <vt:lpstr>맑은 고딕</vt:lpstr>
      <vt:lpstr>Calisto MT</vt:lpstr>
      <vt:lpstr>Trebuchet MS</vt:lpstr>
      <vt:lpstr>Wingdings</vt:lpstr>
      <vt:lpstr>Wingdings 2</vt:lpstr>
      <vt:lpstr>슬레이트</vt:lpstr>
      <vt:lpstr>Data Center TCP (DCTCP)</vt:lpstr>
      <vt:lpstr>요약</vt:lpstr>
      <vt:lpstr>개요</vt:lpstr>
      <vt:lpstr>개요</vt:lpstr>
      <vt:lpstr>1. Data Center에서의 통신 - Partition/Aggregate -</vt:lpstr>
      <vt:lpstr>1. Data Center에서의 통신 - Workload characterization -</vt:lpstr>
      <vt:lpstr>1. Data Center에서의 통신 - 결론 -</vt:lpstr>
      <vt:lpstr>2.Understanding Performance Impairments - Switches -</vt:lpstr>
      <vt:lpstr>2. Problems in switch #1 - Incast -</vt:lpstr>
      <vt:lpstr>2. Problems in switch #2 - Queue buildup -</vt:lpstr>
      <vt:lpstr>2. Problems in switch #3 - Buffer pressure -</vt:lpstr>
      <vt:lpstr>3. DCTCP algorithms</vt:lpstr>
      <vt:lpstr>3. DCTCP algorithms</vt:lpstr>
      <vt:lpstr>3. DCTCP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Center TCP (DCTCP)</dc:title>
  <dc:creator>heidiwatson</dc:creator>
  <cp:lastModifiedBy>choeyeji</cp:lastModifiedBy>
  <cp:revision>24</cp:revision>
  <dcterms:created xsi:type="dcterms:W3CDTF">2017-03-15T19:23:12Z</dcterms:created>
  <dcterms:modified xsi:type="dcterms:W3CDTF">2017-03-29T03:28:54Z</dcterms:modified>
</cp:coreProperties>
</file>