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6"/>
  </p:notesMasterIdLst>
  <p:sldIdLst>
    <p:sldId id="256" r:id="rId2"/>
    <p:sldId id="261" r:id="rId3"/>
    <p:sldId id="260" r:id="rId4"/>
    <p:sldId id="266" r:id="rId5"/>
    <p:sldId id="264" r:id="rId6"/>
    <p:sldId id="273" r:id="rId7"/>
    <p:sldId id="274" r:id="rId8"/>
    <p:sldId id="272" r:id="rId9"/>
    <p:sldId id="275" r:id="rId10"/>
    <p:sldId id="276" r:id="rId11"/>
    <p:sldId id="277" r:id="rId12"/>
    <p:sldId id="278" r:id="rId13"/>
    <p:sldId id="279" r:id="rId14"/>
    <p:sldId id="283" r:id="rId15"/>
    <p:sldId id="284" r:id="rId16"/>
    <p:sldId id="285" r:id="rId17"/>
    <p:sldId id="286" r:id="rId18"/>
    <p:sldId id="280" r:id="rId19"/>
    <p:sldId id="281" r:id="rId20"/>
    <p:sldId id="282" r:id="rId21"/>
    <p:sldId id="287" r:id="rId22"/>
    <p:sldId id="288" r:id="rId23"/>
    <p:sldId id="289" r:id="rId24"/>
    <p:sldId id="29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87163" autoAdjust="0"/>
  </p:normalViewPr>
  <p:slideViewPr>
    <p:cSldViewPr snapToGrid="0">
      <p:cViewPr varScale="1">
        <p:scale>
          <a:sx n="66" d="100"/>
          <a:sy n="66" d="100"/>
        </p:scale>
        <p:origin x="60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7CC88-6269-45B7-8546-1C85875E46E0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2C088-B26D-4B44-B429-02CA2F273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2C088-B26D-4B44-B429-02CA2F2739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9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Q. RTT</a:t>
            </a:r>
            <a:r>
              <a:rPr lang="ko-KR" altLang="en-US"/>
              <a:t>의 정의를 새로 한 것</a:t>
            </a:r>
            <a:r>
              <a:rPr lang="en-US" altLang="ko-KR"/>
              <a:t>? completion</a:t>
            </a:r>
            <a:r>
              <a:rPr lang="en-US" altLang="ko-KR" baseline="0"/>
              <a:t> time</a:t>
            </a:r>
            <a:r>
              <a:rPr lang="ko-KR" altLang="en-US" baseline="0"/>
              <a:t>과 </a:t>
            </a:r>
            <a:r>
              <a:rPr lang="en-US" altLang="ko-KR" baseline="0"/>
              <a:t>RTT</a:t>
            </a:r>
            <a:r>
              <a:rPr lang="ko-KR" altLang="en-US" baseline="0"/>
              <a:t>의 차이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2C088-B26D-4B44-B429-02CA2F2739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63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2C088-B26D-4B44-B429-02CA2F2739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2C088-B26D-4B44-B429-02CA2F2739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0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2C088-B26D-4B44-B429-02CA2F2739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95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2C088-B26D-4B44-B429-02CA2F2739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9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TIMELY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1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9875520" cy="1356360"/>
          </a:xfrm>
        </p:spPr>
        <p:txBody>
          <a:bodyPr/>
          <a:lstStyle/>
          <a:p>
            <a:r>
              <a:rPr lang="en-US" altLang="ko-KR"/>
              <a:t>4.3 The Main Algorithm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988457"/>
            <a:ext cx="9872871" cy="48695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>
                <a:latin typeface="+mn-ea"/>
              </a:rPr>
              <a:t>HAI(Hyperactive increase) for faster convergence</a:t>
            </a:r>
            <a:br>
              <a:rPr lang="en-US" altLang="ko-KR" sz="2300">
                <a:latin typeface="+mn-ea"/>
              </a:rPr>
            </a:br>
            <a:r>
              <a:rPr lang="en-US" altLang="ko-KR" sz="2300">
                <a:latin typeface="+mn-ea"/>
              </a:rPr>
              <a:t>- TIMELY</a:t>
            </a:r>
            <a:r>
              <a:rPr lang="ko-KR" altLang="en-US" sz="2300">
                <a:latin typeface="+mn-ea"/>
              </a:rPr>
              <a:t>가 </a:t>
            </a:r>
            <a:r>
              <a:rPr lang="en-US" altLang="ko-KR" sz="2300">
                <a:latin typeface="+mn-ea"/>
              </a:rPr>
              <a:t>slow growth(slow start) </a:t>
            </a:r>
            <a:r>
              <a:rPr lang="ko-KR" altLang="en-US" sz="2300">
                <a:latin typeface="+mn-ea"/>
              </a:rPr>
              <a:t>이후 일정 기간 내에 </a:t>
            </a:r>
            <a:r>
              <a:rPr lang="en-US" altLang="ko-KR" sz="2300">
                <a:latin typeface="+mn-ea"/>
              </a:rPr>
              <a:t>new fair share</a:t>
            </a:r>
            <a:r>
              <a:rPr lang="ko-KR" altLang="en-US" sz="2300">
                <a:latin typeface="+mn-ea"/>
              </a:rPr>
              <a:t>에 도달하지 못 한다면 이 때 </a:t>
            </a:r>
            <a:r>
              <a:rPr lang="en-US" altLang="ko-KR" sz="2300">
                <a:latin typeface="+mn-ea"/>
              </a:rPr>
              <a:t>HAI</a:t>
            </a:r>
            <a:r>
              <a:rPr lang="ko-KR" altLang="en-US" sz="2300">
                <a:latin typeface="+mn-ea"/>
              </a:rPr>
              <a:t> 방법을 이용한다</a:t>
            </a:r>
            <a:r>
              <a:rPr lang="en-US" altLang="ko-KR" sz="230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57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0D3DE-BCF4-43D0-91A6-CFCD476C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4.4 Gradient</a:t>
            </a:r>
            <a:r>
              <a:rPr lang="ko-KR" altLang="en-US"/>
              <a:t> </a:t>
            </a:r>
            <a:r>
              <a:rPr lang="en-US" altLang="ko-KR"/>
              <a:t>versus</a:t>
            </a:r>
            <a:r>
              <a:rPr lang="ko-KR" altLang="en-US"/>
              <a:t> </a:t>
            </a:r>
            <a:r>
              <a:rPr lang="en-US" altLang="ko-KR"/>
              <a:t>Queue</a:t>
            </a:r>
            <a:r>
              <a:rPr lang="ko-KR" altLang="en-US"/>
              <a:t> </a:t>
            </a:r>
            <a:r>
              <a:rPr lang="en-US" altLang="ko-KR"/>
              <a:t>size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D3E40-6C52-488B-8666-7CFEDDB97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queue size</a:t>
            </a:r>
            <a:r>
              <a:rPr lang="ko-KR" altLang="en-US"/>
              <a:t>를 기준으로 </a:t>
            </a:r>
            <a:r>
              <a:rPr lang="en-US" altLang="ko-KR"/>
              <a:t>treshold</a:t>
            </a:r>
            <a:r>
              <a:rPr lang="ko-KR" altLang="en-US"/>
              <a:t>를 정해보자</a:t>
            </a:r>
            <a:r>
              <a:rPr lang="en-US" altLang="ko-KR"/>
              <a:t>.</a:t>
            </a:r>
          </a:p>
          <a:p>
            <a:r>
              <a:rPr lang="en-US" altLang="ko-KR"/>
              <a:t>high threshold 500us</a:t>
            </a:r>
            <a:br>
              <a:rPr lang="en-US" altLang="ko-KR"/>
            </a:b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throughput</a:t>
            </a:r>
            <a:r>
              <a:rPr lang="ko-KR" altLang="en-US"/>
              <a:t>는 최적화 됐지만 </a:t>
            </a:r>
            <a:r>
              <a:rPr lang="en-US" altLang="ko-KR"/>
              <a:t>queueing</a:t>
            </a:r>
            <a:r>
              <a:rPr lang="ko-KR" altLang="en-US"/>
              <a:t>으로 인한 </a:t>
            </a:r>
            <a:r>
              <a:rPr lang="en-US" altLang="ko-KR"/>
              <a:t>latency</a:t>
            </a:r>
            <a:r>
              <a:rPr lang="ko-KR" altLang="en-US"/>
              <a:t>가 발생했다</a:t>
            </a:r>
            <a:r>
              <a:rPr lang="en-US" altLang="ko-KR"/>
              <a:t>.</a:t>
            </a:r>
          </a:p>
          <a:p>
            <a:r>
              <a:rPr lang="en-US" altLang="ko-KR"/>
              <a:t>low threshold 50us</a:t>
            </a:r>
            <a:br>
              <a:rPr lang="en-US" altLang="ko-KR"/>
            </a:br>
            <a:r>
              <a:rPr lang="en-US" altLang="ko-KR"/>
              <a:t>- latency</a:t>
            </a:r>
            <a:r>
              <a:rPr lang="ko-KR" altLang="en-US"/>
              <a:t>는 최적화 됐으나 </a:t>
            </a:r>
            <a:r>
              <a:rPr lang="en-US" altLang="ko-KR"/>
              <a:t>queue</a:t>
            </a:r>
            <a:r>
              <a:rPr lang="ko-KR" altLang="en-US"/>
              <a:t>가 때때로 비면서 </a:t>
            </a:r>
            <a:r>
              <a:rPr lang="en-US" altLang="ko-KR"/>
              <a:t>throughput</a:t>
            </a:r>
            <a:r>
              <a:rPr lang="ko-KR" altLang="en-US"/>
              <a:t>은 별로였다</a:t>
            </a:r>
            <a:r>
              <a:rPr lang="en-US" altLang="ko-KR"/>
              <a:t>.</a:t>
            </a:r>
          </a:p>
          <a:p>
            <a:r>
              <a:rPr lang="ko-KR" altLang="en-US"/>
              <a:t>따라서 </a:t>
            </a:r>
            <a:r>
              <a:rPr lang="en-US" altLang="ko-KR"/>
              <a:t>queue size</a:t>
            </a:r>
            <a:r>
              <a:rPr lang="ko-KR" altLang="en-US"/>
              <a:t>로 </a:t>
            </a:r>
            <a:r>
              <a:rPr lang="en-US" altLang="ko-KR"/>
              <a:t>threshold</a:t>
            </a:r>
            <a:r>
              <a:rPr lang="ko-KR" altLang="en-US"/>
              <a:t>를 정해는 것보다는 </a:t>
            </a:r>
            <a:r>
              <a:rPr lang="en-US" altLang="ko-KR"/>
              <a:t>gradienrt</a:t>
            </a:r>
            <a:r>
              <a:rPr lang="ko-KR" altLang="en-US"/>
              <a:t>로 정하는 것이  </a:t>
            </a:r>
            <a:r>
              <a:rPr lang="en-US" altLang="ko-KR"/>
              <a:t>high throughput</a:t>
            </a:r>
            <a:r>
              <a:rPr lang="ko-KR" altLang="en-US"/>
              <a:t>과 </a:t>
            </a:r>
            <a:r>
              <a:rPr lang="en-US" altLang="ko-KR"/>
              <a:t>low latency</a:t>
            </a:r>
            <a:r>
              <a:rPr lang="ko-KR" altLang="en-US"/>
              <a:t>를 유지하는데 더 적당하다</a:t>
            </a:r>
            <a:endParaRPr lang="en-US" altLang="ko-KR"/>
          </a:p>
          <a:p>
            <a:r>
              <a:rPr lang="ko-KR" altLang="en-US"/>
              <a:t>그리고 그래프에서 볼 수 있들이 </a:t>
            </a:r>
            <a:r>
              <a:rPr lang="en-US" altLang="ko-KR"/>
              <a:t>gradient</a:t>
            </a:r>
            <a:r>
              <a:rPr lang="ko-KR" altLang="en-US"/>
              <a:t>를 사용한 방법의</a:t>
            </a:r>
            <a:r>
              <a:rPr lang="en-US" altLang="ko-KR"/>
              <a:t> connection rate</a:t>
            </a:r>
            <a:r>
              <a:rPr lang="ko-KR" altLang="en-US"/>
              <a:t>가 </a:t>
            </a:r>
            <a:r>
              <a:rPr lang="en-US" altLang="ko-KR"/>
              <a:t>fair share</a:t>
            </a:r>
            <a:r>
              <a:rPr lang="ko-KR" altLang="en-US"/>
              <a:t>에 더 가깝게 덜 왔다갔다 하며 유지하는것을 볼 수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74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FE0D-EA94-436C-A863-20F9F33F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Implementation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7696E-B6E0-41B2-88C0-C39DE8E2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OS-bypass </a:t>
            </a:r>
            <a:r>
              <a:rPr lang="ko-KR" altLang="en-US"/>
              <a:t>기반 </a:t>
            </a:r>
            <a:r>
              <a:rPr lang="en-US" altLang="ko-KR"/>
              <a:t>10Gbps NIC</a:t>
            </a:r>
            <a:r>
              <a:rPr lang="ko-KR" altLang="en-US"/>
              <a:t>에서 실행</a:t>
            </a:r>
            <a:endParaRPr lang="en-US" altLang="ko-KR"/>
          </a:p>
          <a:p>
            <a:r>
              <a:rPr lang="ko-KR" altLang="en-US"/>
              <a:t>해당 </a:t>
            </a:r>
            <a:r>
              <a:rPr lang="en-US" altLang="ko-KR"/>
              <a:t>NIC</a:t>
            </a:r>
            <a:r>
              <a:rPr lang="ko-KR" altLang="en-US"/>
              <a:t>는 </a:t>
            </a:r>
            <a:r>
              <a:rPr lang="en-US" altLang="ko-KR"/>
              <a:t>h/w</a:t>
            </a:r>
            <a:r>
              <a:rPr lang="ko-KR" altLang="en-US"/>
              <a:t>기반의 </a:t>
            </a:r>
            <a:r>
              <a:rPr lang="en-US" altLang="ko-KR"/>
              <a:t>ACK</a:t>
            </a:r>
            <a:r>
              <a:rPr lang="ko-KR" altLang="en-US"/>
              <a:t>를 지원하는 </a:t>
            </a:r>
            <a:r>
              <a:rPr lang="en-US" altLang="ko-KR"/>
              <a:t>multi-packet segment</a:t>
            </a:r>
            <a:r>
              <a:rPr lang="ko-KR" altLang="en-US"/>
              <a:t>와 </a:t>
            </a:r>
            <a:r>
              <a:rPr lang="en-US" altLang="ko-KR"/>
              <a:t>timestamp </a:t>
            </a:r>
            <a:r>
              <a:rPr lang="ko-KR" altLang="en-US"/>
              <a:t>기능을 제공</a:t>
            </a:r>
            <a:endParaRPr lang="en-US" altLang="ko-KR"/>
          </a:p>
          <a:p>
            <a:r>
              <a:rPr lang="ko-KR" altLang="en-US"/>
              <a:t>우리는 </a:t>
            </a:r>
            <a:r>
              <a:rPr lang="en-US" altLang="ko-KR"/>
              <a:t>RDMA</a:t>
            </a:r>
            <a:r>
              <a:rPr lang="ko-KR" altLang="en-US"/>
              <a:t> 기반으로 </a:t>
            </a:r>
            <a:r>
              <a:rPr lang="en-US" altLang="ko-KR"/>
              <a:t>NIC</a:t>
            </a:r>
            <a:r>
              <a:rPr lang="ko-KR" altLang="en-US"/>
              <a:t>가 </a:t>
            </a:r>
            <a:r>
              <a:rPr lang="en-US" altLang="ko-KR"/>
              <a:t>host software</a:t>
            </a:r>
            <a:r>
              <a:rPr lang="ko-KR" altLang="en-US"/>
              <a:t>일 때로 </a:t>
            </a:r>
            <a:r>
              <a:rPr lang="en-US" altLang="ko-KR"/>
              <a:t>TIMELY</a:t>
            </a:r>
            <a:r>
              <a:rPr lang="ko-KR" altLang="en-US"/>
              <a:t>를 실행할 것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56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56FF5-7468-4B59-879E-65B45E08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Implementation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81B31-E175-43E5-80B3-2BD850C9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Transport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interface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Using NIC completions for RTT measurement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 timestamp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는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multi-packet operation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이 끝났을 때만 표시를 해주기 때문에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userspace software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가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NIC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에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operation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이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post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되었을 때 기록을 해야한다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이 때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host clock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을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NIC clock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으로 맞추는 과정이 필요하다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또한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NIC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에서의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queueing occuring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도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RTT signa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로 고려할 것이다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73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56FF5-7468-4B59-879E-65B45E08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Implementation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81B31-E175-43E5-80B3-2BD850C9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DRMA rate control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 DRMA write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에 대해서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sender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쪽의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TIMELY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는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segment pace rate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을 직접 조절한다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DRMA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read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receiver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는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remote host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read request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를 발생시킨다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이러한 경우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TIMELY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가 직접적으로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data segmen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를 조절할 수는 없지만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rate computation engine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이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remote host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에서 읽는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data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segment byte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를 고려할 수 있다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793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56FF5-7468-4B59-879E-65B45E08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Implementation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81B31-E175-43E5-80B3-2BD850C9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Application limited behavior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 app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이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target rate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에 상응하는 보낼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data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양이 없을 수도 있다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그렇다고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uncongestion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해보인다고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target rate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을 증가시키고 싶지는 않을 것이다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이러한 상황들을 방지하기 위해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app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이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target rate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80%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이상으로만 달성했을 때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target rate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을 증가시키도록 한다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그리고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max target rate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은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 10Gbps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로 유지한다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42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56FF5-7468-4B59-879E-65B45E08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Implementation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81B31-E175-43E5-80B3-2BD850C9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41714"/>
            <a:ext cx="9872871" cy="43542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Rate update frequency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 TIMELY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rate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update equation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은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RTT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간격마다 최대 한 번의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completion event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가 발생한다는 것을 가정한다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 big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size segment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에 대해서는 잘 맞지만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small segment size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에 대해서는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minimum RTT interval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내에 여러 개의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completion event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가 발생할 수도 있다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이럴 경우 우리는 가장 최근 정보로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rate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을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update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하길 원한다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이를 위해 매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completion event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마다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update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한다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단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, minimum RTT interval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에 내의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completion event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개수로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scaling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하여 새로운 정보에 너무 치우치지 않도록 한다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56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56FF5-7468-4B59-879E-65B45E08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Implementation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81B31-E175-43E5-80B3-2BD850C9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41714"/>
            <a:ext cx="9872871" cy="43542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Rate update frequency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 scheduler efficiency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를 위해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rate control engine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은 느리게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updat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한다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이전의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computed send time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이 지나면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scheduler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는 현재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rate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을 확인한다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만약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rate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이 감소했다면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send time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을 다시 계산하고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re-queue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한다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15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66730-0165-430C-9AD2-96A9AD7D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Implementation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696BA-7774-4E6C-BC7F-ECDB5AF3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Additional pacing opportunities</a:t>
            </a:r>
            <a:b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- NIC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는 기본적으로 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link line rate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으로 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burst of packe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인 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segmen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들을 전송한다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b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- NIC line-limiter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를 사용해 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line rate 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이하로 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burst of packe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을 전송할 수 있을 것이다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b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- large segment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에 대해서는 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software pacin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을 하고</a:t>
            </a:r>
            <a:b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- fixed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rate below the link rate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에 대해서는 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hardware pacin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을 한다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b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이러한 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high-rate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의 목적은 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burst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에 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gap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을 삽입함으로서 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multiple burst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들이 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latency spike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를 발생시키지 않고 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switc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에서 섞이게 하는 것이다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08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9A129-A3FC-4848-B638-090F8DD1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Evaluation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89842-9225-4320-9412-278794B8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real host-based implementation of TIMELY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의 측정 기준</a:t>
            </a:r>
            <a:b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1. basic properties: throughput, fairness, packet latency, timin accuracy, …</a:t>
            </a:r>
            <a:b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2. Clos network topology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에서 몇백대의 기계를 사용해 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larger scale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에서 실험해볼 것이다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segment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sizie:</a:t>
            </a:r>
            <a:r>
              <a:rPr lang="ko-KR" altLang="en-US" sz="240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16KB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T_low: 50us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T_high: 500us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additive increment: 10Mbps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바탕" panose="02030600000101010101" pitchFamily="18" charset="-127"/>
                <a:ea typeface="바탕" panose="02030600000101010101" pitchFamily="18" charset="-127"/>
              </a:rPr>
              <a:t>multiplicative decrement factor(beta): 0.8</a:t>
            </a:r>
          </a:p>
          <a:p>
            <a:pPr>
              <a:lnSpc>
                <a:spcPct val="120000"/>
              </a:lnSpc>
            </a:pPr>
            <a:endParaRPr lang="ko-KR" altLang="en-US" sz="2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85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RTT</a:t>
            </a:r>
            <a:r>
              <a:rPr lang="ko-KR" altLang="en-US" sz="3200">
                <a:latin typeface="바탕" panose="02030600000101010101" pitchFamily="18" charset="-127"/>
                <a:ea typeface="바탕" panose="02030600000101010101" pitchFamily="18" charset="-127"/>
              </a:rPr>
              <a:t>가 </a:t>
            </a:r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network queueing</a:t>
            </a:r>
            <a:r>
              <a:rPr lang="ko-KR" altLang="en-US" sz="3200">
                <a:latin typeface="바탕" panose="02030600000101010101" pitchFamily="18" charset="-127"/>
                <a:ea typeface="바탕" panose="02030600000101010101" pitchFamily="18" charset="-127"/>
              </a:rPr>
              <a:t>와 어떤 강한 연관이 있는지 증명할 것이다</a:t>
            </a:r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TIMELY</a:t>
            </a:r>
            <a:r>
              <a:rPr lang="ko-KR" altLang="en-US" sz="3200"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RTT variation</a:t>
            </a:r>
            <a:r>
              <a:rPr lang="ko-KR" altLang="en-US" sz="3200">
                <a:latin typeface="바탕" panose="02030600000101010101" pitchFamily="18" charset="-127"/>
                <a:ea typeface="바탕" panose="02030600000101010101" pitchFamily="18" charset="-127"/>
              </a:rPr>
              <a:t>의 비율 즉</a:t>
            </a:r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, gradient</a:t>
            </a:r>
            <a:r>
              <a:rPr lang="ko-KR" altLang="en-US" sz="3200">
                <a:latin typeface="바탕" panose="02030600000101010101" pitchFamily="18" charset="-127"/>
                <a:ea typeface="바탕" panose="02030600000101010101" pitchFamily="18" charset="-127"/>
              </a:rPr>
              <a:t>를 어떤 식으로 사용한 것인지 설명한 것이다</a:t>
            </a:r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TIMELY</a:t>
            </a:r>
            <a:r>
              <a:rPr lang="ko-KR" altLang="en-US" sz="3200"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Clos network </a:t>
            </a:r>
            <a:r>
              <a:rPr lang="ko-KR" altLang="en-US" sz="3200">
                <a:latin typeface="바탕" panose="02030600000101010101" pitchFamily="18" charset="-127"/>
                <a:ea typeface="바탕" panose="02030600000101010101" pitchFamily="18" charset="-127"/>
              </a:rPr>
              <a:t>상의 수백의 </a:t>
            </a:r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machine</a:t>
            </a:r>
            <a:r>
              <a:rPr lang="ko-KR" altLang="en-US" sz="3200">
                <a:latin typeface="바탕" panose="02030600000101010101" pitchFamily="18" charset="-127"/>
                <a:ea typeface="바탕" panose="02030600000101010101" pitchFamily="18" charset="-127"/>
              </a:rPr>
              <a:t>을 이용해 </a:t>
            </a:r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OS-bypass messaging</a:t>
            </a:r>
            <a:r>
              <a:rPr lang="ko-KR" altLang="en-US" sz="3200">
                <a:latin typeface="바탕" panose="02030600000101010101" pitchFamily="18" charset="-127"/>
                <a:ea typeface="바탕" panose="02030600000101010101" pitchFamily="18" charset="-127"/>
              </a:rPr>
              <a:t>으로 평가해볼 것이다</a:t>
            </a:r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528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F9BE1-57F1-47AB-9150-A10BF03D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6.1 Small-scale experiment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CA842-9729-4BC7-89CE-E9C427D8D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incast traffic patter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을 사용할 것이다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개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rack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위의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개의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client machine,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같은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rack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개의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server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각각의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clinet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들은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개의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connectio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을 수행한다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총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40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개의 동시 연결</a:t>
            </a:r>
            <a:endParaRPr lang="en-US" altLang="ko-KR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각각의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connection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은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16KB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segment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aggregate rate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으로 전송</a:t>
            </a:r>
            <a:endParaRPr lang="en-US" altLang="ko-KR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sever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bandwidth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는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10G link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배</a:t>
            </a:r>
          </a:p>
        </p:txBody>
      </p:sp>
    </p:spTree>
    <p:extLst>
      <p:ext uri="{BB962C8B-B14F-4D97-AF65-F5344CB8AC3E}">
        <p14:creationId xmlns:p14="http://schemas.microsoft.com/office/powerpoint/2010/main" val="198547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BCB62-0431-47F7-AF48-74882FCD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6.1 Small-scale</a:t>
            </a:r>
            <a:r>
              <a:rPr lang="ko-KR" altLang="en-US"/>
              <a:t> </a:t>
            </a:r>
            <a:r>
              <a:rPr lang="en-US" altLang="ko-KR"/>
              <a:t>experiment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37FE8-33D9-4219-9988-44643ACC3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Required RTT measurement accuracy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 RTT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를 측정하기 위해 우리는 측정한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RTT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에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noise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를 더하여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throughput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에 미치는 영향을 관찰해보았다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평균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noise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가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50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일 때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throughput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는 가시적으로 감소했고 평균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noise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가 증가할 수록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throughput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은 점점 감소했다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특히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T_low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값이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50us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보다 낮을 때는 더 심하게 영향을 받았다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 따라서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NIC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가 제공하는 정확한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RTT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측정은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TIMELY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conerstone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이다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11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BCB62-0431-47F7-AF48-74882FCD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6.1 Small-scale</a:t>
            </a:r>
            <a:r>
              <a:rPr lang="ko-KR" altLang="en-US"/>
              <a:t> </a:t>
            </a:r>
            <a:r>
              <a:rPr lang="en-US" altLang="ko-KR"/>
              <a:t>experiment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37FE8-33D9-4219-9988-44643ACC3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Comparison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with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PFC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 표를 보면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TIMELY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가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PFC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보다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total throughpu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가 약간 낮지만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 median RTT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tail RTT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는 훨씬 작은 것을 알 수 있다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그래프를 보면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TIMELY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throughput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이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fair share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와 비슷한 것을 볼 수 있고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RTT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는 지속적으로 낮은 것을 볼 수 있다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23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BCB62-0431-47F7-AF48-74882FCD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6.1 Small-scale</a:t>
            </a:r>
            <a:r>
              <a:rPr lang="ko-KR" altLang="en-US"/>
              <a:t> </a:t>
            </a:r>
            <a:r>
              <a:rPr lang="en-US" altLang="ko-KR"/>
              <a:t>experiment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37FE8-33D9-4219-9988-44643ACC3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varying T_low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 threshold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에 영향을 미치는 요소들을 눈에 띄게 하는 것이 목적이다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 los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threshol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는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uncongested network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를 이용 중일 때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RTT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variance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를 흡수하는 것이 목적이다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기대하는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variation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은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maximum segment size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와 관련이 있는데 이것은 왜냐하면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segment size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가 커짐에 따라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RTT of occasional segment collision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이 증가하기 때문이다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425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BCB62-0431-47F7-AF48-74882FCD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6.1 Small-scale</a:t>
            </a:r>
            <a:r>
              <a:rPr lang="ko-KR" altLang="en-US"/>
              <a:t> </a:t>
            </a:r>
            <a:r>
              <a:rPr lang="en-US" altLang="ko-KR"/>
              <a:t>experiment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37FE8-33D9-4219-9988-44643ACC3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varying T_low</a:t>
            </a:r>
            <a:b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- T_low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를 감소시킬 수록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network delay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도 감소함을 알 수 있다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 이것은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threshol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가 낮아질수록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RTT gradien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의 사용을 더 자주 이용할 수 있기 때문이다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하지만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T_low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를 낮추는 것은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throughput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을 안 좋게 한다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이건은 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bursty traffic</a:t>
            </a: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에서 잘 나타난다</a:t>
            </a:r>
            <a:r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79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The value fo RTT as a congestion signal in datacenters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switch</a:t>
            </a:r>
            <a:r>
              <a:rPr lang="ko-KR" altLang="en-US"/>
              <a:t>를 사용하지 않아도 되는 </a:t>
            </a:r>
            <a:r>
              <a:rPr lang="en-US" altLang="ko-KR"/>
              <a:t>RTT </a:t>
            </a:r>
            <a:r>
              <a:rPr lang="ko-KR" altLang="en-US"/>
              <a:t>측정 기반 </a:t>
            </a:r>
            <a:r>
              <a:rPr lang="en-US" altLang="ko-KR"/>
              <a:t>congestion contro</a:t>
            </a:r>
            <a:r>
              <a:rPr lang="ko-KR" altLang="en-US"/>
              <a:t>이 더 나은 이유</a:t>
            </a:r>
            <a:endParaRPr lang="en-US" altLang="ko-KR"/>
          </a:p>
          <a:p>
            <a:endParaRPr lang="en-US" altLang="ko-KR"/>
          </a:p>
          <a:p>
            <a:pPr marL="502920" indent="-457200">
              <a:buAutoNum type="arabicPeriod"/>
            </a:pPr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RTT</a:t>
            </a:r>
            <a:r>
              <a:rPr lang="ko-KR" altLang="en-US" sz="3200">
                <a:latin typeface="바탕" panose="02030600000101010101" pitchFamily="18" charset="-127"/>
                <a:ea typeface="바탕" panose="02030600000101010101" pitchFamily="18" charset="-127"/>
              </a:rPr>
              <a:t>는 </a:t>
            </a:r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latency</a:t>
            </a:r>
            <a:r>
              <a:rPr lang="ko-KR" altLang="en-US" sz="3200">
                <a:latin typeface="바탕" panose="02030600000101010101" pitchFamily="18" charset="-127"/>
                <a:ea typeface="바탕" panose="02030600000101010101" pitchFamily="18" charset="-127"/>
              </a:rPr>
              <a:t>를 바로 반영한다</a:t>
            </a:r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502920" indent="-457200">
              <a:buAutoNum type="arabicPeriod"/>
            </a:pPr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RTT</a:t>
            </a:r>
            <a:r>
              <a:rPr lang="ko-KR" altLang="en-US" sz="3200">
                <a:latin typeface="바탕" panose="02030600000101010101" pitchFamily="18" charset="-127"/>
                <a:ea typeface="바탕" panose="02030600000101010101" pitchFamily="18" charset="-127"/>
              </a:rPr>
              <a:t>는 실제로 정확한 측정이 가능하다</a:t>
            </a:r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502920" indent="-457200">
              <a:buAutoNum type="arabicPeriod"/>
            </a:pPr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RTT</a:t>
            </a:r>
            <a:r>
              <a:rPr lang="ko-KR" altLang="en-US" sz="3200">
                <a:latin typeface="바탕" panose="02030600000101010101" pitchFamily="18" charset="-127"/>
                <a:ea typeface="바탕" panose="02030600000101010101" pitchFamily="18" charset="-127"/>
              </a:rPr>
              <a:t>는 빠르고 </a:t>
            </a:r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multi-bit</a:t>
            </a:r>
            <a:r>
              <a:rPr lang="ko-KR" altLang="en-US" sz="3200">
                <a:latin typeface="바탕" panose="02030600000101010101" pitchFamily="18" charset="-127"/>
                <a:ea typeface="바탕" panose="02030600000101010101" pitchFamily="18" charset="-127"/>
              </a:rPr>
              <a:t>으로 표현할 수 있는 </a:t>
            </a:r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signal</a:t>
            </a:r>
            <a:r>
              <a:rPr lang="ko-KR" altLang="en-US" sz="3200">
                <a:latin typeface="바탕" panose="02030600000101010101" pitchFamily="18" charset="-127"/>
                <a:ea typeface="바탕" panose="02030600000101010101" pitchFamily="18" charset="-127"/>
              </a:rPr>
              <a:t>이다</a:t>
            </a:r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089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The value fo RTT as a congestion signal in datacenters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ko-KR" sz="3600">
                <a:latin typeface="바탕" panose="02030600000101010101" pitchFamily="18" charset="-127"/>
                <a:ea typeface="바탕" panose="02030600000101010101" pitchFamily="18" charset="-127"/>
              </a:rPr>
              <a:t>&lt; RTT</a:t>
            </a:r>
            <a:r>
              <a:rPr lang="ko-KR" altLang="en-US" sz="3600">
                <a:latin typeface="바탕" panose="02030600000101010101" pitchFamily="18" charset="-127"/>
                <a:ea typeface="바탕" panose="02030600000101010101" pitchFamily="18" charset="-127"/>
              </a:rPr>
              <a:t>의 한계 </a:t>
            </a:r>
            <a:r>
              <a:rPr lang="en-US" altLang="ko-KR" sz="3600"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</a:p>
          <a:p>
            <a:pPr>
              <a:buFontTx/>
              <a:buChar char="-"/>
            </a:pPr>
            <a:r>
              <a:rPr lang="en-US" altLang="ko-KR" sz="3600">
                <a:latin typeface="바탕" panose="02030600000101010101" pitchFamily="18" charset="-127"/>
                <a:ea typeface="바탕" panose="02030600000101010101" pitchFamily="18" charset="-127"/>
              </a:rPr>
              <a:t>RTT</a:t>
            </a:r>
            <a:r>
              <a:rPr lang="ko-KR" altLang="en-US" sz="3600">
                <a:latin typeface="바탕" panose="02030600000101010101" pitchFamily="18" charset="-127"/>
                <a:ea typeface="바탕" panose="02030600000101010101" pitchFamily="18" charset="-127"/>
              </a:rPr>
              <a:t>는 같은 </a:t>
            </a:r>
            <a:r>
              <a:rPr lang="en-US" altLang="ko-KR" sz="3600">
                <a:latin typeface="바탕" panose="02030600000101010101" pitchFamily="18" charset="-127"/>
                <a:ea typeface="바탕" panose="02030600000101010101" pitchFamily="18" charset="-127"/>
              </a:rPr>
              <a:t>network path</a:t>
            </a:r>
            <a:r>
              <a:rPr lang="ko-KR" altLang="en-US" sz="3600">
                <a:latin typeface="바탕" panose="02030600000101010101" pitchFamily="18" charset="-127"/>
                <a:ea typeface="바탕" panose="02030600000101010101" pitchFamily="18" charset="-127"/>
              </a:rPr>
              <a:t>의 양방향 </a:t>
            </a:r>
            <a:r>
              <a:rPr lang="en-US" altLang="ko-KR" sz="3600">
                <a:latin typeface="바탕" panose="02030600000101010101" pitchFamily="18" charset="-127"/>
                <a:ea typeface="바탕" panose="02030600000101010101" pitchFamily="18" charset="-127"/>
              </a:rPr>
              <a:t>queueing</a:t>
            </a:r>
            <a:r>
              <a:rPr lang="ko-KR" altLang="en-US" sz="3600">
                <a:latin typeface="바탕" panose="02030600000101010101" pitchFamily="18" charset="-127"/>
                <a:ea typeface="바탕" panose="02030600000101010101" pitchFamily="18" charset="-127"/>
              </a:rPr>
              <a:t>을 하나로 묶어서 측정하기 때문에 </a:t>
            </a:r>
            <a:r>
              <a:rPr lang="en-US" altLang="ko-KR" sz="3600">
                <a:latin typeface="바탕" panose="02030600000101010101" pitchFamily="18" charset="-127"/>
                <a:ea typeface="바탕" panose="02030600000101010101" pitchFamily="18" charset="-127"/>
              </a:rPr>
              <a:t>ACK</a:t>
            </a:r>
            <a:r>
              <a:rPr lang="ko-KR" altLang="en-US" sz="360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en-US" altLang="ko-KR" sz="3600">
                <a:latin typeface="바탕" panose="02030600000101010101" pitchFamily="18" charset="-127"/>
                <a:ea typeface="바탕" panose="02030600000101010101" pitchFamily="18" charset="-127"/>
              </a:rPr>
              <a:t>data packet</a:t>
            </a:r>
            <a:r>
              <a:rPr lang="ko-KR" altLang="en-US" sz="3600">
                <a:latin typeface="바탕" panose="02030600000101010101" pitchFamily="18" charset="-127"/>
                <a:ea typeface="바탕" panose="02030600000101010101" pitchFamily="18" charset="-127"/>
              </a:rPr>
              <a:t>에 의한 </a:t>
            </a:r>
            <a:r>
              <a:rPr lang="en-US" altLang="ko-KR" sz="3600">
                <a:latin typeface="바탕" panose="02030600000101010101" pitchFamily="18" charset="-127"/>
                <a:ea typeface="바탕" panose="02030600000101010101" pitchFamily="18" charset="-127"/>
              </a:rPr>
              <a:t>congestion</a:t>
            </a:r>
            <a:r>
              <a:rPr lang="ko-KR" altLang="en-US" sz="3600">
                <a:latin typeface="바탕" panose="02030600000101010101" pitchFamily="18" charset="-127"/>
                <a:ea typeface="바탕" panose="02030600000101010101" pitchFamily="18" charset="-127"/>
              </a:rPr>
              <a:t> 정보에 혼란을 야기하기도 한다</a:t>
            </a:r>
            <a:r>
              <a:rPr lang="en-US" altLang="ko-KR" sz="360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3600">
                <a:latin typeface="바탕" panose="02030600000101010101" pitchFamily="18" charset="-127"/>
                <a:ea typeface="바탕" panose="02030600000101010101" pitchFamily="18" charset="-127"/>
              </a:rPr>
              <a:t>따라서 이러한 점을 보완하기 위해 </a:t>
            </a:r>
            <a:r>
              <a:rPr lang="en-US" altLang="ko-KR" sz="3600">
                <a:latin typeface="바탕" panose="02030600000101010101" pitchFamily="18" charset="-127"/>
                <a:ea typeface="바탕" panose="02030600000101010101" pitchFamily="18" charset="-127"/>
              </a:rPr>
              <a:t>ACK</a:t>
            </a:r>
            <a:r>
              <a:rPr lang="ko-KR" altLang="en-US" sz="3600">
                <a:latin typeface="바탕" panose="02030600000101010101" pitchFamily="18" charset="-127"/>
                <a:ea typeface="바탕" panose="02030600000101010101" pitchFamily="18" charset="-127"/>
              </a:rPr>
              <a:t>에 더 높은 우선순위를 주도록 한다</a:t>
            </a:r>
            <a:r>
              <a:rPr lang="en-US" altLang="ko-KR" sz="360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360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45324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TIMELY FRAMEWORK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400">
                <a:latin typeface="바탕" panose="02030600000101010101" pitchFamily="18" charset="-127"/>
                <a:ea typeface="바탕" panose="02030600000101010101" pitchFamily="18" charset="-127"/>
              </a:rPr>
              <a:t>components</a:t>
            </a:r>
            <a:br>
              <a:rPr lang="en-US" altLang="ko-KR" sz="440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4400">
                <a:latin typeface="바탕" panose="02030600000101010101" pitchFamily="18" charset="-127"/>
                <a:ea typeface="바탕" panose="02030600000101010101" pitchFamily="18" charset="-127"/>
              </a:rPr>
              <a:t>1. RTT measurement engine</a:t>
            </a:r>
            <a:br>
              <a:rPr lang="en-US" altLang="ko-KR" sz="440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4400">
                <a:latin typeface="바탕" panose="02030600000101010101" pitchFamily="18" charset="-127"/>
                <a:ea typeface="바탕" panose="02030600000101010101" pitchFamily="18" charset="-127"/>
              </a:rPr>
              <a:t>2. rate computation engine</a:t>
            </a:r>
            <a:br>
              <a:rPr lang="en-US" altLang="ko-KR" sz="440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4400">
                <a:latin typeface="바탕" panose="02030600000101010101" pitchFamily="18" charset="-127"/>
                <a:ea typeface="바탕" panose="02030600000101010101" pitchFamily="18" charset="-127"/>
              </a:rPr>
              <a:t>3. rate control engine</a:t>
            </a:r>
            <a:endParaRPr lang="ko-KR" altLang="en-US" sz="4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33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4.1 Metrics and Settings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843313"/>
            <a:ext cx="9872871" cy="4383315"/>
          </a:xfrm>
        </p:spPr>
        <p:txBody>
          <a:bodyPr>
            <a:normAutofit/>
          </a:bodyPr>
          <a:lstStyle/>
          <a:p>
            <a:r>
              <a:rPr lang="ko-KR" altLang="en-US" sz="3200">
                <a:latin typeface="바탕" panose="02030600000101010101" pitchFamily="18" charset="-127"/>
                <a:ea typeface="바탕" panose="02030600000101010101" pitchFamily="18" charset="-127"/>
              </a:rPr>
              <a:t>주요 </a:t>
            </a:r>
            <a:r>
              <a:rPr lang="en-US" altLang="ko-KR" sz="3200">
                <a:latin typeface="바탕" panose="02030600000101010101" pitchFamily="18" charset="-127"/>
                <a:ea typeface="바탕" panose="02030600000101010101" pitchFamily="18" charset="-127"/>
              </a:rPr>
              <a:t>metrics: tail RTT, aggregation throughput</a:t>
            </a:r>
          </a:p>
          <a:p>
            <a:endParaRPr lang="en-US" altLang="ko-KR" sz="320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b="1"/>
              <a:t>RTT</a:t>
            </a:r>
            <a:r>
              <a:rPr lang="en-US" altLang="ko-KR"/>
              <a:t> vs throughput – low</a:t>
            </a:r>
            <a:br>
              <a:rPr lang="en-US" altLang="ko-KR"/>
            </a:br>
            <a:r>
              <a:rPr lang="en-US" altLang="ko-KR"/>
              <a:t>- bandwidth</a:t>
            </a:r>
            <a:r>
              <a:rPr lang="ko-KR" altLang="en-US"/>
              <a:t>는 충분</a:t>
            </a:r>
            <a:br>
              <a:rPr lang="en-US" altLang="ko-KR"/>
            </a:br>
            <a:r>
              <a:rPr lang="en-US" altLang="ko-KR"/>
              <a:t>- increased RTT</a:t>
            </a:r>
            <a:r>
              <a:rPr lang="ko-KR" altLang="en-US"/>
              <a:t>는 </a:t>
            </a:r>
            <a:r>
              <a:rPr lang="en-US" altLang="ko-KR"/>
              <a:t>short RPC</a:t>
            </a:r>
            <a:r>
              <a:rPr lang="ko-KR" altLang="en-US"/>
              <a:t>에 즉각적으로 영향을 미친다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throughput: </a:t>
            </a:r>
            <a:r>
              <a:rPr lang="ko-KR" altLang="en-US"/>
              <a:t>어떤 지점을 데이터가 얼마나 빨리 지나가는가</a:t>
            </a:r>
            <a:r>
              <a:rPr lang="en-US" altLang="ko-KR"/>
              <a:t>, </a:t>
            </a:r>
            <a:r>
              <a:rPr lang="ko-KR" altLang="en-US"/>
              <a:t>네트워크의 실제 가능한 데이터 처리율</a:t>
            </a:r>
            <a:endParaRPr lang="en-US" altLang="ko-KR"/>
          </a:p>
          <a:p>
            <a:r>
              <a:rPr lang="en-US" altLang="ko-KR"/>
              <a:t>bandwidth: </a:t>
            </a:r>
            <a:r>
              <a:rPr lang="ko-KR" altLang="en-US"/>
              <a:t>물리적인 전송매체가 커버할 수 있는 범위</a:t>
            </a:r>
            <a:r>
              <a:rPr lang="en-US" altLang="ko-KR"/>
              <a:t>, 1</a:t>
            </a:r>
            <a:r>
              <a:rPr lang="ko-KR" altLang="en-US"/>
              <a:t>초 동안 전송된 </a:t>
            </a:r>
            <a:r>
              <a:rPr lang="en-US" altLang="ko-KR"/>
              <a:t>bit </a:t>
            </a:r>
            <a:r>
              <a:rPr lang="ko-KR" altLang="en-US"/>
              <a:t>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26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4.2 Delay Gradient Approach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delay gradient : d(dealy/time)/dt</a:t>
            </a:r>
          </a:p>
          <a:p>
            <a:endParaRPr lang="en-US" altLang="ko-KR"/>
          </a:p>
          <a:p>
            <a:r>
              <a:rPr lang="en-US" altLang="ko-KR"/>
              <a:t>positive: rising</a:t>
            </a:r>
          </a:p>
          <a:p>
            <a:r>
              <a:rPr lang="en-US" altLang="ko-KR"/>
              <a:t>negative: receding</a:t>
            </a:r>
          </a:p>
          <a:p>
            <a:endParaRPr lang="en-US" altLang="ko-KR"/>
          </a:p>
          <a:p>
            <a:r>
              <a:rPr lang="ko-KR" altLang="en-US"/>
              <a:t>기다리는 시간이 없기 때문에 </a:t>
            </a:r>
            <a:r>
              <a:rPr lang="en-US" altLang="ko-KR"/>
              <a:t>low lateny</a:t>
            </a:r>
            <a:r>
              <a:rPr lang="ko-KR" altLang="en-US"/>
              <a:t>에 효과가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6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4.3 The Main Algorithm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894114"/>
            <a:ext cx="9872871" cy="420188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/>
              <a:t>gradient tracking: delay gradien</a:t>
            </a:r>
            <a:r>
              <a:rPr lang="ko-KR" altLang="en-US"/>
              <a:t>를 통해 </a:t>
            </a:r>
            <a:r>
              <a:rPr lang="en-US" altLang="ko-KR"/>
              <a:t>rate </a:t>
            </a:r>
            <a:r>
              <a:rPr lang="ko-KR" altLang="en-US"/>
              <a:t>조절</a:t>
            </a:r>
            <a:endParaRPr lang="en-US" altLang="ko-KR"/>
          </a:p>
          <a:p>
            <a:pPr>
              <a:lnSpc>
                <a:spcPct val="160000"/>
              </a:lnSpc>
            </a:pPr>
            <a:r>
              <a:rPr lang="en-US" altLang="ko-KR"/>
              <a:t>threshold: </a:t>
            </a:r>
            <a:r>
              <a:rPr lang="ko-KR" altLang="en-US"/>
              <a:t>매우 낮은 </a:t>
            </a:r>
            <a:r>
              <a:rPr lang="en-US" altLang="ko-KR"/>
              <a:t>utilization </a:t>
            </a:r>
            <a:r>
              <a:rPr lang="ko-KR" altLang="en-US"/>
              <a:t>혹은 </a:t>
            </a:r>
            <a:r>
              <a:rPr lang="en-US" altLang="ko-KR"/>
              <a:t>overly high packet delay</a:t>
            </a:r>
            <a:r>
              <a:rPr lang="ko-KR" altLang="en-US"/>
              <a:t>에 반응하고 감지하기 위해</a:t>
            </a:r>
            <a:endParaRPr lang="en-US" altLang="ko-KR"/>
          </a:p>
          <a:p>
            <a:pPr>
              <a:lnSpc>
                <a:spcPct val="160000"/>
              </a:lnSpc>
            </a:pPr>
            <a:r>
              <a:rPr lang="en-US" altLang="ko-KR"/>
              <a:t>computing the delay gradient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연속된 두 개의 </a:t>
            </a:r>
            <a:r>
              <a:rPr lang="en-US" altLang="ko-KR"/>
              <a:t>RTT </a:t>
            </a:r>
            <a:r>
              <a:rPr lang="ko-KR" altLang="en-US"/>
              <a:t>차를 계산하여 </a:t>
            </a:r>
            <a:r>
              <a:rPr lang="en-US" altLang="ko-KR"/>
              <a:t>gradient</a:t>
            </a:r>
            <a:r>
              <a:rPr lang="ko-KR" altLang="en-US"/>
              <a:t>를 구함</a:t>
            </a:r>
            <a:br>
              <a:rPr lang="en-US" altLang="ko-KR"/>
            </a:br>
            <a:r>
              <a:rPr lang="en-US" altLang="ko-KR"/>
              <a:t>- RTT</a:t>
            </a:r>
            <a:r>
              <a:rPr lang="ko-KR" altLang="en-US"/>
              <a:t> 차는 </a:t>
            </a:r>
            <a:r>
              <a:rPr lang="en-US" altLang="ko-KR"/>
              <a:t>minimum RTT</a:t>
            </a:r>
            <a:r>
              <a:rPr lang="ko-KR" altLang="en-US"/>
              <a:t>로 </a:t>
            </a:r>
            <a:r>
              <a:rPr lang="en-US" altLang="ko-KR"/>
              <a:t>nomalize</a:t>
            </a:r>
          </a:p>
          <a:p>
            <a:pPr>
              <a:lnSpc>
                <a:spcPct val="160000"/>
              </a:lnSpc>
            </a:pPr>
            <a:r>
              <a:rPr lang="en-US" altLang="ko-KR"/>
              <a:t>computing the sending rate</a:t>
            </a:r>
            <a:br>
              <a:rPr lang="en-US" altLang="ko-KR"/>
            </a:br>
            <a:r>
              <a:rPr lang="en-US" altLang="ko-KR"/>
              <a:t>- gradient &lt;= 0: sending rate</a:t>
            </a:r>
            <a:r>
              <a:rPr lang="ko-KR" altLang="en-US"/>
              <a:t>을 늘려도 됨</a:t>
            </a:r>
            <a:br>
              <a:rPr lang="en-US" altLang="ko-KR"/>
            </a:br>
            <a:r>
              <a:rPr lang="en-US" altLang="ko-KR"/>
              <a:t>- gradient &gt; 0:total sending rate &gt; network capacity, </a:t>
            </a:r>
            <a:r>
              <a:rPr lang="ko-KR" altLang="en-US"/>
              <a:t>감소 시켜야 함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137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268514"/>
            <a:ext cx="9875520" cy="1356360"/>
          </a:xfrm>
        </p:spPr>
        <p:txBody>
          <a:bodyPr/>
          <a:lstStyle/>
          <a:p>
            <a:r>
              <a:rPr lang="en-US" altLang="ko-KR"/>
              <a:t>4.3 The Main Algorithm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465941"/>
            <a:ext cx="9872871" cy="486954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600">
                <a:latin typeface="+mn-ea"/>
              </a:rPr>
              <a:t>Need</a:t>
            </a:r>
            <a:r>
              <a:rPr lang="ko-KR" altLang="en-US" sz="2600">
                <a:latin typeface="+mn-ea"/>
              </a:rPr>
              <a:t> </a:t>
            </a:r>
            <a:r>
              <a:rPr lang="en-US" altLang="ko-KR" sz="2600">
                <a:latin typeface="+mn-ea"/>
              </a:rPr>
              <a:t>for RTT Low Threshold (T_low) </a:t>
            </a:r>
            <a:br>
              <a:rPr lang="en-US" altLang="ko-KR" sz="2600">
                <a:latin typeface="+mn-ea"/>
              </a:rPr>
            </a:br>
            <a:r>
              <a:rPr lang="en-US" altLang="ko-KR" sz="2600">
                <a:latin typeface="+mn-ea"/>
              </a:rPr>
              <a:t>- </a:t>
            </a:r>
            <a:r>
              <a:rPr lang="ko-KR" altLang="en-US" sz="2600">
                <a:latin typeface="+mn-ea"/>
              </a:rPr>
              <a:t>만약 큰 </a:t>
            </a:r>
            <a:r>
              <a:rPr lang="en-US" altLang="ko-KR" sz="2600">
                <a:latin typeface="+mn-ea"/>
              </a:rPr>
              <a:t>segmen</a:t>
            </a:r>
            <a:r>
              <a:rPr lang="ko-KR" altLang="en-US" sz="2600">
                <a:latin typeface="+mn-ea"/>
              </a:rPr>
              <a:t>가 발생한다면 이것은 </a:t>
            </a:r>
            <a:r>
              <a:rPr lang="en-US" altLang="ko-KR" sz="2600">
                <a:latin typeface="+mn-ea"/>
              </a:rPr>
              <a:t>packet burst</a:t>
            </a:r>
            <a:r>
              <a:rPr lang="ko-KR" altLang="en-US" sz="2600">
                <a:latin typeface="+mn-ea"/>
              </a:rPr>
              <a:t>를 발생시켜 일시적인 </a:t>
            </a:r>
            <a:r>
              <a:rPr lang="en-US" altLang="ko-KR" sz="2600">
                <a:latin typeface="+mn-ea"/>
              </a:rPr>
              <a:t>queue</a:t>
            </a:r>
            <a:r>
              <a:rPr lang="ko-KR" altLang="en-US" sz="2600">
                <a:latin typeface="+mn-ea"/>
              </a:rPr>
              <a:t>를 생성할 것이다</a:t>
            </a:r>
            <a:r>
              <a:rPr lang="en-US" altLang="ko-KR" sz="2600">
                <a:latin typeface="+mn-ea"/>
              </a:rPr>
              <a:t>. </a:t>
            </a:r>
            <a:r>
              <a:rPr lang="ko-KR" altLang="en-US" sz="2600">
                <a:latin typeface="+mn-ea"/>
              </a:rPr>
              <a:t>따라서 </a:t>
            </a:r>
            <a:r>
              <a:rPr lang="en-US" altLang="ko-KR" sz="2600">
                <a:latin typeface="+mn-ea"/>
              </a:rPr>
              <a:t>RTT</a:t>
            </a:r>
            <a:r>
              <a:rPr lang="ko-KR" altLang="en-US" sz="2600">
                <a:latin typeface="+mn-ea"/>
              </a:rPr>
              <a:t>는 급등</a:t>
            </a:r>
            <a:r>
              <a:rPr lang="en-US" altLang="ko-KR" sz="2600">
                <a:latin typeface="+mn-ea"/>
              </a:rPr>
              <a:t>(spike)</a:t>
            </a:r>
            <a:r>
              <a:rPr lang="ko-KR" altLang="en-US" sz="2600">
                <a:latin typeface="+mn-ea"/>
              </a:rPr>
              <a:t>하게 된다</a:t>
            </a:r>
            <a:r>
              <a:rPr lang="en-US" altLang="ko-KR" sz="2600">
                <a:latin typeface="+mn-ea"/>
              </a:rPr>
              <a:t>. </a:t>
            </a:r>
            <a:br>
              <a:rPr lang="en-US" altLang="ko-KR" sz="2600">
                <a:latin typeface="+mn-ea"/>
              </a:rPr>
            </a:br>
            <a:r>
              <a:rPr lang="en-US" altLang="ko-KR" sz="2600">
                <a:latin typeface="+mn-ea"/>
              </a:rPr>
              <a:t>- </a:t>
            </a:r>
            <a:r>
              <a:rPr lang="ko-KR" altLang="en-US" sz="2600">
                <a:latin typeface="+mn-ea"/>
              </a:rPr>
              <a:t>컴퓨터는 이것을 </a:t>
            </a:r>
            <a:r>
              <a:rPr lang="en-US" altLang="ko-KR" sz="2600">
                <a:latin typeface="+mn-ea"/>
              </a:rPr>
              <a:t>congestion</a:t>
            </a:r>
            <a:r>
              <a:rPr lang="ko-KR" altLang="en-US" sz="2600">
                <a:latin typeface="+mn-ea"/>
              </a:rPr>
              <a:t>이라고 추론하여 </a:t>
            </a:r>
            <a:r>
              <a:rPr lang="en-US" altLang="ko-KR" sz="2600">
                <a:latin typeface="+mn-ea"/>
              </a:rPr>
              <a:t>back-off</a:t>
            </a:r>
            <a:r>
              <a:rPr lang="ko-KR" altLang="en-US" sz="2600">
                <a:latin typeface="+mn-ea"/>
              </a:rPr>
              <a:t>할 수도 있는데 이것을 방지하기 위한 장치가 </a:t>
            </a:r>
            <a:r>
              <a:rPr lang="en-US" altLang="ko-KR" sz="2600">
                <a:latin typeface="+mn-ea"/>
              </a:rPr>
              <a:t>T_low</a:t>
            </a:r>
            <a:r>
              <a:rPr lang="ko-KR" altLang="en-US" sz="2600">
                <a:latin typeface="+mn-ea"/>
              </a:rPr>
              <a:t>이다</a:t>
            </a:r>
            <a:r>
              <a:rPr lang="en-US" altLang="ko-KR" sz="2600">
                <a:latin typeface="+mn-ea"/>
              </a:rPr>
              <a:t>. T_low</a:t>
            </a:r>
            <a:r>
              <a:rPr lang="ko-KR" altLang="en-US" sz="2600">
                <a:latin typeface="+mn-ea"/>
              </a:rPr>
              <a:t>는</a:t>
            </a:r>
            <a:r>
              <a:rPr lang="en-US" altLang="ko-KR" sz="2600">
                <a:latin typeface="+mn-ea"/>
              </a:rPr>
              <a:t> segment</a:t>
            </a:r>
            <a:r>
              <a:rPr lang="ko-KR" altLang="en-US" sz="2600">
                <a:latin typeface="+mn-ea"/>
              </a:rPr>
              <a:t> 크기에 비례하는 함수이다</a:t>
            </a:r>
            <a:r>
              <a:rPr lang="en-US" altLang="ko-KR" sz="2600">
                <a:latin typeface="+mn-ea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600">
                <a:latin typeface="+mn-ea"/>
              </a:rPr>
              <a:t>Need for RTT High Threshold (T_high)</a:t>
            </a:r>
            <a:br>
              <a:rPr lang="en-US" altLang="ko-KR" sz="2600">
                <a:latin typeface="+mn-ea"/>
              </a:rPr>
            </a:br>
            <a:r>
              <a:rPr lang="en-US" altLang="ko-KR" sz="2600">
                <a:latin typeface="+mn-ea"/>
              </a:rPr>
              <a:t>- gradien</a:t>
            </a:r>
            <a:r>
              <a:rPr lang="ko-KR" altLang="en-US" sz="2600">
                <a:latin typeface="+mn-ea"/>
              </a:rPr>
              <a:t>는 </a:t>
            </a:r>
            <a:r>
              <a:rPr lang="en-US" altLang="ko-KR" sz="2600">
                <a:latin typeface="+mn-ea"/>
              </a:rPr>
              <a:t>0</a:t>
            </a:r>
            <a:r>
              <a:rPr lang="ko-KR" altLang="en-US" sz="2600">
                <a:latin typeface="+mn-ea"/>
              </a:rPr>
              <a:t>에 가깝게 유지되는 반면 </a:t>
            </a:r>
            <a:r>
              <a:rPr lang="en-US" altLang="ko-KR" sz="2600">
                <a:latin typeface="+mn-ea"/>
              </a:rPr>
              <a:t>queue</a:t>
            </a:r>
            <a:r>
              <a:rPr lang="ko-KR" altLang="en-US" sz="2600">
                <a:latin typeface="+mn-ea"/>
              </a:rPr>
              <a:t>는 높게 유지되고 있는 상황이 발생 가능하다</a:t>
            </a:r>
            <a:r>
              <a:rPr lang="en-US" altLang="ko-KR" sz="2600">
                <a:latin typeface="+mn-ea"/>
              </a:rPr>
              <a:t>. </a:t>
            </a:r>
            <a:r>
              <a:rPr lang="ko-KR" altLang="en-US" sz="2600">
                <a:latin typeface="+mn-ea"/>
              </a:rPr>
              <a:t>이를 방지하기 위한 도구가 </a:t>
            </a:r>
            <a:r>
              <a:rPr lang="en-US" altLang="ko-KR" sz="2600">
                <a:latin typeface="+mn-ea"/>
              </a:rPr>
              <a:t>T_high</a:t>
            </a:r>
            <a:r>
              <a:rPr lang="ko-KR" altLang="en-US" sz="2600">
                <a:latin typeface="+mn-ea"/>
              </a:rPr>
              <a:t>이다</a:t>
            </a:r>
            <a:r>
              <a:rPr lang="en-US" altLang="ko-KR" sz="2600">
                <a:latin typeface="+mn-ea"/>
              </a:rPr>
              <a:t>.</a:t>
            </a:r>
            <a:br>
              <a:rPr lang="en-US" altLang="ko-KR" sz="2600">
                <a:latin typeface="+mn-ea"/>
              </a:rPr>
            </a:br>
            <a:r>
              <a:rPr lang="en-US" altLang="ko-KR" sz="2600">
                <a:latin typeface="+mn-ea"/>
              </a:rPr>
              <a:t>- </a:t>
            </a:r>
            <a:r>
              <a:rPr lang="ko-KR" altLang="en-US" sz="2600">
                <a:latin typeface="+mn-ea"/>
              </a:rPr>
              <a:t>우리는 </a:t>
            </a:r>
            <a:r>
              <a:rPr lang="en-US" altLang="ko-KR" sz="2600">
                <a:latin typeface="+mn-ea"/>
              </a:rPr>
              <a:t>RTT </a:t>
            </a:r>
            <a:r>
              <a:rPr lang="ko-KR" altLang="en-US" sz="2600">
                <a:latin typeface="+mn-ea"/>
              </a:rPr>
              <a:t>평균에 반응하려고 노력한다</a:t>
            </a:r>
            <a:r>
              <a:rPr lang="en-US" altLang="ko-KR" sz="2600">
                <a:latin typeface="+mn-ea"/>
              </a:rPr>
              <a:t>. </a:t>
            </a:r>
            <a:r>
              <a:rPr lang="ko-KR" altLang="en-US" sz="2600">
                <a:latin typeface="+mn-ea"/>
              </a:rPr>
              <a:t>왜냐하면 </a:t>
            </a:r>
            <a:r>
              <a:rPr lang="en-US" altLang="ko-KR" sz="2600">
                <a:latin typeface="+mn-ea"/>
              </a:rPr>
              <a:t>RTT </a:t>
            </a:r>
            <a:r>
              <a:rPr lang="ko-KR" altLang="en-US" sz="2600">
                <a:latin typeface="+mn-ea"/>
              </a:rPr>
              <a:t>평균이 증가하면 이것은 </a:t>
            </a:r>
            <a:r>
              <a:rPr lang="en-US" altLang="ko-KR" sz="2600">
                <a:latin typeface="+mn-ea"/>
              </a:rPr>
              <a:t>congestion</a:t>
            </a:r>
            <a:r>
              <a:rPr lang="ko-KR" altLang="en-US" sz="2600">
                <a:latin typeface="+mn-ea"/>
              </a:rPr>
              <a:t>을 의미하고 따라서 </a:t>
            </a:r>
            <a:r>
              <a:rPr lang="en-US" altLang="ko-KR" sz="2600">
                <a:latin typeface="+mn-ea"/>
              </a:rPr>
              <a:t>sending rate</a:t>
            </a:r>
            <a:r>
              <a:rPr lang="ko-KR" altLang="en-US" sz="2600">
                <a:latin typeface="+mn-ea"/>
              </a:rPr>
              <a:t>은 감소</a:t>
            </a:r>
            <a:r>
              <a:rPr lang="en-US" altLang="ko-KR" sz="2600">
                <a:latin typeface="+mn-ea"/>
              </a:rPr>
              <a:t>, queueing delay</a:t>
            </a:r>
            <a:r>
              <a:rPr lang="ko-KR" altLang="en-US" sz="2600">
                <a:latin typeface="+mn-ea"/>
              </a:rPr>
              <a:t>는 증가하기 때문이다</a:t>
            </a:r>
            <a:r>
              <a:rPr lang="en-US" altLang="ko-KR" sz="2300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502696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2437</TotalTime>
  <Words>468</Words>
  <Application>Microsoft Office PowerPoint</Application>
  <PresentationFormat>와이드스크린</PresentationFormat>
  <Paragraphs>92</Paragraphs>
  <Slides>24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바탕</vt:lpstr>
      <vt:lpstr>Corbel</vt:lpstr>
      <vt:lpstr>기본</vt:lpstr>
      <vt:lpstr>TIMELY</vt:lpstr>
      <vt:lpstr>1. INTRODUCTION</vt:lpstr>
      <vt:lpstr>2. The value fo RTT as a congestion signal in datacenters</vt:lpstr>
      <vt:lpstr>2. The value fo RTT as a congestion signal in datacenters</vt:lpstr>
      <vt:lpstr>3. TIMELY FRAMEWORK</vt:lpstr>
      <vt:lpstr>4.1 Metrics and Settings</vt:lpstr>
      <vt:lpstr>4.2 Delay Gradient Approach</vt:lpstr>
      <vt:lpstr>4.3 The Main Algorithm</vt:lpstr>
      <vt:lpstr>4.3 The Main Algorithm</vt:lpstr>
      <vt:lpstr>4.3 The Main Algorithm</vt:lpstr>
      <vt:lpstr>4.4 Gradient versus Queue size</vt:lpstr>
      <vt:lpstr>5. Implementation</vt:lpstr>
      <vt:lpstr>5. Implementation</vt:lpstr>
      <vt:lpstr>5. Implementation</vt:lpstr>
      <vt:lpstr>5. Implementation</vt:lpstr>
      <vt:lpstr>5. Implementation</vt:lpstr>
      <vt:lpstr>5. Implementation</vt:lpstr>
      <vt:lpstr>5. Implementation</vt:lpstr>
      <vt:lpstr>6. Evaluation</vt:lpstr>
      <vt:lpstr>6.1 Small-scale experiment</vt:lpstr>
      <vt:lpstr>6.1 Small-scale experiment</vt:lpstr>
      <vt:lpstr>6.1 Small-scale experiment</vt:lpstr>
      <vt:lpstr>6.1 Small-scale experiment</vt:lpstr>
      <vt:lpstr>6.1 Small-scale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TIMELY</dc:title>
  <dc:creator>choeyeji</dc:creator>
  <cp:lastModifiedBy>choeyeji</cp:lastModifiedBy>
  <cp:revision>52</cp:revision>
  <dcterms:created xsi:type="dcterms:W3CDTF">2017-05-04T04:46:49Z</dcterms:created>
  <dcterms:modified xsi:type="dcterms:W3CDTF">2017-06-22T11:27:28Z</dcterms:modified>
</cp:coreProperties>
</file>