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4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7163" autoAdjust="0"/>
  </p:normalViewPr>
  <p:slideViewPr>
    <p:cSldViewPr snapToGrid="0">
      <p:cViewPr>
        <p:scale>
          <a:sx n="66" d="100"/>
          <a:sy n="66" d="100"/>
        </p:scale>
        <p:origin x="60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CC88-6269-45B7-8546-1C85875E46E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C088-B26D-4B44-B429-02CA2F273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Q. RTT</a:t>
            </a:r>
            <a:r>
              <a:rPr lang="ko-KR" altLang="en-US"/>
              <a:t>의 정의를 새로 한 것</a:t>
            </a:r>
            <a:r>
              <a:rPr lang="en-US" altLang="ko-KR"/>
              <a:t>? completion</a:t>
            </a:r>
            <a:r>
              <a:rPr lang="en-US" altLang="ko-KR" baseline="0"/>
              <a:t> time</a:t>
            </a:r>
            <a:r>
              <a:rPr lang="ko-KR" altLang="en-US" baseline="0"/>
              <a:t>과 </a:t>
            </a:r>
            <a:r>
              <a:rPr lang="en-US" altLang="ko-KR" baseline="0"/>
              <a:t>RTT</a:t>
            </a:r>
            <a:r>
              <a:rPr lang="ko-KR" altLang="en-US" baseline="0"/>
              <a:t>의 차이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Q. RTT</a:t>
            </a:r>
            <a:r>
              <a:rPr lang="ko-KR" altLang="en-US"/>
              <a:t>의 정의를 새로 한 것</a:t>
            </a:r>
            <a:r>
              <a:rPr lang="en-US" altLang="ko-KR"/>
              <a:t>? completion</a:t>
            </a:r>
            <a:r>
              <a:rPr lang="en-US" altLang="ko-KR" baseline="0"/>
              <a:t> time</a:t>
            </a:r>
            <a:r>
              <a:rPr lang="ko-KR" altLang="en-US" baseline="0"/>
              <a:t>과 </a:t>
            </a:r>
            <a:r>
              <a:rPr lang="en-US" altLang="ko-KR" baseline="0"/>
              <a:t>RTT</a:t>
            </a:r>
            <a:r>
              <a:rPr lang="ko-KR" altLang="en-US" baseline="0"/>
              <a:t>의 차이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3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0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3%BC%EC%86%8C_%EA%B3%B5%EA%B0%8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D%95%A8%EC%88%98_(%ED%94%84%EB%A1%9C%EA%B7%B8%EB%9E%98%EB%B0%8D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TIMELY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1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TIMELY FRAMEWORK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components</a:t>
            </a:r>
            <a:br>
              <a:rPr lang="en-US" altLang="ko-KR"/>
            </a:br>
            <a:r>
              <a:rPr lang="en-US" altLang="ko-KR"/>
              <a:t>1. RTT measurement engine</a:t>
            </a:r>
            <a:br>
              <a:rPr lang="en-US" altLang="ko-KR"/>
            </a:br>
            <a:r>
              <a:rPr lang="en-US" altLang="ko-KR"/>
              <a:t>2. rate computation engine</a:t>
            </a:r>
            <a:br>
              <a:rPr lang="en-US" altLang="ko-KR"/>
            </a:br>
            <a:r>
              <a:rPr lang="en-US" altLang="ko-KR"/>
              <a:t>3. rate control engine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RTT measurement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59" y="1721783"/>
            <a:ext cx="9970312" cy="4468560"/>
          </a:xfrm>
        </p:spPr>
      </p:pic>
      <p:sp>
        <p:nvSpPr>
          <p:cNvPr id="7" name="타원 6"/>
          <p:cNvSpPr/>
          <p:nvPr/>
        </p:nvSpPr>
        <p:spPr>
          <a:xfrm>
            <a:off x="4898572" y="1772583"/>
            <a:ext cx="3127828" cy="6295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115" y="2665212"/>
            <a:ext cx="1175656" cy="6295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0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RTT measurement engine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169886"/>
            <a:ext cx="9989457" cy="4296228"/>
          </a:xfrm>
        </p:spPr>
        <p:txBody>
          <a:bodyPr>
            <a:normAutofit/>
          </a:bodyPr>
          <a:lstStyle/>
          <a:p>
            <a:r>
              <a:rPr lang="en-US" altLang="ko-KR"/>
              <a:t>delay</a:t>
            </a:r>
            <a:r>
              <a:rPr lang="ko-KR" altLang="en-US"/>
              <a:t>의 요소들</a:t>
            </a:r>
            <a:br>
              <a:rPr lang="en-US" altLang="ko-KR"/>
            </a:br>
            <a:r>
              <a:rPr lang="en-US" altLang="ko-KR"/>
              <a:t>1. serialization delay</a:t>
            </a:r>
            <a:br>
              <a:rPr lang="en-US" altLang="ko-KR"/>
            </a:br>
            <a:r>
              <a:rPr lang="en-US" altLang="ko-KR"/>
              <a:t>2. RTT wire delay (propagation delay) </a:t>
            </a:r>
            <a:br>
              <a:rPr lang="en-US" altLang="ko-KR"/>
            </a:br>
            <a:r>
              <a:rPr lang="en-US" altLang="ko-KR"/>
              <a:t>3. turnaround time to generate ACK at receiver</a:t>
            </a:r>
            <a:br>
              <a:rPr lang="en-US" altLang="ko-KR"/>
            </a:br>
            <a:r>
              <a:rPr lang="en-US" altLang="ko-KR"/>
              <a:t>4. queueing delay</a:t>
            </a:r>
          </a:p>
          <a:p>
            <a:r>
              <a:rPr lang="ko-KR" altLang="en-US"/>
              <a:t>해당 논문에서는 </a:t>
            </a:r>
            <a:r>
              <a:rPr lang="en-US" altLang="ko-KR"/>
              <a:t>2, 4</a:t>
            </a:r>
            <a:r>
              <a:rPr lang="ko-KR" altLang="en-US"/>
              <a:t>번만 고려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번 </a:t>
            </a:r>
            <a:r>
              <a:rPr lang="en-US" altLang="ko-KR"/>
              <a:t>delay </a:t>
            </a:r>
            <a:r>
              <a:rPr lang="ko-KR" altLang="en-US"/>
              <a:t>요소는 </a:t>
            </a:r>
            <a:r>
              <a:rPr lang="en-US" altLang="ko-KR"/>
              <a:t>segment size</a:t>
            </a:r>
            <a:r>
              <a:rPr lang="ko-KR" altLang="en-US"/>
              <a:t>에 영향을 받</a:t>
            </a:r>
            <a:r>
              <a:rPr lang="ko-KR" altLang="en-US"/>
              <a:t>음</a:t>
            </a:r>
            <a:r>
              <a:rPr lang="en-US" altLang="ko-KR"/>
              <a:t> -&gt; </a:t>
            </a:r>
            <a:r>
              <a:rPr lang="ko-KR" altLang="en-US"/>
              <a:t>따라서 이것을 고려하지 않기 위해 제외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번 </a:t>
            </a:r>
            <a:r>
              <a:rPr lang="en-US" altLang="ko-KR"/>
              <a:t>delay </a:t>
            </a:r>
            <a:r>
              <a:rPr lang="ko-KR" altLang="en-US"/>
              <a:t>요소는 </a:t>
            </a:r>
            <a:r>
              <a:rPr lang="en-US" altLang="ko-KR"/>
              <a:t>NIC</a:t>
            </a:r>
            <a:r>
              <a:rPr lang="ko-KR" altLang="en-US"/>
              <a:t>성능이 좋기 때문에 거의 </a:t>
            </a:r>
            <a:r>
              <a:rPr lang="en-US" altLang="ko-KR"/>
              <a:t>0</a:t>
            </a:r>
            <a:r>
              <a:rPr lang="ko-KR" altLang="en-US"/>
              <a:t>에 가깝기 때문에 제외</a:t>
            </a:r>
            <a:r>
              <a:rPr lang="en-US" altLang="ko-KR"/>
              <a:t>.</a:t>
            </a:r>
          </a:p>
          <a:p>
            <a:r>
              <a:rPr lang="ko-KR" altLang="en-US"/>
              <a:t>오직 마지막 </a:t>
            </a:r>
            <a:r>
              <a:rPr lang="en-US" altLang="ko-KR"/>
              <a:t>packet</a:t>
            </a:r>
            <a:r>
              <a:rPr lang="ko-KR" altLang="en-US"/>
              <a:t>에 의해 </a:t>
            </a:r>
            <a:r>
              <a:rPr lang="en-US" altLang="ko-KR"/>
              <a:t>RTT</a:t>
            </a:r>
            <a:r>
              <a:rPr lang="ko-KR" altLang="en-US"/>
              <a:t>가 변화한다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38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RTT measurement engine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169886"/>
            <a:ext cx="9989457" cy="4296228"/>
          </a:xfrm>
        </p:spPr>
        <p:txBody>
          <a:bodyPr>
            <a:normAutofit/>
          </a:bodyPr>
          <a:lstStyle/>
          <a:p>
            <a:r>
              <a:rPr lang="en-US" altLang="ko-KR"/>
              <a:t>RTT</a:t>
            </a:r>
            <a:r>
              <a:rPr lang="ko-KR" altLang="en-US"/>
              <a:t>를 정확히 측정하기 위해 사용하는 </a:t>
            </a:r>
            <a:r>
              <a:rPr lang="en-US" altLang="ko-KR"/>
              <a:t>NIC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ACK timestamp</a:t>
            </a:r>
            <a:br>
              <a:rPr lang="en-US" altLang="ko-KR"/>
            </a:br>
            <a:r>
              <a:rPr lang="en-US" altLang="ko-KR"/>
              <a:t>- OS timestamp</a:t>
            </a:r>
            <a:r>
              <a:rPr lang="ko-KR" altLang="en-US"/>
              <a:t>는 다른 요인들에 의해 방해받기 때문에 정확하지 못하다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segment</a:t>
            </a:r>
            <a:r>
              <a:rPr lang="ko-KR" altLang="en-US"/>
              <a:t>를 전송하기 직전에 </a:t>
            </a:r>
            <a:r>
              <a:rPr lang="en-US" altLang="ko-KR"/>
              <a:t>host</a:t>
            </a:r>
            <a:r>
              <a:rPr lang="ko-KR" altLang="en-US"/>
              <a:t>에서 생성하는 </a:t>
            </a:r>
            <a:r>
              <a:rPr lang="en-US" altLang="ko-KR"/>
              <a:t>NIC timestamp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NIC segmen</a:t>
            </a:r>
            <a:r>
              <a:rPr lang="ko-KR" altLang="en-US"/>
              <a:t>가 더 정확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prompt ACK generation</a:t>
            </a:r>
            <a:br>
              <a:rPr lang="en-US" altLang="ko-KR"/>
            </a:br>
            <a:r>
              <a:rPr lang="en-US" altLang="ko-KR"/>
              <a:t>- receive</a:t>
            </a:r>
            <a:r>
              <a:rPr lang="ko-KR" altLang="en-US"/>
              <a:t>에서의 </a:t>
            </a:r>
            <a:r>
              <a:rPr lang="en-US" altLang="ko-KR"/>
              <a:t>turnaround time</a:t>
            </a:r>
            <a:r>
              <a:rPr lang="ko-KR" altLang="en-US"/>
              <a:t>에 의한 </a:t>
            </a:r>
            <a:r>
              <a:rPr lang="en-US" altLang="ko-KR"/>
              <a:t>delay</a:t>
            </a:r>
            <a:r>
              <a:rPr lang="ko-KR" altLang="en-US"/>
              <a:t>를 무시하기 위해 </a:t>
            </a:r>
            <a:r>
              <a:rPr lang="en-US" altLang="ko-KR"/>
              <a:t>NIC-based ACK generation</a:t>
            </a:r>
            <a:r>
              <a:rPr lang="ko-KR" altLang="en-US"/>
              <a:t>을</a:t>
            </a:r>
            <a:r>
              <a:rPr lang="ko-KR" altLang="en-US"/>
              <a:t>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31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0351" y="647813"/>
            <a:ext cx="9875520" cy="1356360"/>
          </a:xfrm>
        </p:spPr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 </a:t>
            </a:r>
            <a:r>
              <a:rPr lang="en-US" altLang="ko-KR"/>
              <a:t>rate computation engine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14286"/>
            <a:ext cx="9872871" cy="103051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/>
              <a:t>- completion event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발생할 때마다 </a:t>
            </a:r>
            <a:r>
              <a:rPr lang="en-US" altLang="ko-KR"/>
              <a:t>congestion control algorithms</a:t>
            </a:r>
            <a:r>
              <a:rPr lang="ko-KR" altLang="en-US"/>
              <a:t>을 </a:t>
            </a:r>
            <a:endParaRPr lang="en-US" altLang="ko-KR"/>
          </a:p>
          <a:p>
            <a:pPr marL="45720" indent="0">
              <a:buNone/>
            </a:pPr>
            <a:r>
              <a:rPr lang="ko-KR" altLang="en-US"/>
              <a:t>이용하여 </a:t>
            </a:r>
            <a:r>
              <a:rPr lang="en-US" altLang="ko-KR"/>
              <a:t>flow</a:t>
            </a:r>
            <a:r>
              <a:rPr lang="ko-KR" altLang="en-US"/>
              <a:t>의 </a:t>
            </a:r>
            <a:r>
              <a:rPr lang="en-US" altLang="ko-KR"/>
              <a:t>target rate</a:t>
            </a:r>
            <a:r>
              <a:rPr lang="ko-KR" altLang="en-US"/>
              <a:t>을 업데이트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0351" y="279873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3.3 </a:t>
            </a:r>
            <a:r>
              <a:rPr lang="ko-KR" altLang="en-US"/>
              <a:t> </a:t>
            </a:r>
            <a:r>
              <a:rPr lang="en-US" altLang="ko-KR"/>
              <a:t>rate control engine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43000" y="4011273"/>
            <a:ext cx="9872871" cy="194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/>
              <a:t>messager</a:t>
            </a:r>
            <a:r>
              <a:rPr lang="ko-KR" altLang="en-US"/>
              <a:t>가 전송된 준비가 되면 해당 엔진은 </a:t>
            </a:r>
            <a:r>
              <a:rPr lang="en-US" altLang="ko-KR"/>
              <a:t>message</a:t>
            </a:r>
            <a:r>
              <a:rPr lang="ko-KR" altLang="en-US"/>
              <a:t>를 </a:t>
            </a:r>
            <a:r>
              <a:rPr lang="en-US" altLang="ko-KR"/>
              <a:t>segment</a:t>
            </a:r>
            <a:r>
              <a:rPr lang="ko-KR" altLang="en-US"/>
              <a:t>로 쪼개고 각각의 </a:t>
            </a:r>
            <a:r>
              <a:rPr lang="en-US" altLang="ko-KR"/>
              <a:t>segment</a:t>
            </a:r>
            <a:r>
              <a:rPr lang="ko-KR" altLang="en-US"/>
              <a:t>들을 </a:t>
            </a:r>
            <a:r>
              <a:rPr lang="en-US" altLang="ko-KR"/>
              <a:t>scheduler</a:t>
            </a:r>
            <a:r>
              <a:rPr lang="ko-KR" altLang="en-US"/>
              <a:t>한테 차례대로 전송한다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en-US" altLang="ko-KR"/>
              <a:t>segment</a:t>
            </a:r>
            <a:r>
              <a:rPr lang="ko-KR" altLang="en-US"/>
              <a:t>들을 </a:t>
            </a:r>
            <a:r>
              <a:rPr lang="en-US" altLang="ko-KR"/>
              <a:t>prority queue</a:t>
            </a:r>
            <a:r>
              <a:rPr lang="ko-KR" altLang="en-US"/>
              <a:t>에 저장된다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future send time</a:t>
            </a:r>
            <a:r>
              <a:rPr lang="ko-KR" altLang="en-US"/>
              <a:t>도 함께 저장한다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en-US" altLang="ko-KR"/>
              <a:t>elapsed time</a:t>
            </a:r>
            <a:r>
              <a:rPr lang="ko-KR" altLang="en-US"/>
              <a:t>이 지나면 해당 엔진은 </a:t>
            </a:r>
            <a:r>
              <a:rPr lang="en-US" altLang="ko-KR"/>
              <a:t>segment</a:t>
            </a:r>
            <a:r>
              <a:rPr lang="ko-KR" altLang="en-US"/>
              <a:t>를 </a:t>
            </a:r>
            <a:r>
              <a:rPr lang="en-US" altLang="ko-KR"/>
              <a:t>NIC</a:t>
            </a:r>
            <a:r>
              <a:rPr lang="ko-KR" altLang="en-US"/>
              <a:t>에게 전달한다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9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Metrics and Settings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43313"/>
            <a:ext cx="9872871" cy="4383315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RPC(Remote Procedure Call): </a:t>
            </a:r>
            <a:r>
              <a:rPr lang="ko-KR" altLang="en-US"/>
              <a:t>별도의 원격 제어를 위한 코딩 없이 다른 </a:t>
            </a:r>
            <a:r>
              <a:rPr lang="ko-KR" altLang="en-US">
                <a:hlinkClick r:id="rId3"/>
              </a:rPr>
              <a:t>주소 </a:t>
            </a:r>
            <a:r>
              <a:rPr lang="ko-KR" altLang="en-US">
                <a:latin typeface="+mj-ea"/>
                <a:ea typeface="+mj-ea"/>
                <a:hlinkClick r:id="rId3"/>
              </a:rPr>
              <a:t>공간에서 </a:t>
            </a:r>
            <a:r>
              <a:rPr lang="ko-KR" altLang="en-US">
                <a:latin typeface="+mj-ea"/>
                <a:ea typeface="+mj-ea"/>
                <a:hlinkClick r:id="rId4"/>
              </a:rPr>
              <a:t>함수나 프로시저를 실행할 수 있게하는 프로세스 간 통신 기술이다</a:t>
            </a:r>
            <a:r>
              <a:rPr lang="en-US" altLang="ko-KR">
                <a:latin typeface="+mj-ea"/>
                <a:ea typeface="+mj-ea"/>
                <a:hlinkClick r:id="rId4"/>
              </a:rPr>
              <a:t>. </a:t>
            </a:r>
            <a:r>
              <a:rPr lang="ko-KR" altLang="en-US">
                <a:latin typeface="+mj-ea"/>
                <a:ea typeface="+mj-ea"/>
                <a:hlinkClick r:id="rId4"/>
              </a:rPr>
              <a:t>다시 말해</a:t>
            </a:r>
            <a:r>
              <a:rPr lang="en-US" altLang="ko-KR">
                <a:latin typeface="+mj-ea"/>
                <a:ea typeface="+mj-ea"/>
                <a:hlinkClick r:id="rId4"/>
              </a:rPr>
              <a:t>, </a:t>
            </a:r>
            <a:r>
              <a:rPr lang="ko-KR" altLang="en-US">
                <a:latin typeface="+mj-ea"/>
                <a:ea typeface="+mj-ea"/>
                <a:hlinkClick r:id="rId4"/>
              </a:rPr>
              <a:t>원격 프로시저 호출을 </a:t>
            </a:r>
            <a:r>
              <a:rPr lang="ko-KR" altLang="en-US" u="sng">
                <a:latin typeface="+mj-ea"/>
                <a:ea typeface="+mj-ea"/>
                <a:hlinkClick r:id="rId4"/>
              </a:rPr>
              <a:t>이용하면 프로그래머는 함수가 실행 프로그램에 로컬 위치에 있든 원격 위치에 있든 </a:t>
            </a:r>
            <a:r>
              <a:rPr lang="ko-KR" altLang="en-US">
                <a:latin typeface="+mj-ea"/>
                <a:ea typeface="+mj-ea"/>
                <a:hlinkClick r:id="rId4"/>
              </a:rPr>
              <a:t>동일한 코드를 </a:t>
            </a:r>
            <a:r>
              <a:rPr lang="ko-KR" altLang="en-US">
                <a:hlinkClick r:id="rId4"/>
              </a:rPr>
              <a:t>이용할 수 있다</a:t>
            </a:r>
            <a:r>
              <a:rPr lang="en-US" altLang="ko-KR">
                <a:hlinkClick r:id="rId4"/>
              </a:rPr>
              <a:t>.</a:t>
            </a:r>
            <a:endParaRPr lang="en-US" altLang="ko-KR"/>
          </a:p>
          <a:p>
            <a:r>
              <a:rPr lang="en-US" altLang="ko-KR"/>
              <a:t>shot RPC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최소 </a:t>
            </a:r>
            <a:r>
              <a:rPr lang="en-US" altLang="ko-KR"/>
              <a:t>competion time</a:t>
            </a:r>
            <a:r>
              <a:rPr lang="ko-KR" altLang="en-US"/>
              <a:t>은 </a:t>
            </a:r>
            <a:r>
              <a:rPr lang="en-US" altLang="ko-KR"/>
              <a:t>propagation delay</a:t>
            </a:r>
            <a:r>
              <a:rPr lang="ko-KR" altLang="en-US"/>
              <a:t>와 </a:t>
            </a:r>
            <a:r>
              <a:rPr lang="en-US" altLang="ko-KR"/>
              <a:t>serialization delay</a:t>
            </a:r>
            <a:r>
              <a:rPr lang="ko-KR" altLang="en-US"/>
              <a:t>에 의해 결정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</a:t>
            </a:r>
            <a:r>
              <a:rPr lang="en-US" altLang="ko-KR"/>
              <a:t>RTT</a:t>
            </a:r>
            <a:r>
              <a:rPr lang="ko-KR" altLang="en-US"/>
              <a:t>를 작게 하기 위해 </a:t>
            </a:r>
            <a:r>
              <a:rPr lang="en-US" altLang="ko-KR"/>
              <a:t>queueing delay</a:t>
            </a:r>
            <a:r>
              <a:rPr lang="ko-KR" altLang="en-US"/>
              <a:t>를 최소화</a:t>
            </a:r>
            <a:br>
              <a:rPr lang="en-US" altLang="ko-KR"/>
            </a:br>
            <a:r>
              <a:rPr lang="en-US" altLang="ko-KR"/>
              <a:t>- tail latency</a:t>
            </a:r>
            <a:r>
              <a:rPr lang="ko-KR" altLang="en-US"/>
              <a:t>가 중요</a:t>
            </a:r>
            <a:br>
              <a:rPr lang="en-US" altLang="ko-KR"/>
            </a:br>
            <a:r>
              <a:rPr lang="en-US" altLang="ko-KR"/>
              <a:t>- consistent low-latency</a:t>
            </a:r>
            <a:r>
              <a:rPr lang="ko-KR" altLang="en-US"/>
              <a:t>는 </a:t>
            </a:r>
            <a:r>
              <a:rPr lang="en-US" altLang="ko-KR"/>
              <a:t>low queueing delay</a:t>
            </a:r>
            <a:r>
              <a:rPr lang="ko-KR" altLang="en-US"/>
              <a:t>를 의미하며 </a:t>
            </a:r>
            <a:r>
              <a:rPr lang="en-US" altLang="ko-KR"/>
              <a:t>packet loss</a:t>
            </a:r>
            <a:r>
              <a:rPr lang="ko-KR" altLang="en-US"/>
              <a:t>가 거의 없음을 뜻한다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recovery </a:t>
            </a:r>
            <a:r>
              <a:rPr lang="ko-KR" altLang="en-US"/>
              <a:t>활동은 </a:t>
            </a:r>
            <a:r>
              <a:rPr lang="en-US" altLang="ko-KR"/>
              <a:t>message latenc</a:t>
            </a:r>
            <a:r>
              <a:rPr lang="ko-KR" altLang="en-US"/>
              <a:t>를 증가시킨다</a:t>
            </a:r>
            <a:r>
              <a:rPr lang="en-US" altLang="ko-KR"/>
              <a:t>.</a:t>
            </a:r>
          </a:p>
          <a:p>
            <a:r>
              <a:rPr lang="en-US" altLang="ko-KR"/>
              <a:t>longer RPC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보내야</a:t>
            </a:r>
            <a:r>
              <a:rPr lang="en-US" altLang="ko-KR"/>
              <a:t> </a:t>
            </a:r>
            <a:r>
              <a:rPr lang="ko-KR" altLang="en-US"/>
              <a:t>하는 </a:t>
            </a:r>
            <a:r>
              <a:rPr lang="en-US" altLang="ko-KR"/>
              <a:t>data</a:t>
            </a:r>
            <a:r>
              <a:rPr lang="ko-KR" altLang="en-US"/>
              <a:t>가 많아서 </a:t>
            </a:r>
            <a:r>
              <a:rPr lang="en-US" altLang="ko-KR"/>
              <a:t>completion time</a:t>
            </a:r>
            <a:r>
              <a:rPr lang="ko-KR" altLang="en-US"/>
              <a:t>이 길다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추가적인 </a:t>
            </a:r>
            <a:r>
              <a:rPr lang="en-US" altLang="ko-KR"/>
              <a:t>time</a:t>
            </a:r>
            <a:r>
              <a:rPr lang="ko-KR" altLang="en-US"/>
              <a:t>을 줄이기 위해서는 </a:t>
            </a:r>
            <a:r>
              <a:rPr lang="en-US" altLang="ko-KR"/>
              <a:t>high aggregation throughput</a:t>
            </a:r>
            <a:r>
              <a:rPr lang="ko-KR" altLang="en-US"/>
              <a:t>을 지향해야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6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Metrics and Settings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43313"/>
            <a:ext cx="9872871" cy="4383315"/>
          </a:xfrm>
        </p:spPr>
        <p:txBody>
          <a:bodyPr>
            <a:normAutofit/>
          </a:bodyPr>
          <a:lstStyle/>
          <a:p>
            <a:r>
              <a:rPr lang="ko-KR" altLang="en-US"/>
              <a:t>주요 </a:t>
            </a:r>
            <a:r>
              <a:rPr lang="en-US" altLang="ko-KR"/>
              <a:t>metrics: tail RTT, aggregation throughput</a:t>
            </a:r>
          </a:p>
          <a:p>
            <a:r>
              <a:rPr lang="en-US" altLang="ko-KR" b="1"/>
              <a:t>RTT</a:t>
            </a:r>
            <a:r>
              <a:rPr lang="en-US" altLang="ko-KR"/>
              <a:t> vs throughput – low</a:t>
            </a:r>
            <a:br>
              <a:rPr lang="en-US" altLang="ko-KR"/>
            </a:br>
            <a:r>
              <a:rPr lang="en-US" altLang="ko-KR"/>
              <a:t>- bandwidth</a:t>
            </a:r>
            <a:r>
              <a:rPr lang="ko-KR" altLang="en-US"/>
              <a:t>는 충분</a:t>
            </a:r>
            <a:br>
              <a:rPr lang="en-US" altLang="ko-KR"/>
            </a:br>
            <a:r>
              <a:rPr lang="en-US" altLang="ko-KR"/>
              <a:t>- increased RTT</a:t>
            </a:r>
            <a:r>
              <a:rPr lang="ko-KR" altLang="en-US"/>
              <a:t>는 </a:t>
            </a:r>
            <a:r>
              <a:rPr lang="en-US" altLang="ko-KR"/>
              <a:t>short RPC</a:t>
            </a:r>
            <a:r>
              <a:rPr lang="ko-KR" altLang="en-US"/>
              <a:t>에 즉각적으로 영향을 미친다</a:t>
            </a:r>
            <a:r>
              <a:rPr lang="en-US" altLang="ko-KR"/>
              <a:t>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throughput: </a:t>
            </a:r>
            <a:r>
              <a:rPr lang="ko-KR" altLang="en-US"/>
              <a:t>어떤 지점을 데이터가 얼마나 빨리 지나가는가</a:t>
            </a:r>
            <a:r>
              <a:rPr lang="en-US" altLang="ko-KR"/>
              <a:t>, </a:t>
            </a:r>
            <a:r>
              <a:rPr lang="ko-KR" altLang="en-US"/>
              <a:t>네트워크의 실제 가능한 데이터 처리율</a:t>
            </a:r>
            <a:endParaRPr lang="en-US" altLang="ko-KR"/>
          </a:p>
          <a:p>
            <a:r>
              <a:rPr lang="en-US" altLang="ko-KR"/>
              <a:t>bandwidth: </a:t>
            </a:r>
            <a:r>
              <a:rPr lang="ko-KR" altLang="en-US"/>
              <a:t>물리적인 전송매체가 커버할 수 있는 범위</a:t>
            </a:r>
            <a:r>
              <a:rPr lang="en-US" altLang="ko-KR"/>
              <a:t>, 1</a:t>
            </a:r>
            <a:r>
              <a:rPr lang="ko-KR" altLang="en-US"/>
              <a:t>초 동안 전송된 </a:t>
            </a:r>
            <a:r>
              <a:rPr lang="en-US" altLang="ko-KR"/>
              <a:t>bit </a:t>
            </a:r>
            <a:r>
              <a:rPr lang="ko-KR" altLang="en-US"/>
              <a:t>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26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Delay Gradient Approach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delay gradient : d(dealy/time)/dt</a:t>
            </a:r>
          </a:p>
          <a:p>
            <a:endParaRPr lang="en-US" altLang="ko-KR"/>
          </a:p>
          <a:p>
            <a:r>
              <a:rPr lang="en-US" altLang="ko-KR"/>
              <a:t>positive: rising</a:t>
            </a:r>
          </a:p>
          <a:p>
            <a:r>
              <a:rPr lang="en-US" altLang="ko-KR"/>
              <a:t>negative: receding</a:t>
            </a:r>
          </a:p>
          <a:p>
            <a:endParaRPr lang="en-US" altLang="ko-KR"/>
          </a:p>
          <a:p>
            <a:r>
              <a:rPr lang="ko-KR" altLang="en-US"/>
              <a:t>기다리는 시간이 없기 때문에 </a:t>
            </a:r>
            <a:r>
              <a:rPr lang="en-US" altLang="ko-KR"/>
              <a:t>low lateny</a:t>
            </a:r>
            <a:r>
              <a:rPr lang="ko-KR" altLang="en-US"/>
              <a:t>에 효과가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6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The Main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94114"/>
            <a:ext cx="9872871" cy="4201886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gradient tracking: delay gradien</a:t>
            </a:r>
            <a:r>
              <a:rPr lang="ko-KR" altLang="en-US"/>
              <a:t>를 통해 </a:t>
            </a:r>
            <a:r>
              <a:rPr lang="en-US" altLang="ko-KR"/>
              <a:t>rate </a:t>
            </a:r>
            <a:r>
              <a:rPr lang="ko-KR" altLang="en-US"/>
              <a:t>조절</a:t>
            </a:r>
            <a:endParaRPr lang="en-US" altLang="ko-KR"/>
          </a:p>
          <a:p>
            <a:r>
              <a:rPr lang="en-US" altLang="ko-KR"/>
              <a:t>threshold: </a:t>
            </a:r>
            <a:r>
              <a:rPr lang="ko-KR" altLang="en-US"/>
              <a:t>매우 낮은 </a:t>
            </a:r>
            <a:r>
              <a:rPr lang="en-US" altLang="ko-KR"/>
              <a:t>utilization </a:t>
            </a:r>
            <a:r>
              <a:rPr lang="ko-KR" altLang="en-US"/>
              <a:t>혹은 </a:t>
            </a:r>
            <a:r>
              <a:rPr lang="en-US" altLang="ko-KR"/>
              <a:t>overly high packet delay</a:t>
            </a:r>
            <a:r>
              <a:rPr lang="ko-KR" altLang="en-US"/>
              <a:t>에 반응하고 감지하기 위해</a:t>
            </a:r>
            <a:endParaRPr lang="en-US" altLang="ko-KR"/>
          </a:p>
          <a:p>
            <a:r>
              <a:rPr lang="en-US" altLang="ko-KR"/>
              <a:t>computing the delay gradient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연속된 두 개의 </a:t>
            </a:r>
            <a:r>
              <a:rPr lang="en-US" altLang="ko-KR"/>
              <a:t>RTT </a:t>
            </a:r>
            <a:r>
              <a:rPr lang="ko-KR" altLang="en-US"/>
              <a:t>차를 계산하여 </a:t>
            </a:r>
            <a:r>
              <a:rPr lang="en-US" altLang="ko-KR"/>
              <a:t>gradient</a:t>
            </a:r>
            <a:r>
              <a:rPr lang="ko-KR" altLang="en-US"/>
              <a:t>를 구함</a:t>
            </a:r>
            <a:br>
              <a:rPr lang="en-US" altLang="ko-KR"/>
            </a:br>
            <a:r>
              <a:rPr lang="en-US" altLang="ko-KR"/>
              <a:t>- RTT</a:t>
            </a:r>
            <a:r>
              <a:rPr lang="ko-KR" altLang="en-US"/>
              <a:t> 차는 </a:t>
            </a:r>
            <a:r>
              <a:rPr lang="en-US" altLang="ko-KR"/>
              <a:t>minimum RTT</a:t>
            </a:r>
            <a:r>
              <a:rPr lang="ko-KR" altLang="en-US"/>
              <a:t>로 </a:t>
            </a:r>
            <a:r>
              <a:rPr lang="en-US" altLang="ko-KR"/>
              <a:t>nomalize</a:t>
            </a:r>
          </a:p>
          <a:p>
            <a:r>
              <a:rPr lang="en-US" altLang="ko-KR"/>
              <a:t>computing the sending rate</a:t>
            </a:r>
            <a:br>
              <a:rPr lang="en-US" altLang="ko-KR"/>
            </a:br>
            <a:r>
              <a:rPr lang="en-US" altLang="ko-KR"/>
              <a:t>- gradient &lt;= 0: sending rate</a:t>
            </a:r>
            <a:r>
              <a:rPr lang="ko-KR" altLang="en-US"/>
              <a:t>을 늘려도 됨</a:t>
            </a:r>
            <a:br>
              <a:rPr lang="en-US" altLang="ko-KR"/>
            </a:br>
            <a:r>
              <a:rPr lang="en-US" altLang="ko-KR"/>
              <a:t>- gradient &gt; 0:total sending rate &gt; network capacity, </a:t>
            </a:r>
            <a:r>
              <a:rPr lang="ko-KR" altLang="en-US"/>
              <a:t>감소 시켜야 함</a:t>
            </a:r>
            <a:endParaRPr lang="en-US" altLang="ko-KR"/>
          </a:p>
          <a:p>
            <a:r>
              <a:rPr lang="en-US" altLang="ko-KR"/>
              <a:t>AIMD</a:t>
            </a:r>
            <a:r>
              <a:rPr lang="en-US" altLang="ko-KR"/>
              <a:t> (Additive Increase/Multiplicative Decrease) </a:t>
            </a:r>
            <a:r>
              <a:rPr lang="en-US" altLang="ko-KR"/>
              <a:t>: </a:t>
            </a:r>
            <a:r>
              <a:rPr lang="ko-KR" altLang="en-US"/>
              <a:t>합</a:t>
            </a:r>
            <a:r>
              <a:rPr lang="en-US" altLang="ko-KR"/>
              <a:t> </a:t>
            </a:r>
            <a:r>
              <a:rPr lang="ko-KR" altLang="en-US"/>
              <a:t>증가</a:t>
            </a:r>
            <a:r>
              <a:rPr lang="en-US" altLang="ko-KR"/>
              <a:t>, </a:t>
            </a:r>
            <a:r>
              <a:rPr lang="ko-KR" altLang="en-US"/>
              <a:t>곱 감소</a:t>
            </a:r>
            <a:br>
              <a:rPr lang="en-US" altLang="ko-KR" sz="1900">
                <a:latin typeface="+mn-ea"/>
              </a:rPr>
            </a:br>
            <a:r>
              <a:rPr lang="en-US" altLang="ko-KR" sz="1900">
                <a:latin typeface="+mn-ea"/>
              </a:rPr>
              <a:t>- </a:t>
            </a:r>
            <a:r>
              <a:rPr lang="ko-KR" altLang="en-US" sz="1900">
                <a:latin typeface="+mn-ea"/>
              </a:rPr>
              <a:t>처음에 </a:t>
            </a:r>
            <a:r>
              <a:rPr lang="ko-KR" altLang="en-US" sz="1900">
                <a:latin typeface="+mn-ea"/>
              </a:rPr>
              <a:t>패킷을 하나씩 보내고 이것이 문제없이 도착하면 창 크기</a:t>
            </a:r>
            <a:r>
              <a:rPr lang="en-US" altLang="ko-KR" sz="1900">
                <a:latin typeface="+mn-ea"/>
              </a:rPr>
              <a:t>(</a:t>
            </a:r>
            <a:r>
              <a:rPr lang="ko-KR" altLang="en-US" sz="1900">
                <a:latin typeface="+mn-ea"/>
              </a:rPr>
              <a:t>단위 시간 내에 보내는 패킷의 수</a:t>
            </a:r>
            <a:r>
              <a:rPr lang="en-US" altLang="ko-KR" sz="1900">
                <a:latin typeface="+mn-ea"/>
              </a:rPr>
              <a:t>)</a:t>
            </a:r>
            <a:r>
              <a:rPr lang="ko-KR" altLang="en-US" sz="1900">
                <a:latin typeface="+mn-ea"/>
              </a:rPr>
              <a:t>를 </a:t>
            </a:r>
            <a:r>
              <a:rPr lang="en-US" altLang="ko-KR" sz="1900">
                <a:latin typeface="+mn-ea"/>
              </a:rPr>
              <a:t>1</a:t>
            </a:r>
            <a:r>
              <a:rPr lang="ko-KR" altLang="en-US" sz="1900">
                <a:latin typeface="+mn-ea"/>
              </a:rPr>
              <a:t>씩 증가시켜가면서 전송하는 방법이다</a:t>
            </a:r>
            <a:r>
              <a:rPr lang="en-US" altLang="ko-KR" sz="1900">
                <a:latin typeface="+mn-ea"/>
              </a:rPr>
              <a:t>. </a:t>
            </a:r>
            <a:r>
              <a:rPr lang="ko-KR" altLang="en-US" sz="1900">
                <a:latin typeface="+mn-ea"/>
              </a:rPr>
              <a:t>만일 패킷 전송을 실패하거나 일정한 시간을 넘으면 패킷을 보내는 속도를 절반으로 줄이게 된다</a:t>
            </a:r>
            <a:r>
              <a:rPr lang="en-US" altLang="ko-KR" sz="1900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37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The Main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94114"/>
            <a:ext cx="9872871" cy="4201886"/>
          </a:xfrm>
        </p:spPr>
        <p:txBody>
          <a:bodyPr>
            <a:normAutofit/>
          </a:bodyPr>
          <a:lstStyle/>
          <a:p>
            <a:r>
              <a:rPr lang="en-US" altLang="ko-KR">
                <a:latin typeface="+mn-ea"/>
              </a:rPr>
              <a:t>N</a:t>
            </a:r>
            <a:r>
              <a:rPr lang="en-US" altLang="ko-KR">
                <a:latin typeface="+mn-ea"/>
              </a:rPr>
              <a:t>eed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for RTT Low Threshold (T_low)</a:t>
            </a:r>
            <a:br>
              <a:rPr lang="en-US" altLang="ko-KR">
                <a:latin typeface="+mn-ea"/>
              </a:rPr>
            </a:br>
            <a:r>
              <a:rPr lang="en-US" altLang="ko-KR">
                <a:latin typeface="+mn-ea"/>
              </a:rPr>
              <a:t>- RTT</a:t>
            </a:r>
            <a:r>
              <a:rPr lang="ko-KR" altLang="en-US">
                <a:latin typeface="+mn-ea"/>
              </a:rPr>
              <a:t>가 갑자기 증가했을 때 불필요한 </a:t>
            </a:r>
            <a:r>
              <a:rPr lang="en-US" altLang="ko-KR">
                <a:latin typeface="+mn-ea"/>
              </a:rPr>
              <a:t>back-off</a:t>
            </a:r>
            <a:r>
              <a:rPr lang="ko-KR" altLang="en-US">
                <a:latin typeface="+mn-ea"/>
              </a:rPr>
              <a:t>를 막기 위함</a:t>
            </a:r>
            <a:br>
              <a:rPr lang="en-US" altLang="ko-KR">
                <a:latin typeface="+mn-ea"/>
              </a:rPr>
            </a:br>
            <a:r>
              <a:rPr lang="en-US" altLang="ko-KR">
                <a:latin typeface="+mn-ea"/>
              </a:rPr>
              <a:t>- T_low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segment size</a:t>
            </a:r>
            <a:r>
              <a:rPr lang="ko-KR" altLang="en-US">
                <a:latin typeface="+mn-ea"/>
              </a:rPr>
              <a:t>에 대한 증가 함수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비례한다는 뜻인듯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Need for RTT High Threshold (T_high)</a:t>
            </a:r>
            <a:br>
              <a:rPr lang="en-US" altLang="ko-KR">
                <a:latin typeface="+mn-ea"/>
              </a:rPr>
            </a:br>
            <a:r>
              <a:rPr lang="en-US" altLang="ko-KR">
                <a:latin typeface="+mn-ea"/>
              </a:rPr>
              <a:t>- 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1555" y="433506"/>
            <a:ext cx="9875520" cy="1356360"/>
          </a:xfrm>
        </p:spPr>
        <p:txBody>
          <a:bodyPr/>
          <a:lstStyle/>
          <a:p>
            <a:r>
              <a:rPr lang="en-US" altLang="ko-KR"/>
              <a:t>ABSTRACT – </a:t>
            </a:r>
            <a:r>
              <a:rPr lang="ko-KR" altLang="en-US" sz="3200"/>
              <a:t>해당 논문의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789866"/>
            <a:ext cx="9872871" cy="461093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해당 논문에서는 </a:t>
            </a:r>
            <a:r>
              <a:rPr lang="en-US" altLang="ko-KR" b="1">
                <a:latin typeface="+mj-ea"/>
                <a:ea typeface="+mj-ea"/>
              </a:rPr>
              <a:t>host</a:t>
            </a:r>
            <a:r>
              <a:rPr lang="ko-KR" altLang="en-US" b="1">
                <a:latin typeface="+mj-ea"/>
                <a:ea typeface="+mj-ea"/>
              </a:rPr>
              <a:t>에서 </a:t>
            </a:r>
            <a:r>
              <a:rPr lang="en-US" altLang="ko-KR" b="1">
                <a:latin typeface="+mj-ea"/>
                <a:ea typeface="+mj-ea"/>
              </a:rPr>
              <a:t>RTT</a:t>
            </a:r>
            <a:r>
              <a:rPr lang="ko-KR" altLang="en-US" b="1">
                <a:latin typeface="+mj-ea"/>
                <a:ea typeface="+mj-ea"/>
              </a:rPr>
              <a:t>를 측정한 </a:t>
            </a:r>
            <a:r>
              <a:rPr lang="en-US" altLang="ko-KR" b="1">
                <a:latin typeface="+mj-ea"/>
                <a:ea typeface="+mj-ea"/>
              </a:rPr>
              <a:t>simple packet delay</a:t>
            </a:r>
            <a:r>
              <a:rPr lang="ko-KR" altLang="en-US">
                <a:latin typeface="+mj-ea"/>
                <a:ea typeface="+mj-ea"/>
              </a:rPr>
              <a:t>는 좋은 </a:t>
            </a:r>
            <a:r>
              <a:rPr lang="en-US" altLang="ko-KR">
                <a:latin typeface="+mj-ea"/>
                <a:ea typeface="+mj-ea"/>
              </a:rPr>
              <a:t>congestion signal</a:t>
            </a:r>
            <a:r>
              <a:rPr lang="ko-KR" altLang="en-US">
                <a:latin typeface="+mj-ea"/>
                <a:ea typeface="+mj-ea"/>
              </a:rPr>
              <a:t>임을 증명할 것이다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+mj-ea"/>
                <a:ea typeface="+mj-ea"/>
              </a:rPr>
              <a:t>NIC H/W</a:t>
            </a:r>
            <a:r>
              <a:rPr lang="ko-KR" altLang="en-US">
                <a:latin typeface="+mj-ea"/>
                <a:ea typeface="+mj-ea"/>
              </a:rPr>
              <a:t>의 발전으로 </a:t>
            </a:r>
            <a:r>
              <a:rPr lang="en-US" altLang="ko-KR">
                <a:latin typeface="+mj-ea"/>
                <a:ea typeface="+mj-ea"/>
              </a:rPr>
              <a:t>microsec</a:t>
            </a:r>
            <a:r>
              <a:rPr lang="ko-KR" altLang="en-US">
                <a:latin typeface="+mj-ea"/>
                <a:ea typeface="+mj-ea"/>
              </a:rPr>
              <a:t>단위까지 </a:t>
            </a:r>
            <a:r>
              <a:rPr lang="en-US" altLang="ko-KR">
                <a:latin typeface="+mj-ea"/>
                <a:ea typeface="+mj-ea"/>
              </a:rPr>
              <a:t>RTT</a:t>
            </a:r>
            <a:r>
              <a:rPr lang="ko-KR" altLang="en-US">
                <a:latin typeface="+mj-ea"/>
                <a:ea typeface="+mj-ea"/>
              </a:rPr>
              <a:t>를 측정할 수 있게 됐다는 점을 보여줄 것이다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+mj-ea"/>
                <a:ea typeface="+mj-ea"/>
              </a:rPr>
              <a:t>TIMELY</a:t>
            </a:r>
            <a:r>
              <a:rPr lang="ko-KR" altLang="en-US">
                <a:latin typeface="+mj-ea"/>
                <a:ea typeface="+mj-ea"/>
              </a:rPr>
              <a:t>가 어떻게 </a:t>
            </a:r>
            <a:r>
              <a:rPr lang="en-US" altLang="ko-KR" b="1">
                <a:latin typeface="+mj-ea"/>
                <a:ea typeface="+mj-ea"/>
              </a:rPr>
              <a:t>RTT gradient</a:t>
            </a:r>
            <a:r>
              <a:rPr lang="ko-KR" altLang="en-US">
                <a:latin typeface="+mj-ea"/>
                <a:ea typeface="+mj-ea"/>
              </a:rPr>
              <a:t>를 이용하여 전송 비율을 조절하는 지 보여줄 것이다</a:t>
            </a:r>
            <a:r>
              <a:rPr lang="en-US" altLang="ko-KR">
                <a:latin typeface="+mj-ea"/>
                <a:ea typeface="+mj-ea"/>
              </a:rPr>
              <a:t>. – TIMELY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 b="1">
                <a:latin typeface="+mj-ea"/>
                <a:ea typeface="+mj-ea"/>
              </a:rPr>
              <a:t>OS</a:t>
            </a:r>
            <a:r>
              <a:rPr lang="ko-KR" altLang="en-US" b="1">
                <a:latin typeface="+mj-ea"/>
                <a:ea typeface="+mj-ea"/>
              </a:rPr>
              <a:t>를 거치지 않고 </a:t>
            </a:r>
            <a:r>
              <a:rPr lang="en-US" altLang="ko-KR">
                <a:latin typeface="+mj-ea"/>
                <a:ea typeface="+mj-ea"/>
              </a:rPr>
              <a:t>host S/W</a:t>
            </a:r>
            <a:r>
              <a:rPr lang="ko-KR" altLang="en-US">
                <a:latin typeface="+mj-ea"/>
                <a:ea typeface="+mj-ea"/>
              </a:rPr>
              <a:t>에서 작동하도록 디자인 하였다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우리는 </a:t>
            </a:r>
            <a:r>
              <a:rPr lang="en-US" altLang="ko-KR">
                <a:latin typeface="+mj-ea"/>
                <a:ea typeface="+mj-ea"/>
              </a:rPr>
              <a:t>100</a:t>
            </a:r>
            <a:r>
              <a:rPr lang="ko-KR" altLang="en-US">
                <a:latin typeface="+mj-ea"/>
                <a:ea typeface="+mj-ea"/>
              </a:rPr>
              <a:t>개 이상의 </a:t>
            </a:r>
            <a:r>
              <a:rPr lang="en-US" altLang="ko-KR">
                <a:latin typeface="+mj-ea"/>
                <a:ea typeface="+mj-ea"/>
              </a:rPr>
              <a:t>machin</a:t>
            </a:r>
            <a:r>
              <a:rPr lang="ko-KR" altLang="en-US">
                <a:latin typeface="+mj-ea"/>
                <a:ea typeface="+mj-ea"/>
              </a:rPr>
              <a:t>을 가지고 </a:t>
            </a:r>
            <a:r>
              <a:rPr lang="en-US" altLang="ko-KR">
                <a:latin typeface="+mj-ea"/>
                <a:ea typeface="+mj-ea"/>
              </a:rPr>
              <a:t>TIMELY</a:t>
            </a:r>
            <a:r>
              <a:rPr lang="ko-KR" altLang="en-US">
                <a:latin typeface="+mj-ea"/>
                <a:ea typeface="+mj-ea"/>
              </a:rPr>
              <a:t>가 좋은 성능을 낸다는 것을 증명할 것이다</a:t>
            </a:r>
            <a:r>
              <a:rPr lang="en-US" altLang="ko-KR">
                <a:latin typeface="+mj-ea"/>
                <a:ea typeface="+mj-ea"/>
              </a:rPr>
              <a:t>. – PFC</a:t>
            </a:r>
            <a:r>
              <a:rPr lang="ko-KR" altLang="en-US">
                <a:latin typeface="+mj-ea"/>
                <a:ea typeface="+mj-ea"/>
              </a:rPr>
              <a:t>를 이용해 </a:t>
            </a:r>
            <a:r>
              <a:rPr lang="en-US" altLang="ko-KR">
                <a:latin typeface="+mj-ea"/>
                <a:ea typeface="+mj-ea"/>
              </a:rPr>
              <a:t>tail latenc</a:t>
            </a:r>
            <a:r>
              <a:rPr lang="ko-KR" altLang="en-US">
                <a:latin typeface="+mj-ea"/>
                <a:ea typeface="+mj-ea"/>
              </a:rPr>
              <a:t>의 </a:t>
            </a:r>
            <a:r>
              <a:rPr lang="en-US" altLang="ko-KR">
                <a:latin typeface="+mj-ea"/>
                <a:ea typeface="+mj-ea"/>
              </a:rPr>
              <a:t>99%</a:t>
            </a:r>
            <a:r>
              <a:rPr lang="ko-KR" altLang="en-US">
                <a:latin typeface="+mj-ea"/>
                <a:ea typeface="+mj-ea"/>
              </a:rPr>
              <a:t>를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>
                <a:latin typeface="+mj-ea"/>
                <a:ea typeface="+mj-ea"/>
              </a:rPr>
              <a:t>배 낮출 수 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이 때 </a:t>
            </a:r>
            <a:r>
              <a:rPr lang="en-US" altLang="ko-KR">
                <a:latin typeface="+mj-ea"/>
                <a:ea typeface="+mj-ea"/>
              </a:rPr>
              <a:t>throughput</a:t>
            </a:r>
            <a:r>
              <a:rPr lang="ko-KR" altLang="en-US">
                <a:latin typeface="+mj-ea"/>
                <a:ea typeface="+mj-ea"/>
              </a:rPr>
              <a:t>은 선형적으로 유지된다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최초의 </a:t>
            </a:r>
            <a:r>
              <a:rPr lang="ko-KR" altLang="en-US" b="1">
                <a:latin typeface="+mj-ea"/>
                <a:ea typeface="+mj-ea"/>
              </a:rPr>
              <a:t>지연 기반 혼잡 조절 프로토콜</a:t>
            </a:r>
            <a:r>
              <a:rPr lang="en-US" altLang="ko-KR">
                <a:latin typeface="+mj-ea"/>
                <a:ea typeface="+mj-ea"/>
              </a:rPr>
              <a:t>(delay-based congestion control protocol)</a:t>
            </a:r>
            <a:r>
              <a:rPr lang="ko-KR" altLang="en-US">
                <a:latin typeface="+mj-ea"/>
                <a:ea typeface="+mj-ea"/>
              </a:rPr>
              <a:t>이다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734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datacenter  network – high bandwidth, low latency</a:t>
            </a:r>
          </a:p>
          <a:p>
            <a:r>
              <a:rPr lang="ko-KR" altLang="en-US"/>
              <a:t>이상적인 </a:t>
            </a:r>
            <a:r>
              <a:rPr lang="en-US" altLang="ko-KR"/>
              <a:t>congestion signal</a:t>
            </a:r>
            <a:r>
              <a:rPr lang="ko-KR" altLang="en-US"/>
              <a:t>의 조건</a:t>
            </a:r>
            <a:r>
              <a:rPr lang="en-US" altLang="ko-KR"/>
              <a:t>: fine-grained(</a:t>
            </a:r>
            <a:r>
              <a:rPr lang="ko-KR" altLang="en-US"/>
              <a:t>프로세스를 잘게 쪼개야</a:t>
            </a:r>
            <a:r>
              <a:rPr lang="en-US" altLang="ko-KR"/>
              <a:t>..?), congestion </a:t>
            </a:r>
            <a:r>
              <a:rPr lang="ko-KR" altLang="en-US"/>
              <a:t>확장할 때 바로바로 알려줘야 함</a:t>
            </a:r>
            <a:endParaRPr lang="en-US" altLang="ko-KR"/>
          </a:p>
          <a:p>
            <a:r>
              <a:rPr lang="ko-KR" altLang="en-US"/>
              <a:t>위에서 언급한 이상적인 </a:t>
            </a:r>
            <a:r>
              <a:rPr lang="en-US" altLang="ko-KR"/>
              <a:t>congestion signal</a:t>
            </a:r>
            <a:r>
              <a:rPr lang="ko-KR" altLang="en-US"/>
              <a:t>이 있는데 이것이 바로 </a:t>
            </a:r>
            <a:r>
              <a:rPr lang="en-US" altLang="ko-KR"/>
              <a:t>RTT </a:t>
            </a:r>
            <a:br>
              <a:rPr lang="en-US" altLang="ko-KR"/>
            </a:br>
            <a:r>
              <a:rPr lang="en-US" altLang="ko-KR"/>
              <a:t>- RTT</a:t>
            </a:r>
            <a:r>
              <a:rPr lang="ko-KR" altLang="en-US"/>
              <a:t>는 </a:t>
            </a:r>
            <a:r>
              <a:rPr lang="en-US" altLang="ko-KR"/>
              <a:t>fine-grained: ACK</a:t>
            </a:r>
            <a:r>
              <a:rPr lang="ko-KR" altLang="en-US"/>
              <a:t>가 매번 날라옴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우선 순위가 낮은 </a:t>
            </a:r>
            <a:r>
              <a:rPr lang="en-US" altLang="ko-KR"/>
              <a:t>traffic</a:t>
            </a:r>
            <a:r>
              <a:rPr lang="ko-KR" altLang="en-US"/>
              <a:t>에 대해서도 지원함</a:t>
            </a:r>
            <a:br>
              <a:rPr lang="en-US" altLang="ko-KR"/>
            </a:br>
            <a:r>
              <a:rPr lang="en-US" altLang="ko-KR"/>
              <a:t>- network switch</a:t>
            </a:r>
            <a:r>
              <a:rPr lang="ko-KR" altLang="en-US"/>
              <a:t>에 대한 지원이 필요하지 않음</a:t>
            </a:r>
            <a:endParaRPr lang="en-US" altLang="ko-KR"/>
          </a:p>
          <a:p>
            <a:r>
              <a:rPr lang="en-US" altLang="ko-KR">
                <a:solidFill>
                  <a:srgbClr val="00B0F0"/>
                </a:solidFill>
              </a:rPr>
              <a:t>delay-based </a:t>
            </a:r>
            <a:r>
              <a:rPr lang="ko-KR" altLang="en-US">
                <a:solidFill>
                  <a:srgbClr val="00B0F0"/>
                </a:solidFill>
              </a:rPr>
              <a:t>방법은 경로에 영향을 받기 때문에 단독으로 사용하기 보다는 </a:t>
            </a:r>
            <a:r>
              <a:rPr lang="en-US" altLang="ko-KR">
                <a:solidFill>
                  <a:srgbClr val="00B0F0"/>
                </a:solidFill>
              </a:rPr>
              <a:t>loss-based </a:t>
            </a:r>
            <a:r>
              <a:rPr lang="ko-KR" altLang="en-US">
                <a:solidFill>
                  <a:srgbClr val="00B0F0"/>
                </a:solidFill>
              </a:rPr>
              <a:t>방법과 같이 쓰인다</a:t>
            </a:r>
            <a:r>
              <a:rPr lang="en-US" altLang="ko-KR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5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최신 </a:t>
            </a:r>
            <a:r>
              <a:rPr lang="en-US" altLang="ko-KR"/>
              <a:t>NIC</a:t>
            </a:r>
            <a:r>
              <a:rPr lang="ko-KR" altLang="en-US"/>
              <a:t>는 </a:t>
            </a:r>
            <a:r>
              <a:rPr lang="en-US" altLang="ko-KR"/>
              <a:t>timestamping </a:t>
            </a:r>
            <a:r>
              <a:rPr lang="ko-KR" altLang="en-US"/>
              <a:t>기법을 이용해 </a:t>
            </a:r>
            <a:r>
              <a:rPr lang="en-US" altLang="ko-KR"/>
              <a:t>RTT</a:t>
            </a:r>
            <a:r>
              <a:rPr lang="ko-KR" altLang="en-US"/>
              <a:t>를 효과적으로 측정할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이와 더불어 </a:t>
            </a:r>
            <a:r>
              <a:rPr lang="en-US" altLang="ko-KR"/>
              <a:t>H/W</a:t>
            </a:r>
            <a:r>
              <a:rPr lang="ko-KR" altLang="en-US"/>
              <a:t>가 전송하는 </a:t>
            </a:r>
            <a:r>
              <a:rPr lang="en-US" altLang="ko-KR"/>
              <a:t>ACK.. </a:t>
            </a:r>
            <a:r>
              <a:rPr lang="ko-KR" altLang="en-US"/>
              <a:t>예상치 못한 </a:t>
            </a:r>
            <a:r>
              <a:rPr lang="en-US" altLang="ko-KR"/>
              <a:t>host response delay</a:t>
            </a:r>
            <a:r>
              <a:rPr lang="ko-KR" altLang="en-US"/>
              <a:t>를 제거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key contributions</a:t>
            </a:r>
            <a:br>
              <a:rPr lang="en-US" altLang="ko-KR"/>
            </a:br>
            <a:r>
              <a:rPr lang="en-US" altLang="ko-KR"/>
              <a:t>1. NIC H/W</a:t>
            </a:r>
            <a:r>
              <a:rPr lang="ko-KR" altLang="en-US"/>
              <a:t>에 측정된 </a:t>
            </a:r>
            <a:r>
              <a:rPr lang="en-US" altLang="ko-KR"/>
              <a:t>RTT</a:t>
            </a:r>
            <a:r>
              <a:rPr lang="ko-KR" altLang="en-US"/>
              <a:t>가 </a:t>
            </a:r>
            <a:r>
              <a:rPr lang="en-US" altLang="ko-KR"/>
              <a:t>network queueing</a:t>
            </a:r>
            <a:r>
              <a:rPr lang="ko-KR" altLang="en-US"/>
              <a:t>와 어떤 강한 연관이 있는지 증명</a:t>
            </a:r>
            <a:br>
              <a:rPr lang="en-US" altLang="ko-KR"/>
            </a:br>
            <a:r>
              <a:rPr lang="en-US" altLang="ko-KR"/>
              <a:t>2. TIMELY</a:t>
            </a:r>
            <a:r>
              <a:rPr lang="ko-KR" altLang="en-US"/>
              <a:t>에서는 </a:t>
            </a:r>
            <a:r>
              <a:rPr lang="en-US" altLang="ko-KR"/>
              <a:t>RTT variation</a:t>
            </a:r>
            <a:r>
              <a:rPr lang="ko-KR" altLang="en-US"/>
              <a:t>의 비율 즉</a:t>
            </a:r>
            <a:r>
              <a:rPr lang="en-US" altLang="ko-KR"/>
              <a:t>, gradient</a:t>
            </a:r>
            <a:r>
              <a:rPr lang="ko-KR" altLang="en-US"/>
              <a:t>를 사용</a:t>
            </a:r>
            <a:br>
              <a:rPr lang="en-US" altLang="ko-KR"/>
            </a:br>
            <a:r>
              <a:rPr lang="en-US" altLang="ko-KR"/>
              <a:t>3. TIMELY</a:t>
            </a:r>
            <a:r>
              <a:rPr lang="ko-KR" altLang="en-US"/>
              <a:t>를 </a:t>
            </a:r>
            <a:r>
              <a:rPr lang="en-US" altLang="ko-KR"/>
              <a:t>Clos network </a:t>
            </a:r>
            <a:r>
              <a:rPr lang="ko-KR" altLang="en-US"/>
              <a:t>상의 수백의 </a:t>
            </a:r>
            <a:r>
              <a:rPr lang="en-US" altLang="ko-KR"/>
              <a:t>machine</a:t>
            </a:r>
            <a:r>
              <a:rPr lang="ko-KR" altLang="en-US"/>
              <a:t>을 이용해 </a:t>
            </a:r>
            <a:r>
              <a:rPr lang="en-US" altLang="ko-KR"/>
              <a:t>OS-bypass messaging</a:t>
            </a:r>
            <a:r>
              <a:rPr lang="ko-KR" altLang="en-US"/>
              <a:t>으로 평가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52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를 사용하지 않아도 되는 </a:t>
            </a:r>
            <a:r>
              <a:rPr lang="en-US" altLang="ko-KR"/>
              <a:t>RTT </a:t>
            </a:r>
            <a:r>
              <a:rPr lang="ko-KR" altLang="en-US"/>
              <a:t>측정 기반 </a:t>
            </a:r>
            <a:r>
              <a:rPr lang="en-US" altLang="ko-KR"/>
              <a:t>congestion contro</a:t>
            </a:r>
            <a:r>
              <a:rPr lang="ko-KR" altLang="en-US"/>
              <a:t>이 더 나은 이유</a:t>
            </a:r>
            <a:endParaRPr lang="en-US" altLang="ko-KR"/>
          </a:p>
          <a:p>
            <a:endParaRPr lang="en-US" altLang="ko-KR"/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</a:t>
            </a:r>
            <a:r>
              <a:rPr lang="en-US" altLang="ko-KR"/>
              <a:t>latency</a:t>
            </a:r>
            <a:r>
              <a:rPr lang="ko-KR" altLang="en-US"/>
              <a:t>를 바로 반영한다</a:t>
            </a:r>
            <a:r>
              <a:rPr lang="en-US" altLang="ko-KR"/>
              <a:t>.</a:t>
            </a:r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실제로 정확한 측정이 가능하다</a:t>
            </a:r>
            <a:r>
              <a:rPr lang="en-US" altLang="ko-KR"/>
              <a:t>.</a:t>
            </a:r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빠르고 </a:t>
            </a:r>
            <a:r>
              <a:rPr lang="en-US" altLang="ko-KR"/>
              <a:t>multi-bit</a:t>
            </a:r>
            <a:r>
              <a:rPr lang="ko-KR" altLang="en-US"/>
              <a:t>으로 표현할 수 있는 </a:t>
            </a:r>
            <a:r>
              <a:rPr lang="en-US" altLang="ko-KR"/>
              <a:t>signal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8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1. RTT</a:t>
            </a:r>
            <a:r>
              <a:rPr lang="ko-KR" altLang="en-US" sz="2400"/>
              <a:t>는 </a:t>
            </a:r>
            <a:r>
              <a:rPr lang="en-US" altLang="ko-KR" sz="2400"/>
              <a:t>latency</a:t>
            </a:r>
            <a:r>
              <a:rPr lang="ko-KR" altLang="en-US" sz="2400"/>
              <a:t>를 바로 반영한다</a:t>
            </a:r>
            <a:r>
              <a:rPr lang="en-US" altLang="ko-KR" sz="2400"/>
              <a:t>.</a:t>
            </a:r>
          </a:p>
          <a:p>
            <a:pPr>
              <a:buFontTx/>
              <a:buChar char="-"/>
            </a:pPr>
            <a:r>
              <a:rPr lang="en-US" altLang="ko-KR" sz="2400" u="sng"/>
              <a:t>RTT</a:t>
            </a:r>
            <a:r>
              <a:rPr lang="ko-KR" altLang="en-US" sz="2400" u="sng"/>
              <a:t>는 </a:t>
            </a:r>
            <a:r>
              <a:rPr lang="en-US" altLang="ko-KR" sz="2400" b="1" u="sng"/>
              <a:t>end-to-end</a:t>
            </a:r>
            <a:r>
              <a:rPr lang="ko-KR" altLang="en-US" sz="2400" b="1" u="sng"/>
              <a:t>의 </a:t>
            </a:r>
            <a:r>
              <a:rPr lang="en-US" altLang="ko-KR" sz="2400" b="1" u="sng"/>
              <a:t>latency</a:t>
            </a:r>
            <a:r>
              <a:rPr lang="ko-KR" altLang="en-US" sz="2400" b="1"/>
              <a:t>를 반영</a:t>
            </a:r>
            <a:r>
              <a:rPr lang="ko-KR" altLang="en-US" sz="2400"/>
              <a:t>하는 반면 </a:t>
            </a:r>
            <a:r>
              <a:rPr lang="en-US" altLang="ko-KR" sz="2400" u="sng"/>
              <a:t>ECN</a:t>
            </a:r>
            <a:r>
              <a:rPr lang="ko-KR" altLang="en-US" sz="2400" u="sng"/>
              <a:t>은 </a:t>
            </a:r>
            <a:r>
              <a:rPr lang="en-US" altLang="ko-KR" sz="2400" u="sng"/>
              <a:t>queue occupancy</a:t>
            </a:r>
            <a:r>
              <a:rPr lang="ko-KR" altLang="en-US" sz="2400"/>
              <a:t>를 기반으로 하기 때문에 </a:t>
            </a: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congestion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즉각적으로 반영할 수 없다</a:t>
            </a:r>
            <a:r>
              <a:rPr lang="en-US" altLang="ko-KR" sz="2400"/>
              <a:t>. </a:t>
            </a:r>
          </a:p>
          <a:p>
            <a:pPr>
              <a:buFontTx/>
              <a:buChar char="-"/>
            </a:pPr>
            <a:r>
              <a:rPr lang="ko-KR" altLang="en-US" sz="2400"/>
              <a:t>여러 개의 </a:t>
            </a:r>
            <a:r>
              <a:rPr lang="en-US" altLang="ko-KR" sz="2400"/>
              <a:t>queue</a:t>
            </a:r>
            <a:r>
              <a:rPr lang="ko-KR" altLang="en-US" sz="2400"/>
              <a:t>가 서로 다른 우선순위를 가지고 있을 때 낮은 우선순위의 </a:t>
            </a:r>
            <a:r>
              <a:rPr lang="en-US" altLang="ko-KR" sz="2400"/>
              <a:t>queue</a:t>
            </a:r>
            <a:r>
              <a:rPr lang="ko-KR" altLang="en-US" sz="2400"/>
              <a:t>들을 반영하지 못한다</a:t>
            </a:r>
            <a:r>
              <a:rPr lang="en-US" altLang="ko-KR" sz="2400"/>
              <a:t>. </a:t>
            </a:r>
          </a:p>
          <a:p>
            <a:pPr>
              <a:buFontTx/>
              <a:buChar char="-"/>
            </a:pPr>
            <a:r>
              <a:rPr lang="ko-KR" altLang="en-US" sz="2400"/>
              <a:t>여러 개의 </a:t>
            </a:r>
            <a:r>
              <a:rPr lang="en-US" altLang="ko-KR" sz="2400"/>
              <a:t>switch</a:t>
            </a:r>
            <a:r>
              <a:rPr lang="ko-KR" altLang="en-US" sz="2400"/>
              <a:t>에서 </a:t>
            </a:r>
            <a:r>
              <a:rPr lang="en-US" altLang="ko-KR" sz="2400"/>
              <a:t>congestion</a:t>
            </a:r>
            <a:r>
              <a:rPr lang="ko-KR" altLang="en-US" sz="2400"/>
              <a:t>이 발생했을 때 각각의 </a:t>
            </a:r>
            <a:r>
              <a:rPr lang="en-US" altLang="ko-KR" sz="2400"/>
              <a:t>ECN</a:t>
            </a:r>
            <a:r>
              <a:rPr lang="ko-KR" altLang="en-US" sz="2400"/>
              <a:t>을 구별할 수 없다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51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2. RTT</a:t>
            </a:r>
            <a:r>
              <a:rPr lang="ko-KR" altLang="en-US" sz="2400"/>
              <a:t>는 실제로 정확한 측정이 가능하다</a:t>
            </a: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/>
              <a:t>최신 </a:t>
            </a:r>
            <a:r>
              <a:rPr lang="en-US" altLang="ko-KR" sz="2400"/>
              <a:t>NIC</a:t>
            </a:r>
            <a:r>
              <a:rPr lang="ko-KR" altLang="en-US" sz="2400"/>
              <a:t>는 </a:t>
            </a:r>
            <a:r>
              <a:rPr lang="en-US" altLang="ko-KR" sz="2400" b="1"/>
              <a:t>software</a:t>
            </a:r>
            <a:r>
              <a:rPr lang="ko-KR" altLang="en-US" sz="2400" b="1"/>
              <a:t>의</a:t>
            </a:r>
            <a:r>
              <a:rPr lang="en-US" altLang="ko-KR" sz="2400" b="1"/>
              <a:t> delay</a:t>
            </a:r>
            <a:r>
              <a:rPr lang="ko-KR" altLang="en-US" sz="2400" b="1"/>
              <a:t>에 영향 받지 않고 </a:t>
            </a:r>
            <a:r>
              <a:rPr lang="en-US" altLang="ko-KR" sz="2400"/>
              <a:t>packet</a:t>
            </a:r>
            <a:r>
              <a:rPr lang="ko-KR" altLang="en-US" sz="2400"/>
              <a:t>의 전송시간과 응답시간을 정확히 기록할 수 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68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3. RTT</a:t>
            </a:r>
            <a:r>
              <a:rPr lang="ko-KR" altLang="en-US" sz="2400"/>
              <a:t>는 빠르고 </a:t>
            </a:r>
            <a:r>
              <a:rPr lang="en-US" altLang="ko-KR" sz="2400"/>
              <a:t>multi-bit</a:t>
            </a:r>
            <a:r>
              <a:rPr lang="ko-KR" altLang="en-US" sz="2400"/>
              <a:t>으로 표현할 수 있는 </a:t>
            </a:r>
            <a:r>
              <a:rPr lang="en-US" altLang="ko-KR" sz="2400"/>
              <a:t>signal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</a:p>
          <a:p>
            <a:pPr marL="45720" indent="0">
              <a:buNone/>
            </a:pP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ECN</a:t>
            </a:r>
            <a:r>
              <a:rPr lang="ko-KR" altLang="en-US" sz="2400"/>
              <a:t>은 </a:t>
            </a:r>
            <a:r>
              <a:rPr lang="en-US" altLang="ko-KR" sz="2400"/>
              <a:t>1-bit</a:t>
            </a:r>
            <a:r>
              <a:rPr lang="ko-KR" altLang="en-US" sz="2400"/>
              <a:t>이기 때문에 </a:t>
            </a:r>
            <a:r>
              <a:rPr lang="en-US" altLang="ko-KR" sz="2400"/>
              <a:t>congestion</a:t>
            </a:r>
            <a:r>
              <a:rPr lang="ko-KR" altLang="en-US" sz="2400"/>
              <a:t>유무만 알려준다</a:t>
            </a: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RTT</a:t>
            </a:r>
            <a:r>
              <a:rPr lang="ko-KR" altLang="en-US" sz="2400"/>
              <a:t>는 </a:t>
            </a:r>
            <a:r>
              <a:rPr lang="en-US" altLang="ko-KR" sz="2400"/>
              <a:t>multi-bit</a:t>
            </a:r>
            <a:r>
              <a:rPr lang="ko-KR" altLang="en-US" sz="2400"/>
              <a:t>이기 때문에 여러 </a:t>
            </a:r>
            <a:r>
              <a:rPr lang="en-US" altLang="ko-KR" sz="2400"/>
              <a:t>switch</a:t>
            </a:r>
            <a:r>
              <a:rPr lang="ko-KR" altLang="en-US" sz="2400"/>
              <a:t>들에 대한 통합 </a:t>
            </a:r>
            <a:r>
              <a:rPr lang="en-US" altLang="ko-KR" sz="2400"/>
              <a:t>delay</a:t>
            </a:r>
            <a:r>
              <a:rPr lang="ko-KR" altLang="en-US" sz="2400"/>
              <a:t>의 내용을 알려준다</a:t>
            </a:r>
            <a:r>
              <a:rPr lang="en-US" altLang="ko-KR" sz="2400"/>
              <a:t>. – </a:t>
            </a:r>
            <a:r>
              <a:rPr lang="ko-KR" altLang="en-US" sz="2400"/>
              <a:t>수치적으로 정확하게 알려준다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54053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&lt; RTT</a:t>
            </a:r>
            <a:r>
              <a:rPr lang="ko-KR" altLang="en-US" sz="2400"/>
              <a:t>의 한계 </a:t>
            </a:r>
            <a:r>
              <a:rPr lang="en-US" altLang="ko-KR" sz="2400"/>
              <a:t>&gt;</a:t>
            </a:r>
          </a:p>
          <a:p>
            <a:pPr>
              <a:buFontTx/>
              <a:buChar char="-"/>
            </a:pPr>
            <a:r>
              <a:rPr lang="en-US" altLang="ko-KR" sz="2400"/>
              <a:t>RTT</a:t>
            </a:r>
            <a:r>
              <a:rPr lang="ko-KR" altLang="en-US" sz="2400"/>
              <a:t>는 같은 </a:t>
            </a:r>
            <a:r>
              <a:rPr lang="en-US" altLang="ko-KR" sz="2400"/>
              <a:t>network path</a:t>
            </a:r>
            <a:r>
              <a:rPr lang="ko-KR" altLang="en-US" sz="2400"/>
              <a:t>의 양방향 </a:t>
            </a:r>
            <a:r>
              <a:rPr lang="en-US" altLang="ko-KR" sz="2400"/>
              <a:t>queueing</a:t>
            </a:r>
            <a:r>
              <a:rPr lang="ko-KR" altLang="en-US" sz="2400"/>
              <a:t>을 하나로 묶어서 측정하기 때문에 </a:t>
            </a:r>
            <a:r>
              <a:rPr lang="en-US" altLang="ko-KR" sz="2400"/>
              <a:t>ACK</a:t>
            </a:r>
            <a:r>
              <a:rPr lang="ko-KR" altLang="en-US" sz="2400"/>
              <a:t>와 </a:t>
            </a:r>
            <a:r>
              <a:rPr lang="en-US" altLang="ko-KR" sz="2400"/>
              <a:t>data packet</a:t>
            </a:r>
            <a:r>
              <a:rPr lang="ko-KR" altLang="en-US" sz="2400"/>
              <a:t>에 의한 </a:t>
            </a:r>
            <a:r>
              <a:rPr lang="en-US" altLang="ko-KR" sz="2400"/>
              <a:t>congestion</a:t>
            </a:r>
            <a:r>
              <a:rPr lang="ko-KR" altLang="en-US" sz="2400"/>
              <a:t> 정보에 혼란을 야기하기도 한다</a:t>
            </a:r>
            <a:r>
              <a:rPr lang="en-US" altLang="ko-KR" sz="2400"/>
              <a:t>. </a:t>
            </a:r>
            <a:r>
              <a:rPr lang="ko-KR" altLang="en-US" sz="2400"/>
              <a:t>따라서 이러한 점을 보완하기 위해 </a:t>
            </a:r>
            <a:r>
              <a:rPr lang="en-US" altLang="ko-KR" sz="2400"/>
              <a:t>ACK</a:t>
            </a:r>
            <a:r>
              <a:rPr lang="ko-KR" altLang="en-US" sz="2400"/>
              <a:t>에 더 높은 우선순위를 주도록 한다</a:t>
            </a:r>
            <a:r>
              <a:rPr lang="en-US" altLang="ko-KR" sz="2400"/>
              <a:t>.</a:t>
            </a:r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5324867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1879</TotalTime>
  <Words>756</Words>
  <Application>Microsoft Office PowerPoint</Application>
  <PresentationFormat>와이드스크린</PresentationFormat>
  <Paragraphs>95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Corbel</vt:lpstr>
      <vt:lpstr>기본</vt:lpstr>
      <vt:lpstr>TIMELY</vt:lpstr>
      <vt:lpstr>ABSTRACT – 해당 논문의 내용</vt:lpstr>
      <vt:lpstr>1. INTRODUCTION</vt:lpstr>
      <vt:lpstr>1. INTRODUCTION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3. TIMELY FRAMEWORK</vt:lpstr>
      <vt:lpstr>3.1 RTT measurement</vt:lpstr>
      <vt:lpstr>3.1 RTT measurement engine</vt:lpstr>
      <vt:lpstr>3.1 RTT measurement engine</vt:lpstr>
      <vt:lpstr>3.2  rate computation engine</vt:lpstr>
      <vt:lpstr>4.1 Metrics and Settings</vt:lpstr>
      <vt:lpstr>4.1 Metrics and Settings</vt:lpstr>
      <vt:lpstr>4.2 Delay Gradient Approach</vt:lpstr>
      <vt:lpstr>4.3 The Main Algorithm</vt:lpstr>
      <vt:lpstr>4.3 The Main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</dc:title>
  <dc:creator>choeyeji</dc:creator>
  <cp:lastModifiedBy>choeyeji</cp:lastModifiedBy>
  <cp:revision>35</cp:revision>
  <dcterms:created xsi:type="dcterms:W3CDTF">2017-05-04T04:46:49Z</dcterms:created>
  <dcterms:modified xsi:type="dcterms:W3CDTF">2017-06-01T05:49:55Z</dcterms:modified>
</cp:coreProperties>
</file>