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handoutMasterIdLst>
    <p:handoutMasterId r:id="rId70"/>
  </p:handoutMasterIdLst>
  <p:sldIdLst>
    <p:sldId id="277" r:id="rId2"/>
    <p:sldId id="290" r:id="rId3"/>
    <p:sldId id="289" r:id="rId4"/>
    <p:sldId id="292" r:id="rId5"/>
    <p:sldId id="293" r:id="rId6"/>
    <p:sldId id="342" r:id="rId7"/>
    <p:sldId id="341" r:id="rId8"/>
    <p:sldId id="340" r:id="rId9"/>
    <p:sldId id="344" r:id="rId10"/>
    <p:sldId id="390" r:id="rId11"/>
    <p:sldId id="345" r:id="rId12"/>
    <p:sldId id="347" r:id="rId13"/>
    <p:sldId id="346" r:id="rId14"/>
    <p:sldId id="348" r:id="rId15"/>
    <p:sldId id="349" r:id="rId16"/>
    <p:sldId id="350" r:id="rId17"/>
    <p:sldId id="351" r:id="rId18"/>
    <p:sldId id="352" r:id="rId19"/>
    <p:sldId id="378" r:id="rId20"/>
    <p:sldId id="353" r:id="rId21"/>
    <p:sldId id="354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5" r:id="rId31"/>
    <p:sldId id="364" r:id="rId32"/>
    <p:sldId id="367" r:id="rId33"/>
    <p:sldId id="368" r:id="rId34"/>
    <p:sldId id="369" r:id="rId35"/>
    <p:sldId id="370" r:id="rId36"/>
    <p:sldId id="372" r:id="rId37"/>
    <p:sldId id="371" r:id="rId38"/>
    <p:sldId id="373" r:id="rId39"/>
    <p:sldId id="379" r:id="rId40"/>
    <p:sldId id="374" r:id="rId41"/>
    <p:sldId id="377" r:id="rId42"/>
    <p:sldId id="320" r:id="rId43"/>
    <p:sldId id="321" r:id="rId44"/>
    <p:sldId id="319" r:id="rId45"/>
    <p:sldId id="380" r:id="rId46"/>
    <p:sldId id="382" r:id="rId47"/>
    <p:sldId id="389" r:id="rId48"/>
    <p:sldId id="383" r:id="rId49"/>
    <p:sldId id="384" r:id="rId50"/>
    <p:sldId id="385" r:id="rId51"/>
    <p:sldId id="388" r:id="rId52"/>
    <p:sldId id="381" r:id="rId53"/>
    <p:sldId id="324" r:id="rId54"/>
    <p:sldId id="326" r:id="rId55"/>
    <p:sldId id="327" r:id="rId56"/>
    <p:sldId id="328" r:id="rId57"/>
    <p:sldId id="329" r:id="rId58"/>
    <p:sldId id="330" r:id="rId59"/>
    <p:sldId id="331" r:id="rId60"/>
    <p:sldId id="332" r:id="rId61"/>
    <p:sldId id="333" r:id="rId62"/>
    <p:sldId id="334" r:id="rId63"/>
    <p:sldId id="335" r:id="rId64"/>
    <p:sldId id="386" r:id="rId65"/>
    <p:sldId id="387" r:id="rId66"/>
    <p:sldId id="375" r:id="rId67"/>
    <p:sldId id="291" r:id="rId68"/>
  </p:sldIdLst>
  <p:sldSz cx="9144000" cy="6858000" type="screen4x3"/>
  <p:notesSz cx="6858000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BM_USER" initials="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A9CEF2"/>
    <a:srgbClr val="9EC0E1"/>
    <a:srgbClr val="142F84"/>
    <a:srgbClr val="102361"/>
    <a:srgbClr val="114DFA"/>
    <a:srgbClr val="1A35B8"/>
    <a:srgbClr val="2C5BF2"/>
    <a:srgbClr val="0F1D68"/>
    <a:srgbClr val="4DAF71"/>
    <a:srgbClr val="5FD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8" autoAdjust="0"/>
    <p:restoredTop sz="98974" autoAdjust="0"/>
  </p:normalViewPr>
  <p:slideViewPr>
    <p:cSldViewPr>
      <p:cViewPr varScale="1">
        <p:scale>
          <a:sx n="149" d="100"/>
          <a:sy n="149" d="100"/>
        </p:scale>
        <p:origin x="-104" y="-1096"/>
      </p:cViewPr>
      <p:guideLst>
        <p:guide orient="horz" pos="12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2016" y="-72"/>
      </p:cViewPr>
      <p:guideLst>
        <p:guide orient="horz" pos="29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handoutMaster" Target="handoutMasters/handoutMaster1.xml"/><Relationship Id="rId71" Type="http://schemas.openxmlformats.org/officeDocument/2006/relationships/printerSettings" Target="printerSettings/printerSettings1.bin"/><Relationship Id="rId72" Type="http://schemas.openxmlformats.org/officeDocument/2006/relationships/commentAuthors" Target="commentAuthor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6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0C2F6-885F-4A0B-AF85-F3450FB47DD3}" type="datetimeFigureOut">
              <a:rPr lang="en-US" smtClean="0"/>
              <a:pPr/>
              <a:t>4/17/15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5045"/>
            <a:ext cx="2971800" cy="4656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5045"/>
            <a:ext cx="2971800" cy="4656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A24D6-251B-407E-82E1-7D4FFC215B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05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E9BF1-D0ED-43A4-AA4C-A2A9E8879F74}" type="datetimeFigureOut">
              <a:rPr lang="en-US" smtClean="0"/>
              <a:pPr/>
              <a:t>4/17/15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3331"/>
            <a:ext cx="5486400" cy="4190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5"/>
            <a:ext cx="2971800" cy="4656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5045"/>
            <a:ext cx="2971800" cy="4656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8F763-C6E4-440E-B509-1FF5BDD97D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5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-5626" y="0"/>
            <a:ext cx="9149626" cy="686869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77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661FBC-E186-4B5A-9F36-3864254C1B62}" type="datetimeFigureOut">
              <a:rPr lang="en-US" smtClean="0"/>
              <a:pPr/>
              <a:t>4/17/15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BCD18-FDAE-4156-96C9-E0797DD44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661FBC-E186-4B5A-9F36-3864254C1B62}" type="datetimeFigureOut">
              <a:rPr lang="en-US" smtClean="0"/>
              <a:pPr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BCD18-FDAE-4156-96C9-E0797DD44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661FBC-E186-4B5A-9F36-3864254C1B62}" type="datetimeFigureOut">
              <a:rPr lang="en-US" smtClean="0"/>
              <a:pPr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BCD18-FDAE-4156-96C9-E0797DD44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B5F272-8705-D240-B86A-0579F7912F93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E0510B-836D-954D-A244-02A1CE6CC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0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661FBC-E186-4B5A-9F36-3864254C1B62}" type="datetimeFigureOut">
              <a:rPr lang="en-US" smtClean="0"/>
              <a:pPr/>
              <a:t>4/17/15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97014"/>
            <a:ext cx="7772400" cy="1362075"/>
          </a:xfrm>
        </p:spPr>
        <p:txBody>
          <a:bodyPr anchor="b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737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661FBC-E186-4B5A-9F36-3864254C1B62}" type="datetimeFigureOut">
              <a:rPr lang="en-US" smtClean="0"/>
              <a:pPr/>
              <a:t>4/17/15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BCD18-FDAE-4156-96C9-E0797DD44D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661FBC-E186-4B5A-9F36-3864254C1B62}" type="datetimeFigureOut">
              <a:rPr lang="en-US" smtClean="0"/>
              <a:pPr/>
              <a:t>4/17/15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BCD18-FDAE-4156-96C9-E0797DD44D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661FBC-E186-4B5A-9F36-3864254C1B62}" type="datetimeFigureOut">
              <a:rPr lang="en-US" smtClean="0"/>
              <a:pPr/>
              <a:t>4/17/15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BCD18-FDAE-4156-96C9-E0797DD44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661FBC-E186-4B5A-9F36-3864254C1B62}" type="datetimeFigureOut">
              <a:rPr lang="en-US" smtClean="0"/>
              <a:pPr/>
              <a:t>4/17/15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BCD18-FDAE-4156-96C9-E0797DD44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661FBC-E186-4B5A-9F36-3864254C1B62}" type="datetimeFigureOut">
              <a:rPr lang="en-US" smtClean="0"/>
              <a:pPr/>
              <a:t>4/17/15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BCD18-FDAE-4156-96C9-E0797DD44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no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661FBC-E186-4B5A-9F36-3864254C1B62}" type="datetimeFigureOut">
              <a:rPr lang="en-US" smtClean="0"/>
              <a:pPr/>
              <a:t>4/17/15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BCD18-FDAE-4156-96C9-E0797DD44D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661FBC-E186-4B5A-9F36-3864254C1B62}" type="datetimeFigureOut">
              <a:rPr lang="en-US" smtClean="0"/>
              <a:pPr/>
              <a:t>4/17/15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BCD18-FDAE-4156-96C9-E0797DD44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48400"/>
            <a:ext cx="9149670" cy="62221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858000" y="6380924"/>
            <a:ext cx="1859278" cy="360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  <p:sldLayoutId id="214748367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i="0" kern="1200">
          <a:solidFill>
            <a:schemeClr val="tx1"/>
          </a:solidFill>
          <a:latin typeface="HelveticaNeueLT Pro 65 Md"/>
          <a:ea typeface="+mj-ea"/>
          <a:cs typeface="HelveticaNeueLT Pro 65 Md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ct val="20000"/>
        </a:spcBef>
        <a:buFont typeface="Arial" pitchFamily="34" charset="0"/>
        <a:buChar char="•"/>
        <a:defRPr sz="3000" b="0" i="0" kern="1200">
          <a:solidFill>
            <a:schemeClr val="tx1"/>
          </a:solidFill>
          <a:latin typeface="HelveticaNeueLT Pro 55 Roman"/>
          <a:ea typeface="+mn-ea"/>
          <a:cs typeface="HelveticaNeueLT Pro 55 Roman"/>
        </a:defRPr>
      </a:lvl1pPr>
      <a:lvl2pPr marL="742950" indent="-285750" algn="l" defTabSz="914400" rtl="0" eaLnBrk="1" latinLnBrk="0" hangingPunct="1">
        <a:lnSpc>
          <a:spcPct val="110000"/>
        </a:lnSpc>
        <a:spcBef>
          <a:spcPct val="20000"/>
        </a:spcBef>
        <a:buFont typeface="Arial" pitchFamily="34" charset="0"/>
        <a:buNone/>
        <a:defRPr sz="2600" b="0" i="0" kern="1200">
          <a:solidFill>
            <a:schemeClr val="tx1"/>
          </a:solidFill>
          <a:latin typeface="HelveticaNeueLT Pro 55 Roman"/>
          <a:ea typeface="+mn-ea"/>
          <a:cs typeface="HelveticaNeueLT Pro 55 Roman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ct val="20000"/>
        </a:spcBef>
        <a:buFont typeface="Arial" pitchFamily="34" charset="0"/>
        <a:buNone/>
        <a:defRPr sz="2400" b="0" i="0" kern="1200">
          <a:solidFill>
            <a:schemeClr val="tx1"/>
          </a:solidFill>
          <a:latin typeface="HelveticaNeueLT Pro 55 Roman"/>
          <a:ea typeface="+mn-ea"/>
          <a:cs typeface="HelveticaNeueLT Pro 55 Roman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ct val="20000"/>
        </a:spcBef>
        <a:buFont typeface="Arial" pitchFamily="34" charset="0"/>
        <a:buNone/>
        <a:defRPr sz="2000" b="0" i="0" kern="1200">
          <a:solidFill>
            <a:schemeClr val="tx1"/>
          </a:solidFill>
          <a:latin typeface="HelveticaNeueLT Pro 55 Roman"/>
          <a:ea typeface="+mn-ea"/>
          <a:cs typeface="HelveticaNeueLT Pro 55 Roman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ct val="20000"/>
        </a:spcBef>
        <a:buFont typeface="Arial" pitchFamily="34" charset="0"/>
        <a:buNone/>
        <a:defRPr sz="2000" b="0" i="0" kern="1200">
          <a:solidFill>
            <a:schemeClr val="tx1"/>
          </a:solidFill>
          <a:latin typeface="HelveticaNeueLT Pro 55 Roman"/>
          <a:ea typeface="+mn-ea"/>
          <a:cs typeface="HelveticaNeueLT Pro 55 Roman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tormpath" TargetMode="External"/><Relationship Id="rId3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tormpath.com/home/" TargetMode="External"/><Relationship Id="rId4" Type="http://schemas.openxmlformats.org/officeDocument/2006/relationships/hyperlink" Target="https://stormpath.com/?utm_source=slideshare&amp;utm_medium=slide%20link&amp;utm_campaign=rest%20security%20webinar%20slid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stormpath.com/guides/api-key-management/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mpath.com/?utm_source=slideshare&amp;utm_medium=slide%20link&amp;utm_campaign=rest%20security%20webinar%20slid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285" y="6040223"/>
            <a:ext cx="3040915" cy="5891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2057400"/>
            <a:ext cx="9144000" cy="825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5200" spc="120" dirty="0" smtClean="0">
                <a:solidFill>
                  <a:srgbClr val="FFFFFF"/>
                </a:solidFill>
                <a:latin typeface="HelveticaNeueLT Pro 35 Th"/>
                <a:cs typeface="HelveticaNeueLT Pro 35 Th"/>
              </a:rPr>
              <a:t>REST API Security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711483"/>
            <a:ext cx="9144000" cy="1598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900" spc="100" dirty="0" smtClean="0">
                <a:solidFill>
                  <a:srgbClr val="FFFFFF"/>
                </a:solidFill>
                <a:latin typeface="HelveticaNeueLT Pro 45 Lt"/>
                <a:cs typeface="HelveticaNeueLT Pro 45 Lt"/>
              </a:rPr>
              <a:t>Les Hazlewood @</a:t>
            </a:r>
            <a:r>
              <a:rPr lang="en-US" sz="1900" spc="100" dirty="0" err="1" smtClean="0">
                <a:solidFill>
                  <a:srgbClr val="FFFFFF"/>
                </a:solidFill>
                <a:latin typeface="HelveticaNeueLT Pro 45 Lt"/>
                <a:cs typeface="HelveticaNeueLT Pro 45 Lt"/>
              </a:rPr>
              <a:t>lhazlewood</a:t>
            </a:r>
            <a:endParaRPr lang="en-US" sz="1900" spc="100" dirty="0" smtClean="0">
              <a:solidFill>
                <a:srgbClr val="FFFFFF"/>
              </a:solidFill>
              <a:latin typeface="HelveticaNeueLT Pro 45 Lt"/>
              <a:cs typeface="HelveticaNeueLT Pro 45 Lt"/>
            </a:endParaRPr>
          </a:p>
          <a:p>
            <a:pPr>
              <a:lnSpc>
                <a:spcPct val="130000"/>
              </a:lnSpc>
            </a:pPr>
            <a:r>
              <a:rPr lang="en-US" sz="1900" spc="100" dirty="0" smtClean="0">
                <a:solidFill>
                  <a:srgbClr val="FFFFFF"/>
                </a:solidFill>
                <a:latin typeface="HelveticaNeueLT Pro 45 Lt"/>
                <a:cs typeface="HelveticaNeueLT Pro 45 Lt"/>
              </a:rPr>
              <a:t>PMC Chair, Apache Shiro</a:t>
            </a:r>
          </a:p>
          <a:p>
            <a:pPr>
              <a:lnSpc>
                <a:spcPct val="130000"/>
              </a:lnSpc>
            </a:pPr>
            <a:r>
              <a:rPr lang="en-US" sz="1900" spc="100" dirty="0" smtClean="0">
                <a:solidFill>
                  <a:srgbClr val="FFFFFF"/>
                </a:solidFill>
                <a:latin typeface="HelveticaNeueLT Pro 45 Lt"/>
                <a:cs typeface="HelveticaNeueLT Pro 45 Lt"/>
              </a:rPr>
              <a:t>Expert Group Member, JEE Application Security (JSR-375)</a:t>
            </a:r>
          </a:p>
          <a:p>
            <a:pPr>
              <a:lnSpc>
                <a:spcPct val="130000"/>
              </a:lnSpc>
            </a:pPr>
            <a:r>
              <a:rPr lang="en-US" sz="1900" spc="100" dirty="0" smtClean="0">
                <a:solidFill>
                  <a:srgbClr val="FFFFFF"/>
                </a:solidFill>
                <a:latin typeface="HelveticaNeueLT Pro 45 Lt"/>
                <a:cs typeface="HelveticaNeueLT Pro 45 Lt"/>
              </a:rPr>
              <a:t>Founder &amp; CTO, </a:t>
            </a:r>
            <a:r>
              <a:rPr lang="en-US" sz="1900" spc="100" dirty="0">
                <a:solidFill>
                  <a:srgbClr val="FFFFFF"/>
                </a:solidFill>
                <a:latin typeface="HelveticaNeueLT Pro 45 Lt"/>
                <a:cs typeface="HelveticaNeueLT Pro 45 Lt"/>
              </a:rPr>
              <a:t>Stormpath</a:t>
            </a:r>
          </a:p>
        </p:txBody>
      </p:sp>
    </p:spTree>
    <p:extLst>
      <p:ext uri="{BB962C8B-B14F-4D97-AF65-F5344CB8AC3E}">
        <p14:creationId xmlns:p14="http://schemas.microsoft.com/office/powerpoint/2010/main" val="225986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does it work?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Challenge Response protocol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705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GET /admin HTTP/1.1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839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HTTP/1.1 401 Unauthorized</a:t>
            </a: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WWW-Authenticate: </a:t>
            </a:r>
            <a:r>
              <a:rPr lang="en-US" sz="2800" i="1" dirty="0" smtClean="0">
                <a:latin typeface="Courier"/>
                <a:cs typeface="Courier"/>
              </a:rPr>
              <a:t>scheme-name &lt;stuff&gt;</a:t>
            </a:r>
            <a:endParaRPr lang="en-US" sz="2800" i="1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i="1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i="1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i="1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i="1" dirty="0" smtClean="0">
              <a:latin typeface="+mn-lt"/>
              <a:cs typeface="Courier"/>
            </a:endParaRPr>
          </a:p>
          <a:p>
            <a:pPr marL="0" indent="0">
              <a:buNone/>
            </a:pPr>
            <a:endParaRPr lang="en-US" sz="1800" i="1" dirty="0" smtClean="0">
              <a:latin typeface="+mn-lt"/>
              <a:cs typeface="Courier"/>
            </a:endParaRPr>
          </a:p>
          <a:p>
            <a:pPr marL="0" indent="0">
              <a:buNone/>
            </a:pPr>
            <a:endParaRPr lang="en-US" sz="1800" i="1" dirty="0">
              <a:latin typeface="+mn-lt"/>
              <a:cs typeface="Courier"/>
            </a:endParaRPr>
          </a:p>
          <a:p>
            <a:pPr marL="0" indent="0">
              <a:buNone/>
            </a:pPr>
            <a:r>
              <a:rPr lang="en-US" sz="1800" i="1" dirty="0" smtClean="0">
                <a:latin typeface="+mn-lt"/>
                <a:cs typeface="Courier"/>
              </a:rPr>
              <a:t>*multiple schemes allowed, typically set as multiple WWW-Authenticate headers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993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Re-Request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GET /admin HTTP/1.1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Authorization: </a:t>
            </a:r>
            <a:r>
              <a:rPr lang="en-US" i="1" dirty="0" smtClean="0">
                <a:latin typeface="Courier"/>
                <a:cs typeface="Courier"/>
              </a:rPr>
              <a:t>scheme-name &lt;stuff&gt;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426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09600"/>
          </a:xfrm>
        </p:spPr>
        <p:txBody>
          <a:bodyPr/>
          <a:lstStyle/>
          <a:p>
            <a:pPr algn="ctr"/>
            <a:r>
              <a:rPr lang="en-US" dirty="0" smtClean="0"/>
              <a:t>Example: HTTP Basic Authentication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288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Request (Basic)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GET /admin HTTP/1.1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77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Challenge (Basic)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HTTP/1.1 401 Unauthorized</a:t>
            </a: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WWW-Authenticate: Basic realm=“</a:t>
            </a:r>
            <a:r>
              <a:rPr lang="en-US" sz="2800" dirty="0" err="1" smtClean="0">
                <a:latin typeface="Courier"/>
                <a:cs typeface="Courier"/>
              </a:rPr>
              <a:t>MyApp</a:t>
            </a:r>
            <a:r>
              <a:rPr lang="en-US" sz="2800" dirty="0" smtClean="0">
                <a:latin typeface="Courier"/>
                <a:cs typeface="Courier"/>
              </a:rPr>
              <a:t>”</a:t>
            </a:r>
            <a:endParaRPr lang="en-US" sz="2800" i="1" dirty="0" smtClean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181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Re-Request (Basic)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 smtClean="0">
                <a:latin typeface="Courier"/>
                <a:cs typeface="Courier"/>
              </a:rPr>
              <a:t>GET /admin HTTP/1.1</a:t>
            </a:r>
          </a:p>
          <a:p>
            <a:pPr marL="0" indent="0">
              <a:buNone/>
            </a:pPr>
            <a:r>
              <a:rPr lang="en-US" sz="2100" dirty="0" smtClean="0">
                <a:latin typeface="Courier"/>
                <a:cs typeface="Courier"/>
              </a:rPr>
              <a:t>Authorization</a:t>
            </a:r>
            <a:r>
              <a:rPr lang="en-US" sz="2100" dirty="0">
                <a:latin typeface="Courier"/>
                <a:cs typeface="Courier"/>
              </a:rPr>
              <a:t>: Basic QWxhZGRpbjpvcGVuIHNlc2FtZQ==</a:t>
            </a:r>
            <a:endParaRPr lang="en-US" sz="2100" i="1" dirty="0" smtClean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162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</a:t>
            </a:r>
          </a:p>
          <a:p>
            <a:r>
              <a:rPr lang="en-US" dirty="0" smtClean="0"/>
              <a:t>Digest Schemes (OAuth 1.0a)</a:t>
            </a:r>
          </a:p>
          <a:p>
            <a:r>
              <a:rPr lang="en-US" dirty="0" smtClean="0"/>
              <a:t>Bearer Token Schemes (OAuth2)</a:t>
            </a:r>
          </a:p>
          <a:p>
            <a:r>
              <a:rPr lang="en-US" dirty="0" smtClean="0"/>
              <a:t>Custom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18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09600"/>
          </a:xfrm>
        </p:spPr>
        <p:txBody>
          <a:bodyPr/>
          <a:lstStyle/>
          <a:p>
            <a:pPr algn="ctr"/>
            <a:r>
              <a:rPr lang="en-US" dirty="0" smtClean="0"/>
              <a:t>HTTP Basic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725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pc="120" dirty="0" smtClean="0"/>
              <a:t>About Stormpath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358140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400" spc="50" dirty="0" smtClean="0"/>
              <a:t>User Management API for Developers</a:t>
            </a:r>
          </a:p>
          <a:p>
            <a:pPr>
              <a:lnSpc>
                <a:spcPct val="140000"/>
              </a:lnSpc>
            </a:pPr>
            <a:r>
              <a:rPr lang="en-US" sz="2400" spc="50" dirty="0" smtClean="0"/>
              <a:t>Password security </a:t>
            </a:r>
          </a:p>
          <a:p>
            <a:pPr>
              <a:lnSpc>
                <a:spcPct val="140000"/>
              </a:lnSpc>
            </a:pPr>
            <a:r>
              <a:rPr lang="en-US" sz="2400" spc="50" dirty="0" smtClean="0"/>
              <a:t>Authentication and Authorization</a:t>
            </a:r>
          </a:p>
          <a:p>
            <a:pPr>
              <a:lnSpc>
                <a:spcPct val="140000"/>
              </a:lnSpc>
            </a:pPr>
            <a:r>
              <a:rPr lang="en-US" sz="2400" spc="50" dirty="0" smtClean="0"/>
              <a:t>LDAP &amp; Active Directory Cloud Sync</a:t>
            </a:r>
          </a:p>
          <a:p>
            <a:pPr>
              <a:lnSpc>
                <a:spcPct val="140000"/>
              </a:lnSpc>
            </a:pPr>
            <a:r>
              <a:rPr lang="en-US" sz="2400" spc="50" dirty="0" smtClean="0"/>
              <a:t>Instant-on, scalable, and highly </a:t>
            </a:r>
            <a:r>
              <a:rPr lang="en-US" sz="2400" spc="50" dirty="0"/>
              <a:t>a</a:t>
            </a:r>
            <a:r>
              <a:rPr lang="en-US" sz="2400" spc="50" dirty="0" smtClean="0"/>
              <a:t>vailable</a:t>
            </a:r>
          </a:p>
          <a:p>
            <a:pPr>
              <a:lnSpc>
                <a:spcPct val="140000"/>
              </a:lnSpc>
            </a:pPr>
            <a:r>
              <a:rPr lang="en-US" sz="2400" spc="50" dirty="0" smtClean="0"/>
              <a:t>Free for developers</a:t>
            </a:r>
            <a:endParaRPr lang="en-US" sz="2400" spc="50" dirty="0"/>
          </a:p>
        </p:txBody>
      </p:sp>
      <p:pic>
        <p:nvPicPr>
          <p:cNvPr id="9" name="Picture 8" descr="vertical_v1-0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891414"/>
            <a:ext cx="5715000" cy="899786"/>
          </a:xfrm>
          <a:prstGeom prst="rect">
            <a:avLst/>
          </a:prstGeom>
        </p:spPr>
      </p:pic>
      <p:pic>
        <p:nvPicPr>
          <p:cNvPr id="3" name="Picture 2" descr="logo-spring-high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621" y="5029200"/>
            <a:ext cx="6858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6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 Basic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String value = username + ‘:’ + </a:t>
            </a:r>
            <a:r>
              <a:rPr lang="en-US" sz="2400" dirty="0" err="1" smtClean="0">
                <a:latin typeface="Courier"/>
                <a:cs typeface="Courier"/>
              </a:rPr>
              <a:t>raw_password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String </a:t>
            </a:r>
            <a:r>
              <a:rPr lang="en-US" sz="2400" dirty="0" err="1" smtClean="0">
                <a:latin typeface="Courier"/>
                <a:cs typeface="Courier"/>
              </a:rPr>
              <a:t>schemeValue</a:t>
            </a:r>
            <a:r>
              <a:rPr lang="en-US" sz="2400" dirty="0" smtClean="0">
                <a:latin typeface="Courier"/>
                <a:cs typeface="Courier"/>
              </a:rPr>
              <a:t> = base64_encode(value)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...</a:t>
            </a: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GET /admin HTTP/1.1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Authorization: Basic </a:t>
            </a:r>
            <a:r>
              <a:rPr lang="en-US" sz="2400" i="1" dirty="0" err="1" smtClean="0">
                <a:latin typeface="Courier"/>
                <a:cs typeface="Courier"/>
              </a:rPr>
              <a:t>schemeValue</a:t>
            </a:r>
            <a:endParaRPr lang="en-US" sz="2400" i="1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941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Basic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Pros:</a:t>
            </a:r>
          </a:p>
          <a:p>
            <a:r>
              <a:rPr lang="en-US" dirty="0"/>
              <a:t>V</a:t>
            </a:r>
            <a:r>
              <a:rPr lang="en-US" dirty="0" smtClean="0"/>
              <a:t>ery easy to use</a:t>
            </a:r>
          </a:p>
          <a:p>
            <a:r>
              <a:rPr lang="en-US" dirty="0" smtClean="0"/>
              <a:t>Supported by everything</a:t>
            </a:r>
          </a:p>
          <a:p>
            <a:pPr lvl="1"/>
            <a:endParaRPr lang="en-US" dirty="0"/>
          </a:p>
          <a:p>
            <a:pPr marL="57150" indent="0">
              <a:buNone/>
            </a:pPr>
            <a:r>
              <a:rPr lang="en-US" dirty="0" smtClean="0"/>
              <a:t>Cons:</a:t>
            </a:r>
          </a:p>
          <a:p>
            <a:pPr marL="514350" indent="-457200"/>
            <a:r>
              <a:rPr lang="en-US" dirty="0" smtClean="0"/>
              <a:t>Raw password always transmitted</a:t>
            </a:r>
          </a:p>
          <a:p>
            <a:pPr marL="514350" indent="-457200"/>
            <a:r>
              <a:rPr lang="en-US" dirty="0" smtClean="0"/>
              <a:t>Easy to leak raw password if not careful (logging)</a:t>
            </a:r>
          </a:p>
          <a:p>
            <a:pPr marL="514350" indent="-457200"/>
            <a:r>
              <a:rPr lang="en-US" dirty="0" smtClean="0"/>
              <a:t>Susceptible to Man-In-The-Middle attacks</a:t>
            </a:r>
          </a:p>
          <a:p>
            <a:pPr marL="514350" indent="-457200"/>
            <a:r>
              <a:rPr lang="en-US" dirty="0"/>
              <a:t>HTTPS *always* </a:t>
            </a:r>
            <a:r>
              <a:rPr lang="en-US" dirty="0" smtClean="0"/>
              <a:t>required</a:t>
            </a:r>
          </a:p>
          <a:p>
            <a:pPr marL="514350" indent="-457200"/>
            <a:r>
              <a:rPr lang="en-US" dirty="0" smtClean="0"/>
              <a:t>Client must constantly retain/reference the raw password (server clients usually ok, browser clients not ok)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773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09600"/>
          </a:xfrm>
        </p:spPr>
        <p:txBody>
          <a:bodyPr/>
          <a:lstStyle/>
          <a:p>
            <a:pPr algn="ctr"/>
            <a:r>
              <a:rPr lang="en-US" dirty="0" smtClean="0"/>
              <a:t>Digest Schemes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6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Digest Schemes: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 err="1">
                <a:latin typeface="Courier"/>
                <a:cs typeface="Courier"/>
              </a:rPr>
              <a:t>request.headers</a:t>
            </a:r>
            <a:r>
              <a:rPr lang="en-US" sz="2300" dirty="0">
                <a:latin typeface="Courier"/>
                <a:cs typeface="Courier"/>
              </a:rPr>
              <a:t>[‘Client-Id’] = </a:t>
            </a:r>
            <a:r>
              <a:rPr lang="en-US" sz="2300" dirty="0" err="1">
                <a:latin typeface="Courier"/>
                <a:cs typeface="Courier"/>
              </a:rPr>
              <a:t>getMyId</a:t>
            </a:r>
            <a:r>
              <a:rPr lang="en-US" sz="2300" dirty="0">
                <a:latin typeface="Courier"/>
                <a:cs typeface="Courier"/>
              </a:rPr>
              <a:t>(</a:t>
            </a:r>
            <a:r>
              <a:rPr lang="en-US" sz="23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3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300" dirty="0" smtClean="0">
                <a:latin typeface="Courier"/>
                <a:cs typeface="Courier"/>
              </a:rPr>
              <a:t>String digest = hmacSha256(request, password)</a:t>
            </a:r>
          </a:p>
          <a:p>
            <a:pPr marL="0" indent="0">
              <a:buNone/>
            </a:pPr>
            <a:endParaRPr lang="en-US" sz="23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300" dirty="0" smtClean="0">
                <a:latin typeface="Courier"/>
                <a:cs typeface="Courier"/>
              </a:rPr>
              <a:t>String </a:t>
            </a:r>
            <a:r>
              <a:rPr lang="en-US" sz="2300" dirty="0" err="1" smtClean="0">
                <a:latin typeface="Courier"/>
                <a:cs typeface="Courier"/>
              </a:rPr>
              <a:t>val</a:t>
            </a:r>
            <a:r>
              <a:rPr lang="en-US" sz="2300" dirty="0" smtClean="0">
                <a:latin typeface="Courier"/>
                <a:cs typeface="Courier"/>
              </a:rPr>
              <a:t> = ‘Foo ‘ + digest</a:t>
            </a:r>
            <a:endParaRPr lang="en-US" sz="23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300" dirty="0" err="1" smtClean="0">
                <a:latin typeface="Courier"/>
                <a:cs typeface="Courier"/>
              </a:rPr>
              <a:t>request.headers</a:t>
            </a:r>
            <a:r>
              <a:rPr lang="en-US" sz="2300" dirty="0" smtClean="0">
                <a:latin typeface="Courier"/>
                <a:cs typeface="Courier"/>
              </a:rPr>
              <a:t>[‘Authorization’] = </a:t>
            </a:r>
            <a:r>
              <a:rPr lang="en-US" sz="2300" dirty="0" err="1" smtClean="0">
                <a:latin typeface="Courier"/>
                <a:cs typeface="Courier"/>
              </a:rPr>
              <a:t>val</a:t>
            </a:r>
            <a:endParaRPr lang="en-US" sz="23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3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300" dirty="0" smtClean="0">
                <a:latin typeface="Courier"/>
                <a:cs typeface="Courier"/>
              </a:rPr>
              <a:t>send(request)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449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Digest Schemes: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String </a:t>
            </a:r>
            <a:r>
              <a:rPr lang="en-US" sz="2200" dirty="0" err="1">
                <a:latin typeface="Courier"/>
                <a:cs typeface="Courier"/>
              </a:rPr>
              <a:t>clientId</a:t>
            </a:r>
            <a:r>
              <a:rPr lang="en-US" sz="2200" dirty="0">
                <a:latin typeface="Courier"/>
                <a:cs typeface="Courier"/>
              </a:rPr>
              <a:t> = </a:t>
            </a:r>
            <a:r>
              <a:rPr lang="en-US" sz="2200" dirty="0" err="1">
                <a:latin typeface="Courier"/>
                <a:cs typeface="Courier"/>
              </a:rPr>
              <a:t>request.headers</a:t>
            </a:r>
            <a:r>
              <a:rPr lang="en-US" sz="2200" dirty="0">
                <a:latin typeface="Courier"/>
                <a:cs typeface="Courier"/>
              </a:rPr>
              <a:t>[‘Client-Id’</a:t>
            </a:r>
            <a:r>
              <a:rPr lang="en-US" sz="2200" dirty="0" smtClean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byte[] password = </a:t>
            </a:r>
            <a:r>
              <a:rPr lang="en-US" sz="2200" dirty="0" err="1" smtClean="0">
                <a:latin typeface="Courier"/>
                <a:cs typeface="Courier"/>
              </a:rPr>
              <a:t>lookupPassword</a:t>
            </a:r>
            <a:r>
              <a:rPr lang="en-US" sz="2200" dirty="0" smtClean="0">
                <a:latin typeface="Courier"/>
                <a:cs typeface="Courier"/>
              </a:rPr>
              <a:t>(</a:t>
            </a:r>
            <a:r>
              <a:rPr lang="en-US" sz="2200" dirty="0" err="1" smtClean="0">
                <a:latin typeface="Courier"/>
                <a:cs typeface="Courier"/>
              </a:rPr>
              <a:t>clientId</a:t>
            </a:r>
            <a:r>
              <a:rPr lang="en-US" sz="2200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endParaRPr lang="en-US" sz="2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urier"/>
                <a:cs typeface="Courier"/>
              </a:rPr>
              <a:t>String </a:t>
            </a:r>
            <a:r>
              <a:rPr lang="en-US" sz="2200" b="1" dirty="0" err="1" smtClean="0">
                <a:latin typeface="Courier"/>
                <a:cs typeface="Courier"/>
              </a:rPr>
              <a:t>serverComputedDigest</a:t>
            </a:r>
            <a:r>
              <a:rPr lang="en-US" sz="2200" b="1" dirty="0" smtClean="0">
                <a:latin typeface="Courier"/>
                <a:cs typeface="Courier"/>
              </a:rPr>
              <a:t> = 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  <a:cs typeface="Courier"/>
              </a:rPr>
              <a:t> </a:t>
            </a:r>
            <a:r>
              <a:rPr lang="en-US" sz="2200" b="1" dirty="0" smtClean="0">
                <a:latin typeface="Courier"/>
                <a:cs typeface="Courier"/>
              </a:rPr>
              <a:t>   hmacSha256(request, password)</a:t>
            </a:r>
          </a:p>
          <a:p>
            <a:pPr marL="0" indent="0">
              <a:buNone/>
            </a:pPr>
            <a:endParaRPr lang="en-US" sz="2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200" dirty="0">
                <a:latin typeface="Courier"/>
                <a:cs typeface="Courier"/>
              </a:rPr>
              <a:t>String </a:t>
            </a:r>
            <a:r>
              <a:rPr lang="en-US" sz="2200" dirty="0" err="1">
                <a:latin typeface="Courier"/>
                <a:cs typeface="Courier"/>
              </a:rPr>
              <a:t>val</a:t>
            </a:r>
            <a:r>
              <a:rPr lang="en-US" sz="2200" dirty="0">
                <a:latin typeface="Courier"/>
                <a:cs typeface="Courier"/>
              </a:rPr>
              <a:t> = </a:t>
            </a:r>
            <a:r>
              <a:rPr lang="en-US" sz="2200" dirty="0" err="1">
                <a:latin typeface="Courier"/>
                <a:cs typeface="Courier"/>
              </a:rPr>
              <a:t>request.headers</a:t>
            </a:r>
            <a:r>
              <a:rPr lang="en-US" sz="2200" dirty="0">
                <a:latin typeface="Courier"/>
                <a:cs typeface="Courier"/>
              </a:rPr>
              <a:t>[‘Authorization’]</a:t>
            </a:r>
          </a:p>
          <a:p>
            <a:pPr marL="0" indent="0">
              <a:buNone/>
            </a:pPr>
            <a:r>
              <a:rPr lang="en-US" sz="2200" dirty="0">
                <a:latin typeface="Courier"/>
                <a:cs typeface="Courier"/>
              </a:rPr>
              <a:t>String </a:t>
            </a:r>
            <a:r>
              <a:rPr lang="en-US" sz="2200" dirty="0" err="1" smtClean="0">
                <a:latin typeface="Courier"/>
                <a:cs typeface="Courier"/>
              </a:rPr>
              <a:t>clientSpecifiedDigest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= </a:t>
            </a:r>
            <a:r>
              <a:rPr lang="en-US" sz="2200" dirty="0" err="1">
                <a:latin typeface="Courier"/>
                <a:cs typeface="Courier"/>
              </a:rPr>
              <a:t>val.remove</a:t>
            </a:r>
            <a:r>
              <a:rPr lang="en-US" sz="2200" dirty="0">
                <a:latin typeface="Courier"/>
                <a:cs typeface="Courier"/>
              </a:rPr>
              <a:t>(‘Foo ‘)</a:t>
            </a:r>
          </a:p>
          <a:p>
            <a:pPr marL="0" indent="0">
              <a:buNone/>
            </a:pPr>
            <a:endParaRPr lang="en-US" sz="2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urier"/>
                <a:cs typeface="Courier"/>
              </a:rPr>
              <a:t>if (</a:t>
            </a:r>
            <a:r>
              <a:rPr lang="en-US" sz="2200" b="1" dirty="0" err="1" smtClean="0">
                <a:latin typeface="Courier"/>
                <a:cs typeface="Courier"/>
              </a:rPr>
              <a:t>clientSpecifiedDigest</a:t>
            </a:r>
            <a:r>
              <a:rPr lang="en-US" sz="2200" b="1" dirty="0" smtClean="0">
                <a:latin typeface="Courier"/>
                <a:cs typeface="Courier"/>
              </a:rPr>
              <a:t> != </a:t>
            </a:r>
            <a:r>
              <a:rPr lang="en-US" sz="2200" b="1" dirty="0" err="1" smtClean="0">
                <a:latin typeface="Courier"/>
                <a:cs typeface="Courier"/>
              </a:rPr>
              <a:t>serverComputedDigest</a:t>
            </a:r>
            <a:r>
              <a:rPr lang="en-US" sz="2200" b="1" dirty="0" smtClean="0"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"/>
                <a:cs typeface="Courier"/>
              </a:rPr>
              <a:t>    </a:t>
            </a:r>
            <a:r>
              <a:rPr lang="en-US" sz="2200" b="1" dirty="0" err="1" smtClean="0">
                <a:latin typeface="Courier"/>
                <a:cs typeface="Courier"/>
              </a:rPr>
              <a:t>sendError</a:t>
            </a:r>
            <a:r>
              <a:rPr lang="en-US" sz="2200" b="1" dirty="0" smtClean="0">
                <a:latin typeface="Courier"/>
                <a:cs typeface="Courier"/>
              </a:rPr>
              <a:t>(401, response)</a:t>
            </a:r>
          </a:p>
          <a:p>
            <a:pPr marL="0" indent="0">
              <a:buNone/>
            </a:pPr>
            <a:r>
              <a:rPr lang="en-US" sz="2200" b="1" dirty="0">
                <a:latin typeface="Courier"/>
                <a:cs typeface="Courier"/>
              </a:rPr>
              <a:t> </a:t>
            </a:r>
            <a:r>
              <a:rPr lang="en-US" sz="2200" b="1" dirty="0" smtClean="0">
                <a:latin typeface="Courier"/>
                <a:cs typeface="Courier"/>
              </a:rPr>
              <a:t>   return</a:t>
            </a:r>
            <a:endParaRPr lang="en-US" sz="22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//otherwise request is authenticated</a:t>
            </a:r>
            <a:endParaRPr lang="en-US" sz="22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997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Digest Schemes: OAuth 1.0a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Authorization: </a:t>
            </a:r>
            <a:r>
              <a:rPr lang="en-US" sz="1900" b="1" dirty="0">
                <a:latin typeface="Courier"/>
                <a:cs typeface="Courier"/>
              </a:rPr>
              <a:t>OAuth realm</a:t>
            </a:r>
            <a:r>
              <a:rPr lang="en-US" sz="1900" b="1" dirty="0" smtClean="0">
                <a:latin typeface="Courier"/>
                <a:cs typeface="Courier"/>
              </a:rPr>
              <a:t>="http</a:t>
            </a:r>
            <a:r>
              <a:rPr lang="en-US" sz="1900" b="1" dirty="0">
                <a:latin typeface="Courier"/>
                <a:cs typeface="Courier"/>
              </a:rPr>
              <a:t>://</a:t>
            </a:r>
            <a:r>
              <a:rPr lang="en-US" sz="1900" b="1" dirty="0" err="1">
                <a:latin typeface="Courier"/>
                <a:cs typeface="Courier"/>
              </a:rPr>
              <a:t>sp.example.com</a:t>
            </a:r>
            <a:r>
              <a:rPr lang="en-US" sz="1900" b="1" dirty="0" smtClean="0">
                <a:latin typeface="Courier"/>
                <a:cs typeface="Courier"/>
              </a:rPr>
              <a:t>/",</a:t>
            </a:r>
          </a:p>
          <a:p>
            <a:pPr marL="0" indent="0">
              <a:buNone/>
            </a:pPr>
            <a:r>
              <a:rPr lang="en-US" sz="1900" b="1" dirty="0">
                <a:latin typeface="Courier"/>
                <a:cs typeface="Courier"/>
              </a:rPr>
              <a:t> </a:t>
            </a:r>
            <a:r>
              <a:rPr lang="en-US" sz="1900" b="1" dirty="0" smtClean="0">
                <a:latin typeface="Courier"/>
                <a:cs typeface="Courier"/>
              </a:rPr>
              <a:t>   </a:t>
            </a:r>
            <a:r>
              <a:rPr lang="en-US" sz="1900" b="1" dirty="0" err="1" smtClean="0">
                <a:latin typeface="Courier"/>
                <a:cs typeface="Courier"/>
              </a:rPr>
              <a:t>oauth_consumer_key</a:t>
            </a:r>
            <a:r>
              <a:rPr lang="en-US" sz="1900" b="1" dirty="0">
                <a:latin typeface="Courier"/>
                <a:cs typeface="Courier"/>
              </a:rPr>
              <a:t>="</a:t>
            </a:r>
            <a:r>
              <a:rPr lang="en-US" sz="1900" b="1" dirty="0" smtClean="0">
                <a:latin typeface="Courier"/>
                <a:cs typeface="Courier"/>
              </a:rPr>
              <a:t>0685bd9184jfhq22”,</a:t>
            </a:r>
          </a:p>
          <a:p>
            <a:pPr marL="0" indent="0">
              <a:buNone/>
            </a:pPr>
            <a:r>
              <a:rPr lang="en-US" sz="1900" b="1" dirty="0">
                <a:latin typeface="Courier"/>
                <a:cs typeface="Courier"/>
              </a:rPr>
              <a:t> </a:t>
            </a:r>
            <a:r>
              <a:rPr lang="en-US" sz="1900" b="1" dirty="0" smtClean="0">
                <a:latin typeface="Courier"/>
                <a:cs typeface="Courier"/>
              </a:rPr>
              <a:t>   </a:t>
            </a:r>
            <a:r>
              <a:rPr lang="en-US" sz="1900" b="1" dirty="0" err="1" smtClean="0">
                <a:latin typeface="Courier"/>
                <a:cs typeface="Courier"/>
              </a:rPr>
              <a:t>oauth_token</a:t>
            </a:r>
            <a:r>
              <a:rPr lang="en-US" sz="1900" b="1" dirty="0">
                <a:latin typeface="Courier"/>
                <a:cs typeface="Courier"/>
              </a:rPr>
              <a:t>="ad180jjd733klru7",</a:t>
            </a:r>
          </a:p>
          <a:p>
            <a:pPr marL="0" indent="0">
              <a:buNone/>
            </a:pPr>
            <a:r>
              <a:rPr lang="en-US" sz="1900" b="1" dirty="0" smtClean="0">
                <a:latin typeface="Courier"/>
                <a:cs typeface="Courier"/>
              </a:rPr>
              <a:t>    </a:t>
            </a:r>
            <a:r>
              <a:rPr lang="en-US" sz="1900" b="1" dirty="0" err="1" smtClean="0">
                <a:latin typeface="Courier"/>
                <a:cs typeface="Courier"/>
              </a:rPr>
              <a:t>oauth_signature_method</a:t>
            </a:r>
            <a:r>
              <a:rPr lang="en-US" sz="1900" b="1" dirty="0">
                <a:latin typeface="Courier"/>
                <a:cs typeface="Courier"/>
              </a:rPr>
              <a:t>="HMAC-SHA1",</a:t>
            </a:r>
          </a:p>
          <a:p>
            <a:pPr marL="0" indent="0">
              <a:buNone/>
            </a:pPr>
            <a:r>
              <a:rPr lang="en-US" sz="1900" b="1" dirty="0" smtClean="0">
                <a:latin typeface="Courier"/>
                <a:cs typeface="Courier"/>
              </a:rPr>
              <a:t>    </a:t>
            </a:r>
            <a:r>
              <a:rPr lang="en-US" sz="1900" b="1" dirty="0" err="1" smtClean="0">
                <a:latin typeface="Courier"/>
                <a:cs typeface="Courier"/>
              </a:rPr>
              <a:t>oauth_signature</a:t>
            </a:r>
            <a:r>
              <a:rPr lang="en-US" sz="1900" b="1" dirty="0">
                <a:latin typeface="Courier"/>
                <a:cs typeface="Courier"/>
              </a:rPr>
              <a:t>="wOJIO9A2W5mFwDgiDvZbTSMK%2FPY%3D",</a:t>
            </a:r>
          </a:p>
          <a:p>
            <a:pPr marL="0" indent="0">
              <a:buNone/>
            </a:pPr>
            <a:r>
              <a:rPr lang="en-US" sz="1900" b="1" dirty="0">
                <a:latin typeface="Courier"/>
                <a:cs typeface="Courier"/>
              </a:rPr>
              <a:t> </a:t>
            </a:r>
            <a:r>
              <a:rPr lang="en-US" sz="1900" b="1" dirty="0" smtClean="0">
                <a:latin typeface="Courier"/>
                <a:cs typeface="Courier"/>
              </a:rPr>
              <a:t>   </a:t>
            </a:r>
            <a:r>
              <a:rPr lang="en-US" sz="1900" b="1" dirty="0" err="1" smtClean="0">
                <a:latin typeface="Courier"/>
                <a:cs typeface="Courier"/>
              </a:rPr>
              <a:t>oauth_timestamp</a:t>
            </a:r>
            <a:r>
              <a:rPr lang="en-US" sz="1900" b="1" dirty="0">
                <a:latin typeface="Courier"/>
                <a:cs typeface="Courier"/>
              </a:rPr>
              <a:t>="137131200"</a:t>
            </a:r>
            <a:r>
              <a:rPr lang="en-US" sz="1900" b="1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1900" b="1" dirty="0" smtClean="0">
                <a:latin typeface="Courier"/>
                <a:cs typeface="Courier"/>
              </a:rPr>
              <a:t>    </a:t>
            </a:r>
            <a:r>
              <a:rPr lang="en-US" sz="1900" b="1" dirty="0" err="1" smtClean="0">
                <a:latin typeface="Courier"/>
                <a:cs typeface="Courier"/>
              </a:rPr>
              <a:t>oauth_nonce</a:t>
            </a:r>
            <a:r>
              <a:rPr lang="en-US" sz="1900" b="1" dirty="0">
                <a:latin typeface="Courier"/>
                <a:cs typeface="Courier"/>
              </a:rPr>
              <a:t>="</a:t>
            </a:r>
            <a:r>
              <a:rPr lang="en-US" sz="1900" b="1" dirty="0" smtClean="0">
                <a:latin typeface="Courier"/>
                <a:cs typeface="Courier"/>
              </a:rPr>
              <a:t>4572616e48616d6d65724c61686176”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878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Digest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Pros:</a:t>
            </a:r>
          </a:p>
          <a:p>
            <a:r>
              <a:rPr lang="en-US" dirty="0" smtClean="0"/>
              <a:t>Probably most secure</a:t>
            </a:r>
          </a:p>
          <a:p>
            <a:r>
              <a:rPr lang="en-US" dirty="0" smtClean="0"/>
              <a:t>Password never sent over the wire</a:t>
            </a:r>
          </a:p>
          <a:p>
            <a:r>
              <a:rPr lang="en-US" dirty="0" smtClean="0"/>
              <a:t>HTTPS not required (but your data may still require HTTPS)</a:t>
            </a:r>
          </a:p>
          <a:p>
            <a:r>
              <a:rPr lang="en-US" dirty="0" smtClean="0"/>
              <a:t>Can guarantee end-to-end HTTP message authenticity</a:t>
            </a:r>
            <a:br>
              <a:rPr lang="en-US" dirty="0" smtClean="0"/>
            </a:br>
            <a:r>
              <a:rPr lang="en-US" dirty="0" smtClean="0"/>
              <a:t>(HTTPS </a:t>
            </a:r>
            <a:r>
              <a:rPr lang="en-US" i="1" dirty="0" smtClean="0"/>
              <a:t>cannot</a:t>
            </a:r>
            <a:r>
              <a:rPr lang="en-US" dirty="0" smtClean="0"/>
              <a:t> do this)</a:t>
            </a:r>
          </a:p>
          <a:p>
            <a:r>
              <a:rPr lang="en-US" dirty="0" smtClean="0"/>
              <a:t>Not susceptible to Man-In-The-Middle attacks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Cons:</a:t>
            </a:r>
          </a:p>
          <a:p>
            <a:r>
              <a:rPr lang="en-US" dirty="0" smtClean="0"/>
              <a:t>Very difficult to design safely</a:t>
            </a:r>
          </a:p>
          <a:p>
            <a:r>
              <a:rPr lang="en-US" dirty="0" smtClean="0"/>
              <a:t>Difficult to understand and use</a:t>
            </a:r>
          </a:p>
          <a:p>
            <a:r>
              <a:rPr lang="en-US" dirty="0" smtClean="0"/>
              <a:t>Difficult to implement libraries</a:t>
            </a:r>
          </a:p>
          <a:p>
            <a:r>
              <a:rPr lang="en-US" dirty="0" smtClean="0"/>
              <a:t>Client still must retain a constant reference to the password</a:t>
            </a:r>
            <a:br>
              <a:rPr lang="en-US" dirty="0" smtClean="0"/>
            </a:br>
            <a:r>
              <a:rPr lang="en-US" dirty="0" smtClean="0"/>
              <a:t>(server clients usually ok, browser clients not ok)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528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09600"/>
          </a:xfrm>
        </p:spPr>
        <p:txBody>
          <a:bodyPr/>
          <a:lstStyle/>
          <a:p>
            <a:pPr algn="ctr"/>
            <a:r>
              <a:rPr lang="en-US" dirty="0" smtClean="0"/>
              <a:t>Bearer Token Schemes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829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Bearer Token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Authorization: Bearer </a:t>
            </a:r>
            <a:r>
              <a:rPr lang="en-US" i="1" dirty="0" smtClean="0">
                <a:latin typeface="Courier"/>
                <a:cs typeface="Courier"/>
              </a:rPr>
              <a:t>opaque-token</a:t>
            </a:r>
            <a:endParaRPr lang="en-US" i="1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9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Bearer Token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opaque-token</a:t>
            </a:r>
            <a:r>
              <a:rPr lang="en-US" dirty="0" smtClean="0"/>
              <a:t> can be whatever you want*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*</a:t>
            </a:r>
            <a:r>
              <a:rPr lang="en-US" dirty="0"/>
              <a:t>s</a:t>
            </a:r>
            <a:r>
              <a:rPr lang="en-US" dirty="0" smtClean="0"/>
              <a:t>hould always be cryptographically-signed and expire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720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Autofit/>
          </a:bodyPr>
          <a:lstStyle/>
          <a:p>
            <a:r>
              <a:rPr lang="en-US" spc="120" dirty="0" smtClean="0"/>
              <a:t>Overview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8307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2400"/>
              </a:spcAft>
            </a:pPr>
            <a:r>
              <a:rPr lang="en-US" spc="50" dirty="0" smtClean="0"/>
              <a:t>HTTP Authentication</a:t>
            </a:r>
          </a:p>
          <a:p>
            <a:pPr>
              <a:lnSpc>
                <a:spcPct val="120000"/>
              </a:lnSpc>
              <a:spcAft>
                <a:spcPts val="2400"/>
              </a:spcAft>
            </a:pPr>
            <a:r>
              <a:rPr lang="en-US" spc="50" dirty="0" smtClean="0"/>
              <a:t>HTTP Authentication Schemes Comparison</a:t>
            </a:r>
          </a:p>
          <a:p>
            <a:pPr>
              <a:lnSpc>
                <a:spcPct val="120000"/>
              </a:lnSpc>
              <a:spcAft>
                <a:spcPts val="2400"/>
              </a:spcAft>
            </a:pPr>
            <a:r>
              <a:rPr lang="en-US" spc="50" dirty="0" smtClean="0"/>
              <a:t>API Key Authentication</a:t>
            </a:r>
          </a:p>
          <a:p>
            <a:pPr>
              <a:lnSpc>
                <a:spcPct val="120000"/>
              </a:lnSpc>
              <a:spcAft>
                <a:spcPts val="2400"/>
              </a:spcAft>
            </a:pPr>
            <a:r>
              <a:rPr lang="en-US" spc="50" dirty="0" smtClean="0"/>
              <a:t>Token Authentication</a:t>
            </a:r>
          </a:p>
          <a:p>
            <a:pPr>
              <a:lnSpc>
                <a:spcPct val="120000"/>
              </a:lnSpc>
              <a:spcAft>
                <a:spcPts val="2400"/>
              </a:spcAft>
            </a:pPr>
            <a:r>
              <a:rPr lang="en-US" spc="50" dirty="0" smtClean="0"/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val="270844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Bearer Token Schemes: OAuth 2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Authorization: Bearer eyJ0eXAiOiJKV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1QiLA0KICJhbGciOiJIUzI1NiJ9.eyJpc3MiOiJqb2UiLA0KICJleHAiOjEzMDA4MTkzODAsDQogImh0dHA6Ly9leGFtcGxlLmNvbS9pc19yb290Ijp0cnVlfQ.dBjftJeZ4CVP-92K27uhbUJU1p1r_wW1gFWFOEjXk</a:t>
            </a:r>
            <a:endParaRPr lang="en-US" i="1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219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Bearer Token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Pros:</a:t>
            </a:r>
          </a:p>
          <a:p>
            <a:r>
              <a:rPr lang="en-US" dirty="0" smtClean="0"/>
              <a:t>Easier to use than digest</a:t>
            </a:r>
          </a:p>
          <a:p>
            <a:r>
              <a:rPr lang="en-US" dirty="0" smtClean="0"/>
              <a:t>De-facto standard token format (JWT)</a:t>
            </a:r>
          </a:p>
          <a:p>
            <a:r>
              <a:rPr lang="en-US" dirty="0" smtClean="0"/>
              <a:t>Can contain state – no server sessions needed</a:t>
            </a:r>
          </a:p>
          <a:p>
            <a:r>
              <a:rPr lang="en-US" dirty="0" smtClean="0"/>
              <a:t>Does not require constant access to the user password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Cons:</a:t>
            </a:r>
          </a:p>
          <a:p>
            <a:r>
              <a:rPr lang="en-US" dirty="0" smtClean="0"/>
              <a:t>HTTPS always required, during and always after login (not a big deal nowadays)</a:t>
            </a:r>
          </a:p>
          <a:p>
            <a:r>
              <a:rPr lang="en-US" dirty="0" smtClean="0"/>
              <a:t>Cannot guarantee end-to-end HTTP message authenticity (like digest schemes can)</a:t>
            </a:r>
          </a:p>
          <a:p>
            <a:r>
              <a:rPr lang="en-US" dirty="0" smtClean="0"/>
              <a:t>Susceptible to Man-In-The-Middle attacks</a:t>
            </a:r>
          </a:p>
          <a:p>
            <a:r>
              <a:rPr lang="en-US" dirty="0" smtClean="0"/>
              <a:t>Token creation and renewal workflows can be very complicated and confusing depending on use case (OAuth2 confuses many people).</a:t>
            </a:r>
          </a:p>
          <a:p>
            <a:r>
              <a:rPr lang="en-US" dirty="0" smtClean="0"/>
              <a:t>When used for Browser or Mobile, additional security still required (Origin checks, CSRF-protection,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Token content is not standard – applications can open themselves to attack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602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09600"/>
          </a:xfrm>
        </p:spPr>
        <p:txBody>
          <a:bodyPr/>
          <a:lstStyle/>
          <a:p>
            <a:pPr algn="ctr"/>
            <a:r>
              <a:rPr lang="en-US" dirty="0" smtClean="0"/>
              <a:t>Custom Scheme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493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if you really, </a:t>
            </a:r>
            <a:r>
              <a:rPr lang="en-US" i="1" dirty="0" smtClean="0"/>
              <a:t>Really</a:t>
            </a:r>
            <a:r>
              <a:rPr lang="en-US" dirty="0" smtClean="0"/>
              <a:t>, </a:t>
            </a:r>
            <a:r>
              <a:rPr lang="en-US" b="1" i="1" dirty="0" smtClean="0"/>
              <a:t>REALLY</a:t>
            </a:r>
            <a:r>
              <a:rPr lang="en-US" dirty="0" smtClean="0"/>
              <a:t> know what you’re doing.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Seriously.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No, rly. </a:t>
            </a:r>
            <a:r>
              <a:rPr lang="en-US" dirty="0" err="1" smtClean="0"/>
              <a:t>Srsly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Non-standard, so you essentially must provide your own client libraries.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525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Stormpath has a custom </a:t>
            </a:r>
            <a:r>
              <a:rPr lang="en-US" dirty="0" smtClean="0">
                <a:latin typeface="Courier"/>
                <a:cs typeface="Courier"/>
              </a:rPr>
              <a:t>SAUTHC1</a:t>
            </a:r>
            <a:r>
              <a:rPr lang="en-US" dirty="0" smtClean="0"/>
              <a:t> digest scheme</a:t>
            </a:r>
          </a:p>
          <a:p>
            <a:r>
              <a:rPr lang="en-US" dirty="0" smtClean="0"/>
              <a:t>Authenticates the entire HTTP Message, including the Body (OAuth 1.0a does not)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nonces</a:t>
            </a:r>
            <a:r>
              <a:rPr lang="en-US" dirty="0" smtClean="0"/>
              <a:t> to prevent replay attacks</a:t>
            </a:r>
          </a:p>
          <a:p>
            <a:r>
              <a:rPr lang="en-US" dirty="0" smtClean="0"/>
              <a:t>Uses key derivation algorithms and HMAC-SHA-256</a:t>
            </a:r>
          </a:p>
          <a:p>
            <a:r>
              <a:rPr lang="en-US" dirty="0" smtClean="0"/>
              <a:t>We use it for our own SDKs</a:t>
            </a:r>
            <a:r>
              <a:rPr lang="en-US" b="1" dirty="0" smtClean="0"/>
              <a:t>*</a:t>
            </a:r>
          </a:p>
          <a:p>
            <a:r>
              <a:rPr lang="en-US" dirty="0" smtClean="0"/>
              <a:t>If </a:t>
            </a:r>
            <a:r>
              <a:rPr lang="en-US" dirty="0"/>
              <a:t>you’re curious: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https://github.com/stormpath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(search for ‘sauthc1’ in any </a:t>
            </a:r>
            <a:r>
              <a:rPr lang="en-US" dirty="0" err="1">
                <a:latin typeface="Courier"/>
                <a:cs typeface="Courier"/>
              </a:rPr>
              <a:t>stormpath-sdk</a:t>
            </a:r>
            <a:r>
              <a:rPr lang="en-US" dirty="0">
                <a:latin typeface="Courier"/>
                <a:cs typeface="Courier"/>
              </a:rPr>
              <a:t>-</a:t>
            </a:r>
            <a:r>
              <a:rPr lang="en-US" dirty="0"/>
              <a:t>* project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300" b="1" dirty="0" smtClean="0"/>
              <a:t>*</a:t>
            </a:r>
            <a:r>
              <a:rPr lang="en-US" sz="2300" dirty="0"/>
              <a:t>Basic still supported for non-SDK clients or ‘weird’ </a:t>
            </a:r>
            <a:r>
              <a:rPr lang="en-US" sz="2300" dirty="0" smtClean="0"/>
              <a:t>environments</a:t>
            </a:r>
            <a:endParaRPr lang="en-US" sz="2300" dirty="0"/>
          </a:p>
        </p:txBody>
      </p:sp>
      <p:sp>
        <p:nvSpPr>
          <p:cNvPr id="4" name="Rectangle 3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3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127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09600"/>
          </a:xfrm>
        </p:spPr>
        <p:txBody>
          <a:bodyPr/>
          <a:lstStyle/>
          <a:p>
            <a:pPr algn="ctr"/>
            <a:r>
              <a:rPr lang="en-US" dirty="0" smtClean="0"/>
              <a:t>API Key Authentication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271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Key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ID    : YLNVXG091ZO1BSANZ5U6DCTIX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Secret</a:t>
            </a:r>
            <a:r>
              <a:rPr lang="en-US" sz="1600" dirty="0">
                <a:latin typeface="Courier"/>
                <a:cs typeface="Courier"/>
              </a:rPr>
              <a:t>: </a:t>
            </a:r>
            <a:r>
              <a:rPr lang="en-US" sz="1600" dirty="0" smtClean="0">
                <a:latin typeface="Courier"/>
                <a:cs typeface="Courier"/>
              </a:rPr>
              <a:t>ZediwUeDCNl13ldjaFKFQzz0eD13PO931DLAopdeywixaeUAhsip+92iaY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104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</a:p>
          <a:p>
            <a:r>
              <a:rPr lang="en-US" dirty="0" smtClean="0"/>
              <a:t>Password Independent</a:t>
            </a:r>
          </a:p>
          <a:p>
            <a:r>
              <a:rPr lang="en-US" dirty="0" smtClean="0"/>
              <a:t>Scope</a:t>
            </a:r>
          </a:p>
          <a:p>
            <a:r>
              <a:rPr lang="en-US" dirty="0" smtClean="0"/>
              <a:t>Speed</a:t>
            </a:r>
          </a:p>
          <a:p>
            <a:r>
              <a:rPr lang="en-US" dirty="0" smtClean="0"/>
              <a:t>Limited Exposure</a:t>
            </a:r>
          </a:p>
          <a:p>
            <a:r>
              <a:rPr lang="en-US" dirty="0" smtClean="0"/>
              <a:t>Traceability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543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Can be thought of as a really long username and password pair.</a:t>
            </a:r>
          </a:p>
          <a:p>
            <a:endParaRPr lang="en-US" dirty="0"/>
          </a:p>
          <a:p>
            <a:r>
              <a:rPr lang="en-US" dirty="0" smtClean="0"/>
              <a:t>Can be used with any HTTP Authentication Scheme that accepts a username and password: Basic, Digest, OAuth2, etc.</a:t>
            </a:r>
          </a:p>
          <a:p>
            <a:endParaRPr lang="en-US" dirty="0"/>
          </a:p>
          <a:p>
            <a:r>
              <a:rPr lang="en-US" dirty="0" smtClean="0"/>
              <a:t>Almost exclusively used for server-to-server communication.</a:t>
            </a:r>
          </a:p>
          <a:p>
            <a:endParaRPr lang="en-US" dirty="0"/>
          </a:p>
          <a:p>
            <a:r>
              <a:rPr lang="en-US" b="1" dirty="0" smtClean="0"/>
              <a:t>Never embed API Key secrets in untrusted clients like JavaScript or mobile applications.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60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 Basic with API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String value = </a:t>
            </a:r>
            <a:r>
              <a:rPr lang="en-US" sz="2400" dirty="0" err="1" smtClean="0">
                <a:latin typeface="Courier"/>
                <a:cs typeface="Courier"/>
              </a:rPr>
              <a:t>apiKeyId</a:t>
            </a:r>
            <a:r>
              <a:rPr lang="en-US" sz="2400" dirty="0" smtClean="0">
                <a:latin typeface="Courier"/>
                <a:cs typeface="Courier"/>
              </a:rPr>
              <a:t> + ‘:’ + </a:t>
            </a:r>
            <a:r>
              <a:rPr lang="en-US" sz="2400" dirty="0" err="1" smtClean="0">
                <a:latin typeface="Courier"/>
                <a:cs typeface="Courier"/>
              </a:rPr>
              <a:t>apiKeySecret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String </a:t>
            </a:r>
            <a:r>
              <a:rPr lang="en-US" sz="2400" dirty="0" err="1" smtClean="0">
                <a:latin typeface="Courier"/>
                <a:cs typeface="Courier"/>
              </a:rPr>
              <a:t>schemeValue</a:t>
            </a:r>
            <a:r>
              <a:rPr lang="en-US" sz="2400" dirty="0" smtClean="0">
                <a:latin typeface="Courier"/>
                <a:cs typeface="Courier"/>
              </a:rPr>
              <a:t> = base64_encode(value)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...</a:t>
            </a: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GET /admin HTTP/1.1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Authorization: Basic </a:t>
            </a:r>
            <a:r>
              <a:rPr lang="en-US" sz="2400" i="1" dirty="0" err="1" smtClean="0">
                <a:latin typeface="Courier"/>
                <a:cs typeface="Courier"/>
              </a:rPr>
              <a:t>schemeValue</a:t>
            </a:r>
            <a:endParaRPr lang="en-US" sz="2400" i="1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192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dirty="0" smtClean="0"/>
              <a:t>Eliminate server state</a:t>
            </a:r>
          </a:p>
          <a:p>
            <a:pPr>
              <a:spcAft>
                <a:spcPts val="2400"/>
              </a:spcAft>
            </a:pPr>
            <a:r>
              <a:rPr lang="en-US" dirty="0" smtClean="0"/>
              <a:t>Secure user credentials</a:t>
            </a:r>
          </a:p>
          <a:p>
            <a:pPr>
              <a:spcAft>
                <a:spcPts val="2400"/>
              </a:spcAft>
            </a:pPr>
            <a:r>
              <a:rPr lang="en-US" dirty="0" smtClean="0"/>
              <a:t>Secure server endpoints</a:t>
            </a:r>
          </a:p>
          <a:p>
            <a:pPr>
              <a:spcAft>
                <a:spcPts val="2400"/>
              </a:spcAft>
            </a:pPr>
            <a:r>
              <a:rPr lang="en-US" dirty="0" smtClean="0"/>
              <a:t>Expose access control rules</a:t>
            </a:r>
          </a:p>
          <a:p>
            <a:r>
              <a:rPr lang="en-US" dirty="0"/>
              <a:t>SPAs and </a:t>
            </a:r>
            <a:r>
              <a:rPr lang="en-US" dirty="0" smtClean="0"/>
              <a:t>Mobile: ‘</a:t>
            </a:r>
            <a:r>
              <a:rPr lang="en-US" dirty="0"/>
              <a:t>Untrusted Clients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222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09600"/>
          </a:xfrm>
        </p:spPr>
        <p:txBody>
          <a:bodyPr/>
          <a:lstStyle/>
          <a:p>
            <a:pPr algn="ctr"/>
            <a:r>
              <a:rPr lang="en-US" dirty="0" smtClean="0"/>
              <a:t>Token Authentication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003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Why not just use Session IDs?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578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ID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They’re opaque and have no meaning themselves (they’re just ‘pointers’).</a:t>
            </a:r>
          </a:p>
          <a:p>
            <a:endParaRPr lang="en-US" dirty="0"/>
          </a:p>
          <a:p>
            <a:r>
              <a:rPr lang="en-US" dirty="0" smtClean="0"/>
              <a:t>Service-oriented architectures might need a centralized ID de-referencing service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998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ID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Opaque IDs mean clients can’t inspect them and find out what it is allowed to do or not - it needs to make more requests for this information.</a:t>
            </a:r>
          </a:p>
          <a:p>
            <a:endParaRPr lang="en-US" dirty="0"/>
          </a:p>
          <a:p>
            <a:r>
              <a:rPr lang="en-US" dirty="0" smtClean="0"/>
              <a:t>Susceptible to CSRF attacks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597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ID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= Server State!</a:t>
            </a:r>
          </a:p>
          <a:p>
            <a:r>
              <a:rPr lang="en-US" dirty="0" smtClean="0"/>
              <a:t>You need to store that state somewhere</a:t>
            </a:r>
          </a:p>
          <a:p>
            <a:r>
              <a:rPr lang="en-US" dirty="0" smtClean="0"/>
              <a:t>Session ID </a:t>
            </a:r>
            <a:r>
              <a:rPr lang="en-US" dirty="0" smtClean="0">
                <a:sym typeface="Wingdings"/>
              </a:rPr>
              <a:t> l</a:t>
            </a:r>
            <a:r>
              <a:rPr lang="en-US" dirty="0" smtClean="0"/>
              <a:t>ook up server state on *every request*.</a:t>
            </a:r>
          </a:p>
          <a:p>
            <a:r>
              <a:rPr lang="en-US" dirty="0" smtClean="0"/>
              <a:t>Really not good for distributed/clustered apps</a:t>
            </a:r>
          </a:p>
          <a:p>
            <a:r>
              <a:rPr lang="en-US" dirty="0" smtClean="0"/>
              <a:t>Really not good for scale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089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Token Authentication to the rescue!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727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How do you get a Token?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383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Example: your SPA, your server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639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Token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POST /token HTTP/1.1</a:t>
            </a:r>
          </a:p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Origin: https://</a:t>
            </a:r>
            <a:r>
              <a:rPr lang="en-US" sz="2200" dirty="0" err="1" smtClean="0">
                <a:latin typeface="Courier"/>
                <a:cs typeface="Courier"/>
              </a:rPr>
              <a:t>foo.com</a:t>
            </a:r>
            <a:endParaRPr lang="en-US" sz="2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"/>
                <a:cs typeface="Courier"/>
              </a:rPr>
              <a:t>Content</a:t>
            </a:r>
            <a:r>
              <a:rPr lang="en-US" sz="2200" dirty="0">
                <a:latin typeface="Courier"/>
                <a:cs typeface="Courier"/>
              </a:rPr>
              <a:t>-Type: application/x-www-form-</a:t>
            </a:r>
            <a:r>
              <a:rPr lang="en-US" sz="2200" dirty="0" err="1">
                <a:latin typeface="Courier"/>
                <a:cs typeface="Courier"/>
              </a:rPr>
              <a:t>urlencoded</a:t>
            </a:r>
            <a:endParaRPr lang="en-US" sz="22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Courier"/>
                <a:cs typeface="Courier"/>
              </a:rPr>
              <a:t>grant_type</a:t>
            </a:r>
            <a:r>
              <a:rPr lang="en-US" sz="2200" dirty="0" smtClean="0">
                <a:latin typeface="Courier"/>
                <a:cs typeface="Courier"/>
              </a:rPr>
              <a:t>=</a:t>
            </a:r>
            <a:r>
              <a:rPr lang="en-US" sz="2200" dirty="0" err="1" smtClean="0">
                <a:latin typeface="Courier"/>
                <a:cs typeface="Courier"/>
              </a:rPr>
              <a:t>password&amp;username</a:t>
            </a:r>
            <a:r>
              <a:rPr lang="en-US" sz="2200" dirty="0" smtClean="0">
                <a:latin typeface="Courier"/>
                <a:cs typeface="Courier"/>
              </a:rPr>
              <a:t>=</a:t>
            </a:r>
            <a:r>
              <a:rPr lang="en-US" sz="2200" i="1" dirty="0" err="1" smtClean="0">
                <a:solidFill>
                  <a:srgbClr val="4DAF71"/>
                </a:solidFill>
                <a:latin typeface="Courier"/>
                <a:cs typeface="Courier"/>
              </a:rPr>
              <a:t>username</a:t>
            </a:r>
            <a:r>
              <a:rPr lang="en-US" sz="2200" dirty="0" err="1" smtClean="0">
                <a:latin typeface="Courier"/>
                <a:cs typeface="Courier"/>
              </a:rPr>
              <a:t>&amp;password</a:t>
            </a:r>
            <a:r>
              <a:rPr lang="en-US" sz="2200" dirty="0" smtClean="0">
                <a:latin typeface="Courier"/>
                <a:cs typeface="Courier"/>
              </a:rPr>
              <a:t>=</a:t>
            </a:r>
            <a:r>
              <a:rPr lang="en-US" sz="2200" i="1" dirty="0" smtClean="0">
                <a:solidFill>
                  <a:srgbClr val="4DAF71"/>
                </a:solidFill>
                <a:latin typeface="Courier"/>
                <a:cs typeface="Courier"/>
              </a:rPr>
              <a:t>password</a:t>
            </a:r>
            <a:endParaRPr lang="en-US" sz="2200" i="1" dirty="0">
              <a:solidFill>
                <a:srgbClr val="4DAF7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2200" i="1" dirty="0" smtClean="0">
              <a:solidFill>
                <a:srgbClr val="4DAF7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2200" i="1" dirty="0" smtClean="0">
              <a:solidFill>
                <a:srgbClr val="4DAF7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+mn-lt"/>
                <a:cs typeface="Courier"/>
              </a:rPr>
              <a:t>*Assert allowed origin for browser-based apps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049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Token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HTTP/1.1 200 OK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Content</a:t>
            </a:r>
            <a:r>
              <a:rPr lang="en-US" sz="1800" dirty="0">
                <a:latin typeface="Courier"/>
                <a:cs typeface="Courier"/>
              </a:rPr>
              <a:t>-Type: application/</a:t>
            </a:r>
            <a:r>
              <a:rPr lang="en-US" sz="1800" dirty="0" err="1">
                <a:latin typeface="Courier"/>
                <a:cs typeface="Courier"/>
              </a:rPr>
              <a:t>json;charset</a:t>
            </a:r>
            <a:r>
              <a:rPr lang="en-US" sz="1800" dirty="0">
                <a:latin typeface="Courier"/>
                <a:cs typeface="Courier"/>
              </a:rPr>
              <a:t>=UTF-8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Cache</a:t>
            </a:r>
            <a:r>
              <a:rPr lang="en-US" sz="1800" dirty="0">
                <a:latin typeface="Courier"/>
                <a:cs typeface="Courier"/>
              </a:rPr>
              <a:t>-Control: no-store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Pragma</a:t>
            </a:r>
            <a:r>
              <a:rPr lang="en-US" sz="1800" dirty="0">
                <a:latin typeface="Courier"/>
                <a:cs typeface="Courier"/>
              </a:rPr>
              <a:t>: no-cache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{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 "</a:t>
            </a:r>
            <a:r>
              <a:rPr lang="en-US" sz="1800" dirty="0">
                <a:latin typeface="Courier"/>
                <a:cs typeface="Courier"/>
              </a:rPr>
              <a:t>access_token":"2YotnFZFEjr1zCsicMWpAA",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</a:t>
            </a:r>
            <a:r>
              <a:rPr lang="en-US" sz="1800" dirty="0" smtClean="0">
                <a:latin typeface="Courier"/>
                <a:cs typeface="Courier"/>
              </a:rPr>
              <a:t>“</a:t>
            </a:r>
            <a:r>
              <a:rPr lang="en-US" sz="1800" dirty="0" err="1" smtClean="0">
                <a:latin typeface="Courier"/>
                <a:cs typeface="Courier"/>
              </a:rPr>
              <a:t>token_type</a:t>
            </a:r>
            <a:r>
              <a:rPr lang="en-US" sz="1800" dirty="0" err="1">
                <a:latin typeface="Courier"/>
                <a:cs typeface="Courier"/>
              </a:rPr>
              <a:t>":"example</a:t>
            </a:r>
            <a:r>
              <a:rPr lang="en-US" sz="1800" dirty="0">
                <a:latin typeface="Courier"/>
                <a:cs typeface="Courier"/>
              </a:rPr>
              <a:t>",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</a:t>
            </a:r>
            <a:r>
              <a:rPr lang="en-US" sz="1800" dirty="0" smtClean="0">
                <a:latin typeface="Courier"/>
                <a:cs typeface="Courier"/>
              </a:rPr>
              <a:t>“expires_in</a:t>
            </a:r>
            <a:r>
              <a:rPr lang="en-US" sz="1800" dirty="0">
                <a:latin typeface="Courier"/>
                <a:cs typeface="Courier"/>
              </a:rPr>
              <a:t>":3600,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</a:t>
            </a:r>
            <a:r>
              <a:rPr lang="en-US" sz="1800" dirty="0" smtClean="0">
                <a:latin typeface="Courier"/>
                <a:cs typeface="Courier"/>
              </a:rPr>
              <a:t>"</a:t>
            </a:r>
            <a:r>
              <a:rPr lang="en-US" sz="1800" dirty="0">
                <a:latin typeface="Courier"/>
                <a:cs typeface="Courier"/>
              </a:rPr>
              <a:t>refresh_token":"tGzv3JOkF0XG5Qx2TlKWIA",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  </a:t>
            </a:r>
            <a:r>
              <a:rPr lang="en-US" sz="1800" dirty="0" smtClean="0">
                <a:latin typeface="Courier"/>
                <a:cs typeface="Courier"/>
              </a:rPr>
              <a:t>"</a:t>
            </a:r>
            <a:r>
              <a:rPr lang="en-US" sz="1800" dirty="0">
                <a:latin typeface="Courier"/>
                <a:cs typeface="Courier"/>
              </a:rPr>
              <a:t>example_parameter":"</a:t>
            </a:r>
            <a:r>
              <a:rPr lang="en-US" sz="1800" dirty="0" err="1" smtClean="0">
                <a:latin typeface="Courier"/>
                <a:cs typeface="Courier"/>
              </a:rPr>
              <a:t>example_value</a:t>
            </a:r>
            <a:r>
              <a:rPr lang="en-US" sz="1800" dirty="0" smtClean="0">
                <a:latin typeface="Courier"/>
                <a:cs typeface="Courier"/>
              </a:rPr>
              <a:t>”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301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609600"/>
          </a:xfrm>
        </p:spPr>
        <p:txBody>
          <a:bodyPr/>
          <a:lstStyle/>
          <a:p>
            <a:pPr algn="ctr"/>
            <a:r>
              <a:rPr lang="en-US" dirty="0" smtClean="0"/>
              <a:t>HTTP(S) Authentication &amp; Authorization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193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Resource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GET /admin HTTP/1.1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Authorization: Bearer </a:t>
            </a:r>
            <a:r>
              <a:rPr lang="en-US" sz="2400" dirty="0">
                <a:latin typeface="Courier"/>
                <a:cs typeface="Courier"/>
              </a:rPr>
              <a:t>2YotnFZFEjr1zCsicMWpAA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009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Token Request using an API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POST /token HTTP/1.1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Content</a:t>
            </a:r>
            <a:r>
              <a:rPr lang="en-US" sz="2000" dirty="0">
                <a:latin typeface="Courier"/>
                <a:cs typeface="Courier"/>
              </a:rPr>
              <a:t>-Type: application/x-www-form-</a:t>
            </a:r>
            <a:r>
              <a:rPr lang="en-US" sz="2000" dirty="0" err="1">
                <a:latin typeface="Courier"/>
                <a:cs typeface="Courier"/>
              </a:rPr>
              <a:t>urlencoded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grant_type</a:t>
            </a:r>
            <a:r>
              <a:rPr lang="en-US" sz="2000" dirty="0" smtClean="0">
                <a:latin typeface="Courier"/>
                <a:cs typeface="Courier"/>
              </a:rPr>
              <a:t>=</a:t>
            </a:r>
            <a:r>
              <a:rPr lang="en-US" sz="2000" dirty="0" err="1" smtClean="0">
                <a:latin typeface="Courier"/>
                <a:cs typeface="Courier"/>
              </a:rPr>
              <a:t>client_credentials&amp;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client_id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=</a:t>
            </a:r>
            <a:r>
              <a:rPr lang="en-US" sz="2000" i="1" dirty="0" err="1" smtClean="0">
                <a:solidFill>
                  <a:srgbClr val="4DAF71"/>
                </a:solidFill>
                <a:latin typeface="Courier"/>
                <a:cs typeface="Courier"/>
              </a:rPr>
              <a:t>apiKeyId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&amp;client_secret</a:t>
            </a:r>
            <a:r>
              <a:rPr lang="en-US" sz="2000" dirty="0" smtClean="0">
                <a:solidFill>
                  <a:srgbClr val="4DAF71"/>
                </a:solidFill>
                <a:latin typeface="Courier"/>
                <a:cs typeface="Courier"/>
              </a:rPr>
              <a:t>=</a:t>
            </a:r>
            <a:r>
              <a:rPr lang="en-US" sz="2000" i="1" dirty="0" err="1" smtClean="0">
                <a:solidFill>
                  <a:srgbClr val="4DAF71"/>
                </a:solidFill>
                <a:latin typeface="Courier"/>
                <a:cs typeface="Courier"/>
              </a:rPr>
              <a:t>apiKeySecret</a:t>
            </a:r>
            <a:endParaRPr lang="en-US" sz="2000" i="1" dirty="0">
              <a:solidFill>
                <a:srgbClr val="4DAF7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2200" i="1" dirty="0" smtClean="0">
              <a:solidFill>
                <a:srgbClr val="4DAF7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2200" i="1" dirty="0" smtClean="0">
              <a:solidFill>
                <a:srgbClr val="4DAF7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2200" i="1" dirty="0">
              <a:solidFill>
                <a:srgbClr val="4DAF7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2200" i="1" dirty="0" smtClean="0">
              <a:solidFill>
                <a:srgbClr val="4DAF7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2200" i="1" dirty="0" smtClean="0">
              <a:solidFill>
                <a:srgbClr val="4DAF7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+mn-lt"/>
                <a:cs typeface="Courier"/>
              </a:rPr>
              <a:t>*Assert allowed origin for browser-based apps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4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How does the server create a Token?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973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Web Tokens (JWT)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URL-safe, compact, self-contained string with meaningful information that is usually digitally signed or encrypted.</a:t>
            </a:r>
          </a:p>
          <a:p>
            <a:endParaRPr lang="en-US" dirty="0"/>
          </a:p>
          <a:p>
            <a:r>
              <a:rPr lang="en-US" dirty="0" smtClean="0"/>
              <a:t>The string is ‘opaque’ and can be used as a ‘token’.</a:t>
            </a:r>
          </a:p>
          <a:p>
            <a:endParaRPr lang="en-US" dirty="0"/>
          </a:p>
          <a:p>
            <a:r>
              <a:rPr lang="en-US" dirty="0" smtClean="0"/>
              <a:t>Many OAuth2 implementations use JWTs as OAuth2 Access Tokens.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782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Web Tokens (JWT)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store them in cookies! But all those cookie security rules still apply (CSRF protection,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You can entirely replace your session ID with a JWT.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05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Web Tokens (JWT)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In the wild they look like just another ugly string: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3200400"/>
            <a:ext cx="5401501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58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/>
              <a:t>eyJ0eXAiOiJKV1QiLA0KICJhbGciOiJIUzI1NiJ9.eyJ</a:t>
            </a:r>
          </a:p>
          <a:p>
            <a:r>
              <a:rPr lang="en-US" b="1" dirty="0"/>
              <a:t>pc3MiOiJqb2UiLA0KICJleHAiOjEzMDA4MTkzODAsDQo</a:t>
            </a:r>
          </a:p>
          <a:p>
            <a:r>
              <a:rPr lang="en-US" b="1" dirty="0"/>
              <a:t>gImh0dHA6Ly9leGFtcGxlLmNvbS9pc19yb290Ijp0cnV</a:t>
            </a:r>
          </a:p>
          <a:p>
            <a:r>
              <a:rPr lang="en-US" b="1" dirty="0"/>
              <a:t>lfQ.dBjftJeZ4CVPmB92K27uhbUJU1p1r_wW1gFWFOEj</a:t>
            </a:r>
          </a:p>
          <a:p>
            <a:r>
              <a:rPr lang="en-US" b="1" dirty="0" err="1"/>
              <a:t>Xk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064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Web Tokens (JWT)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But they do have a three part structure.  Each part is a Base64-encoded string: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124200"/>
            <a:ext cx="3657600" cy="286232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/>
              <a:t>eyJ0eXAiOiJKV1QiLA0KICJhb</a:t>
            </a:r>
          </a:p>
          <a:p>
            <a:r>
              <a:rPr lang="en-US" b="1" dirty="0"/>
              <a:t>GciOiJIUzI1NiJ9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eyJpc3MiOiJqb2UiLA0KICJle</a:t>
            </a:r>
          </a:p>
          <a:p>
            <a:r>
              <a:rPr lang="en-US" b="1" dirty="0"/>
              <a:t>HAiOjEzMDA4MTkzODAsDQogIm</a:t>
            </a:r>
          </a:p>
          <a:p>
            <a:r>
              <a:rPr lang="en-US" b="1" dirty="0"/>
              <a:t>h0dHA6Ly9leGFtcGxlLmNvbS9</a:t>
            </a:r>
          </a:p>
          <a:p>
            <a:r>
              <a:rPr lang="en-US" b="1" dirty="0"/>
              <a:t>pc19yb290Ijp0cnVlfQ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dBjftJeZ4CVPmB92K27uhbUJU</a:t>
            </a:r>
          </a:p>
          <a:p>
            <a:r>
              <a:rPr lang="en-US" b="1" dirty="0"/>
              <a:t>1p1r_wW1gFWFOEjXk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343400" y="34290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343400" y="44958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343400" y="55626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62600" y="3200400"/>
            <a:ext cx="8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62600" y="4294221"/>
            <a:ext cx="157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 (‘Claims’)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39082" y="5350395"/>
            <a:ext cx="2451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Cryptographic Signature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887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Web Tokens (JWT)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53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Base64-decode the parts to find the juicy bits: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981200"/>
            <a:ext cx="32766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"</a:t>
            </a:r>
            <a:r>
              <a:rPr lang="en-US" dirty="0" err="1"/>
              <a:t>typ</a:t>
            </a:r>
            <a:r>
              <a:rPr lang="en-US" dirty="0"/>
              <a:t>":"JWT",</a:t>
            </a:r>
          </a:p>
          <a:p>
            <a:r>
              <a:rPr lang="en-US" dirty="0"/>
              <a:t> "alg":"HS256"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3410986"/>
            <a:ext cx="3276600" cy="17543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"</a:t>
            </a:r>
            <a:r>
              <a:rPr lang="en-US" dirty="0" err="1"/>
              <a:t>iss</a:t>
            </a:r>
            <a:r>
              <a:rPr lang="en-US" dirty="0"/>
              <a:t>”:”http://</a:t>
            </a:r>
            <a:r>
              <a:rPr lang="en-US" dirty="0" err="1"/>
              <a:t>trustyapp.com</a:t>
            </a:r>
            <a:r>
              <a:rPr lang="en-US" dirty="0"/>
              <a:t>/”,</a:t>
            </a:r>
          </a:p>
          <a:p>
            <a:r>
              <a:rPr lang="en-US" dirty="0"/>
              <a:t> "exp"</a:t>
            </a:r>
            <a:r>
              <a:rPr lang="en-US" dirty="0" smtClean="0"/>
              <a:t>: 1300819380</a:t>
            </a:r>
            <a:r>
              <a:rPr lang="en-US" dirty="0"/>
              <a:t>,</a:t>
            </a:r>
          </a:p>
          <a:p>
            <a:r>
              <a:rPr lang="en-US" dirty="0"/>
              <a:t> “sub”</a:t>
            </a:r>
            <a:r>
              <a:rPr lang="en-US" dirty="0" smtClean="0"/>
              <a:t>: ”users</a:t>
            </a:r>
            <a:r>
              <a:rPr lang="en-US" dirty="0"/>
              <a:t>/</a:t>
            </a:r>
            <a:r>
              <a:rPr lang="en-US" dirty="0" smtClean="0"/>
              <a:t>8983462”,</a:t>
            </a:r>
            <a:endParaRPr lang="en-US" dirty="0"/>
          </a:p>
          <a:p>
            <a:r>
              <a:rPr lang="en-US" dirty="0"/>
              <a:t> “scope”: “self </a:t>
            </a:r>
            <a:r>
              <a:rPr lang="en-US" dirty="0" err="1"/>
              <a:t>api</a:t>
            </a:r>
            <a:r>
              <a:rPr lang="en-US" dirty="0"/>
              <a:t>/buy”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334000"/>
            <a:ext cx="32766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/>
              <a:t>tß</a:t>
            </a:r>
            <a:r>
              <a:rPr lang="en-US" dirty="0"/>
              <a:t>´—™</a:t>
            </a:r>
            <a:r>
              <a:rPr lang="en-US" dirty="0" err="1"/>
              <a:t>à%O˜v+nî</a:t>
            </a:r>
            <a:r>
              <a:rPr lang="en-US" dirty="0"/>
              <a:t>…</a:t>
            </a:r>
            <a:r>
              <a:rPr lang="en-US" dirty="0" err="1"/>
              <a:t>SZu</a:t>
            </a:r>
            <a:r>
              <a:rPr lang="en-US" dirty="0"/>
              <a:t>¯µ€U…8H×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62400" y="2286000"/>
            <a:ext cx="1251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Header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962400" y="4038600"/>
            <a:ext cx="234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Body (‘Claims’)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962400" y="5235642"/>
            <a:ext cx="3710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Cryptographic Signature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420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Web Tokens (JWT)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claims body is the best part!  It can tell: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057400"/>
            <a:ext cx="4648200" cy="390876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/>
              <a:t>{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 "</a:t>
            </a:r>
            <a:r>
              <a:rPr lang="en-US" sz="2800" dirty="0" err="1"/>
              <a:t>iss</a:t>
            </a:r>
            <a:r>
              <a:rPr lang="en-US" sz="2800" dirty="0"/>
              <a:t>”</a:t>
            </a:r>
            <a:r>
              <a:rPr lang="en-US" sz="2800" dirty="0" smtClean="0"/>
              <a:t>:”http</a:t>
            </a:r>
            <a:r>
              <a:rPr lang="en-US" sz="2800" dirty="0"/>
              <a:t>://</a:t>
            </a:r>
            <a:r>
              <a:rPr lang="en-US" sz="2800" dirty="0" err="1"/>
              <a:t>trustyapp.com</a:t>
            </a:r>
            <a:r>
              <a:rPr lang="en-US" sz="2800" dirty="0" smtClean="0"/>
              <a:t>/”,</a:t>
            </a:r>
            <a:endParaRPr lang="en-US" sz="28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 "exp"</a:t>
            </a:r>
            <a:r>
              <a:rPr lang="en-US" sz="2800" dirty="0" smtClean="0"/>
              <a:t>: 1300819380,</a:t>
            </a:r>
            <a:endParaRPr lang="en-US" sz="28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 “sub”</a:t>
            </a:r>
            <a:r>
              <a:rPr lang="en-US" sz="2800" dirty="0" smtClean="0"/>
              <a:t>: ”users</a:t>
            </a:r>
            <a:r>
              <a:rPr lang="en-US" sz="2800" dirty="0"/>
              <a:t>/</a:t>
            </a:r>
            <a:r>
              <a:rPr lang="en-US" sz="2800" dirty="0" smtClean="0"/>
              <a:t>8983462”,</a:t>
            </a:r>
            <a:endParaRPr lang="en-US" sz="28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 “scope”: “self </a:t>
            </a:r>
            <a:r>
              <a:rPr lang="en-US" sz="2800" dirty="0" err="1"/>
              <a:t>api</a:t>
            </a:r>
            <a:r>
              <a:rPr lang="en-US" sz="2800" dirty="0"/>
              <a:t>/buy”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7400" y="2667000"/>
            <a:ext cx="2917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Who issued the token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257800" y="2940635"/>
            <a:ext cx="609600" cy="0"/>
          </a:xfrm>
          <a:prstGeom prst="straightConnector1">
            <a:avLst/>
          </a:prstGeom>
          <a:ln w="38100" cap="flat" cmpd="sng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400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Web Tokens (JWT)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claims body is the best part!  It can tell: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057400"/>
            <a:ext cx="4648200" cy="390876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/>
              <a:t>{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 "</a:t>
            </a:r>
            <a:r>
              <a:rPr lang="en-US" sz="2800" dirty="0" err="1"/>
              <a:t>iss</a:t>
            </a:r>
            <a:r>
              <a:rPr lang="en-US" sz="2800" dirty="0"/>
              <a:t>”</a:t>
            </a:r>
            <a:r>
              <a:rPr lang="en-US" sz="2800" dirty="0" smtClean="0"/>
              <a:t>:”http</a:t>
            </a:r>
            <a:r>
              <a:rPr lang="en-US" sz="2800" dirty="0"/>
              <a:t>://</a:t>
            </a:r>
            <a:r>
              <a:rPr lang="en-US" sz="2800" dirty="0" err="1"/>
              <a:t>trustyapp.com</a:t>
            </a:r>
            <a:r>
              <a:rPr lang="en-US" sz="2800" dirty="0" smtClean="0"/>
              <a:t>/”,</a:t>
            </a:r>
            <a:endParaRPr lang="en-US" sz="28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 "exp"</a:t>
            </a:r>
            <a:r>
              <a:rPr lang="en-US" sz="2800" dirty="0" smtClean="0"/>
              <a:t>: 1300819380,</a:t>
            </a:r>
            <a:endParaRPr lang="en-US" sz="28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 “sub”</a:t>
            </a:r>
            <a:r>
              <a:rPr lang="en-US" sz="2800" dirty="0" smtClean="0"/>
              <a:t>: ”users</a:t>
            </a:r>
            <a:r>
              <a:rPr lang="en-US" sz="2800" dirty="0"/>
              <a:t>/</a:t>
            </a:r>
            <a:r>
              <a:rPr lang="en-US" sz="2800" dirty="0" smtClean="0"/>
              <a:t>8983462”,</a:t>
            </a:r>
            <a:endParaRPr lang="en-US" sz="28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 “scope”: “self </a:t>
            </a:r>
            <a:r>
              <a:rPr lang="en-US" sz="2800" dirty="0" err="1"/>
              <a:t>api</a:t>
            </a:r>
            <a:r>
              <a:rPr lang="en-US" sz="2800" dirty="0"/>
              <a:t>/buy”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7400" y="2667000"/>
            <a:ext cx="2917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Who issued the token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257800" y="2940635"/>
            <a:ext cx="609600" cy="0"/>
          </a:xfrm>
          <a:prstGeom prst="straightConnector1">
            <a:avLst/>
          </a:prstGeom>
          <a:ln w="38100" cap="flat" cmpd="sng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67400" y="3388507"/>
            <a:ext cx="214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When it expires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257800" y="3662142"/>
            <a:ext cx="609600" cy="0"/>
          </a:xfrm>
          <a:prstGeom prst="straightConnector1">
            <a:avLst/>
          </a:prstGeom>
          <a:ln w="38100" cap="flat" cmpd="sng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438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Proving you are who you say you are.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785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Web Tokens (JWT)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claims body is the best part!  It can tell: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057400"/>
            <a:ext cx="4648200" cy="390876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/>
              <a:t>{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 "</a:t>
            </a:r>
            <a:r>
              <a:rPr lang="en-US" sz="2800" dirty="0" err="1"/>
              <a:t>iss</a:t>
            </a:r>
            <a:r>
              <a:rPr lang="en-US" sz="2800" dirty="0"/>
              <a:t>”</a:t>
            </a:r>
            <a:r>
              <a:rPr lang="en-US" sz="2800" dirty="0" smtClean="0"/>
              <a:t>:”http</a:t>
            </a:r>
            <a:r>
              <a:rPr lang="en-US" sz="2800" dirty="0"/>
              <a:t>://</a:t>
            </a:r>
            <a:r>
              <a:rPr lang="en-US" sz="2800" dirty="0" err="1"/>
              <a:t>trustyapp.com</a:t>
            </a:r>
            <a:r>
              <a:rPr lang="en-US" sz="2800" dirty="0" smtClean="0"/>
              <a:t>/”,</a:t>
            </a:r>
            <a:endParaRPr lang="en-US" sz="28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 "exp"</a:t>
            </a:r>
            <a:r>
              <a:rPr lang="en-US" sz="2800" dirty="0" smtClean="0"/>
              <a:t>: 1300819380,</a:t>
            </a:r>
            <a:endParaRPr lang="en-US" sz="28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 “sub”</a:t>
            </a:r>
            <a:r>
              <a:rPr lang="en-US" sz="2800" dirty="0" smtClean="0"/>
              <a:t>: ”users</a:t>
            </a:r>
            <a:r>
              <a:rPr lang="en-US" sz="2800" dirty="0"/>
              <a:t>/</a:t>
            </a:r>
            <a:r>
              <a:rPr lang="en-US" sz="2800" dirty="0" smtClean="0"/>
              <a:t>8983462”,</a:t>
            </a:r>
            <a:endParaRPr lang="en-US" sz="28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 “scope”: “self </a:t>
            </a:r>
            <a:r>
              <a:rPr lang="en-US" sz="2800" dirty="0" err="1"/>
              <a:t>api</a:t>
            </a:r>
            <a:r>
              <a:rPr lang="en-US" sz="2800" dirty="0"/>
              <a:t>/buy”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7400" y="2667000"/>
            <a:ext cx="2917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Who issued the token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257800" y="2940635"/>
            <a:ext cx="609600" cy="0"/>
          </a:xfrm>
          <a:prstGeom prst="straightConnector1">
            <a:avLst/>
          </a:prstGeom>
          <a:ln w="38100" cap="flat" cmpd="sng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67400" y="3388507"/>
            <a:ext cx="214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When it expires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257800" y="3662142"/>
            <a:ext cx="609600" cy="0"/>
          </a:xfrm>
          <a:prstGeom prst="straightConnector1">
            <a:avLst/>
          </a:prstGeom>
          <a:ln w="38100" cap="flat" cmpd="sng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4114800"/>
            <a:ext cx="2436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Who it represents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257800" y="4388435"/>
            <a:ext cx="609600" cy="0"/>
          </a:xfrm>
          <a:prstGeom prst="straightConnector1">
            <a:avLst/>
          </a:prstGeom>
          <a:ln w="38100" cap="flat" cmpd="sng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650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Web Tokens (JWT)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claims body is the best part!  It can tell: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057400"/>
            <a:ext cx="4648200" cy="390876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/>
              <a:t>{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 "</a:t>
            </a:r>
            <a:r>
              <a:rPr lang="en-US" sz="2800" dirty="0" err="1"/>
              <a:t>iss</a:t>
            </a:r>
            <a:r>
              <a:rPr lang="en-US" sz="2800" dirty="0"/>
              <a:t>”</a:t>
            </a:r>
            <a:r>
              <a:rPr lang="en-US" sz="2800" dirty="0" smtClean="0"/>
              <a:t>:”http</a:t>
            </a:r>
            <a:r>
              <a:rPr lang="en-US" sz="2800" dirty="0"/>
              <a:t>://</a:t>
            </a:r>
            <a:r>
              <a:rPr lang="en-US" sz="2800" dirty="0" err="1"/>
              <a:t>trustyapp.com</a:t>
            </a:r>
            <a:r>
              <a:rPr lang="en-US" sz="2800" dirty="0" smtClean="0"/>
              <a:t>/”,</a:t>
            </a:r>
            <a:endParaRPr lang="en-US" sz="28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 "exp"</a:t>
            </a:r>
            <a:r>
              <a:rPr lang="en-US" sz="2800" dirty="0" smtClean="0"/>
              <a:t>: 1300819380,</a:t>
            </a:r>
            <a:endParaRPr lang="en-US" sz="28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 “sub”</a:t>
            </a:r>
            <a:r>
              <a:rPr lang="en-US" sz="2800" dirty="0" smtClean="0"/>
              <a:t>: ”users</a:t>
            </a:r>
            <a:r>
              <a:rPr lang="en-US" sz="2800" dirty="0"/>
              <a:t>/</a:t>
            </a:r>
            <a:r>
              <a:rPr lang="en-US" sz="2800" dirty="0" smtClean="0"/>
              <a:t>8983462”,</a:t>
            </a:r>
            <a:endParaRPr lang="en-US" sz="28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 “scope”: “self </a:t>
            </a:r>
            <a:r>
              <a:rPr lang="en-US" sz="2800" dirty="0" err="1"/>
              <a:t>api</a:t>
            </a:r>
            <a:r>
              <a:rPr lang="en-US" sz="2800" dirty="0"/>
              <a:t>/buy”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7400" y="2667000"/>
            <a:ext cx="2917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Who issued the token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257800" y="2940635"/>
            <a:ext cx="609600" cy="0"/>
          </a:xfrm>
          <a:prstGeom prst="straightConnector1">
            <a:avLst/>
          </a:prstGeom>
          <a:ln w="38100" cap="flat" cmpd="sng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67400" y="3388507"/>
            <a:ext cx="214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When it expires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257800" y="3662142"/>
            <a:ext cx="609600" cy="0"/>
          </a:xfrm>
          <a:prstGeom prst="straightConnector1">
            <a:avLst/>
          </a:prstGeom>
          <a:ln w="38100" cap="flat" cmpd="sng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4114800"/>
            <a:ext cx="2436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Who it represents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257800" y="4388435"/>
            <a:ext cx="609600" cy="0"/>
          </a:xfrm>
          <a:prstGeom prst="straightConnector1">
            <a:avLst/>
          </a:prstGeom>
          <a:ln w="38100" cap="flat" cmpd="sng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67400" y="4876800"/>
            <a:ext cx="2399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they can do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257800" y="5150435"/>
            <a:ext cx="609600" cy="0"/>
          </a:xfrm>
          <a:prstGeom prst="straightConnector1">
            <a:avLst/>
          </a:prstGeom>
          <a:ln w="38100" cap="flat" cmpd="sng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30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Web Tokens (JWT)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Great! Why is this useful?</a:t>
            </a:r>
            <a:br>
              <a:rPr lang="en-US" dirty="0" smtClean="0"/>
            </a:b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Implicitly trusted because it is cryptographically signed (verified not tampered).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It is structured, enabling inter-op between services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It can inform your client about basic access control rules (permissions)*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And the big one: </a:t>
            </a:r>
            <a:r>
              <a:rPr lang="en-US" b="1" dirty="0" smtClean="0"/>
              <a:t>statelessness</a:t>
            </a:r>
            <a:r>
              <a:rPr lang="en-US" dirty="0" smtClean="0"/>
              <a:t>!</a:t>
            </a:r>
            <a:endParaRPr lang="en-U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500" dirty="0" smtClean="0"/>
              <a:t>*servers must always enforce access control policies</a:t>
            </a: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97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Web Tokens (JWT)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So, what’s the catch?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Implicit trust is a tradeoff </a:t>
            </a:r>
            <a:r>
              <a:rPr lang="en-US" dirty="0" smtClean="0"/>
              <a:t>– how long should the token be good for? how will you revoke it? (Another talk: refresh tokens)</a:t>
            </a:r>
          </a:p>
          <a:p>
            <a:r>
              <a:rPr lang="en-US" dirty="0" smtClean="0"/>
              <a:t>You still have to secure your cookies!</a:t>
            </a:r>
          </a:p>
          <a:p>
            <a:r>
              <a:rPr lang="en-US" dirty="0" smtClean="0"/>
              <a:t>You have to be mindful of what you store in the JWT if they are not encrypted.  No sensitive info!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283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13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JWT Claims can have whatever you want</a:t>
            </a:r>
          </a:p>
          <a:p>
            <a:endParaRPr lang="en-US" dirty="0"/>
          </a:p>
          <a:p>
            <a:r>
              <a:rPr lang="en-US" dirty="0" smtClean="0"/>
              <a:t>Use a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scope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field that contains a list of permissions for that user</a:t>
            </a:r>
          </a:p>
          <a:p>
            <a:endParaRPr lang="en-US" dirty="0"/>
          </a:p>
          <a:p>
            <a:r>
              <a:rPr lang="en-US" dirty="0" smtClean="0"/>
              <a:t>Client can inspect the claims and scope and turn on or off features based on permissions*</a:t>
            </a:r>
          </a:p>
          <a:p>
            <a:endParaRPr lang="en-US" dirty="0"/>
          </a:p>
          <a:p>
            <a:r>
              <a:rPr lang="en-US" dirty="0" smtClean="0"/>
              <a:t>*Server must always assert permissions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737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In addition to user authentication and data security, Stormpath can handle authentication and authorization for your API, SPA</a:t>
            </a:r>
            <a:r>
              <a:rPr lang="en-US" dirty="0"/>
              <a:t> </a:t>
            </a:r>
            <a:r>
              <a:rPr lang="en-US" dirty="0" smtClean="0"/>
              <a:t>or mobile app.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API Authentication</a:t>
            </a:r>
          </a:p>
          <a:p>
            <a:r>
              <a:rPr lang="en-US" dirty="0" smtClean="0"/>
              <a:t>API Key Management</a:t>
            </a:r>
          </a:p>
          <a:p>
            <a:r>
              <a:rPr lang="en-US" dirty="0" smtClean="0"/>
              <a:t>Authorization</a:t>
            </a:r>
          </a:p>
          <a:p>
            <a:r>
              <a:rPr lang="en-US" dirty="0" smtClean="0"/>
              <a:t>Token Based Authentication</a:t>
            </a:r>
          </a:p>
          <a:p>
            <a:r>
              <a:rPr lang="en-US" dirty="0" err="1" smtClean="0"/>
              <a:t>OAuth</a:t>
            </a:r>
            <a:endParaRPr lang="en-US" dirty="0" smtClean="0"/>
          </a:p>
          <a:p>
            <a:r>
              <a:rPr lang="en-US" dirty="0" smtClean="0"/>
              <a:t>JWTs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://docs.stormpath.com/guides/api-key-management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Implementations in your Library </a:t>
            </a:r>
            <a:r>
              <a:rPr lang="en-US" dirty="0"/>
              <a:t>of choice: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://docs.stormpath.com/home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0998"/>
            <a:ext cx="8229600" cy="996696"/>
          </a:xfrm>
        </p:spPr>
        <p:txBody>
          <a:bodyPr>
            <a:noAutofit/>
          </a:bodyPr>
          <a:lstStyle/>
          <a:p>
            <a:r>
              <a:rPr lang="en-US" sz="4400" dirty="0" smtClean="0"/>
              <a:t>Use Stormpath for API Authentication &amp; Security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4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59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pc="120" dirty="0" smtClean="0"/>
              <a:t>Follow Us on Twitter</a:t>
            </a:r>
            <a:endParaRPr lang="en-US" sz="2800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1600200" y="2819401"/>
            <a:ext cx="2743200" cy="609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pc="30" dirty="0" smtClean="0"/>
              <a:t>@</a:t>
            </a:r>
            <a:r>
              <a:rPr lang="en-US" sz="3300" spc="30" dirty="0" err="1" smtClean="0"/>
              <a:t>lhazlewood</a:t>
            </a:r>
            <a:endParaRPr lang="en-US" sz="3300" spc="50" dirty="0" smtClean="0"/>
          </a:p>
        </p:txBody>
      </p:sp>
      <p:sp>
        <p:nvSpPr>
          <p:cNvPr id="4" name="Content Placeholder 21"/>
          <p:cNvSpPr txBox="1">
            <a:spLocks/>
          </p:cNvSpPr>
          <p:nvPr/>
        </p:nvSpPr>
        <p:spPr>
          <a:xfrm>
            <a:off x="5334000" y="2819400"/>
            <a:ext cx="3429000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 sz="3000" b="0" i="0" kern="1200">
                <a:solidFill>
                  <a:schemeClr val="tx1"/>
                </a:solidFill>
                <a:latin typeface="HelveticaNeueLT Pro 55 Roman"/>
                <a:ea typeface="+mn-ea"/>
                <a:cs typeface="HelveticaNeueLT Pro 55 Roman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  <a:defRPr sz="2600" b="0" i="0" kern="1200">
                <a:solidFill>
                  <a:schemeClr val="tx1"/>
                </a:solidFill>
                <a:latin typeface="HelveticaNeueLT Pro 55 Roman"/>
                <a:ea typeface="+mn-ea"/>
                <a:cs typeface="HelveticaNeueLT Pro 55 Roman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  <a:defRPr sz="2400" b="0" i="0" kern="1200">
                <a:solidFill>
                  <a:schemeClr val="tx1"/>
                </a:solidFill>
                <a:latin typeface="HelveticaNeueLT Pro 55 Roman"/>
                <a:ea typeface="+mn-ea"/>
                <a:cs typeface="HelveticaNeueLT Pro 55 Roman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  <a:defRPr sz="2000" b="0" i="0" kern="1200">
                <a:solidFill>
                  <a:schemeClr val="tx1"/>
                </a:solidFill>
                <a:latin typeface="HelveticaNeueLT Pro 55 Roman"/>
                <a:ea typeface="+mn-ea"/>
                <a:cs typeface="HelveticaNeueLT Pro 55 Roman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  <a:defRPr sz="2000" b="0" i="0" kern="1200">
                <a:solidFill>
                  <a:schemeClr val="tx1"/>
                </a:solidFill>
                <a:latin typeface="HelveticaNeueLT Pro 55 Roman"/>
                <a:ea typeface="+mn-ea"/>
                <a:cs typeface="HelveticaNeueLT Pro 55 Roman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300" spc="30" dirty="0" smtClean="0"/>
              <a:t>@</a:t>
            </a:r>
            <a:r>
              <a:rPr lang="en-US" sz="3300" spc="30" dirty="0" err="1"/>
              <a:t>g</a:t>
            </a:r>
            <a:r>
              <a:rPr lang="en-US" sz="3300" spc="30" dirty="0" err="1" smtClean="0"/>
              <a:t>oStormpath</a:t>
            </a:r>
            <a:endParaRPr lang="en-US" sz="3300" spc="5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146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514600"/>
            <a:ext cx="1219200" cy="1219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3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343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Ensuring someone is allowed to do what they are trying to do.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56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Authentication &amp; 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Authorization</a:t>
            </a:r>
            <a:r>
              <a:rPr lang="en-US" dirty="0" smtClean="0"/>
              <a:t> header</a:t>
            </a:r>
          </a:p>
          <a:p>
            <a:endParaRPr lang="en-US" dirty="0" smtClean="0"/>
          </a:p>
          <a:p>
            <a:r>
              <a:rPr lang="en-US" dirty="0" smtClean="0"/>
              <a:t>No Custom Headers!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Stay spec-standard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No pre-flight CORS requests (browsers) </a:t>
            </a:r>
            <a:r>
              <a:rPr lang="en-US" dirty="0" err="1" smtClean="0"/>
              <a:t>req’d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Custom schemes easily supported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629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does it work?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320135"/>
            <a:ext cx="4004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Learn more at </a:t>
            </a:r>
            <a:r>
              <a:rPr lang="en-US" sz="2400" u="sng" dirty="0" smtClean="0">
                <a:solidFill>
                  <a:srgbClr val="FFFFFF"/>
                </a:solidFill>
                <a:hlinkClick r:id="rId2"/>
              </a:rPr>
              <a:t>Stormpath.com</a:t>
            </a:r>
            <a:endParaRPr lang="en-US" sz="2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82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atasoft_new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katasoft_new</Template>
  <TotalTime>54360</TotalTime>
  <Words>2298</Words>
  <Application>Microsoft Macintosh PowerPoint</Application>
  <PresentationFormat>On-screen Show (4:3)</PresentationFormat>
  <Paragraphs>453</Paragraphs>
  <Slides>67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katasoft_new</vt:lpstr>
      <vt:lpstr>PowerPoint Presentation</vt:lpstr>
      <vt:lpstr>About Stormpath</vt:lpstr>
      <vt:lpstr>Overview</vt:lpstr>
      <vt:lpstr>REST API Focus</vt:lpstr>
      <vt:lpstr>HTTP(S) Authentication &amp; Authorization</vt:lpstr>
      <vt:lpstr>Authentication</vt:lpstr>
      <vt:lpstr>Authorization</vt:lpstr>
      <vt:lpstr>HTTP Authentication &amp; Authorization</vt:lpstr>
      <vt:lpstr>Authorization header</vt:lpstr>
      <vt:lpstr>Authorization header</vt:lpstr>
      <vt:lpstr>1. Request</vt:lpstr>
      <vt:lpstr>2. Challenge</vt:lpstr>
      <vt:lpstr>3. Re-Request</vt:lpstr>
      <vt:lpstr>Example: HTTP Basic Authentication</vt:lpstr>
      <vt:lpstr>1. Request (Basic)</vt:lpstr>
      <vt:lpstr>2. Challenge (Basic)</vt:lpstr>
      <vt:lpstr>3. Re-Request (Basic)</vt:lpstr>
      <vt:lpstr>Schemes</vt:lpstr>
      <vt:lpstr>HTTP Basic</vt:lpstr>
      <vt:lpstr>HTTP Basic</vt:lpstr>
      <vt:lpstr>HTTP Basic</vt:lpstr>
      <vt:lpstr>Digest Schemes</vt:lpstr>
      <vt:lpstr>Digest Schemes: Client</vt:lpstr>
      <vt:lpstr>Digest Schemes: Server</vt:lpstr>
      <vt:lpstr>Digest Schemes: OAuth 1.0a example</vt:lpstr>
      <vt:lpstr>Digest Schemes</vt:lpstr>
      <vt:lpstr>Bearer Token Schemes</vt:lpstr>
      <vt:lpstr>Bearer Token Schemes</vt:lpstr>
      <vt:lpstr>Bearer Token Schemes</vt:lpstr>
      <vt:lpstr>Bearer Token Schemes: OAuth 2 Example</vt:lpstr>
      <vt:lpstr>Bearer Token Schemes</vt:lpstr>
      <vt:lpstr>Custom Scheme</vt:lpstr>
      <vt:lpstr>Custom Scheme</vt:lpstr>
      <vt:lpstr>Custom Scheme</vt:lpstr>
      <vt:lpstr>API Key Authentication</vt:lpstr>
      <vt:lpstr>API Key Example</vt:lpstr>
      <vt:lpstr>API Keys</vt:lpstr>
      <vt:lpstr>API Keys</vt:lpstr>
      <vt:lpstr>HTTP Basic with API Key</vt:lpstr>
      <vt:lpstr>Token Authentication</vt:lpstr>
      <vt:lpstr>Why not just use Session IDs?</vt:lpstr>
      <vt:lpstr>Session ID Problems</vt:lpstr>
      <vt:lpstr>Session ID Problems</vt:lpstr>
      <vt:lpstr>Session ID Problems</vt:lpstr>
      <vt:lpstr>Token Authentication to the rescue!</vt:lpstr>
      <vt:lpstr>How do you get a Token?</vt:lpstr>
      <vt:lpstr>Example: your SPA, your server</vt:lpstr>
      <vt:lpstr>1. Token Request</vt:lpstr>
      <vt:lpstr>2. Token Response</vt:lpstr>
      <vt:lpstr>3. Resource Request</vt:lpstr>
      <vt:lpstr>Example: Token Request using an API Key</vt:lpstr>
      <vt:lpstr>How does the server create a Token?</vt:lpstr>
      <vt:lpstr>JSON Web Tokens (JWT)</vt:lpstr>
      <vt:lpstr>JSON Web Tokens (JWT)</vt:lpstr>
      <vt:lpstr>JSON Web Tokens (JWT)</vt:lpstr>
      <vt:lpstr>JSON Web Tokens (JWT)</vt:lpstr>
      <vt:lpstr>JSON Web Tokens (JWT)</vt:lpstr>
      <vt:lpstr>JSON Web Tokens (JWT)</vt:lpstr>
      <vt:lpstr>JSON Web Tokens (JWT)</vt:lpstr>
      <vt:lpstr>JSON Web Tokens (JWT)</vt:lpstr>
      <vt:lpstr>JSON Web Tokens (JWT)</vt:lpstr>
      <vt:lpstr>JSON Web Tokens (JWT)</vt:lpstr>
      <vt:lpstr>JSON Web Tokens (JWT)</vt:lpstr>
      <vt:lpstr>Authorization</vt:lpstr>
      <vt:lpstr>Authorization</vt:lpstr>
      <vt:lpstr>Use Stormpath for API Authentication &amp; Security</vt:lpstr>
      <vt:lpstr>Follow Us on Twitter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IBM_USER</dc:creator>
  <cp:lastModifiedBy>Brent Jensen</cp:lastModifiedBy>
  <cp:revision>647</cp:revision>
  <cp:lastPrinted>2010-09-16T15:59:12Z</cp:lastPrinted>
  <dcterms:created xsi:type="dcterms:W3CDTF">2010-08-27T22:29:47Z</dcterms:created>
  <dcterms:modified xsi:type="dcterms:W3CDTF">2015-04-17T20:24:04Z</dcterms:modified>
</cp:coreProperties>
</file>