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261" r:id="rId5"/>
    <p:sldId id="262" r:id="rId6"/>
    <p:sldId id="283" r:id="rId7"/>
    <p:sldId id="284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6" r:id="rId26"/>
    <p:sldId id="296" r:id="rId27"/>
    <p:sldId id="295" r:id="rId28"/>
    <p:sldId id="297" r:id="rId29"/>
    <p:sldId id="298" r:id="rId30"/>
    <p:sldId id="300" r:id="rId31"/>
    <p:sldId id="301" r:id="rId32"/>
    <p:sldId id="313" r:id="rId33"/>
    <p:sldId id="294" r:id="rId34"/>
    <p:sldId id="303" r:id="rId35"/>
    <p:sldId id="309" r:id="rId36"/>
    <p:sldId id="310" r:id="rId37"/>
    <p:sldId id="308" r:id="rId38"/>
    <p:sldId id="304" r:id="rId39"/>
    <p:sldId id="305" r:id="rId40"/>
    <p:sldId id="306" r:id="rId41"/>
    <p:sldId id="307" r:id="rId42"/>
    <p:sldId id="292" r:id="rId43"/>
    <p:sldId id="293" r:id="rId44"/>
    <p:sldId id="302" r:id="rId45"/>
    <p:sldId id="287" r:id="rId46"/>
    <p:sldId id="288" r:id="rId47"/>
    <p:sldId id="289" r:id="rId48"/>
    <p:sldId id="290" r:id="rId49"/>
    <p:sldId id="291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11" r:id="rId61"/>
    <p:sldId id="285" r:id="rId62"/>
    <p:sldId id="312" r:id="rId6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5501" autoAdjust="0"/>
  </p:normalViewPr>
  <p:slideViewPr>
    <p:cSldViewPr>
      <p:cViewPr varScale="1">
        <p:scale>
          <a:sx n="70" d="100"/>
          <a:sy n="70" d="100"/>
        </p:scale>
        <p:origin x="-13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2818-837E-425C-82C9-9447F37F0AFA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88676-0E6C-47A9-92FF-67D347F1F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3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88676-0E6C-47A9-92FF-67D347F1F22A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42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8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79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8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79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6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7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31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9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1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4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52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700" y="146843"/>
            <a:ext cx="1589995" cy="850463"/>
          </a:xfrm>
          <a:prstGeom prst="rect">
            <a:avLst/>
          </a:prstGeom>
        </p:spPr>
      </p:pic>
      <p:cxnSp>
        <p:nvCxnSpPr>
          <p:cNvPr id="8" name="Conector reto 7"/>
          <p:cNvCxnSpPr/>
          <p:nvPr userDrawn="1"/>
        </p:nvCxnSpPr>
        <p:spPr>
          <a:xfrm>
            <a:off x="1879600" y="865205"/>
            <a:ext cx="726440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F3C2-DF1D-449D-BFED-AB47BB28A789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A6C9-5AC7-457B-99F8-E750B8008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1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3411.txt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novatec.com.br/livros/zabbix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zabbixbrasil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ndredeo.blogspot.com/" TargetMode="External"/><Relationship Id="rId5" Type="http://schemas.openxmlformats.org/officeDocument/2006/relationships/hyperlink" Target="mailto:andredeo@gmail.com" TargetMode="External"/><Relationship Id="rId4" Type="http://schemas.openxmlformats.org/officeDocument/2006/relationships/hyperlink" Target="https://twitter.com/deoandre" TargetMode="Externa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t-snmp.sourceforge.net/docs/man/snmp.conf.html" TargetMode="External"/><Relationship Id="rId2" Type="http://schemas.openxmlformats.org/officeDocument/2006/relationships/hyperlink" Target="http://www.net-snmp.org/docs/man/snmpd.conf.html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et-snmp.sourceforge.net/docs/man/snmp.conf.html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andredeo.blogspot.com.br/2012/04/apostila-do-treinamento-gerenciamento.html" TargetMode="External"/><Relationship Id="rId3" Type="http://schemas.openxmlformats.org/officeDocument/2006/relationships/image" Target="../media/image29.png"/><Relationship Id="rId7" Type="http://schemas.openxmlformats.org/officeDocument/2006/relationships/hyperlink" Target="https://www.youtube.com/watch?v=j-r2NWqZRCk" TargetMode="External"/><Relationship Id="rId2" Type="http://schemas.openxmlformats.org/officeDocument/2006/relationships/hyperlink" Target="http://www.slideshare.net/Zabbix/andrew-nelson-zabbix-and-snmp-on-linu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zabbix.com/img/zabconf2013/presentations/Using_Low_Level_Discoveries_in_Practice.pdf" TargetMode="External"/><Relationship Id="rId5" Type="http://schemas.openxmlformats.org/officeDocument/2006/relationships/image" Target="../media/image30.png"/><Relationship Id="rId10" Type="http://schemas.openxmlformats.org/officeDocument/2006/relationships/hyperlink" Target="http://zabbixbrasil.org/files/Configuracao_SNMPTrap_Zabbix.pdf" TargetMode="External"/><Relationship Id="rId4" Type="http://schemas.openxmlformats.org/officeDocument/2006/relationships/hyperlink" Target="https://www.youtube.com/watch?v=98PEHpLFVHM" TargetMode="External"/><Relationship Id="rId9" Type="http://schemas.openxmlformats.org/officeDocument/2006/relationships/image" Target="../media/image31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educorp.unicamp.br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-snmp.org/wiki/index.php/TUT:Using_and_loading_MIBS" TargetMode="External"/><Relationship Id="rId2" Type="http://schemas.openxmlformats.org/officeDocument/2006/relationships/hyperlink" Target="http://www.net-snmp.org/docs/man/snmptrapd.conf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89857" y="2206171"/>
            <a:ext cx="81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err="1" smtClean="0">
                <a:latin typeface="Calibri Light" panose="020F0302020204030204" pitchFamily="34" charset="0"/>
              </a:rPr>
              <a:t>Zabbix</a:t>
            </a:r>
            <a:r>
              <a:rPr lang="pt-BR" sz="10000" dirty="0" smtClean="0">
                <a:latin typeface="Calibri Light" panose="020F0302020204030204" pitchFamily="34" charset="0"/>
              </a:rPr>
              <a:t> e SNMP</a:t>
            </a:r>
            <a:endParaRPr lang="pt-BR" sz="10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84413" y="2197187"/>
            <a:ext cx="8196943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snmpget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-v2c -c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sysContact.0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MIB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path: /root/.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mibs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module (SNMPv2-MIB):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12 in 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/IF-MIB.txt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sysContact.0: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Sub-id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(top) -&gt;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sysContact</a:t>
            </a:r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Eu preciso ter a MIB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do equipamento para ler os dados!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84413" y="2197188"/>
            <a:ext cx="8196943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snmpget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-v2c -c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.1.3.6.1.2.1.1.4.0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MIB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path: /root/.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mibs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mibs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module (SNMPv2-MIB)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At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in 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mibs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/IF-MIB.txt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SNMPv2-SMI::mib-2</a:t>
            </a:r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.1.4.0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STRING: "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Eu preciso ter a MIB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do equipamento para ler os dados!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 rot="20182396">
            <a:off x="1335926" y="3285389"/>
            <a:ext cx="6472147" cy="1791437"/>
          </a:xfrm>
          <a:prstGeom prst="flowChartProcess">
            <a:avLst/>
          </a:prstGeom>
          <a:noFill/>
          <a:ln w="635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 smtClean="0">
                <a:solidFill>
                  <a:srgbClr val="FF0000"/>
                </a:solidFill>
                <a:latin typeface="Stencil" panose="040409050D0802020404" pitchFamily="82" charset="0"/>
              </a:rPr>
              <a:t>MITO</a:t>
            </a:r>
            <a:endParaRPr lang="pt-BR" sz="9600" b="1" dirty="0">
              <a:solidFill>
                <a:srgbClr val="FF0000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Mensagem ao final do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snmpwalk</a:t>
            </a:r>
            <a:r>
              <a:rPr lang="pt-BR" sz="5000" dirty="0" smtClean="0">
                <a:latin typeface="Calibri Light" panose="020F0302020204030204" pitchFamily="34" charset="0"/>
              </a:rPr>
              <a:t>. O que significa?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4413" y="2197187"/>
            <a:ext cx="8196943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snmpwalk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-v2c -c public localhost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DISMAN-EVENT-MIB::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sysUpTimeInstance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(159) 0:00:01.59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IF-MIB::ifDescr.1 = STRING: lo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IF-MIB::ifDescr.2 = STRING: enp0s3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IF-MIB::ifDescr.3 = STRING: enp0s8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IF-MIB::ifAdminStatus.1 = INTEGER: up(1)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IF-MIB::ifAdminStatus.2 = INTEGER: up(1)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IF-MIB::ifAdminStatus.3 = INTEGER: up(1)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IF-MIB::ifOperStatus.1 = INTEGER: up(1)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IF-MIB::ifOperStatus.2 = INTEGER: up(1)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IF-MIB::ifOperStatus.3 = INTEGER: up(1)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IF-MIB::ifOperStatus.3 =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more variables left in this MIB View (It is past the end of the MIB tree)</a:t>
            </a:r>
          </a:p>
        </p:txBody>
      </p:sp>
    </p:spTree>
    <p:extLst>
      <p:ext uri="{BB962C8B-B14F-4D97-AF65-F5344CB8AC3E}">
        <p14:creationId xmlns:p14="http://schemas.microsoft.com/office/powerpoint/2010/main" val="14840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84413" y="6070687"/>
            <a:ext cx="8196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Existe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algum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tipo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filtro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(Included/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Exclued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ou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Máscara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)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bloqueando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parte das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informações</a:t>
            </a:r>
            <a:endParaRPr lang="en-US" sz="2000" dirty="0">
              <a:solidFill>
                <a:srgbClr val="FF0000"/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Mensagem ao final do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snmpwalk</a:t>
            </a:r>
            <a:r>
              <a:rPr lang="pt-BR" sz="5000" dirty="0" smtClean="0">
                <a:latin typeface="Calibri Light" panose="020F0302020204030204" pitchFamily="34" charset="0"/>
              </a:rPr>
              <a:t>. O que significa?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6000"/>
            <a:ext cx="9144000" cy="33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84413" y="2197188"/>
            <a:ext cx="819694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snmpget -v 3 -u user1 -n "" -x DES -l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authNoPriv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MD5 -A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senhateste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sysContact.0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SNMPv2-MIB::sysContact.0 = STRING: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Utilizo apenas SNMP v3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na minha rede, estou seguro!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6" y="1943100"/>
            <a:ext cx="9144000" cy="49149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Utilizo apenas SNMP v3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na minha rede, estou seguro!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69" y="1943100"/>
            <a:ext cx="58007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V="1">
            <a:off x="1259632" y="3140968"/>
            <a:ext cx="2952328" cy="1971746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84413" y="2197188"/>
            <a:ext cx="819694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-v 3 -u user1 -n "" -x DES -X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senha_key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authPriv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MD5 -A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senhateste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sysContact.0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SNMPv2-MIB::sysContact.0 = STRING: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Utilizo apenas SNMP v3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na minha rede, estou seguro!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" y="1961558"/>
            <a:ext cx="9144000" cy="49149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Utilizo apenas SNMP v3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na minha rede, estou seguro!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12" y="1961558"/>
            <a:ext cx="57435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V="1">
            <a:off x="1475656" y="2564904"/>
            <a:ext cx="2304256" cy="2448272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5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Utilizo apenas SNMP v3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na minha rede, estou seguro!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6000"/>
            <a:ext cx="9144000" cy="28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84413" y="2197188"/>
            <a:ext cx="8196943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snmpget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 3 -u user1 -n "" -x DES -X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senha_key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authPriv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 MD5 -A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senhateste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sysContact.0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SNMPv2-MIB::sysContact.0 = STRING: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-v 3 -u user1 -n "" -x DES -l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authNoPriv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 MD5 -A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senhateste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sysContact.0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SNMPv2-MIB::sysContact.0 = STRING: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-v 3 -u user1 -n "" -x DES -l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NoauthNoPriv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 MD5 localhost sysContact.0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SNMPv2-MIB::sysContact.0 = STRING: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Utilizo apenas SNMP v3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na minha rede, estou seguro!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0885" y="3431"/>
            <a:ext cx="9133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Ambiente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4413" y="2197187"/>
            <a:ext cx="81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CentOS 7.2</a:t>
            </a: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Net-SNMP 5.7</a:t>
            </a: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Zabbix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3.0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Utilizo apenas SNMP v3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na minha rede, estou seguro!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6000"/>
            <a:ext cx="9144000" cy="29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84413" y="2197187"/>
            <a:ext cx="8196943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-v 3 -u user1 -n "" -x DES -l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NoauthNoPriv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 MD5 localhost sysContact.0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packet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Reason: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(access denied to that object)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-v 3 -u user1 -n "" -x DES -l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authNoPriv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 MD5 -A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senhateste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sysContact.0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packet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Reason: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(access denied to that object)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-v 3 -u user1 -n "" -x DES -X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senha_key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authPriv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 MD5 -A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senhateste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sysContact.0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SNMPv2-MIB::sysContact.0 = STRING: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Utilizo apenas SNMP v3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na minha rede, estou seguro!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Utilizo apenas SNMP v3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na minha rede, estou seguro!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 rot="20182396">
            <a:off x="1335926" y="3285389"/>
            <a:ext cx="6472147" cy="1791437"/>
          </a:xfrm>
          <a:prstGeom prst="flowChartProcess">
            <a:avLst/>
          </a:prstGeom>
          <a:noFill/>
          <a:ln w="63500" cmpd="sng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 smtClean="0">
                <a:solidFill>
                  <a:srgbClr val="FFC000"/>
                </a:solidFill>
                <a:latin typeface="Stencil" panose="040409050D0802020404" pitchFamily="82" charset="0"/>
              </a:rPr>
              <a:t>Depende</a:t>
            </a:r>
            <a:endParaRPr lang="pt-BR" sz="9600" b="1" dirty="0">
              <a:solidFill>
                <a:srgbClr val="FFC000"/>
              </a:solidFill>
              <a:latin typeface="Stencil" panose="040409050D0802020404" pitchFamily="8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“For privacy, the Security Model defines what portion of the message is encrypted. “ – </a:t>
            </a:r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IEEE - rfc3411</a:t>
            </a:r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Por que 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não lê meus dados?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6" y="1770140"/>
            <a:ext cx="8877198" cy="497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87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snmpconf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snmpconf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– Gera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arquivos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configuração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80036"/>
            <a:ext cx="6588224" cy="42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snmptranslate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snmptranslate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–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Traduz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OIDs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numéricos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nonimais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ou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vice-versa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            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Exibe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a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árvore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dos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objetos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3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84413" y="2805896"/>
            <a:ext cx="8196943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snmptranslate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-On 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.1.3.6.1.2.1.1.3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snmptranslate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-On -IR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1.3.6.1.2.1.1.3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snmptranslate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3528" y="2197187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-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On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-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lb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/ -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On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-IR: Exibe o OID numérico de um </a:t>
            </a:r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objeto</a:t>
            </a:r>
          </a:p>
        </p:txBody>
      </p:sp>
    </p:spTree>
    <p:extLst>
      <p:ext uri="{BB962C8B-B14F-4D97-AF65-F5344CB8AC3E}">
        <p14:creationId xmlns:p14="http://schemas.microsoft.com/office/powerpoint/2010/main" val="22663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snmptranslate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-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Of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-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Ib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/ -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Of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-IR: Exibe o OID nominal de um </a:t>
            </a:r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objeto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9513" y="2780928"/>
            <a:ext cx="8196943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snmptranslate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-Of 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.iso.org.dod.internet.mgmt.mib-2.system.sysUpTime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snmptranslate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-Of -IR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iso.org.dod.internet.mgmt.mib-2.system.sysUpTime</a:t>
            </a:r>
          </a:p>
        </p:txBody>
      </p:sp>
    </p:spTree>
    <p:extLst>
      <p:ext uri="{BB962C8B-B14F-4D97-AF65-F5344CB8AC3E}">
        <p14:creationId xmlns:p14="http://schemas.microsoft.com/office/powerpoint/2010/main" val="28941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snmptranslate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749864"/>
            <a:ext cx="8196943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snmptranslate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-On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-Td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.1.3.6.1.2.1.1.3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OBJECT-TYPE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FROM       SNMPv2-MIB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SYNTAX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TimeTicks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MAX-ACCESS    read-only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STATUS        current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  "The time (in hundredths of a second) since the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network management portion of the system was last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re-initialized."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::=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org(3)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(6) internet(1)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 mib-2(1) system(1) 3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2204864"/>
            <a:ext cx="81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 Light" panose="020F0302020204030204" pitchFamily="34" charset="0"/>
                <a:cs typeface="Consolas" panose="020B0609020204030204" pitchFamily="49" charset="0"/>
              </a:rPr>
              <a:t>-</a:t>
            </a:r>
            <a:r>
              <a:rPr lang="pt-BR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On</a:t>
            </a:r>
            <a:r>
              <a:rPr lang="pt-BR" b="1" dirty="0">
                <a:latin typeface="Calibri Light" panose="020F0302020204030204" pitchFamily="34" charset="0"/>
                <a:cs typeface="Consolas" panose="020B0609020204030204" pitchFamily="49" charset="0"/>
              </a:rPr>
              <a:t> -</a:t>
            </a:r>
            <a:r>
              <a:rPr lang="pt-BR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Ib</a:t>
            </a:r>
            <a:r>
              <a:rPr lang="pt-BR" b="1" dirty="0">
                <a:latin typeface="Calibri Light" panose="020F0302020204030204" pitchFamily="34" charset="0"/>
                <a:cs typeface="Consolas" panose="020B0609020204030204" pitchFamily="49" charset="0"/>
              </a:rPr>
              <a:t> -</a:t>
            </a:r>
            <a:r>
              <a:rPr lang="pt-BR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Td</a:t>
            </a:r>
            <a:r>
              <a:rPr lang="pt-BR" b="1" dirty="0">
                <a:latin typeface="Calibri Light" panose="020F0302020204030204" pitchFamily="34" charset="0"/>
                <a:cs typeface="Consolas" panose="020B0609020204030204" pitchFamily="49" charset="0"/>
              </a:rPr>
              <a:t>: Exibe o OID numérico de um objeto e sua </a:t>
            </a:r>
            <a:r>
              <a:rPr lang="pt-BR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descrição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2852936"/>
            <a:ext cx="819694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snmptranslate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.1.3.6.1.2.1.1.3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SNMPv2-MIB::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Exibindo o OID nominal de um OID </a:t>
            </a:r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numérico</a:t>
            </a:r>
            <a:endParaRPr lang="pt-BR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snmptranslate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" y="0"/>
            <a:ext cx="9143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Quem sou eu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8"/>
            <a:ext cx="8196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André (Luis Boni) </a:t>
            </a:r>
            <a:r>
              <a:rPr lang="pt-BR" sz="2000" b="1" dirty="0" err="1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Déo</a:t>
            </a:r>
            <a:endParaRPr lang="pt-BR" sz="2000" b="1" dirty="0">
              <a:solidFill>
                <a:srgbClr val="FF0000"/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Fundador da 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Comunidade </a:t>
            </a:r>
            <a:r>
              <a:rPr lang="pt-BR" sz="2000" dirty="0" err="1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Zabbix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 Brasil</a:t>
            </a:r>
            <a:endParaRPr lang="pt-BR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Co-Autor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do Livro de 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  <a:hlinkClick r:id="rId3"/>
              </a:rPr>
              <a:t>A </a:t>
            </a:r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  <a:hlinkClick r:id="rId3"/>
              </a:rPr>
              <a:t>a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  <a:hlinkClick r:id="rId3"/>
              </a:rPr>
              <a:t> </a:t>
            </a:r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  <a:hlinkClick r:id="rId3"/>
              </a:rPr>
              <a:t>Zabbix</a:t>
            </a:r>
            <a:endParaRPr lang="pt-BR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Administrador de Redes, Professor Universitário, Membro da Comunidade </a:t>
            </a:r>
            <a:r>
              <a:rPr lang="pt-BR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OpenSource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</a:p>
          <a:p>
            <a:endParaRPr lang="pt-BR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  <a:hlinkClick r:id="rId4"/>
              </a:rPr>
              <a:t>@</a:t>
            </a:r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  <a:hlinkClick r:id="rId4"/>
              </a:rPr>
              <a:t>deoandre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	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  <a:hlinkClick r:id="rId5"/>
              </a:rPr>
              <a:t>andredeo@gmail.com</a:t>
            </a:r>
            <a:endParaRPr lang="pt-BR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  <a:hlinkClick r:id="rId6"/>
              </a:rPr>
              <a:t>http://andredeo.blogspot.com</a:t>
            </a:r>
            <a:endParaRPr lang="pt-BR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9" t="20469" r="14563" b="21946"/>
          <a:stretch/>
        </p:blipFill>
        <p:spPr>
          <a:xfrm>
            <a:off x="1005554" y="4994099"/>
            <a:ext cx="433894" cy="3600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89280"/>
            <a:ext cx="357787" cy="36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99413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2204864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-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Td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: Exibe a descrição de um </a:t>
            </a:r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OID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snmptranslate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831445"/>
            <a:ext cx="8196943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snmptranslate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-Td .1.3.6.1.2.1.1.3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SNMPv2-MIB::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OBJECT-TYPE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FROM       SNMPv2-MIB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SYNTAX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TimeTicks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MAX-ACCESS    read-only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STATUS        current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  "The time (in hundredths of a second) since the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network management portion of the system was last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re-initialized."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::=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org(3)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(6) internet(1)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 mib-2(1) system(1) 3 }</a:t>
            </a:r>
          </a:p>
        </p:txBody>
      </p:sp>
    </p:spTree>
    <p:extLst>
      <p:ext uri="{BB962C8B-B14F-4D97-AF65-F5344CB8AC3E}">
        <p14:creationId xmlns:p14="http://schemas.microsoft.com/office/powerpoint/2010/main" val="2666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snmptranslate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-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Tp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-IR: Exibe a hierarquia da MIB a partir de um </a:t>
            </a:r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galho</a:t>
            </a:r>
          </a:p>
        </p:txBody>
      </p:sp>
    </p:spTree>
    <p:extLst>
      <p:ext uri="{BB962C8B-B14F-4D97-AF65-F5344CB8AC3E}">
        <p14:creationId xmlns:p14="http://schemas.microsoft.com/office/powerpoint/2010/main" val="3700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snmptranslate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598663"/>
            <a:ext cx="3600400" cy="51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Comandos SNMP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snmptable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snmptable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–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Exibe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as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informações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tabelas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objetos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formato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tabela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" y="2636912"/>
            <a:ext cx="9144000" cy="18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Configurações Uteis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~./.</a:t>
            </a:r>
            <a:r>
              <a:rPr lang="pt-BR" sz="5000" dirty="0" err="1" smtClean="0">
                <a:latin typeface="Calibri Light" panose="020F0302020204030204" pitchFamily="34" charset="0"/>
              </a:rPr>
              <a:t>snmp</a:t>
            </a:r>
            <a:r>
              <a:rPr lang="pt-BR" sz="5000" dirty="0" smtClean="0">
                <a:latin typeface="Calibri Light" panose="020F0302020204030204" pitchFamily="34" charset="0"/>
              </a:rPr>
              <a:t>/</a:t>
            </a:r>
            <a:r>
              <a:rPr lang="pt-BR" sz="5000" dirty="0" err="1" smtClean="0">
                <a:latin typeface="Calibri Light" panose="020F0302020204030204" pitchFamily="34" charset="0"/>
              </a:rPr>
              <a:t>snmp.conf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818671"/>
            <a:ext cx="8196943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snmp.conf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defsecurityname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defsecuritylevel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authPriv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defauthtype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MD5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defauthpassphrase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setup_passphrase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defprivtype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DES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defprivpassphrase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setup_passkey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4" y="2204864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Permite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definir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todos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parâmetros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autenticação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7273" y="4653136"/>
            <a:ext cx="819694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localhost sysContact.0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08488" y="2835464"/>
            <a:ext cx="819694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snmpget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 3 -u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"" -x DES -X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setup_passkey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authPriv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MD5 -A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setup_passphrase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sysContact.0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2204864"/>
            <a:ext cx="8196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Sintaxe 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dos comandos 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sem o </a:t>
            </a:r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snmp.conf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endParaRPr lang="pt-BR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Sintaxe dos comandos com o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snmp.conf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Configurações Uteis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~/.</a:t>
            </a:r>
            <a:r>
              <a:rPr lang="pt-BR" sz="5000" dirty="0" err="1" smtClean="0">
                <a:latin typeface="Calibri Light" panose="020F0302020204030204" pitchFamily="34" charset="0"/>
              </a:rPr>
              <a:t>snmp</a:t>
            </a:r>
            <a:r>
              <a:rPr lang="pt-BR" sz="5000" dirty="0" smtClean="0">
                <a:latin typeface="Calibri Light" panose="020F0302020204030204" pitchFamily="34" charset="0"/>
              </a:rPr>
              <a:t>/</a:t>
            </a:r>
            <a:r>
              <a:rPr lang="pt-BR" sz="5000" dirty="0" err="1" smtClean="0">
                <a:latin typeface="Calibri Light" panose="020F0302020204030204" pitchFamily="34" charset="0"/>
              </a:rPr>
              <a:t>snmp.conf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Configurações Uteis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/</a:t>
            </a:r>
            <a:r>
              <a:rPr lang="pt-BR" sz="5000" dirty="0" err="1" smtClean="0">
                <a:latin typeface="Calibri Light" panose="020F0302020204030204" pitchFamily="34" charset="0"/>
              </a:rPr>
              <a:t>etc</a:t>
            </a:r>
            <a:r>
              <a:rPr lang="pt-BR" sz="5000" dirty="0" smtClean="0">
                <a:latin typeface="Calibri Light" panose="020F0302020204030204" pitchFamily="34" charset="0"/>
              </a:rPr>
              <a:t>/</a:t>
            </a:r>
            <a:r>
              <a:rPr lang="pt-BR" sz="5000" dirty="0" err="1" smtClean="0">
                <a:latin typeface="Calibri Light" panose="020F0302020204030204" pitchFamily="34" charset="0"/>
              </a:rPr>
              <a:t>snmp</a:t>
            </a:r>
            <a:r>
              <a:rPr lang="pt-BR" sz="5000" dirty="0" smtClean="0">
                <a:latin typeface="Calibri Light" panose="020F0302020204030204" pitchFamily="34" charset="0"/>
              </a:rPr>
              <a:t>/</a:t>
            </a:r>
            <a:r>
              <a:rPr lang="pt-BR" sz="5000" dirty="0" err="1" smtClean="0">
                <a:latin typeface="Calibri Light" panose="020F0302020204030204" pitchFamily="34" charset="0"/>
              </a:rPr>
              <a:t>snmp.conf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Carregar </a:t>
            </a:r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automáticamente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todas as </a:t>
            </a:r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MIBs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disponíveis no sistema.</a:t>
            </a:r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2780928"/>
            <a:ext cx="819694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snmp.conf</a:t>
            </a:r>
            <a:endParaRPr lang="pt-B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+ALL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Configurações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extend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3466743"/>
            <a:ext cx="8196943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cat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 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snmpd.conf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v3 devidamente configurado - Monitoramento utilizando um comando customizado com OID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personalizada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         OID             Nome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         .1.1.1.1.1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Zabbix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/bin/bash       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etc/snmp/zabbix.sh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2204864"/>
            <a:ext cx="8196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extend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–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Permite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executar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um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comando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com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passagem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parâmetros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assim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como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o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exec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porém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me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permite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especificar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qual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OID as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informações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serão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armazenadas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Configurações Uteis</a:t>
            </a: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extend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32856"/>
            <a:ext cx="8196943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snmpwalk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-v 3 -u initial -n "" -x DES -l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authNoPriv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-a MD5 -A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setup_passphrase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.1.1.1.1.1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iso.1.1.1.1.1.0 = INTEGER: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iso.1.1.1.1.2.1.2.4.69.99.104.111 = STRING: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iso.1.1.1.1.2.1.3.4.69.99.104.111 = STRING: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/zabbix.sh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iso.1.1.1.1.2.1.4.4.69.99.104.111 = ""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iso.1.1.1.1.3.1.4.4.69.99.104.111 = INTEGER: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iso.1.1.1.1.4.1.2.4.69.99.104.111.1 = STRING: 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 Tarde,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vamos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nosso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monitoramento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717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Configurações Uteis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Máscaras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Máscaras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devem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ser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informadas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no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formato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Hexadecimal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</a:b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O caractere separador da mascara pode ser 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“.” 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ou 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“:”;</a:t>
            </a:r>
            <a:endParaRPr lang="pt-BR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A 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cada bit na máscara indica se os </a:t>
            </a:r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OIDs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correspondentes devem coincidir (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1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) ou não (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0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888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Por que 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não lê meus dados?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2" name="Fluxograma: Terminação 1"/>
          <p:cNvSpPr/>
          <p:nvPr/>
        </p:nvSpPr>
        <p:spPr>
          <a:xfrm>
            <a:off x="4022271" y="2271732"/>
            <a:ext cx="1099457" cy="4837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 Light" panose="020F0302020204030204" pitchFamily="34" charset="0"/>
              </a:rPr>
              <a:t>Início</a:t>
            </a:r>
            <a:endParaRPr lang="pt-BR" dirty="0">
              <a:latin typeface="Calibri Light" panose="020F0302020204030204" pitchFamily="34" charset="0"/>
            </a:endParaRPr>
          </a:p>
        </p:txBody>
      </p:sp>
      <p:sp>
        <p:nvSpPr>
          <p:cNvPr id="3" name="Fluxograma: Decisão 2"/>
          <p:cNvSpPr/>
          <p:nvPr/>
        </p:nvSpPr>
        <p:spPr>
          <a:xfrm>
            <a:off x="3334908" y="3178747"/>
            <a:ext cx="2495954" cy="2229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 Light" panose="020F0302020204030204" pitchFamily="34" charset="0"/>
              </a:rPr>
              <a:t>Você consegue ler os dados via </a:t>
            </a:r>
            <a:r>
              <a:rPr lang="pt-BR" dirty="0" err="1" smtClean="0">
                <a:latin typeface="Calibri Light" panose="020F0302020204030204" pitchFamily="34" charset="0"/>
              </a:rPr>
              <a:t>snmpget</a:t>
            </a:r>
            <a:r>
              <a:rPr lang="pt-BR" dirty="0" smtClean="0">
                <a:latin typeface="Calibri Light" panose="020F0302020204030204" pitchFamily="34" charset="0"/>
              </a:rPr>
              <a:t>?</a:t>
            </a:r>
            <a:endParaRPr lang="pt-BR" dirty="0">
              <a:latin typeface="Calibri Light" panose="020F0302020204030204" pitchFamily="34" charset="0"/>
            </a:endParaRPr>
          </a:p>
        </p:txBody>
      </p:sp>
      <p:sp>
        <p:nvSpPr>
          <p:cNvPr id="8" name="Fluxograma: Processo 7"/>
          <p:cNvSpPr/>
          <p:nvPr/>
        </p:nvSpPr>
        <p:spPr>
          <a:xfrm>
            <a:off x="6829077" y="3613282"/>
            <a:ext cx="1523114" cy="1360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 Light" panose="020F0302020204030204" pitchFamily="34" charset="0"/>
              </a:rPr>
              <a:t>Revise a configuração do equipamento</a:t>
            </a:r>
            <a:endParaRPr lang="pt-BR" dirty="0">
              <a:latin typeface="Calibri Light" panose="020F0302020204030204" pitchFamily="34" charset="0"/>
            </a:endParaRPr>
          </a:p>
        </p:txBody>
      </p:sp>
      <p:sp>
        <p:nvSpPr>
          <p:cNvPr id="12" name="Fluxograma: Processo 11"/>
          <p:cNvSpPr>
            <a:spLocks noChangeAspect="1"/>
          </p:cNvSpPr>
          <p:nvPr/>
        </p:nvSpPr>
        <p:spPr>
          <a:xfrm>
            <a:off x="803436" y="3611809"/>
            <a:ext cx="1523283" cy="1360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 Light" panose="020F0302020204030204" pitchFamily="34" charset="0"/>
              </a:rPr>
              <a:t>Revise a configuração do item no </a:t>
            </a:r>
            <a:r>
              <a:rPr lang="pt-BR" dirty="0" err="1" smtClean="0">
                <a:latin typeface="Calibri Light" panose="020F0302020204030204" pitchFamily="34" charset="0"/>
              </a:rPr>
              <a:t>Zabbix</a:t>
            </a:r>
            <a:endParaRPr lang="pt-BR" dirty="0">
              <a:latin typeface="Calibri Light" panose="020F0302020204030204" pitchFamily="34" charset="0"/>
            </a:endParaRPr>
          </a:p>
        </p:txBody>
      </p:sp>
      <p:sp>
        <p:nvSpPr>
          <p:cNvPr id="14" name="Fluxograma: Terminação 13"/>
          <p:cNvSpPr/>
          <p:nvPr/>
        </p:nvSpPr>
        <p:spPr>
          <a:xfrm>
            <a:off x="4005684" y="5821557"/>
            <a:ext cx="1099457" cy="4837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 Light" panose="020F0302020204030204" pitchFamily="34" charset="0"/>
              </a:rPr>
              <a:t>Fim</a:t>
            </a:r>
            <a:endParaRPr lang="pt-BR" dirty="0">
              <a:latin typeface="Calibri Light" panose="020F0302020204030204" pitchFamily="34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565076" y="6059669"/>
            <a:ext cx="2465691" cy="28773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2326719" y="4293607"/>
            <a:ext cx="1008189" cy="0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805675" y="3900114"/>
            <a:ext cx="100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 Light" panose="020F0302020204030204" pitchFamily="34" charset="0"/>
              </a:rPr>
              <a:t>Não</a:t>
            </a:r>
            <a:endParaRPr lang="pt-BR" dirty="0">
              <a:latin typeface="Calibri Light" panose="020F030202020403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326718" y="3900114"/>
            <a:ext cx="100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Sim</a:t>
            </a:r>
            <a:endParaRPr lang="pt-BR" dirty="0">
              <a:latin typeface="Calibri Light" panose="020F0302020204030204" pitchFamily="34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582884" y="2743364"/>
            <a:ext cx="1" cy="438095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632754" y="4972609"/>
            <a:ext cx="0" cy="1115833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565077" y="4972609"/>
            <a:ext cx="0" cy="1101446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5105142" y="6088442"/>
            <a:ext cx="2527612" cy="0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endCxn id="8" idx="1"/>
          </p:cNvCxnSpPr>
          <p:nvPr/>
        </p:nvCxnSpPr>
        <p:spPr>
          <a:xfrm>
            <a:off x="5805675" y="4292634"/>
            <a:ext cx="1023402" cy="973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2" grpId="0" animBg="1"/>
      <p:bldP spid="14" grpId="0" animBg="1"/>
      <p:bldP spid="31" grpId="0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Configurações Uteis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Máscaras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Um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exemplo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visual: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 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.1.3.6.1.2.1.2.2.1.1.1 == interfaces.ifTable.ifEntry.ifIndex.1  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1 1 1 1 1  1 1 1 1 0 1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(00000) == (</a:t>
            </a:r>
            <a:r>
              <a:rPr 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ff.a0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		o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índice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(the index) 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		a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coluna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(the column) 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		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ifEntry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		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ifTable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615084" y="3429000"/>
            <a:ext cx="0" cy="216024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>
            <a:off x="2612926" y="3645024"/>
            <a:ext cx="66293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2411760" y="3958456"/>
            <a:ext cx="8662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411760" y="3429000"/>
            <a:ext cx="0" cy="529456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248692" y="3429000"/>
            <a:ext cx="0" cy="835518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2248692" y="4264518"/>
            <a:ext cx="1027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2061246" y="4562076"/>
            <a:ext cx="12146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2061246" y="3457578"/>
            <a:ext cx="0" cy="1104498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Configurações Uteis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Máscaras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15382"/>
            <a:ext cx="6999490" cy="50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Visualizando os dados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de maneira variada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4697849"/>
            <a:ext cx="819694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-Of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 3 -u initial -n "" -x DES -l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authNoPriv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MD5 -A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setup_passphrase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ifDescr.2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.iso.org.dod.internet.mgmt.mib-2.interfaces.ifTable.ifEntry.ifDescr.2 = STRING: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enp0s3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7544" y="2204864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Exibição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Padrão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4109010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-Of: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Exibindo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o OID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Completo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Nonimal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0577" y="2867109"/>
            <a:ext cx="819694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snmpget -v 3 -u initial -n "" -x DES -l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authNoPriv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 MD5 -A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setup_passphrase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localhost ifDescr.2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IF-MIB::ifDescr.2 = STRING: enp0s3</a:t>
            </a:r>
          </a:p>
        </p:txBody>
      </p:sp>
    </p:spTree>
    <p:extLst>
      <p:ext uri="{BB962C8B-B14F-4D97-AF65-F5344CB8AC3E}">
        <p14:creationId xmlns:p14="http://schemas.microsoft.com/office/powerpoint/2010/main" val="15363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Visualizando os dados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de maneira variada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4944937"/>
            <a:ext cx="8196943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-v 3 -u initial -n "" -x DES -l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authNoPriv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MD5 -A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setup_passphrase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ifDescr.2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IF-MIB::ifDescr.2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enp0s3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1192" y="2197021"/>
            <a:ext cx="81969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-On: </a:t>
            </a:r>
            <a:r>
              <a:rPr lang="en-US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Exibindo</a:t>
            </a:r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o OID </a:t>
            </a:r>
            <a:r>
              <a:rPr lang="en-US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Completo</a:t>
            </a:r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Numérico</a:t>
            </a:r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-</a:t>
            </a:r>
            <a:r>
              <a:rPr lang="pt-BR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Oq</a:t>
            </a:r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: Exibe 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o OID abreviado; Apenas o final do </a:t>
            </a:r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OID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84960" y="2812574"/>
            <a:ext cx="8196943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-On -v 3 -u initial -n "" -x DES -l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authNoPriv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MD5 -A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setup_passphrase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ifDescr.2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.1.3.6.1.2.1.2.2.1.2.2 = STRING: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enp0s3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Visualizando os dados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de maneira variada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-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Oqn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: Exibe o OID abreviado; Apenas o final do OID na forma </a:t>
            </a:r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numérica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3281" y="2808209"/>
            <a:ext cx="8196943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snmpget 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Oqn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-v 3 -u initial -n "" -x DES -l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authNoPriv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MD5 -A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setup_passphrase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 ifDescr.2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.1.3.6.1.2.1.2.2.1.2.2 enp0s3</a:t>
            </a:r>
          </a:p>
        </p:txBody>
      </p:sp>
    </p:spTree>
    <p:extLst>
      <p:ext uri="{BB962C8B-B14F-4D97-AF65-F5344CB8AC3E}">
        <p14:creationId xmlns:p14="http://schemas.microsoft.com/office/powerpoint/2010/main" val="4022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Templates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Generic –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Itens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sysContact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SNMPv2-MIB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sysDescr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SNMPv2-MIB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sysLocation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SNMPv2-MIB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sysName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SNMPv2-MIB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sysUpTime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SNMPv2-MIB</a:t>
            </a: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Generic – Discovery</a:t>
            </a:r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rules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Não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se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aplica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</a:p>
          <a:p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Generic –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Item prototypes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Não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se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aplica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Templates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Disks –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Itens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Não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se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aplica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Disk – Discovery</a:t>
            </a:r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rules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hrStorageDescr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HOST-RESOURCES-MIB</a:t>
            </a: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Disks </a:t>
            </a:r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– Item prototypes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pt-BR" sz="2000" b="1" dirty="0" err="1" smtClean="0">
                <a:latin typeface="Calibri Light" panose="020F0302020204030204" pitchFamily="34" charset="0"/>
              </a:rPr>
              <a:t>hrStorageAllocationUnits</a:t>
            </a:r>
            <a:r>
              <a:rPr lang="pt-BR" sz="2000" dirty="0" smtClean="0">
                <a:latin typeface="Calibri Light" panose="020F0302020204030204" pitchFamily="34" charset="0"/>
              </a:rPr>
              <a:t> –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HOST-RESOURCES-MIB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hrStorageDescr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HOST-RESOURCES-MIB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hrStorageSize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–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HOST-RESOURCES-MIB</a:t>
            </a:r>
          </a:p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hrStorageUsed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– HOST-RESOURCES-MIB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hrStorageUsedInBytes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last("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hrStorageUsed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[{#SNMPVALUE}]") * last("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hrStorageAllocationUnits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[{#SNMPVALUE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}]")</a:t>
            </a:r>
          </a:p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hrStorageSizeInBytes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– last("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hrStorageSize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[{#SNMPVALUE}]") * last("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hrStorageAllocationUnits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[{#SNMPVALUE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}]")</a:t>
            </a:r>
          </a:p>
        </p:txBody>
      </p:sp>
    </p:spTree>
    <p:extLst>
      <p:ext uri="{BB962C8B-B14F-4D97-AF65-F5344CB8AC3E}">
        <p14:creationId xmlns:p14="http://schemas.microsoft.com/office/powerpoint/2010/main" val="11581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Templates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Interfaces –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Itens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ifNumber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– IF-MIB</a:t>
            </a: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Interfaces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– Discovery</a:t>
            </a:r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rules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ifDescr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– IF-MIB</a:t>
            </a:r>
          </a:p>
          <a:p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Interfaces –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Item prototypes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ifAdminStatus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– IF-MIB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ifAlias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IF-MIB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ifDescr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IF-MIB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ifInErrors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IF-MIB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ifInOctets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IF-MIB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ifOperStatus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IF-MIB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ifOutErrors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IF-MIB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ifOutOctets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IF-MIB</a:t>
            </a:r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Templates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Processors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–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Itens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Não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se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aplica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Processors–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Discovery rules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hrProcessorLoad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–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HOST-RESOURCES-MIB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Processors – Item prototypes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hrProcessorLoad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–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HOST-RESOURCES-MIB</a:t>
            </a:r>
          </a:p>
        </p:txBody>
      </p:sp>
    </p:spTree>
    <p:extLst>
      <p:ext uri="{BB962C8B-B14F-4D97-AF65-F5344CB8AC3E}">
        <p14:creationId xmlns:p14="http://schemas.microsoft.com/office/powerpoint/2010/main" val="11674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Templates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Device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Generic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Template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SNMP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Interfaces</a:t>
            </a: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OS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Linux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Template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SNMP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Disks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Template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SNMP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Generic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Template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SNMP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Interfaces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Template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SNMP Processors	</a:t>
            </a:r>
          </a:p>
          <a:p>
            <a:endParaRPr lang="en-US" sz="2000" b="1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Template SNMP OS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Windows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Template SNMP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Disks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Template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SNMP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Generic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Template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SNMP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Interfaces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Template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SNMP Processors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 rot="20182396">
            <a:off x="1335926" y="3285389"/>
            <a:ext cx="6472147" cy="1791437"/>
          </a:xfrm>
          <a:prstGeom prst="flowChartProcess">
            <a:avLst/>
          </a:prstGeom>
          <a:noFill/>
          <a:ln w="63500" cmpd="sng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>
                <a:solidFill>
                  <a:srgbClr val="33CC33"/>
                </a:solidFill>
                <a:latin typeface="Stencil" panose="040409050D0802020404" pitchFamily="82" charset="0"/>
              </a:rPr>
              <a:t>Todas </a:t>
            </a:r>
            <a:r>
              <a:rPr lang="pt-BR" sz="5400" b="1" dirty="0" err="1" smtClean="0">
                <a:solidFill>
                  <a:srgbClr val="33CC33"/>
                </a:solidFill>
                <a:latin typeface="Stencil" panose="040409050D0802020404" pitchFamily="82" charset="0"/>
              </a:rPr>
              <a:t>Mibs</a:t>
            </a:r>
            <a:r>
              <a:rPr lang="pt-BR" sz="5400" b="1" dirty="0" smtClean="0">
                <a:solidFill>
                  <a:srgbClr val="33CC33"/>
                </a:solidFill>
                <a:latin typeface="Stencil" panose="040409050D0802020404" pitchFamily="82" charset="0"/>
              </a:rPr>
              <a:t> Default</a:t>
            </a:r>
            <a:endParaRPr lang="pt-BR" sz="5400" b="1" dirty="0">
              <a:solidFill>
                <a:srgbClr val="33CC33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0885" y="3431"/>
            <a:ext cx="9133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Estrutura do Net-SNMP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4413" y="2197188"/>
            <a:ext cx="81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etc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snmpd.conf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Arquivo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configuração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principal do Net-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Se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você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especificar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um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objeto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nesse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arquivo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como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por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exemplo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syslocation</a:t>
            </a:r>
            <a:r>
              <a:rPr 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syscontact</a:t>
            </a:r>
            <a:r>
              <a:rPr 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sysdescr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, etc.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Esse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objeto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se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tornará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ro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(read only).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Man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snmpd.conf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etc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snmp.conf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Arquivo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configurações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do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ambiente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Definições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acesso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do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cliente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Definições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diretórios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padrões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Definições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mibs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Definições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saídas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padrões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comandos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  <a:hlinkClick r:id="rId3"/>
              </a:rPr>
              <a:t>Man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  <a:hlinkClick r:id="rId3"/>
              </a:rPr>
              <a:t>snmp.conf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Low</a:t>
            </a:r>
            <a:r>
              <a:rPr lang="pt-BR" sz="5000" dirty="0" smtClean="0">
                <a:latin typeface="Calibri Light" panose="020F0302020204030204" pitchFamily="34" charset="0"/>
              </a:rPr>
              <a:t> </a:t>
            </a:r>
            <a:r>
              <a:rPr lang="pt-BR" sz="5000" dirty="0" err="1" smtClean="0">
                <a:latin typeface="Calibri Light" panose="020F0302020204030204" pitchFamily="34" charset="0"/>
              </a:rPr>
              <a:t>Level</a:t>
            </a:r>
            <a:r>
              <a:rPr lang="pt-BR" sz="5000" dirty="0" smtClean="0">
                <a:latin typeface="Calibri Light" panose="020F0302020204030204" pitchFamily="34" charset="0"/>
              </a:rPr>
              <a:t> Discovery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O SNMP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utiliza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o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padrão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Indexador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&gt; = &lt;valor&gt;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, o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Zabbix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entende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esse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padrão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converte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para as macros </a:t>
            </a:r>
            <a:r>
              <a:rPr 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{#SNMPINDEX}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e </a:t>
            </a:r>
            <a:r>
              <a:rPr 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{#SNMPVALUE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}</a:t>
            </a:r>
          </a:p>
          <a:p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SNMP:</a:t>
            </a:r>
          </a:p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#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snmpwalk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-v 3 -u user1 -n "" -x DES -X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senha_key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-l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authPriv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-a MD5 -A 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senhateste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localhost IF-MIB::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ifDescr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IF-MIB::ifDescr.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1 =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STRING: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lo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IF-MIB::ifDescr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.2 =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STRING: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enp0s3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IF-MIB::ifDescr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.3 =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STRING: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enp0s8</a:t>
            </a:r>
          </a:p>
          <a:p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Zabbix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{#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SNMPINDEX}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{#SNMPVALUE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}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lo</a:t>
            </a:r>
            <a:endParaRPr lang="en-US" sz="2000" dirty="0">
              <a:solidFill>
                <a:srgbClr val="FF0000"/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{#SNMPINDEX}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{#SNMPVALUE}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enp0s3</a:t>
            </a:r>
            <a:endParaRPr lang="en-US" sz="2000" dirty="0">
              <a:solidFill>
                <a:srgbClr val="FF0000"/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{#SNMPINDEX}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{#SNMPVALUE}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enp0s8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Low</a:t>
            </a:r>
            <a:r>
              <a:rPr lang="pt-BR" sz="5000" dirty="0" smtClean="0">
                <a:latin typeface="Calibri Light" panose="020F0302020204030204" pitchFamily="34" charset="0"/>
              </a:rPr>
              <a:t> </a:t>
            </a:r>
            <a:r>
              <a:rPr lang="pt-BR" sz="5000" dirty="0" err="1" smtClean="0">
                <a:latin typeface="Calibri Light" panose="020F0302020204030204" pitchFamily="34" charset="0"/>
              </a:rPr>
              <a:t>Level</a:t>
            </a:r>
            <a:r>
              <a:rPr lang="pt-BR" sz="5000" dirty="0" smtClean="0">
                <a:latin typeface="Calibri Light" panose="020F0302020204030204" pitchFamily="34" charset="0"/>
              </a:rPr>
              <a:t> Discovery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" y="1971169"/>
            <a:ext cx="9144000" cy="441015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96" y="2636912"/>
            <a:ext cx="4038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6"/>
          <p:cNvCxnSpPr/>
          <p:nvPr/>
        </p:nvCxnSpPr>
        <p:spPr>
          <a:xfrm flipV="1">
            <a:off x="3347864" y="3212976"/>
            <a:ext cx="1872208" cy="330544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err="1" smtClean="0">
                <a:latin typeface="Calibri Light" panose="020F0302020204030204" pitchFamily="34" charset="0"/>
              </a:rPr>
              <a:t>Low</a:t>
            </a:r>
            <a:r>
              <a:rPr lang="pt-BR" sz="5000" dirty="0" smtClean="0">
                <a:latin typeface="Calibri Light" panose="020F0302020204030204" pitchFamily="34" charset="0"/>
              </a:rPr>
              <a:t> </a:t>
            </a:r>
            <a:r>
              <a:rPr lang="pt-BR" sz="5000" dirty="0" err="1" smtClean="0">
                <a:latin typeface="Calibri Light" panose="020F0302020204030204" pitchFamily="34" charset="0"/>
              </a:rPr>
              <a:t>Level</a:t>
            </a:r>
            <a:r>
              <a:rPr lang="pt-BR" sz="5000" dirty="0" smtClean="0">
                <a:latin typeface="Calibri Light" panose="020F0302020204030204" pitchFamily="34" charset="0"/>
              </a:rPr>
              <a:t> Discovery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2800"/>
            <a:ext cx="9144000" cy="44997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86270"/>
            <a:ext cx="46958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/>
          <p:cNvCxnSpPr/>
          <p:nvPr/>
        </p:nvCxnSpPr>
        <p:spPr>
          <a:xfrm>
            <a:off x="3347864" y="3456530"/>
            <a:ext cx="1368152" cy="86990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LLD Personalizado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87720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1454" r="1468" b="2117"/>
          <a:stretch/>
        </p:blipFill>
        <p:spPr>
          <a:xfrm>
            <a:off x="4067944" y="1661717"/>
            <a:ext cx="5040560" cy="327945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2339752" y="3212976"/>
            <a:ext cx="1728192" cy="216024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LLD Personalizado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" y="1916832"/>
            <a:ext cx="9144000" cy="45401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499"/>
          <a:stretch/>
        </p:blipFill>
        <p:spPr>
          <a:xfrm>
            <a:off x="4607255" y="2564904"/>
            <a:ext cx="4535055" cy="1702296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3419872" y="3429000"/>
            <a:ext cx="1183190" cy="149630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LLD Personalizado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800"/>
            <a:ext cx="9144000" cy="45459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829" y="2488970"/>
            <a:ext cx="4576276" cy="170280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3419872" y="3429000"/>
            <a:ext cx="1183190" cy="149630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endParaRPr lang="pt-BR" sz="5000" dirty="0" smtClean="0">
              <a:latin typeface="Calibri Light" panose="020F0302020204030204" pitchFamily="34" charset="0"/>
            </a:endParaRP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LLD Personalizado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800"/>
            <a:ext cx="9144000" cy="31929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4" y="2636912"/>
            <a:ext cx="7425152" cy="30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uxograma: Terminação 76"/>
          <p:cNvSpPr/>
          <p:nvPr/>
        </p:nvSpPr>
        <p:spPr>
          <a:xfrm>
            <a:off x="4146092" y="1904122"/>
            <a:ext cx="824593" cy="36282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Início</a:t>
            </a:r>
          </a:p>
        </p:txBody>
      </p:sp>
      <p:cxnSp>
        <p:nvCxnSpPr>
          <p:cNvPr id="78" name="Conector de seta reta 77"/>
          <p:cNvCxnSpPr/>
          <p:nvPr/>
        </p:nvCxnSpPr>
        <p:spPr>
          <a:xfrm>
            <a:off x="4566551" y="2257847"/>
            <a:ext cx="1" cy="328571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xograma: Processo 78"/>
          <p:cNvSpPr>
            <a:spLocks noChangeAspect="1"/>
          </p:cNvSpPr>
          <p:nvPr/>
        </p:nvSpPr>
        <p:spPr>
          <a:xfrm>
            <a:off x="3995936" y="2561849"/>
            <a:ext cx="1142462" cy="102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 err="1">
                <a:latin typeface="Calibri Light" panose="020F0302020204030204" pitchFamily="34" charset="0"/>
              </a:rPr>
              <a:t>snmptrap</a:t>
            </a:r>
            <a:endParaRPr lang="pt-BR" sz="1300" dirty="0">
              <a:latin typeface="Calibri Light" panose="020F0302020204030204" pitchFamily="34" charset="0"/>
            </a:endParaRPr>
          </a:p>
        </p:txBody>
      </p:sp>
      <p:cxnSp>
        <p:nvCxnSpPr>
          <p:cNvPr id="80" name="Conector de seta reta 79"/>
          <p:cNvCxnSpPr/>
          <p:nvPr/>
        </p:nvCxnSpPr>
        <p:spPr>
          <a:xfrm>
            <a:off x="4566551" y="3573353"/>
            <a:ext cx="1" cy="328571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xograma: Processo 80"/>
          <p:cNvSpPr>
            <a:spLocks noChangeAspect="1"/>
          </p:cNvSpPr>
          <p:nvPr/>
        </p:nvSpPr>
        <p:spPr>
          <a:xfrm>
            <a:off x="3995936" y="3877356"/>
            <a:ext cx="1142462" cy="102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SNMPTT</a:t>
            </a:r>
          </a:p>
          <a:p>
            <a:pPr algn="ctr"/>
            <a:r>
              <a:rPr lang="pt-BR" sz="1300" dirty="0">
                <a:latin typeface="Calibri Light" panose="020F0302020204030204" pitchFamily="34" charset="0"/>
              </a:rPr>
              <a:t>(interpreta e  formata e o dado)</a:t>
            </a:r>
          </a:p>
        </p:txBody>
      </p:sp>
      <p:sp>
        <p:nvSpPr>
          <p:cNvPr id="82" name="Fluxograma: Processo 81"/>
          <p:cNvSpPr>
            <a:spLocks noChangeAspect="1"/>
          </p:cNvSpPr>
          <p:nvPr/>
        </p:nvSpPr>
        <p:spPr>
          <a:xfrm>
            <a:off x="3995936" y="5216712"/>
            <a:ext cx="1142462" cy="102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Arquivo</a:t>
            </a:r>
          </a:p>
        </p:txBody>
      </p:sp>
      <p:cxnSp>
        <p:nvCxnSpPr>
          <p:cNvPr id="83" name="Conector de seta reta 82"/>
          <p:cNvCxnSpPr/>
          <p:nvPr/>
        </p:nvCxnSpPr>
        <p:spPr>
          <a:xfrm>
            <a:off x="4566551" y="4897956"/>
            <a:ext cx="1" cy="328571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" y="0"/>
            <a:ext cx="9143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r>
              <a:rPr lang="pt-BR" sz="5000" dirty="0" smtClean="0">
                <a:latin typeface="Calibri Light" panose="020F0302020204030204" pitchFamily="34" charset="0"/>
              </a:rPr>
              <a:t>: </a:t>
            </a:r>
            <a:r>
              <a:rPr lang="pt-BR" sz="5000" dirty="0" err="1" smtClean="0">
                <a:latin typeface="Calibri Light" panose="020F0302020204030204" pitchFamily="34" charset="0"/>
              </a:rPr>
              <a:t>Traps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1" grpId="0" animBg="1"/>
      <p:bldP spid="8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uxograma: Processo 28"/>
          <p:cNvSpPr>
            <a:spLocks noChangeAspect="1"/>
          </p:cNvSpPr>
          <p:nvPr/>
        </p:nvSpPr>
        <p:spPr>
          <a:xfrm>
            <a:off x="4003975" y="1778119"/>
            <a:ext cx="1142462" cy="102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Arquivo</a:t>
            </a: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574590" y="2798720"/>
            <a:ext cx="1" cy="328571"/>
          </a:xfrm>
          <a:prstGeom prst="straightConnector1">
            <a:avLst/>
          </a:prstGeom>
          <a:ln w="25400">
            <a:solidFill>
              <a:srgbClr val="276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ocesso 30"/>
          <p:cNvSpPr>
            <a:spLocks noChangeAspect="1"/>
          </p:cNvSpPr>
          <p:nvPr/>
        </p:nvSpPr>
        <p:spPr>
          <a:xfrm>
            <a:off x="4003359" y="3127290"/>
            <a:ext cx="1142462" cy="102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 err="1">
                <a:latin typeface="Calibri Light" panose="020F0302020204030204" pitchFamily="34" charset="0"/>
              </a:rPr>
              <a:t>Zabbix</a:t>
            </a:r>
            <a:r>
              <a:rPr lang="pt-BR" sz="1300" dirty="0">
                <a:latin typeface="Calibri Light" panose="020F0302020204030204" pitchFamily="34" charset="0"/>
              </a:rPr>
              <a:t> SNMP </a:t>
            </a:r>
            <a:r>
              <a:rPr lang="pt-BR" sz="1300" dirty="0" err="1">
                <a:latin typeface="Calibri Light" panose="020F0302020204030204" pitchFamily="34" charset="0"/>
              </a:rPr>
              <a:t>trapper</a:t>
            </a:r>
            <a:endParaRPr lang="pt-BR" sz="1300" dirty="0">
              <a:latin typeface="Calibri Light" panose="020F0302020204030204" pitchFamily="34" charset="0"/>
            </a:endParaRPr>
          </a:p>
          <a:p>
            <a:pPr algn="ctr"/>
            <a:r>
              <a:rPr lang="pt-BR" sz="1300" dirty="0">
                <a:latin typeface="Calibri Light" panose="020F0302020204030204" pitchFamily="34" charset="0"/>
              </a:rPr>
              <a:t>(Lê e interpreta os dados)</a:t>
            </a:r>
          </a:p>
        </p:txBody>
      </p:sp>
      <p:sp>
        <p:nvSpPr>
          <p:cNvPr id="32" name="Fluxograma: Decisão 31"/>
          <p:cNvSpPr/>
          <p:nvPr/>
        </p:nvSpPr>
        <p:spPr>
          <a:xfrm>
            <a:off x="3635896" y="4476462"/>
            <a:ext cx="1871966" cy="16722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Existe Interface </a:t>
            </a:r>
            <a:r>
              <a:rPr lang="pt-BR" sz="1300" dirty="0" smtClean="0">
                <a:latin typeface="Calibri Light" panose="020F0302020204030204" pitchFamily="34" charset="0"/>
              </a:rPr>
              <a:t>Compatível?</a:t>
            </a:r>
            <a:endParaRPr lang="pt-BR" sz="1300" dirty="0">
              <a:latin typeface="Calibri Light" panose="020F0302020204030204" pitchFamily="34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879755" y="5312607"/>
            <a:ext cx="756142" cy="0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0"/>
          <p:cNvSpPr txBox="1"/>
          <p:nvPr/>
        </p:nvSpPr>
        <p:spPr>
          <a:xfrm>
            <a:off x="5488972" y="5017487"/>
            <a:ext cx="756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latin typeface="Calibri Light" panose="020F0302020204030204" pitchFamily="34" charset="0"/>
              </a:rPr>
              <a:t>Não</a:t>
            </a:r>
            <a:endParaRPr lang="pt-BR" sz="1300" dirty="0">
              <a:latin typeface="Calibri Light" panose="020F0302020204030204" pitchFamily="34" charset="0"/>
            </a:endParaRPr>
          </a:p>
        </p:txBody>
      </p:sp>
      <p:sp>
        <p:nvSpPr>
          <p:cNvPr id="35" name="CaixaDeTexto 31"/>
          <p:cNvSpPr txBox="1"/>
          <p:nvPr/>
        </p:nvSpPr>
        <p:spPr>
          <a:xfrm>
            <a:off x="2879754" y="5017487"/>
            <a:ext cx="756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Calibri Light" panose="020F0302020204030204" pitchFamily="34" charset="0"/>
              </a:rPr>
              <a:t>Sim</a:t>
            </a:r>
            <a:endParaRPr lang="pt-BR" sz="1300" dirty="0">
              <a:latin typeface="Calibri Light" panose="020F0302020204030204" pitchFamily="34" charset="0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4571879" y="4147891"/>
            <a:ext cx="1" cy="328571"/>
          </a:xfrm>
          <a:prstGeom prst="straightConnector1">
            <a:avLst/>
          </a:prstGeom>
          <a:ln w="25400">
            <a:solidFill>
              <a:srgbClr val="27639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189831" y="4532739"/>
            <a:ext cx="35368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/>
              <a:t>Somente o “IP” ou o “DNS” da interface do host</a:t>
            </a:r>
          </a:p>
          <a:p>
            <a:r>
              <a:rPr lang="pt-BR" sz="1300" dirty="0"/>
              <a:t>será utilizado durante a pesquisa.</a:t>
            </a:r>
          </a:p>
        </p:txBody>
      </p:sp>
      <p:cxnSp>
        <p:nvCxnSpPr>
          <p:cNvPr id="44" name="Conector de seta reta 43"/>
          <p:cNvCxnSpPr>
            <a:stCxn id="17" idx="1"/>
          </p:cNvCxnSpPr>
          <p:nvPr/>
        </p:nvCxnSpPr>
        <p:spPr>
          <a:xfrm flipV="1">
            <a:off x="2879754" y="5311878"/>
            <a:ext cx="0" cy="991661"/>
          </a:xfrm>
          <a:prstGeom prst="straightConnector1">
            <a:avLst/>
          </a:prstGeom>
          <a:ln w="25400">
            <a:solidFill>
              <a:srgbClr val="276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5493574" y="5308773"/>
            <a:ext cx="756142" cy="0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" idx="1"/>
          </p:cNvCxnSpPr>
          <p:nvPr/>
        </p:nvCxnSpPr>
        <p:spPr>
          <a:xfrm flipV="1">
            <a:off x="6245113" y="5308775"/>
            <a:ext cx="0" cy="984738"/>
          </a:xfrm>
          <a:prstGeom prst="straightConnector1">
            <a:avLst/>
          </a:prstGeom>
          <a:ln w="25400">
            <a:solidFill>
              <a:srgbClr val="276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" y="0"/>
            <a:ext cx="9143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r>
              <a:rPr lang="pt-BR" sz="5000" dirty="0" smtClean="0">
                <a:latin typeface="Calibri Light" panose="020F0302020204030204" pitchFamily="34" charset="0"/>
              </a:rPr>
              <a:t>: </a:t>
            </a:r>
            <a:r>
              <a:rPr lang="pt-BR" sz="5000" dirty="0" err="1" smtClean="0">
                <a:latin typeface="Calibri Light" panose="020F0302020204030204" pitchFamily="34" charset="0"/>
              </a:rPr>
              <a:t>Traps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2" name="Pentágono 1"/>
          <p:cNvSpPr/>
          <p:nvPr/>
        </p:nvSpPr>
        <p:spPr>
          <a:xfrm rot="5400000">
            <a:off x="5977653" y="6318657"/>
            <a:ext cx="53492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02797" y="6327077"/>
            <a:ext cx="484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bg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17" name="Pentágono 16"/>
          <p:cNvSpPr/>
          <p:nvPr/>
        </p:nvSpPr>
        <p:spPr>
          <a:xfrm rot="5400000">
            <a:off x="2612294" y="6328683"/>
            <a:ext cx="53492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637438" y="6337103"/>
            <a:ext cx="484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</a:t>
            </a:r>
            <a:endParaRPr lang="pt-BR" sz="13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462111" y="6350890"/>
            <a:ext cx="484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</a:t>
            </a:r>
            <a:endParaRPr lang="pt-BR" sz="13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/>
      <p:bldP spid="35" grpId="0"/>
      <p:bldP spid="38" grpId="0"/>
      <p:bldP spid="2" grpId="0" animBg="1"/>
      <p:bldP spid="3" grpId="0"/>
      <p:bldP spid="1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uxograma: Decisão 38"/>
          <p:cNvSpPr/>
          <p:nvPr/>
        </p:nvSpPr>
        <p:spPr>
          <a:xfrm>
            <a:off x="3086753" y="4456662"/>
            <a:ext cx="1871966" cy="16722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Existi um item de “</a:t>
            </a:r>
            <a:r>
              <a:rPr lang="pt-BR" sz="1300" dirty="0" err="1">
                <a:latin typeface="Calibri Light" panose="020F0302020204030204" pitchFamily="34" charset="0"/>
              </a:rPr>
              <a:t>snmptrap.fallback</a:t>
            </a:r>
            <a:r>
              <a:rPr lang="pt-BR" sz="1300" dirty="0">
                <a:latin typeface="Calibri Light" panose="020F0302020204030204" pitchFamily="34" charset="0"/>
              </a:rPr>
              <a:t>”</a:t>
            </a:r>
          </a:p>
          <a:p>
            <a:pPr algn="ctr"/>
            <a:r>
              <a:rPr lang="pt-BR" sz="1300" dirty="0">
                <a:latin typeface="Calibri Light" panose="020F0302020204030204" pitchFamily="34" charset="0"/>
              </a:rPr>
              <a:t>?</a:t>
            </a: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2330611" y="5292807"/>
            <a:ext cx="756142" cy="0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30"/>
          <p:cNvSpPr txBox="1"/>
          <p:nvPr/>
        </p:nvSpPr>
        <p:spPr>
          <a:xfrm>
            <a:off x="4939828" y="4997687"/>
            <a:ext cx="756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latin typeface="Calibri Light" panose="020F0302020204030204" pitchFamily="34" charset="0"/>
              </a:rPr>
              <a:t>Não</a:t>
            </a:r>
            <a:endParaRPr lang="pt-BR" sz="1300" dirty="0">
              <a:latin typeface="Calibri Light" panose="020F0302020204030204" pitchFamily="34" charset="0"/>
            </a:endParaRPr>
          </a:p>
        </p:txBody>
      </p:sp>
      <p:sp>
        <p:nvSpPr>
          <p:cNvPr id="42" name="CaixaDeTexto 31"/>
          <p:cNvSpPr txBox="1"/>
          <p:nvPr/>
        </p:nvSpPr>
        <p:spPr>
          <a:xfrm>
            <a:off x="2330611" y="4997687"/>
            <a:ext cx="756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Calibri Light" panose="020F0302020204030204" pitchFamily="34" charset="0"/>
              </a:rPr>
              <a:t>Sim</a:t>
            </a:r>
            <a:endParaRPr lang="pt-BR" sz="1300" dirty="0">
              <a:latin typeface="Calibri Light" panose="020F0302020204030204" pitchFamily="34" charset="0"/>
            </a:endParaRP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4939828" y="5292078"/>
            <a:ext cx="767552" cy="730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ocesso 45"/>
          <p:cNvSpPr>
            <a:spLocks noChangeAspect="1"/>
          </p:cNvSpPr>
          <p:nvPr/>
        </p:nvSpPr>
        <p:spPr>
          <a:xfrm>
            <a:off x="5696495" y="4781777"/>
            <a:ext cx="1142462" cy="102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Log de </a:t>
            </a:r>
            <a:r>
              <a:rPr lang="pt-BR" sz="1300" dirty="0" err="1">
                <a:latin typeface="Calibri Light" panose="020F0302020204030204" pitchFamily="34" charset="0"/>
              </a:rPr>
              <a:t>traps</a:t>
            </a:r>
            <a:r>
              <a:rPr lang="pt-BR" sz="1300" dirty="0">
                <a:latin typeface="Calibri Light" panose="020F0302020204030204" pitchFamily="34" charset="0"/>
              </a:rPr>
              <a:t> não correspondentes</a:t>
            </a:r>
          </a:p>
        </p:txBody>
      </p:sp>
      <p:sp>
        <p:nvSpPr>
          <p:cNvPr id="48" name="Fluxograma: Decisão 47"/>
          <p:cNvSpPr/>
          <p:nvPr/>
        </p:nvSpPr>
        <p:spPr>
          <a:xfrm>
            <a:off x="3086753" y="2128312"/>
            <a:ext cx="1871966" cy="16722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Existi um item compatível com </a:t>
            </a:r>
            <a:r>
              <a:rPr lang="pt-BR" sz="1300" dirty="0" err="1">
                <a:latin typeface="Calibri Light" panose="020F0302020204030204" pitchFamily="34" charset="0"/>
              </a:rPr>
              <a:t>snmptrap</a:t>
            </a:r>
            <a:endParaRPr lang="pt-BR" sz="1300" dirty="0">
              <a:latin typeface="Calibri Light" panose="020F0302020204030204" pitchFamily="34" charset="0"/>
            </a:endParaRPr>
          </a:p>
          <a:p>
            <a:pPr algn="ctr"/>
            <a:r>
              <a:rPr lang="pt-BR" sz="1300" dirty="0">
                <a:latin typeface="Calibri Light" panose="020F0302020204030204" pitchFamily="34" charset="0"/>
              </a:rPr>
              <a:t>[</a:t>
            </a:r>
            <a:r>
              <a:rPr lang="pt-BR" sz="1300" dirty="0" err="1">
                <a:latin typeface="Calibri Light" panose="020F0302020204030204" pitchFamily="34" charset="0"/>
              </a:rPr>
              <a:t>regexp</a:t>
            </a:r>
            <a:r>
              <a:rPr lang="pt-BR" sz="1300" dirty="0">
                <a:latin typeface="Calibri Light" panose="020F0302020204030204" pitchFamily="34" charset="0"/>
              </a:rPr>
              <a:t>]</a:t>
            </a: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2330611" y="2964457"/>
            <a:ext cx="756142" cy="0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30"/>
          <p:cNvSpPr txBox="1"/>
          <p:nvPr/>
        </p:nvSpPr>
        <p:spPr>
          <a:xfrm>
            <a:off x="4939828" y="2669337"/>
            <a:ext cx="756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latin typeface="Calibri Light" panose="020F0302020204030204" pitchFamily="34" charset="0"/>
              </a:rPr>
              <a:t>Não</a:t>
            </a:r>
            <a:endParaRPr lang="pt-BR" sz="1300" dirty="0">
              <a:latin typeface="Calibri Light" panose="020F0302020204030204" pitchFamily="34" charset="0"/>
            </a:endParaRPr>
          </a:p>
        </p:txBody>
      </p:sp>
      <p:sp>
        <p:nvSpPr>
          <p:cNvPr id="51" name="CaixaDeTexto 31"/>
          <p:cNvSpPr txBox="1"/>
          <p:nvPr/>
        </p:nvSpPr>
        <p:spPr>
          <a:xfrm>
            <a:off x="2330611" y="2669337"/>
            <a:ext cx="756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Calibri Light" panose="020F0302020204030204" pitchFamily="34" charset="0"/>
              </a:rPr>
              <a:t>Sim</a:t>
            </a:r>
            <a:endParaRPr lang="pt-BR" sz="1300" dirty="0">
              <a:latin typeface="Calibri Light" panose="020F0302020204030204" pitchFamily="34" charset="0"/>
            </a:endParaRPr>
          </a:p>
        </p:txBody>
      </p:sp>
      <p:sp>
        <p:nvSpPr>
          <p:cNvPr id="64" name="Fluxograma: Processo 63"/>
          <p:cNvSpPr>
            <a:spLocks noChangeAspect="1"/>
          </p:cNvSpPr>
          <p:nvPr/>
        </p:nvSpPr>
        <p:spPr>
          <a:xfrm>
            <a:off x="1189819" y="2453427"/>
            <a:ext cx="1142462" cy="102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O dado da </a:t>
            </a:r>
            <a:r>
              <a:rPr lang="pt-BR" sz="1300" dirty="0" err="1">
                <a:latin typeface="Calibri Light" panose="020F0302020204030204" pitchFamily="34" charset="0"/>
              </a:rPr>
              <a:t>trap</a:t>
            </a:r>
            <a:r>
              <a:rPr lang="pt-BR" sz="1300" dirty="0">
                <a:latin typeface="Calibri Light" panose="020F0302020204030204" pitchFamily="34" charset="0"/>
              </a:rPr>
              <a:t> será enviado para </a:t>
            </a:r>
            <a:r>
              <a:rPr lang="pt-BR" sz="1300" b="1" dirty="0">
                <a:latin typeface="Calibri Light" panose="020F0302020204030204" pitchFamily="34" charset="0"/>
              </a:rPr>
              <a:t>todos</a:t>
            </a:r>
            <a:r>
              <a:rPr lang="pt-BR" sz="1300" dirty="0">
                <a:latin typeface="Calibri Light" panose="020F0302020204030204" pitchFamily="34" charset="0"/>
              </a:rPr>
              <a:t> os itens compatíveis</a:t>
            </a:r>
          </a:p>
        </p:txBody>
      </p:sp>
      <p:cxnSp>
        <p:nvCxnSpPr>
          <p:cNvPr id="66" name="Conector de seta reta 65"/>
          <p:cNvCxnSpPr/>
          <p:nvPr/>
        </p:nvCxnSpPr>
        <p:spPr>
          <a:xfrm>
            <a:off x="4022735" y="4128692"/>
            <a:ext cx="1" cy="328571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4012418" y="4128692"/>
            <a:ext cx="1692125" cy="0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5695970" y="2958028"/>
            <a:ext cx="0" cy="1185204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>
            <a:off x="4948401" y="2967974"/>
            <a:ext cx="756142" cy="0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xograma: Processo 69"/>
          <p:cNvSpPr>
            <a:spLocks noChangeAspect="1"/>
          </p:cNvSpPr>
          <p:nvPr/>
        </p:nvSpPr>
        <p:spPr>
          <a:xfrm>
            <a:off x="1187624" y="4781777"/>
            <a:ext cx="1142462" cy="102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latin typeface="Calibri Light" panose="020F0302020204030204" pitchFamily="34" charset="0"/>
              </a:rPr>
              <a:t>o valor será repassado para ele</a:t>
            </a:r>
          </a:p>
        </p:txBody>
      </p:sp>
      <p:cxnSp>
        <p:nvCxnSpPr>
          <p:cNvPr id="45" name="Conector de seta reta 44"/>
          <p:cNvCxnSpPr/>
          <p:nvPr/>
        </p:nvCxnSpPr>
        <p:spPr>
          <a:xfrm flipH="1">
            <a:off x="6838957" y="5293757"/>
            <a:ext cx="756142" cy="0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V="1">
            <a:off x="7595098" y="1523968"/>
            <a:ext cx="0" cy="3768110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4012417" y="1523967"/>
            <a:ext cx="8573" cy="611615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" y="0"/>
            <a:ext cx="9143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SNMP no </a:t>
            </a:r>
            <a:r>
              <a:rPr lang="pt-BR" sz="5000" dirty="0" err="1" smtClean="0">
                <a:latin typeface="Calibri Light" panose="020F0302020204030204" pitchFamily="34" charset="0"/>
              </a:rPr>
              <a:t>Zabbix</a:t>
            </a:r>
            <a:r>
              <a:rPr lang="pt-BR" sz="5000" dirty="0" smtClean="0">
                <a:latin typeface="Calibri Light" panose="020F0302020204030204" pitchFamily="34" charset="0"/>
              </a:rPr>
              <a:t>: </a:t>
            </a:r>
            <a:r>
              <a:rPr lang="pt-BR" sz="5000" dirty="0" err="1" smtClean="0">
                <a:latin typeface="Calibri Light" panose="020F0302020204030204" pitchFamily="34" charset="0"/>
              </a:rPr>
              <a:t>Traps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23" name="Pentágono 22"/>
          <p:cNvSpPr/>
          <p:nvPr/>
        </p:nvSpPr>
        <p:spPr>
          <a:xfrm rot="5400000">
            <a:off x="7327638" y="1016104"/>
            <a:ext cx="53492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352782" y="1024524"/>
            <a:ext cx="484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2</a:t>
            </a:r>
            <a:endParaRPr lang="pt-BR" sz="13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Pentágono 24"/>
          <p:cNvSpPr/>
          <p:nvPr/>
        </p:nvSpPr>
        <p:spPr>
          <a:xfrm rot="5400000">
            <a:off x="3745792" y="1005872"/>
            <a:ext cx="53492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770936" y="1014292"/>
            <a:ext cx="484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</a:t>
            </a:r>
            <a:endParaRPr lang="pt-BR" sz="13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13190" y="3707566"/>
            <a:ext cx="3430809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pt-BR" sz="1300" dirty="0"/>
              <a:t>Pode ser habilitado através da </a:t>
            </a:r>
            <a:r>
              <a:rPr lang="pt-BR" sz="1300" dirty="0" smtClean="0"/>
              <a:t>opção</a:t>
            </a:r>
          </a:p>
          <a:p>
            <a:r>
              <a:rPr lang="pt-BR" sz="1300" dirty="0" smtClean="0"/>
              <a:t>“Registrar </a:t>
            </a:r>
            <a:r>
              <a:rPr lang="pt-BR" sz="1300" dirty="0" err="1" smtClean="0"/>
              <a:t>traps</a:t>
            </a:r>
            <a:r>
              <a:rPr lang="pt-BR" sz="1300" dirty="0" smtClean="0"/>
              <a:t> SNMP </a:t>
            </a:r>
            <a:r>
              <a:rPr lang="pt-BR" sz="1300" dirty="0"/>
              <a:t>não correspondentes”</a:t>
            </a:r>
          </a:p>
          <a:p>
            <a:r>
              <a:rPr lang="pt-BR" sz="1300" dirty="0"/>
              <a:t>disponível </a:t>
            </a:r>
            <a:r>
              <a:rPr lang="pt-BR" sz="1300" dirty="0" smtClean="0"/>
              <a:t>em:</a:t>
            </a:r>
          </a:p>
          <a:p>
            <a:r>
              <a:rPr lang="pt-BR" sz="1300" dirty="0" smtClean="0"/>
              <a:t>Administração </a:t>
            </a:r>
            <a:r>
              <a:rPr lang="pt-BR" sz="1300" dirty="0"/>
              <a:t>→ Geral → Outros.</a:t>
            </a:r>
          </a:p>
        </p:txBody>
      </p:sp>
      <p:sp>
        <p:nvSpPr>
          <p:cNvPr id="27" name="Fluxograma: Terminação 26"/>
          <p:cNvSpPr/>
          <p:nvPr/>
        </p:nvSpPr>
        <p:spPr>
          <a:xfrm>
            <a:off x="3600121" y="6453336"/>
            <a:ext cx="824593" cy="36282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 smtClean="0">
                <a:latin typeface="Calibri Light" panose="020F0302020204030204" pitchFamily="34" charset="0"/>
              </a:rPr>
              <a:t>Fim</a:t>
            </a:r>
            <a:endParaRPr lang="pt-BR" sz="1300" dirty="0">
              <a:latin typeface="Calibri Light" panose="020F0302020204030204" pitchFamily="34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58855" y="6634746"/>
            <a:ext cx="1866574" cy="0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292378" y="5787990"/>
            <a:ext cx="0" cy="850484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1761050" y="5802377"/>
            <a:ext cx="0" cy="836097"/>
          </a:xfrm>
          <a:prstGeom prst="straightConnector1">
            <a:avLst/>
          </a:prstGeom>
          <a:ln w="25400">
            <a:solidFill>
              <a:srgbClr val="276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4432164" y="6638474"/>
            <a:ext cx="1860214" cy="0"/>
          </a:xfrm>
          <a:prstGeom prst="straightConnector1">
            <a:avLst/>
          </a:prstGeom>
          <a:ln w="25400">
            <a:solidFill>
              <a:srgbClr val="276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0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2" grpId="0"/>
      <p:bldP spid="46" grpId="0" animBg="1"/>
      <p:bldP spid="48" grpId="0" animBg="1"/>
      <p:bldP spid="50" grpId="0"/>
      <p:bldP spid="51" grpId="0"/>
      <p:bldP spid="64" grpId="0" animBg="1"/>
      <p:bldP spid="70" grpId="0" animBg="1"/>
      <p:bldP spid="23" grpId="0" animBg="1"/>
      <p:bldP spid="24" grpId="0"/>
      <p:bldP spid="25" grpId="0" animBg="1"/>
      <p:bldP spid="26" grpId="0"/>
      <p:bldP spid="47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0885" y="3431"/>
            <a:ext cx="9133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Estrutura do Net-SNMP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4413" y="2197188"/>
            <a:ext cx="81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~/.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snmp.conf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Arquivos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configurações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do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ambiente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Definições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acesso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do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cliente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Definições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saídas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padrões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comandos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.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Man </a:t>
            </a:r>
            <a:r>
              <a:rPr lang="en-US" sz="2000" dirty="0" err="1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snmp.conf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/lib/net-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snmpd.conf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No momento em que o serviço é iniciado, carrega a configuração do net-</a:t>
            </a:r>
            <a:r>
              <a:rPr lang="pt-BR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snmpd.conf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e as </a:t>
            </a:r>
            <a:r>
              <a:rPr lang="pt-BR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mibs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disponíveis no 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sistema:</a:t>
            </a:r>
          </a:p>
          <a:p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pt-BR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Usuários SNMP V3 são armazenados nesse arquivo de forma criptografada;</a:t>
            </a:r>
          </a:p>
          <a:p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Número de vezes que o serviço foi (</a:t>
            </a:r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re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)inicializado;</a:t>
            </a:r>
          </a:p>
          <a:p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Serial para controlar alterações no arquivo.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Quero saber mais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4413" y="2197187"/>
            <a:ext cx="8196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Apostila do Treinamento Gerenciamento de Redes com SNMP </a:t>
            </a:r>
            <a:r>
              <a:rPr lang="pt-BR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pt-BR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- André </a:t>
            </a:r>
            <a:r>
              <a:rPr lang="pt-BR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Déo</a:t>
            </a:r>
            <a:endParaRPr lang="pt-BR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pt-BR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Zabbix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and SNMP on 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Linux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– Andrew Nelson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–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Zabbix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Conference 2015</a:t>
            </a:r>
          </a:p>
          <a:p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Going </a:t>
            </a:r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Down! Using Low Level Discoveries in Practice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– Raymond 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Kuiper –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Zabbix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Conference 2013 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Configuração SNMP 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Trap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no </a:t>
            </a:r>
            <a:r>
              <a:rPr lang="pt-BR" sz="2000" b="1" dirty="0" err="1">
                <a:latin typeface="Calibri Light" panose="020F0302020204030204" pitchFamily="34" charset="0"/>
                <a:cs typeface="Consolas" panose="020B0609020204030204" pitchFamily="49" charset="0"/>
              </a:rPr>
              <a:t>Zabbix</a:t>
            </a:r>
            <a:r>
              <a:rPr lang="pt-BR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– </a:t>
            </a:r>
            <a:r>
              <a:rPr lang="pt-BR" sz="2000" dirty="0" err="1">
                <a:latin typeface="Calibri Light" panose="020F0302020204030204" pitchFamily="34" charset="0"/>
                <a:cs typeface="Consolas" panose="020B0609020204030204" pitchFamily="49" charset="0"/>
              </a:rPr>
              <a:t>Thayane</a:t>
            </a:r>
            <a:r>
              <a:rPr lang="pt-BR" sz="2000" dirty="0">
                <a:latin typeface="Calibri Light" panose="020F0302020204030204" pitchFamily="34" charset="0"/>
                <a:cs typeface="Consolas" panose="020B0609020204030204" pitchFamily="49" charset="0"/>
              </a:rPr>
              <a:t> Viana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2" name="Imagem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3" y="3573016"/>
            <a:ext cx="446400" cy="446400"/>
          </a:xfrm>
          <a:prstGeom prst="rect">
            <a:avLst/>
          </a:prstGeom>
        </p:spPr>
      </p:pic>
      <p:pic>
        <p:nvPicPr>
          <p:cNvPr id="3" name="Imagem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0" y="3573016"/>
            <a:ext cx="444444" cy="444444"/>
          </a:xfrm>
          <a:prstGeom prst="rect">
            <a:avLst/>
          </a:prstGeom>
        </p:spPr>
      </p:pic>
      <p:pic>
        <p:nvPicPr>
          <p:cNvPr id="4" name="Imagem 3">
            <a:hlinkClick r:id="rId6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3" y="4804122"/>
            <a:ext cx="446400" cy="446400"/>
          </a:xfrm>
          <a:prstGeom prst="rect">
            <a:avLst/>
          </a:prstGeom>
        </p:spPr>
      </p:pic>
      <p:pic>
        <p:nvPicPr>
          <p:cNvPr id="6" name="Imagem 5">
            <a:hlinkClick r:id="rId7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0" y="4804122"/>
            <a:ext cx="444444" cy="444444"/>
          </a:xfrm>
          <a:prstGeom prst="rect">
            <a:avLst/>
          </a:prstGeom>
        </p:spPr>
      </p:pic>
      <p:pic>
        <p:nvPicPr>
          <p:cNvPr id="1026" name="Picture 2" descr="http://4bdesign.co.uk/wp-content/uploads/2015/11/logo-adobe-pdf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3" y="2636912"/>
            <a:ext cx="446400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bdesign.co.uk/wp-content/uploads/2015/11/logo-adobe-pdf.jpg">
            <a:hlinkClick r:id="rId10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3" y="5675062"/>
            <a:ext cx="446400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guiadoestudante.abril.com.br/imagem/duvidas-pos-gradu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96944" cy="564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" y="0"/>
            <a:ext cx="9143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Dúvidas ?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" y="0"/>
            <a:ext cx="9143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Agradecimentos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pic>
        <p:nvPicPr>
          <p:cNvPr id="7" name="Imagem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4" y="1213634"/>
            <a:ext cx="6586518" cy="53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0885" y="3431"/>
            <a:ext cx="9133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Estrutura do Net-SNMP</a:t>
            </a:r>
            <a:endParaRPr lang="pt-BR" sz="5000" dirty="0">
              <a:latin typeface="Calibri Light" panose="020F03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4413" y="2197188"/>
            <a:ext cx="8196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etc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snmptrapd.conf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Arquivo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configuração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dos traps: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Man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  <a:hlinkClick r:id="rId2"/>
              </a:rPr>
              <a:t>snmptrapd.conf</a:t>
            </a:r>
            <a:endParaRPr lang="en-US" sz="2000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usr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/share/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snmp</a:t>
            </a:r>
            <a:r>
              <a:rPr lang="en-US" sz="2000" b="1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mibs</a:t>
            </a:r>
            <a:endParaRPr lang="en-US" sz="2000" b="1" dirty="0" smtClean="0"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Diretório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padrão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 das </a:t>
            </a:r>
            <a:r>
              <a:rPr lang="en-US" sz="2000" dirty="0" err="1" smtClean="0">
                <a:latin typeface="Calibri Light" panose="020F0302020204030204" pitchFamily="34" charset="0"/>
                <a:cs typeface="Consolas" panose="020B0609020204030204" pitchFamily="49" charset="0"/>
              </a:rPr>
              <a:t>Mibs</a:t>
            </a:r>
            <a:r>
              <a:rPr lang="en-US" sz="2000" dirty="0" smtClean="0"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</a:rPr>
              <a:t>	Tutorial </a:t>
            </a:r>
            <a:r>
              <a:rPr lang="en-US" sz="2000" dirty="0">
                <a:latin typeface="Calibri Light" panose="020F0302020204030204" pitchFamily="34" charset="0"/>
                <a:cs typeface="Consolas" panose="020B0609020204030204" pitchFamily="49" charset="0"/>
                <a:hlinkClick r:id="rId3"/>
              </a:rPr>
              <a:t>Using and loading MIBS</a:t>
            </a:r>
            <a:endParaRPr lang="en-US" sz="2000" dirty="0"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Eu preciso ter a MIB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do equipamento para ler os dados!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84413" y="2197187"/>
            <a:ext cx="8196943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snmpget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-v2c -c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sysContact.0</a:t>
            </a:r>
          </a:p>
          <a:p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SNMPv2-MIB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::sysContact.0 = STRING: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snmpget -On -v2c -c public localhost sysContact.0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.1.3.6.1.2.1.1.4.0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STRING: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Eu preciso ter a MIB</a:t>
            </a:r>
          </a:p>
          <a:p>
            <a:pPr algn="ctr"/>
            <a:r>
              <a:rPr lang="pt-BR" sz="5000" dirty="0" smtClean="0">
                <a:latin typeface="Calibri Light" panose="020F0302020204030204" pitchFamily="34" charset="0"/>
              </a:rPr>
              <a:t>do equipamento para ler os dados!</a:t>
            </a:r>
            <a:endParaRPr lang="pt-BR" sz="5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2058</Words>
  <Application>Microsoft Office PowerPoint</Application>
  <PresentationFormat>Apresentação na tela (4:3)</PresentationFormat>
  <Paragraphs>457</Paragraphs>
  <Slides>62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Luis Boni Deo</dc:creator>
  <cp:lastModifiedBy>Déo</cp:lastModifiedBy>
  <cp:revision>118</cp:revision>
  <dcterms:created xsi:type="dcterms:W3CDTF">2016-04-01T14:39:05Z</dcterms:created>
  <dcterms:modified xsi:type="dcterms:W3CDTF">2016-04-14T14:44:56Z</dcterms:modified>
</cp:coreProperties>
</file>