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1pPr>
    <a:lvl2pPr marL="0" marR="0" indent="4572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2pPr>
    <a:lvl3pPr marL="0" marR="0" indent="9144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3pPr>
    <a:lvl4pPr marL="0" marR="0" indent="13716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4pPr>
    <a:lvl5pPr marL="0" marR="0" indent="18288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5pPr>
    <a:lvl6pPr marL="0" marR="0" indent="22860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6pPr>
    <a:lvl7pPr marL="0" marR="0" indent="27432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7pPr>
    <a:lvl8pPr marL="0" marR="0" indent="32004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8pPr>
    <a:lvl9pPr marL="0" marR="0" indent="3657600" algn="ctr" defTabSz="2438400" rtl="0" fontAlgn="auto" latinLnBrk="0" hangingPunct="0">
      <a:lnSpc>
        <a:spcPct val="8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-45" strike="noStrike" sz="45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oppins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nnées clés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2243327">
              <a:lnSpc>
                <a:spcPct val="80000"/>
              </a:lnSpc>
              <a:spcBef>
                <a:spcPts val="0"/>
              </a:spcBef>
              <a:buSzTx/>
              <a:buNone/>
              <a:defRPr spc="-41" sz="414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07" name="Texte niveau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r contre ciel au crépuscule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Mer contre ciel au crépuscule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lage et mer au coucher du soleil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ge et mer au coucher du soleil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ge et mer au coucher du solei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la présentation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eur et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pc="-27" sz="279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de diapositiv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3" name="Mer contre ciel au crépuscul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ous-titre de diapositiv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2243327">
              <a:lnSpc>
                <a:spcPct val="80000"/>
              </a:lnSpc>
              <a:spcBef>
                <a:spcPts val="0"/>
              </a:spcBef>
              <a:buSzTx/>
              <a:buNone/>
              <a:defRPr spc="-41" sz="414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1" name="Mer contre ciel au crépuscul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ous-titre de diapositiv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2243327">
              <a:lnSpc>
                <a:spcPct val="80000"/>
              </a:lnSpc>
              <a:spcBef>
                <a:spcPts val="0"/>
              </a:spcBef>
              <a:buSzTx/>
              <a:buNone/>
              <a:defRPr spc="-41" sz="414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3" name="Texte niveau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2243327">
              <a:lnSpc>
                <a:spcPct val="80000"/>
              </a:lnSpc>
              <a:spcBef>
                <a:spcPts val="0"/>
              </a:spcBef>
              <a:buSzTx/>
              <a:buNone/>
              <a:defRPr spc="-41" sz="414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45" sz="4500">
                <a:latin typeface="+mn-lt"/>
                <a:ea typeface="+mn-ea"/>
                <a:cs typeface="+mn-cs"/>
                <a:sym typeface="Poppins SemiBold"/>
              </a:defRPr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ous-titre de l’ordre du jour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2243327">
              <a:lnSpc>
                <a:spcPct val="80000"/>
              </a:lnSpc>
              <a:spcBef>
                <a:spcPts val="0"/>
              </a:spcBef>
              <a:buSzTx/>
              <a:buNone/>
              <a:defRPr spc="-41" sz="4140">
                <a:latin typeface="+mn-lt"/>
                <a:ea typeface="+mn-ea"/>
                <a:cs typeface="+mn-cs"/>
                <a:sym typeface="Poppins SemiBold"/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pc="0"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5" strike="noStrike" sz="4500" u="none">
          <a:solidFill>
            <a:srgbClr val="000000"/>
          </a:solidFill>
          <a:uFillTx/>
          <a:latin typeface="+mn-lt"/>
          <a:ea typeface="+mn-ea"/>
          <a:cs typeface="+mn-cs"/>
          <a:sym typeface="Poppins Semi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aux angles arrondis"/>
          <p:cNvSpPr/>
          <p:nvPr/>
        </p:nvSpPr>
        <p:spPr>
          <a:xfrm>
            <a:off x="21006238" y="490150"/>
            <a:ext cx="2367202" cy="924700"/>
          </a:xfrm>
          <a:prstGeom prst="roundRect">
            <a:avLst>
              <a:gd name="adj" fmla="val 18248"/>
            </a:avLst>
          </a:prstGeom>
          <a:solidFill>
            <a:srgbClr val="EAEAE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52" name="Heiefitu."/>
          <p:cNvSpPr txBox="1"/>
          <p:nvPr>
            <p:ph type="ctrTitle"/>
          </p:nvPr>
        </p:nvSpPr>
        <p:spPr>
          <a:xfrm>
            <a:off x="882" y="0"/>
            <a:ext cx="4445001" cy="190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Heiefitu.</a:t>
            </a:r>
          </a:p>
        </p:txBody>
      </p:sp>
      <p:sp>
        <p:nvSpPr>
          <p:cNvPr id="153" name="Home"/>
          <p:cNvSpPr txBox="1"/>
          <p:nvPr>
            <p:ph type="subTitle" sz="quarter" idx="1"/>
          </p:nvPr>
        </p:nvSpPr>
        <p:spPr>
          <a:xfrm>
            <a:off x="12463317" y="0"/>
            <a:ext cx="2196080" cy="1905001"/>
          </a:xfrm>
          <a:prstGeom prst="rect">
            <a:avLst/>
          </a:prstGeom>
        </p:spPr>
        <p:txBody>
          <a:bodyPr anchor="ctr"/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154" name="About"/>
          <p:cNvSpPr txBox="1"/>
          <p:nvPr/>
        </p:nvSpPr>
        <p:spPr>
          <a:xfrm>
            <a:off x="14454857" y="0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About</a:t>
            </a:r>
          </a:p>
        </p:txBody>
      </p:sp>
      <p:sp>
        <p:nvSpPr>
          <p:cNvPr id="155" name="My Work"/>
          <p:cNvSpPr txBox="1"/>
          <p:nvPr/>
        </p:nvSpPr>
        <p:spPr>
          <a:xfrm>
            <a:off x="1850611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My Work</a:t>
            </a:r>
          </a:p>
        </p:txBody>
      </p:sp>
      <p:sp>
        <p:nvSpPr>
          <p:cNvPr id="156" name="Contact"/>
          <p:cNvSpPr txBox="1"/>
          <p:nvPr/>
        </p:nvSpPr>
        <p:spPr>
          <a:xfrm>
            <a:off x="21091799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157" name="Hi, I’m Heiefitu Taiaapu"/>
          <p:cNvSpPr txBox="1"/>
          <p:nvPr/>
        </p:nvSpPr>
        <p:spPr>
          <a:xfrm>
            <a:off x="2540000" y="3873500"/>
            <a:ext cx="11049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Hi, I’m Heiefitu Taiaapu</a:t>
            </a:r>
          </a:p>
        </p:txBody>
      </p:sp>
      <p:sp>
        <p:nvSpPr>
          <p:cNvPr id="158" name="Aerospace Engineering Student"/>
          <p:cNvSpPr txBox="1"/>
          <p:nvPr/>
        </p:nvSpPr>
        <p:spPr>
          <a:xfrm>
            <a:off x="2540000" y="5232473"/>
            <a:ext cx="13544507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39" sz="4000"/>
            </a:lvl1pPr>
          </a:lstStyle>
          <a:p>
            <a:pPr/>
            <a:r>
              <a:t>Aerospace Engineering Student</a:t>
            </a:r>
          </a:p>
        </p:txBody>
      </p:sp>
      <p:sp>
        <p:nvSpPr>
          <p:cNvPr id="159" name="Passionate about cutting-edge technologies in the aerospace sector, I’m driven by the precision and innovation behind high-performance engineering.…"/>
          <p:cNvSpPr txBox="1"/>
          <p:nvPr/>
        </p:nvSpPr>
        <p:spPr>
          <a:xfrm>
            <a:off x="2540000" y="6301793"/>
            <a:ext cx="9714422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Passionate about cutting-edge technologies in the aerospace sector, I’m driven by the precision and innovation behind high-performance engineering. </a:t>
            </a: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Explore my projects, and let’s discover the potential for future collaboration.</a:t>
            </a:r>
          </a:p>
        </p:txBody>
      </p:sp>
      <p:sp>
        <p:nvSpPr>
          <p:cNvPr id="160" name="Rectangle aux angles arrondis"/>
          <p:cNvSpPr/>
          <p:nvPr/>
        </p:nvSpPr>
        <p:spPr>
          <a:xfrm>
            <a:off x="5328475" y="9897263"/>
            <a:ext cx="3176512" cy="924700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pc="-26" sz="2600">
                <a:latin typeface="Poppins Medium"/>
                <a:ea typeface="Poppins Medium"/>
                <a:cs typeface="Poppins Medium"/>
                <a:sym typeface="Poppins Medium"/>
              </a:defRPr>
            </a:pPr>
          </a:p>
        </p:txBody>
      </p:sp>
      <p:sp>
        <p:nvSpPr>
          <p:cNvPr id="161" name="Resume"/>
          <p:cNvSpPr txBox="1"/>
          <p:nvPr/>
        </p:nvSpPr>
        <p:spPr>
          <a:xfrm>
            <a:off x="5762721" y="10008690"/>
            <a:ext cx="2308019" cy="70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Resume</a:t>
            </a:r>
          </a:p>
        </p:txBody>
      </p:sp>
      <p:sp>
        <p:nvSpPr>
          <p:cNvPr id="162" name="Services"/>
          <p:cNvSpPr txBox="1"/>
          <p:nvPr/>
        </p:nvSpPr>
        <p:spPr>
          <a:xfrm>
            <a:off x="16435818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A350-900"/>
          <p:cNvSpPr txBox="1"/>
          <p:nvPr>
            <p:ph type="body" sz="quarter" idx="4294967295"/>
          </p:nvPr>
        </p:nvSpPr>
        <p:spPr>
          <a:xfrm>
            <a:off x="3137938" y="-1"/>
            <a:ext cx="2196080" cy="1905001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A350-900</a:t>
            </a:r>
          </a:p>
        </p:txBody>
      </p:sp>
      <p:sp>
        <p:nvSpPr>
          <p:cNvPr id="287" name="B787"/>
          <p:cNvSpPr txBox="1"/>
          <p:nvPr/>
        </p:nvSpPr>
        <p:spPr>
          <a:xfrm>
            <a:off x="578994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B787</a:t>
            </a:r>
          </a:p>
        </p:txBody>
      </p:sp>
      <p:sp>
        <p:nvSpPr>
          <p:cNvPr id="288" name="Rafale"/>
          <p:cNvSpPr txBox="1"/>
          <p:nvPr/>
        </p:nvSpPr>
        <p:spPr>
          <a:xfrm>
            <a:off x="844195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Rafale</a:t>
            </a:r>
          </a:p>
        </p:txBody>
      </p:sp>
      <p:sp>
        <p:nvSpPr>
          <p:cNvPr id="289" name="F35"/>
          <p:cNvSpPr txBox="1"/>
          <p:nvPr/>
        </p:nvSpPr>
        <p:spPr>
          <a:xfrm>
            <a:off x="1109396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F35</a:t>
            </a:r>
          </a:p>
        </p:txBody>
      </p:sp>
      <p:sp>
        <p:nvSpPr>
          <p:cNvPr id="290" name="SCALP-EG"/>
          <p:cNvSpPr txBox="1"/>
          <p:nvPr/>
        </p:nvSpPr>
        <p:spPr>
          <a:xfrm>
            <a:off x="13745967" y="0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SCALP-EG</a:t>
            </a:r>
          </a:p>
        </p:txBody>
      </p:sp>
      <p:sp>
        <p:nvSpPr>
          <p:cNvPr id="291" name="AIM-120"/>
          <p:cNvSpPr txBox="1"/>
          <p:nvPr/>
        </p:nvSpPr>
        <p:spPr>
          <a:xfrm>
            <a:off x="1639797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AIM-120</a:t>
            </a:r>
          </a:p>
        </p:txBody>
      </p:sp>
      <p:sp>
        <p:nvSpPr>
          <p:cNvPr id="292" name="M88"/>
          <p:cNvSpPr txBox="1"/>
          <p:nvPr/>
        </p:nvSpPr>
        <p:spPr>
          <a:xfrm>
            <a:off x="1904998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M88</a:t>
            </a:r>
          </a:p>
        </p:txBody>
      </p:sp>
      <p:sp>
        <p:nvSpPr>
          <p:cNvPr id="293" name="Home"/>
          <p:cNvSpPr txBox="1"/>
          <p:nvPr/>
        </p:nvSpPr>
        <p:spPr>
          <a:xfrm>
            <a:off x="2171469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94" name="Ligne"/>
          <p:cNvSpPr/>
          <p:nvPr/>
        </p:nvSpPr>
        <p:spPr>
          <a:xfrm flipV="1">
            <a:off x="579629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Ligne"/>
          <p:cNvSpPr/>
          <p:nvPr/>
        </p:nvSpPr>
        <p:spPr>
          <a:xfrm flipV="1">
            <a:off x="8213988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6" name="Ligne"/>
          <p:cNvSpPr/>
          <p:nvPr/>
        </p:nvSpPr>
        <p:spPr>
          <a:xfrm flipV="1">
            <a:off x="10865996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7" name="Ligne"/>
          <p:cNvSpPr/>
          <p:nvPr/>
        </p:nvSpPr>
        <p:spPr>
          <a:xfrm flipV="1">
            <a:off x="13518003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gne"/>
          <p:cNvSpPr/>
          <p:nvPr/>
        </p:nvSpPr>
        <p:spPr>
          <a:xfrm flipV="1">
            <a:off x="16176360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Ligne"/>
          <p:cNvSpPr/>
          <p:nvPr/>
        </p:nvSpPr>
        <p:spPr>
          <a:xfrm flipV="1">
            <a:off x="1906676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0" name="Titre du détail 1"/>
          <p:cNvSpPr txBox="1"/>
          <p:nvPr/>
        </p:nvSpPr>
        <p:spPr>
          <a:xfrm>
            <a:off x="2689488" y="2447159"/>
            <a:ext cx="11049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Titre du détail 1</a:t>
            </a:r>
          </a:p>
        </p:txBody>
      </p:sp>
      <p:sp>
        <p:nvSpPr>
          <p:cNvPr id="301" name="Explication brève"/>
          <p:cNvSpPr txBox="1"/>
          <p:nvPr/>
        </p:nvSpPr>
        <p:spPr>
          <a:xfrm>
            <a:off x="2635272" y="4277932"/>
            <a:ext cx="9714423" cy="1515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Explication brève</a:t>
            </a:r>
          </a:p>
        </p:txBody>
      </p:sp>
      <p:sp>
        <p:nvSpPr>
          <p:cNvPr id="302" name="Vue du détail 1 de l’objet 3D"/>
          <p:cNvSpPr txBox="1"/>
          <p:nvPr/>
        </p:nvSpPr>
        <p:spPr>
          <a:xfrm>
            <a:off x="13036878" y="3143413"/>
            <a:ext cx="9714423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34" sz="3400">
                <a:solidFill>
                  <a:srgbClr val="929292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Vue du détail 1 de l’objet 3D</a:t>
            </a:r>
          </a:p>
        </p:txBody>
      </p:sp>
      <p:sp>
        <p:nvSpPr>
          <p:cNvPr id="303" name="Titre du détail 2"/>
          <p:cNvSpPr txBox="1"/>
          <p:nvPr/>
        </p:nvSpPr>
        <p:spPr>
          <a:xfrm>
            <a:off x="10651860" y="7836198"/>
            <a:ext cx="11049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Titre du détail 2</a:t>
            </a:r>
          </a:p>
        </p:txBody>
      </p:sp>
      <p:sp>
        <p:nvSpPr>
          <p:cNvPr id="304" name="Explication brève"/>
          <p:cNvSpPr txBox="1"/>
          <p:nvPr/>
        </p:nvSpPr>
        <p:spPr>
          <a:xfrm>
            <a:off x="16511037" y="9589871"/>
            <a:ext cx="5111459" cy="1515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Explication brève</a:t>
            </a:r>
          </a:p>
        </p:txBody>
      </p:sp>
      <p:sp>
        <p:nvSpPr>
          <p:cNvPr id="305" name="Vue du détail 3 de l’objet 3D"/>
          <p:cNvSpPr txBox="1"/>
          <p:nvPr/>
        </p:nvSpPr>
        <p:spPr>
          <a:xfrm>
            <a:off x="4297440" y="9361271"/>
            <a:ext cx="9714423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34" sz="3400">
                <a:solidFill>
                  <a:srgbClr val="929292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Vue du détail 3 de l’objet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350-900"/>
          <p:cNvSpPr txBox="1"/>
          <p:nvPr>
            <p:ph type="body" sz="quarter" idx="4294967295"/>
          </p:nvPr>
        </p:nvSpPr>
        <p:spPr>
          <a:xfrm>
            <a:off x="3137938" y="-1"/>
            <a:ext cx="2196080" cy="1905001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A350-900</a:t>
            </a:r>
          </a:p>
        </p:txBody>
      </p:sp>
      <p:sp>
        <p:nvSpPr>
          <p:cNvPr id="308" name="B787"/>
          <p:cNvSpPr txBox="1"/>
          <p:nvPr/>
        </p:nvSpPr>
        <p:spPr>
          <a:xfrm>
            <a:off x="578994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B787</a:t>
            </a:r>
          </a:p>
        </p:txBody>
      </p:sp>
      <p:sp>
        <p:nvSpPr>
          <p:cNvPr id="309" name="Rafale"/>
          <p:cNvSpPr txBox="1"/>
          <p:nvPr/>
        </p:nvSpPr>
        <p:spPr>
          <a:xfrm>
            <a:off x="844195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Rafale</a:t>
            </a:r>
          </a:p>
        </p:txBody>
      </p:sp>
      <p:sp>
        <p:nvSpPr>
          <p:cNvPr id="310" name="F35"/>
          <p:cNvSpPr txBox="1"/>
          <p:nvPr/>
        </p:nvSpPr>
        <p:spPr>
          <a:xfrm>
            <a:off x="1109396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F35</a:t>
            </a:r>
          </a:p>
        </p:txBody>
      </p:sp>
      <p:sp>
        <p:nvSpPr>
          <p:cNvPr id="311" name="SCALP-EG"/>
          <p:cNvSpPr txBox="1"/>
          <p:nvPr/>
        </p:nvSpPr>
        <p:spPr>
          <a:xfrm>
            <a:off x="13745967" y="0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SCALP-EG</a:t>
            </a:r>
          </a:p>
        </p:txBody>
      </p:sp>
      <p:sp>
        <p:nvSpPr>
          <p:cNvPr id="312" name="AIM-120"/>
          <p:cNvSpPr txBox="1"/>
          <p:nvPr/>
        </p:nvSpPr>
        <p:spPr>
          <a:xfrm>
            <a:off x="1639797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AIM-120</a:t>
            </a:r>
          </a:p>
        </p:txBody>
      </p:sp>
      <p:sp>
        <p:nvSpPr>
          <p:cNvPr id="313" name="M88"/>
          <p:cNvSpPr txBox="1"/>
          <p:nvPr/>
        </p:nvSpPr>
        <p:spPr>
          <a:xfrm>
            <a:off x="1904998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M88</a:t>
            </a:r>
          </a:p>
        </p:txBody>
      </p:sp>
      <p:sp>
        <p:nvSpPr>
          <p:cNvPr id="314" name="Home"/>
          <p:cNvSpPr txBox="1"/>
          <p:nvPr/>
        </p:nvSpPr>
        <p:spPr>
          <a:xfrm>
            <a:off x="2171469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15" name="Ligne"/>
          <p:cNvSpPr/>
          <p:nvPr/>
        </p:nvSpPr>
        <p:spPr>
          <a:xfrm flipV="1">
            <a:off x="579629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6" name="Ligne"/>
          <p:cNvSpPr/>
          <p:nvPr/>
        </p:nvSpPr>
        <p:spPr>
          <a:xfrm flipV="1">
            <a:off x="8213988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7" name="Ligne"/>
          <p:cNvSpPr/>
          <p:nvPr/>
        </p:nvSpPr>
        <p:spPr>
          <a:xfrm flipV="1">
            <a:off x="10865996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8" name="Ligne"/>
          <p:cNvSpPr/>
          <p:nvPr/>
        </p:nvSpPr>
        <p:spPr>
          <a:xfrm flipV="1">
            <a:off x="13518003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Ligne"/>
          <p:cNvSpPr/>
          <p:nvPr/>
        </p:nvSpPr>
        <p:spPr>
          <a:xfrm flipV="1">
            <a:off x="16176360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Ligne"/>
          <p:cNvSpPr/>
          <p:nvPr/>
        </p:nvSpPr>
        <p:spPr>
          <a:xfrm flipV="1">
            <a:off x="1906676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Titre du détail 4"/>
          <p:cNvSpPr txBox="1"/>
          <p:nvPr/>
        </p:nvSpPr>
        <p:spPr>
          <a:xfrm>
            <a:off x="1783570" y="8304637"/>
            <a:ext cx="11049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Titre du détail 4</a:t>
            </a:r>
          </a:p>
        </p:txBody>
      </p:sp>
      <p:sp>
        <p:nvSpPr>
          <p:cNvPr id="322" name="Explication brève"/>
          <p:cNvSpPr txBox="1"/>
          <p:nvPr/>
        </p:nvSpPr>
        <p:spPr>
          <a:xfrm>
            <a:off x="1729354" y="10135410"/>
            <a:ext cx="9714422" cy="151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Explication brève</a:t>
            </a:r>
          </a:p>
        </p:txBody>
      </p:sp>
      <p:sp>
        <p:nvSpPr>
          <p:cNvPr id="323" name="Vue du détail 3 de l’objet 3D"/>
          <p:cNvSpPr txBox="1"/>
          <p:nvPr/>
        </p:nvSpPr>
        <p:spPr>
          <a:xfrm>
            <a:off x="3495819" y="3637257"/>
            <a:ext cx="9714423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34" sz="3400">
                <a:solidFill>
                  <a:srgbClr val="929292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Vue du détail 3 de l’objet 3D</a:t>
            </a:r>
          </a:p>
        </p:txBody>
      </p:sp>
      <p:sp>
        <p:nvSpPr>
          <p:cNvPr id="324" name="Titre du détail 3"/>
          <p:cNvSpPr txBox="1"/>
          <p:nvPr/>
        </p:nvSpPr>
        <p:spPr>
          <a:xfrm>
            <a:off x="11615604" y="2593434"/>
            <a:ext cx="11049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Titre du détail 3</a:t>
            </a:r>
          </a:p>
        </p:txBody>
      </p:sp>
      <p:sp>
        <p:nvSpPr>
          <p:cNvPr id="325" name="Explication brève"/>
          <p:cNvSpPr txBox="1"/>
          <p:nvPr/>
        </p:nvSpPr>
        <p:spPr>
          <a:xfrm>
            <a:off x="17474779" y="4347107"/>
            <a:ext cx="5111460" cy="1515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r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Explication brève</a:t>
            </a:r>
          </a:p>
        </p:txBody>
      </p:sp>
      <p:sp>
        <p:nvSpPr>
          <p:cNvPr id="326" name="Vue du détail 4 de l’objet 3D"/>
          <p:cNvSpPr txBox="1"/>
          <p:nvPr/>
        </p:nvSpPr>
        <p:spPr>
          <a:xfrm>
            <a:off x="14705868" y="9425558"/>
            <a:ext cx="9714423" cy="2935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34" sz="3400">
                <a:solidFill>
                  <a:srgbClr val="929292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Vue du détail 4 de l’objet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ontact Me"/>
          <p:cNvSpPr txBox="1"/>
          <p:nvPr/>
        </p:nvSpPr>
        <p:spPr>
          <a:xfrm>
            <a:off x="9800588" y="1564471"/>
            <a:ext cx="478282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Contact Me</a:t>
            </a:r>
          </a:p>
        </p:txBody>
      </p:sp>
      <p:sp>
        <p:nvSpPr>
          <p:cNvPr id="329" name="Let’s Get in Touch"/>
          <p:cNvSpPr txBox="1"/>
          <p:nvPr/>
        </p:nvSpPr>
        <p:spPr>
          <a:xfrm>
            <a:off x="10485053" y="1189892"/>
            <a:ext cx="3413893" cy="93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9" sz="29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Let’s Get in Touch</a:t>
            </a:r>
          </a:p>
        </p:txBody>
      </p:sp>
      <p:sp>
        <p:nvSpPr>
          <p:cNvPr id="330" name="Rectangle aux angles arrondis"/>
          <p:cNvSpPr/>
          <p:nvPr/>
        </p:nvSpPr>
        <p:spPr>
          <a:xfrm>
            <a:off x="7872076" y="3659613"/>
            <a:ext cx="8639848" cy="1105709"/>
          </a:xfrm>
          <a:prstGeom prst="roundRect">
            <a:avLst>
              <a:gd name="adj" fmla="val 17229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1130300">
              <a:lnSpc>
                <a:spcPct val="100000"/>
              </a:lnSpc>
              <a:defRPr i="1" spc="0" sz="2500">
                <a:solidFill>
                  <a:srgbClr val="929292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31" name="Rectangle aux angles arrondis"/>
          <p:cNvSpPr/>
          <p:nvPr/>
        </p:nvSpPr>
        <p:spPr>
          <a:xfrm>
            <a:off x="7872076" y="5108157"/>
            <a:ext cx="8639848" cy="1105708"/>
          </a:xfrm>
          <a:prstGeom prst="roundRect">
            <a:avLst>
              <a:gd name="adj" fmla="val 17229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32" name="Rectangle aux angles arrondis"/>
          <p:cNvSpPr/>
          <p:nvPr/>
        </p:nvSpPr>
        <p:spPr>
          <a:xfrm>
            <a:off x="7872076" y="6556701"/>
            <a:ext cx="8639848" cy="3868241"/>
          </a:xfrm>
          <a:prstGeom prst="roundRect">
            <a:avLst>
              <a:gd name="adj" fmla="val 4925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33" name="Name"/>
          <p:cNvSpPr txBox="1"/>
          <p:nvPr/>
        </p:nvSpPr>
        <p:spPr>
          <a:xfrm>
            <a:off x="8202696" y="3751888"/>
            <a:ext cx="3413892" cy="93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334" name="Email"/>
          <p:cNvSpPr txBox="1"/>
          <p:nvPr/>
        </p:nvSpPr>
        <p:spPr>
          <a:xfrm>
            <a:off x="8202696" y="5219707"/>
            <a:ext cx="3413892" cy="93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335" name="Message"/>
          <p:cNvSpPr txBox="1"/>
          <p:nvPr/>
        </p:nvSpPr>
        <p:spPr>
          <a:xfrm>
            <a:off x="8202696" y="6687525"/>
            <a:ext cx="3413892" cy="93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Message</a:t>
            </a:r>
          </a:p>
        </p:txBody>
      </p:sp>
      <p:pic>
        <p:nvPicPr>
          <p:cNvPr id="336" name="linkedin-icon.png" descr="linkedin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12919" y="11138569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Home"/>
          <p:cNvSpPr txBox="1"/>
          <p:nvPr/>
        </p:nvSpPr>
        <p:spPr>
          <a:xfrm>
            <a:off x="2171469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Home</a:t>
            </a:r>
          </a:p>
        </p:txBody>
      </p:sp>
      <p:pic>
        <p:nvPicPr>
          <p:cNvPr id="338" name="email.png" descr="emai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6250" y="11170319"/>
            <a:ext cx="571500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whatsapp.png" descr="whatsap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36080" y="11170319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bout Me"/>
          <p:cNvSpPr txBox="1"/>
          <p:nvPr/>
        </p:nvSpPr>
        <p:spPr>
          <a:xfrm>
            <a:off x="9012347" y="1270000"/>
            <a:ext cx="45193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65" name="My journey in aerospace engineering has been driven by a lifelong fascination with technology, especially in the defense sectors As I’ve progressed through my studies, I’ve developed a strong interest in high-performance engineering, particularly in desi"/>
          <p:cNvSpPr txBox="1"/>
          <p:nvPr/>
        </p:nvSpPr>
        <p:spPr>
          <a:xfrm>
            <a:off x="9012347" y="2803330"/>
            <a:ext cx="12474252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My journey in aerospace engineering has been driven by a lifelong fascination with technology, especially in the defense sectors As I’ve progressed through my studies, I’ve developed a strong interest in high-performance engineering, particularly in designing and creating advanced systems like jet fighters and rockets. Looking to the future, I aim to work on projects that push the limits of technology and collaborate with others who share my passion for creating impactful aerospace innovations.</a:t>
            </a:r>
          </a:p>
        </p:txBody>
      </p:sp>
      <p:sp>
        <p:nvSpPr>
          <p:cNvPr id="166" name="Skills"/>
          <p:cNvSpPr txBox="1"/>
          <p:nvPr/>
        </p:nvSpPr>
        <p:spPr>
          <a:xfrm>
            <a:off x="9012347" y="5697997"/>
            <a:ext cx="101163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Skills</a:t>
            </a:r>
          </a:p>
        </p:txBody>
      </p:sp>
      <p:sp>
        <p:nvSpPr>
          <p:cNvPr id="167" name="Experience"/>
          <p:cNvSpPr txBox="1"/>
          <p:nvPr/>
        </p:nvSpPr>
        <p:spPr>
          <a:xfrm>
            <a:off x="11107028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Experience</a:t>
            </a:r>
          </a:p>
        </p:txBody>
      </p:sp>
      <p:sp>
        <p:nvSpPr>
          <p:cNvPr id="168" name="Education"/>
          <p:cNvSpPr txBox="1"/>
          <p:nvPr/>
        </p:nvSpPr>
        <p:spPr>
          <a:xfrm>
            <a:off x="14277592" y="5697997"/>
            <a:ext cx="194376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Education</a:t>
            </a:r>
          </a:p>
        </p:txBody>
      </p:sp>
      <p:sp>
        <p:nvSpPr>
          <p:cNvPr id="169" name="Languages"/>
          <p:cNvSpPr txBox="1"/>
          <p:nvPr/>
        </p:nvSpPr>
        <p:spPr>
          <a:xfrm>
            <a:off x="17304402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Languages</a:t>
            </a:r>
          </a:p>
        </p:txBody>
      </p:sp>
      <p:sp>
        <p:nvSpPr>
          <p:cNvPr id="170" name="Ligne"/>
          <p:cNvSpPr/>
          <p:nvPr/>
        </p:nvSpPr>
        <p:spPr>
          <a:xfrm>
            <a:off x="9017000" y="6477000"/>
            <a:ext cx="1002327" cy="0"/>
          </a:xfrm>
          <a:prstGeom prst="line">
            <a:avLst/>
          </a:prstGeom>
          <a:ln w="101600">
            <a:solidFill>
              <a:schemeClr val="accent1">
                <a:lumOff val="-244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1" name="CAD Software…"/>
          <p:cNvSpPr txBox="1"/>
          <p:nvPr/>
        </p:nvSpPr>
        <p:spPr>
          <a:xfrm>
            <a:off x="9012347" y="6791130"/>
            <a:ext cx="3103050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CAD Software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3DExperience Catia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Autodesk Fusion 360</a:t>
            </a:r>
          </a:p>
        </p:txBody>
      </p:sp>
      <p:sp>
        <p:nvSpPr>
          <p:cNvPr id="172" name="Simulation &amp; Analysis Software…"/>
          <p:cNvSpPr txBox="1"/>
          <p:nvPr/>
        </p:nvSpPr>
        <p:spPr>
          <a:xfrm>
            <a:off x="12504847" y="6791130"/>
            <a:ext cx="4619545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Simulation &amp; Analysis Software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ANSYS Workbench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ANSYS STK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MATLAB &amp; Simulink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Abaqus Simulia</a:t>
            </a:r>
          </a:p>
        </p:txBody>
      </p:sp>
      <p:sp>
        <p:nvSpPr>
          <p:cNvPr id="173" name="Programming Languages…"/>
          <p:cNvSpPr txBox="1"/>
          <p:nvPr/>
        </p:nvSpPr>
        <p:spPr>
          <a:xfrm>
            <a:off x="17513842" y="6791130"/>
            <a:ext cx="4808430" cy="4609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Programming Languages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Python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VBA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C++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HTML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CSS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AppleScript</a:t>
            </a:r>
          </a:p>
        </p:txBody>
      </p:sp>
      <p:pic>
        <p:nvPicPr>
          <p:cNvPr id="174" name="Picture3.png" descr="Pictu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758" y="11819316"/>
            <a:ext cx="2568685" cy="122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CATIA_Logotype_CMYK_NewBlueSteel.png" descr="CATIA_Logotype_CMYK_NewBlueSte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704" y="11900687"/>
            <a:ext cx="3103051" cy="81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ANSYS_logo.png" descr="ANSYS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65016" y="11985983"/>
            <a:ext cx="2767946" cy="89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rcRect l="2333" t="3698" r="23089" b="4732"/>
          <a:stretch>
            <a:fillRect/>
          </a:stretch>
        </p:blipFill>
        <p:spPr>
          <a:xfrm>
            <a:off x="12933224" y="11854161"/>
            <a:ext cx="2568690" cy="105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44" fill="norm" stroke="1" extrusionOk="0">
                <a:moveTo>
                  <a:pt x="4474" y="2"/>
                </a:moveTo>
                <a:cubicBezTo>
                  <a:pt x="3293" y="63"/>
                  <a:pt x="2106" y="1167"/>
                  <a:pt x="1278" y="3158"/>
                </a:cubicBezTo>
                <a:cubicBezTo>
                  <a:pt x="470" y="5102"/>
                  <a:pt x="24" y="7892"/>
                  <a:pt x="1" y="10691"/>
                </a:cubicBezTo>
                <a:cubicBezTo>
                  <a:pt x="-13" y="12370"/>
                  <a:pt x="126" y="14056"/>
                  <a:pt x="428" y="15554"/>
                </a:cubicBezTo>
                <a:cubicBezTo>
                  <a:pt x="900" y="17895"/>
                  <a:pt x="1918" y="20212"/>
                  <a:pt x="2806" y="20975"/>
                </a:cubicBezTo>
                <a:cubicBezTo>
                  <a:pt x="3149" y="21269"/>
                  <a:pt x="3937" y="21526"/>
                  <a:pt x="4560" y="21541"/>
                </a:cubicBezTo>
                <a:cubicBezTo>
                  <a:pt x="5539" y="21566"/>
                  <a:pt x="5816" y="21421"/>
                  <a:pt x="6605" y="20465"/>
                </a:cubicBezTo>
                <a:cubicBezTo>
                  <a:pt x="7573" y="19291"/>
                  <a:pt x="8087" y="18065"/>
                  <a:pt x="8619" y="15643"/>
                </a:cubicBezTo>
                <a:cubicBezTo>
                  <a:pt x="9096" y="13473"/>
                  <a:pt x="9090" y="8300"/>
                  <a:pt x="8609" y="6111"/>
                </a:cubicBezTo>
                <a:cubicBezTo>
                  <a:pt x="8083" y="3716"/>
                  <a:pt x="7433" y="2136"/>
                  <a:pt x="6515" y="1046"/>
                </a:cubicBezTo>
                <a:cubicBezTo>
                  <a:pt x="5889" y="303"/>
                  <a:pt x="5182" y="-34"/>
                  <a:pt x="4474" y="2"/>
                </a:cubicBezTo>
                <a:close/>
                <a:moveTo>
                  <a:pt x="12221" y="5642"/>
                </a:moveTo>
                <a:cubicBezTo>
                  <a:pt x="11182" y="5642"/>
                  <a:pt x="10664" y="6603"/>
                  <a:pt x="10664" y="8514"/>
                </a:cubicBezTo>
                <a:cubicBezTo>
                  <a:pt x="10664" y="10039"/>
                  <a:pt x="10896" y="10686"/>
                  <a:pt x="11708" y="11435"/>
                </a:cubicBezTo>
                <a:cubicBezTo>
                  <a:pt x="12673" y="12326"/>
                  <a:pt x="12874" y="13235"/>
                  <a:pt x="12278" y="14008"/>
                </a:cubicBezTo>
                <a:cubicBezTo>
                  <a:pt x="12015" y="14349"/>
                  <a:pt x="11858" y="14305"/>
                  <a:pt x="11458" y="13782"/>
                </a:cubicBezTo>
                <a:cubicBezTo>
                  <a:pt x="10981" y="13160"/>
                  <a:pt x="10951" y="13160"/>
                  <a:pt x="10664" y="13790"/>
                </a:cubicBezTo>
                <a:cubicBezTo>
                  <a:pt x="10301" y="14587"/>
                  <a:pt x="10471" y="15250"/>
                  <a:pt x="11168" y="15764"/>
                </a:cubicBezTo>
                <a:cubicBezTo>
                  <a:pt x="12301" y="16601"/>
                  <a:pt x="13394" y="15335"/>
                  <a:pt x="13472" y="13094"/>
                </a:cubicBezTo>
                <a:cubicBezTo>
                  <a:pt x="13531" y="11406"/>
                  <a:pt x="13342" y="10854"/>
                  <a:pt x="12338" y="9777"/>
                </a:cubicBezTo>
                <a:cubicBezTo>
                  <a:pt x="11746" y="9141"/>
                  <a:pt x="11551" y="8754"/>
                  <a:pt x="11588" y="8280"/>
                </a:cubicBezTo>
                <a:cubicBezTo>
                  <a:pt x="11646" y="7530"/>
                  <a:pt x="12513" y="7187"/>
                  <a:pt x="12815" y="7794"/>
                </a:cubicBezTo>
                <a:cubicBezTo>
                  <a:pt x="12956" y="8078"/>
                  <a:pt x="13081" y="7979"/>
                  <a:pt x="13289" y="7422"/>
                </a:cubicBezTo>
                <a:cubicBezTo>
                  <a:pt x="13565" y="6681"/>
                  <a:pt x="13564" y="6652"/>
                  <a:pt x="13282" y="6152"/>
                </a:cubicBezTo>
                <a:cubicBezTo>
                  <a:pt x="13122" y="5868"/>
                  <a:pt x="12650" y="5642"/>
                  <a:pt x="12221" y="5642"/>
                </a:cubicBezTo>
                <a:close/>
                <a:moveTo>
                  <a:pt x="15513" y="5642"/>
                </a:moveTo>
                <a:cubicBezTo>
                  <a:pt x="14484" y="5642"/>
                  <a:pt x="13789" y="5789"/>
                  <a:pt x="13776" y="6006"/>
                </a:cubicBezTo>
                <a:cubicBezTo>
                  <a:pt x="13706" y="7130"/>
                  <a:pt x="13764" y="7286"/>
                  <a:pt x="14319" y="7454"/>
                </a:cubicBezTo>
                <a:lnTo>
                  <a:pt x="14916" y="7632"/>
                </a:lnTo>
                <a:lnTo>
                  <a:pt x="14960" y="11710"/>
                </a:lnTo>
                <a:lnTo>
                  <a:pt x="15000" y="15780"/>
                </a:lnTo>
                <a:lnTo>
                  <a:pt x="15513" y="15780"/>
                </a:lnTo>
                <a:lnTo>
                  <a:pt x="16027" y="15780"/>
                </a:lnTo>
                <a:lnTo>
                  <a:pt x="16067" y="11710"/>
                </a:lnTo>
                <a:lnTo>
                  <a:pt x="16110" y="7632"/>
                </a:lnTo>
                <a:lnTo>
                  <a:pt x="16671" y="7527"/>
                </a:lnTo>
                <a:cubicBezTo>
                  <a:pt x="17152" y="7431"/>
                  <a:pt x="17228" y="7283"/>
                  <a:pt x="17228" y="6524"/>
                </a:cubicBezTo>
                <a:lnTo>
                  <a:pt x="17228" y="5642"/>
                </a:lnTo>
                <a:lnTo>
                  <a:pt x="15513" y="5642"/>
                </a:lnTo>
                <a:close/>
                <a:moveTo>
                  <a:pt x="17678" y="5642"/>
                </a:moveTo>
                <a:lnTo>
                  <a:pt x="17678" y="10715"/>
                </a:lnTo>
                <a:lnTo>
                  <a:pt x="17678" y="15780"/>
                </a:lnTo>
                <a:lnTo>
                  <a:pt x="18125" y="15780"/>
                </a:lnTo>
                <a:cubicBezTo>
                  <a:pt x="18567" y="15780"/>
                  <a:pt x="18572" y="15761"/>
                  <a:pt x="18572" y="13814"/>
                </a:cubicBezTo>
                <a:cubicBezTo>
                  <a:pt x="18572" y="12731"/>
                  <a:pt x="18627" y="11760"/>
                  <a:pt x="18692" y="11662"/>
                </a:cubicBezTo>
                <a:cubicBezTo>
                  <a:pt x="18757" y="11564"/>
                  <a:pt x="19132" y="12455"/>
                  <a:pt x="19526" y="13636"/>
                </a:cubicBezTo>
                <a:cubicBezTo>
                  <a:pt x="20209" y="15683"/>
                  <a:pt x="20272" y="15780"/>
                  <a:pt x="20913" y="15780"/>
                </a:cubicBezTo>
                <a:lnTo>
                  <a:pt x="21587" y="15780"/>
                </a:lnTo>
                <a:lnTo>
                  <a:pt x="20676" y="13288"/>
                </a:lnTo>
                <a:cubicBezTo>
                  <a:pt x="20176" y="11918"/>
                  <a:pt x="19766" y="10577"/>
                  <a:pt x="19766" y="10311"/>
                </a:cubicBezTo>
                <a:cubicBezTo>
                  <a:pt x="19766" y="10044"/>
                  <a:pt x="20150" y="8888"/>
                  <a:pt x="20620" y="7738"/>
                </a:cubicBezTo>
                <a:lnTo>
                  <a:pt x="21474" y="5642"/>
                </a:lnTo>
                <a:lnTo>
                  <a:pt x="20807" y="5666"/>
                </a:lnTo>
                <a:cubicBezTo>
                  <a:pt x="20188" y="5686"/>
                  <a:pt x="20092" y="5829"/>
                  <a:pt x="19469" y="7624"/>
                </a:cubicBezTo>
                <a:cubicBezTo>
                  <a:pt x="19100" y="8689"/>
                  <a:pt x="18747" y="9481"/>
                  <a:pt x="18685" y="9388"/>
                </a:cubicBezTo>
                <a:cubicBezTo>
                  <a:pt x="18624" y="9296"/>
                  <a:pt x="18572" y="8414"/>
                  <a:pt x="18572" y="7430"/>
                </a:cubicBezTo>
                <a:cubicBezTo>
                  <a:pt x="18572" y="5684"/>
                  <a:pt x="18562" y="5642"/>
                  <a:pt x="18125" y="5642"/>
                </a:cubicBezTo>
                <a:lnTo>
                  <a:pt x="17678" y="564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78" name="pngwing.com.png" descr="pngwing.co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70382" y="11527843"/>
            <a:ext cx="2767946" cy="1556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une-image-contenant-capture-decran-conception-d-2.png" descr="une-image-contenant-capture-decran-conception-d-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02175" y="12006205"/>
            <a:ext cx="2828976" cy="701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_1726417022279_ins.jpg" descr="image_1726417022279_ins.jpg"/>
          <p:cNvPicPr>
            <a:picLocks noChangeAspect="1"/>
          </p:cNvPicPr>
          <p:nvPr/>
        </p:nvPicPr>
        <p:blipFill>
          <a:blip r:embed="rId8">
            <a:extLst/>
          </a:blip>
          <a:srcRect l="3389" t="1878" r="3391" b="1877"/>
          <a:stretch>
            <a:fillRect/>
          </a:stretch>
        </p:blipFill>
        <p:spPr>
          <a:xfrm>
            <a:off x="1592839" y="1651000"/>
            <a:ext cx="6061473" cy="889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81" y="0"/>
                </a:moveTo>
                <a:cubicBezTo>
                  <a:pt x="2954" y="0"/>
                  <a:pt x="2218" y="0"/>
                  <a:pt x="1727" y="140"/>
                </a:cubicBezTo>
                <a:cubicBezTo>
                  <a:pt x="1019" y="315"/>
                  <a:pt x="463" y="694"/>
                  <a:pt x="205" y="1176"/>
                </a:cubicBezTo>
                <a:cubicBezTo>
                  <a:pt x="0" y="1511"/>
                  <a:pt x="0" y="2012"/>
                  <a:pt x="0" y="2848"/>
                </a:cubicBezTo>
                <a:lnTo>
                  <a:pt x="0" y="18752"/>
                </a:lnTo>
                <a:cubicBezTo>
                  <a:pt x="0" y="19588"/>
                  <a:pt x="0" y="20089"/>
                  <a:pt x="205" y="20424"/>
                </a:cubicBezTo>
                <a:cubicBezTo>
                  <a:pt x="463" y="20906"/>
                  <a:pt x="1019" y="21285"/>
                  <a:pt x="1727" y="21460"/>
                </a:cubicBezTo>
                <a:cubicBezTo>
                  <a:pt x="2218" y="21600"/>
                  <a:pt x="2954" y="21600"/>
                  <a:pt x="4181" y="21600"/>
                </a:cubicBezTo>
                <a:lnTo>
                  <a:pt x="17419" y="21600"/>
                </a:lnTo>
                <a:cubicBezTo>
                  <a:pt x="18646" y="21600"/>
                  <a:pt x="19382" y="21600"/>
                  <a:pt x="19873" y="21460"/>
                </a:cubicBezTo>
                <a:cubicBezTo>
                  <a:pt x="20581" y="21285"/>
                  <a:pt x="21137" y="20906"/>
                  <a:pt x="21395" y="20424"/>
                </a:cubicBezTo>
                <a:cubicBezTo>
                  <a:pt x="21600" y="20089"/>
                  <a:pt x="21600" y="19588"/>
                  <a:pt x="21600" y="18752"/>
                </a:cubicBezTo>
                <a:lnTo>
                  <a:pt x="21600" y="2848"/>
                </a:lnTo>
                <a:cubicBezTo>
                  <a:pt x="21600" y="2012"/>
                  <a:pt x="21600" y="1511"/>
                  <a:pt x="21395" y="1176"/>
                </a:cubicBezTo>
                <a:cubicBezTo>
                  <a:pt x="21137" y="694"/>
                  <a:pt x="20581" y="315"/>
                  <a:pt x="19873" y="140"/>
                </a:cubicBezTo>
                <a:cubicBezTo>
                  <a:pt x="19382" y="0"/>
                  <a:pt x="18646" y="0"/>
                  <a:pt x="17419" y="0"/>
                </a:cubicBezTo>
                <a:lnTo>
                  <a:pt x="4181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bout Me"/>
          <p:cNvSpPr txBox="1"/>
          <p:nvPr/>
        </p:nvSpPr>
        <p:spPr>
          <a:xfrm>
            <a:off x="9012347" y="1270000"/>
            <a:ext cx="45193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83" name="Skills"/>
          <p:cNvSpPr txBox="1"/>
          <p:nvPr/>
        </p:nvSpPr>
        <p:spPr>
          <a:xfrm>
            <a:off x="9012347" y="5697997"/>
            <a:ext cx="101163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Skills</a:t>
            </a:r>
          </a:p>
        </p:txBody>
      </p:sp>
      <p:sp>
        <p:nvSpPr>
          <p:cNvPr id="184" name="Experience"/>
          <p:cNvSpPr txBox="1"/>
          <p:nvPr/>
        </p:nvSpPr>
        <p:spPr>
          <a:xfrm>
            <a:off x="11107028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Experience</a:t>
            </a:r>
          </a:p>
        </p:txBody>
      </p:sp>
      <p:sp>
        <p:nvSpPr>
          <p:cNvPr id="185" name="Education"/>
          <p:cNvSpPr txBox="1"/>
          <p:nvPr/>
        </p:nvSpPr>
        <p:spPr>
          <a:xfrm>
            <a:off x="14277592" y="5697997"/>
            <a:ext cx="194376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Education</a:t>
            </a:r>
          </a:p>
        </p:txBody>
      </p:sp>
      <p:sp>
        <p:nvSpPr>
          <p:cNvPr id="186" name="Languages"/>
          <p:cNvSpPr txBox="1"/>
          <p:nvPr/>
        </p:nvSpPr>
        <p:spPr>
          <a:xfrm>
            <a:off x="17304402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Languages</a:t>
            </a:r>
          </a:p>
        </p:txBody>
      </p:sp>
      <p:sp>
        <p:nvSpPr>
          <p:cNvPr id="187" name="Ligne"/>
          <p:cNvSpPr/>
          <p:nvPr/>
        </p:nvSpPr>
        <p:spPr>
          <a:xfrm>
            <a:off x="11112500" y="6477000"/>
            <a:ext cx="2076571" cy="0"/>
          </a:xfrm>
          <a:prstGeom prst="line">
            <a:avLst/>
          </a:prstGeom>
          <a:ln w="101600">
            <a:solidFill>
              <a:schemeClr val="accent1">
                <a:lumOff val="-244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Flight Safety &amp; Security Engineer Intern…"/>
          <p:cNvSpPr txBox="1"/>
          <p:nvPr/>
        </p:nvSpPr>
        <p:spPr>
          <a:xfrm>
            <a:off x="9012347" y="6791130"/>
            <a:ext cx="11156588" cy="2000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Flight Safety &amp; Security Engineer Intern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- Establishing a risk management framework by developing an Excel-based application for managing 30+ bowtie diagrams.</a:t>
            </a:r>
          </a:p>
        </p:txBody>
      </p:sp>
      <p:sp>
        <p:nvSpPr>
          <p:cNvPr id="189" name="Airport Operator Intern…"/>
          <p:cNvSpPr txBox="1"/>
          <p:nvPr/>
        </p:nvSpPr>
        <p:spPr>
          <a:xfrm>
            <a:off x="9012347" y="8670730"/>
            <a:ext cx="11156588" cy="2000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Airport Operator Intern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- Conducted evaluations of field reports to identify root causes of aviation events and authored detailed RETEX reports.</a:t>
            </a:r>
          </a:p>
        </p:txBody>
      </p:sp>
      <p:pic>
        <p:nvPicPr>
          <p:cNvPr id="190" name="image_1726417022279_ins.jpg" descr="image_1726417022279_ins.jpg"/>
          <p:cNvPicPr>
            <a:picLocks noChangeAspect="1"/>
          </p:cNvPicPr>
          <p:nvPr/>
        </p:nvPicPr>
        <p:blipFill>
          <a:blip r:embed="rId2">
            <a:extLst/>
          </a:blip>
          <a:srcRect l="3389" t="1878" r="3391" b="1877"/>
          <a:stretch>
            <a:fillRect/>
          </a:stretch>
        </p:blipFill>
        <p:spPr>
          <a:xfrm>
            <a:off x="1592839" y="1651000"/>
            <a:ext cx="6061473" cy="889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81" y="0"/>
                </a:moveTo>
                <a:cubicBezTo>
                  <a:pt x="2954" y="0"/>
                  <a:pt x="2218" y="0"/>
                  <a:pt x="1727" y="140"/>
                </a:cubicBezTo>
                <a:cubicBezTo>
                  <a:pt x="1019" y="315"/>
                  <a:pt x="463" y="694"/>
                  <a:pt x="205" y="1176"/>
                </a:cubicBezTo>
                <a:cubicBezTo>
                  <a:pt x="0" y="1511"/>
                  <a:pt x="0" y="2012"/>
                  <a:pt x="0" y="2848"/>
                </a:cubicBezTo>
                <a:lnTo>
                  <a:pt x="0" y="18752"/>
                </a:lnTo>
                <a:cubicBezTo>
                  <a:pt x="0" y="19588"/>
                  <a:pt x="0" y="20089"/>
                  <a:pt x="205" y="20424"/>
                </a:cubicBezTo>
                <a:cubicBezTo>
                  <a:pt x="463" y="20906"/>
                  <a:pt x="1019" y="21285"/>
                  <a:pt x="1727" y="21460"/>
                </a:cubicBezTo>
                <a:cubicBezTo>
                  <a:pt x="2218" y="21600"/>
                  <a:pt x="2954" y="21600"/>
                  <a:pt x="4181" y="21600"/>
                </a:cubicBezTo>
                <a:lnTo>
                  <a:pt x="17419" y="21600"/>
                </a:lnTo>
                <a:cubicBezTo>
                  <a:pt x="18646" y="21600"/>
                  <a:pt x="19382" y="21600"/>
                  <a:pt x="19873" y="21460"/>
                </a:cubicBezTo>
                <a:cubicBezTo>
                  <a:pt x="20581" y="21285"/>
                  <a:pt x="21137" y="20906"/>
                  <a:pt x="21395" y="20424"/>
                </a:cubicBezTo>
                <a:cubicBezTo>
                  <a:pt x="21600" y="20089"/>
                  <a:pt x="21600" y="19588"/>
                  <a:pt x="21600" y="18752"/>
                </a:cubicBezTo>
                <a:lnTo>
                  <a:pt x="21600" y="2848"/>
                </a:lnTo>
                <a:cubicBezTo>
                  <a:pt x="21600" y="2012"/>
                  <a:pt x="21600" y="1511"/>
                  <a:pt x="21395" y="1176"/>
                </a:cubicBezTo>
                <a:cubicBezTo>
                  <a:pt x="21137" y="694"/>
                  <a:pt x="20581" y="315"/>
                  <a:pt x="19873" y="140"/>
                </a:cubicBezTo>
                <a:cubicBezTo>
                  <a:pt x="19382" y="0"/>
                  <a:pt x="18646" y="0"/>
                  <a:pt x="17419" y="0"/>
                </a:cubicBezTo>
                <a:lnTo>
                  <a:pt x="418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91" name="Picture3.png" descr="Pictur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2758" y="11819316"/>
            <a:ext cx="2568685" cy="122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CATIA_Logotype_CMYK_NewBlueSteel.png" descr="CATIA_Logotype_CMYK_NewBlueStee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61704" y="11900687"/>
            <a:ext cx="3103051" cy="81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ANSYS_logo.png" descr="ANSYS_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65016" y="11985983"/>
            <a:ext cx="2767946" cy="89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s.png" descr="images.png"/>
          <p:cNvPicPr>
            <a:picLocks noChangeAspect="1"/>
          </p:cNvPicPr>
          <p:nvPr/>
        </p:nvPicPr>
        <p:blipFill>
          <a:blip r:embed="rId6">
            <a:extLst/>
          </a:blip>
          <a:srcRect l="2333" t="3698" r="23089" b="4732"/>
          <a:stretch>
            <a:fillRect/>
          </a:stretch>
        </p:blipFill>
        <p:spPr>
          <a:xfrm>
            <a:off x="12933224" y="11854161"/>
            <a:ext cx="2568690" cy="105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44" fill="norm" stroke="1" extrusionOk="0">
                <a:moveTo>
                  <a:pt x="4474" y="2"/>
                </a:moveTo>
                <a:cubicBezTo>
                  <a:pt x="3293" y="63"/>
                  <a:pt x="2106" y="1167"/>
                  <a:pt x="1278" y="3158"/>
                </a:cubicBezTo>
                <a:cubicBezTo>
                  <a:pt x="470" y="5102"/>
                  <a:pt x="24" y="7892"/>
                  <a:pt x="1" y="10691"/>
                </a:cubicBezTo>
                <a:cubicBezTo>
                  <a:pt x="-13" y="12370"/>
                  <a:pt x="126" y="14056"/>
                  <a:pt x="428" y="15554"/>
                </a:cubicBezTo>
                <a:cubicBezTo>
                  <a:pt x="900" y="17895"/>
                  <a:pt x="1918" y="20212"/>
                  <a:pt x="2806" y="20975"/>
                </a:cubicBezTo>
                <a:cubicBezTo>
                  <a:pt x="3149" y="21269"/>
                  <a:pt x="3937" y="21526"/>
                  <a:pt x="4560" y="21541"/>
                </a:cubicBezTo>
                <a:cubicBezTo>
                  <a:pt x="5539" y="21566"/>
                  <a:pt x="5816" y="21421"/>
                  <a:pt x="6605" y="20465"/>
                </a:cubicBezTo>
                <a:cubicBezTo>
                  <a:pt x="7573" y="19291"/>
                  <a:pt x="8087" y="18065"/>
                  <a:pt x="8619" y="15643"/>
                </a:cubicBezTo>
                <a:cubicBezTo>
                  <a:pt x="9096" y="13473"/>
                  <a:pt x="9090" y="8300"/>
                  <a:pt x="8609" y="6111"/>
                </a:cubicBezTo>
                <a:cubicBezTo>
                  <a:pt x="8083" y="3716"/>
                  <a:pt x="7433" y="2136"/>
                  <a:pt x="6515" y="1046"/>
                </a:cubicBezTo>
                <a:cubicBezTo>
                  <a:pt x="5889" y="303"/>
                  <a:pt x="5182" y="-34"/>
                  <a:pt x="4474" y="2"/>
                </a:cubicBezTo>
                <a:close/>
                <a:moveTo>
                  <a:pt x="12221" y="5642"/>
                </a:moveTo>
                <a:cubicBezTo>
                  <a:pt x="11182" y="5642"/>
                  <a:pt x="10664" y="6603"/>
                  <a:pt x="10664" y="8514"/>
                </a:cubicBezTo>
                <a:cubicBezTo>
                  <a:pt x="10664" y="10039"/>
                  <a:pt x="10896" y="10686"/>
                  <a:pt x="11708" y="11435"/>
                </a:cubicBezTo>
                <a:cubicBezTo>
                  <a:pt x="12673" y="12326"/>
                  <a:pt x="12874" y="13235"/>
                  <a:pt x="12278" y="14008"/>
                </a:cubicBezTo>
                <a:cubicBezTo>
                  <a:pt x="12015" y="14349"/>
                  <a:pt x="11858" y="14305"/>
                  <a:pt x="11458" y="13782"/>
                </a:cubicBezTo>
                <a:cubicBezTo>
                  <a:pt x="10981" y="13160"/>
                  <a:pt x="10951" y="13160"/>
                  <a:pt x="10664" y="13790"/>
                </a:cubicBezTo>
                <a:cubicBezTo>
                  <a:pt x="10301" y="14587"/>
                  <a:pt x="10471" y="15250"/>
                  <a:pt x="11168" y="15764"/>
                </a:cubicBezTo>
                <a:cubicBezTo>
                  <a:pt x="12301" y="16601"/>
                  <a:pt x="13394" y="15335"/>
                  <a:pt x="13472" y="13094"/>
                </a:cubicBezTo>
                <a:cubicBezTo>
                  <a:pt x="13531" y="11406"/>
                  <a:pt x="13342" y="10854"/>
                  <a:pt x="12338" y="9777"/>
                </a:cubicBezTo>
                <a:cubicBezTo>
                  <a:pt x="11746" y="9141"/>
                  <a:pt x="11551" y="8754"/>
                  <a:pt x="11588" y="8280"/>
                </a:cubicBezTo>
                <a:cubicBezTo>
                  <a:pt x="11646" y="7530"/>
                  <a:pt x="12513" y="7187"/>
                  <a:pt x="12815" y="7794"/>
                </a:cubicBezTo>
                <a:cubicBezTo>
                  <a:pt x="12956" y="8078"/>
                  <a:pt x="13081" y="7979"/>
                  <a:pt x="13289" y="7422"/>
                </a:cubicBezTo>
                <a:cubicBezTo>
                  <a:pt x="13565" y="6681"/>
                  <a:pt x="13564" y="6652"/>
                  <a:pt x="13282" y="6152"/>
                </a:cubicBezTo>
                <a:cubicBezTo>
                  <a:pt x="13122" y="5868"/>
                  <a:pt x="12650" y="5642"/>
                  <a:pt x="12221" y="5642"/>
                </a:cubicBezTo>
                <a:close/>
                <a:moveTo>
                  <a:pt x="15513" y="5642"/>
                </a:moveTo>
                <a:cubicBezTo>
                  <a:pt x="14484" y="5642"/>
                  <a:pt x="13789" y="5789"/>
                  <a:pt x="13776" y="6006"/>
                </a:cubicBezTo>
                <a:cubicBezTo>
                  <a:pt x="13706" y="7130"/>
                  <a:pt x="13764" y="7286"/>
                  <a:pt x="14319" y="7454"/>
                </a:cubicBezTo>
                <a:lnTo>
                  <a:pt x="14916" y="7632"/>
                </a:lnTo>
                <a:lnTo>
                  <a:pt x="14960" y="11710"/>
                </a:lnTo>
                <a:lnTo>
                  <a:pt x="15000" y="15780"/>
                </a:lnTo>
                <a:lnTo>
                  <a:pt x="15513" y="15780"/>
                </a:lnTo>
                <a:lnTo>
                  <a:pt x="16027" y="15780"/>
                </a:lnTo>
                <a:lnTo>
                  <a:pt x="16067" y="11710"/>
                </a:lnTo>
                <a:lnTo>
                  <a:pt x="16110" y="7632"/>
                </a:lnTo>
                <a:lnTo>
                  <a:pt x="16671" y="7527"/>
                </a:lnTo>
                <a:cubicBezTo>
                  <a:pt x="17152" y="7431"/>
                  <a:pt x="17228" y="7283"/>
                  <a:pt x="17228" y="6524"/>
                </a:cubicBezTo>
                <a:lnTo>
                  <a:pt x="17228" y="5642"/>
                </a:lnTo>
                <a:lnTo>
                  <a:pt x="15513" y="5642"/>
                </a:lnTo>
                <a:close/>
                <a:moveTo>
                  <a:pt x="17678" y="5642"/>
                </a:moveTo>
                <a:lnTo>
                  <a:pt x="17678" y="10715"/>
                </a:lnTo>
                <a:lnTo>
                  <a:pt x="17678" y="15780"/>
                </a:lnTo>
                <a:lnTo>
                  <a:pt x="18125" y="15780"/>
                </a:lnTo>
                <a:cubicBezTo>
                  <a:pt x="18567" y="15780"/>
                  <a:pt x="18572" y="15761"/>
                  <a:pt x="18572" y="13814"/>
                </a:cubicBezTo>
                <a:cubicBezTo>
                  <a:pt x="18572" y="12731"/>
                  <a:pt x="18627" y="11760"/>
                  <a:pt x="18692" y="11662"/>
                </a:cubicBezTo>
                <a:cubicBezTo>
                  <a:pt x="18757" y="11564"/>
                  <a:pt x="19132" y="12455"/>
                  <a:pt x="19526" y="13636"/>
                </a:cubicBezTo>
                <a:cubicBezTo>
                  <a:pt x="20209" y="15683"/>
                  <a:pt x="20272" y="15780"/>
                  <a:pt x="20913" y="15780"/>
                </a:cubicBezTo>
                <a:lnTo>
                  <a:pt x="21587" y="15780"/>
                </a:lnTo>
                <a:lnTo>
                  <a:pt x="20676" y="13288"/>
                </a:lnTo>
                <a:cubicBezTo>
                  <a:pt x="20176" y="11918"/>
                  <a:pt x="19766" y="10577"/>
                  <a:pt x="19766" y="10311"/>
                </a:cubicBezTo>
                <a:cubicBezTo>
                  <a:pt x="19766" y="10044"/>
                  <a:pt x="20150" y="8888"/>
                  <a:pt x="20620" y="7738"/>
                </a:cubicBezTo>
                <a:lnTo>
                  <a:pt x="21474" y="5642"/>
                </a:lnTo>
                <a:lnTo>
                  <a:pt x="20807" y="5666"/>
                </a:lnTo>
                <a:cubicBezTo>
                  <a:pt x="20188" y="5686"/>
                  <a:pt x="20092" y="5829"/>
                  <a:pt x="19469" y="7624"/>
                </a:cubicBezTo>
                <a:cubicBezTo>
                  <a:pt x="19100" y="8689"/>
                  <a:pt x="18747" y="9481"/>
                  <a:pt x="18685" y="9388"/>
                </a:cubicBezTo>
                <a:cubicBezTo>
                  <a:pt x="18624" y="9296"/>
                  <a:pt x="18572" y="8414"/>
                  <a:pt x="18572" y="7430"/>
                </a:cubicBezTo>
                <a:cubicBezTo>
                  <a:pt x="18572" y="5684"/>
                  <a:pt x="18562" y="5642"/>
                  <a:pt x="18125" y="5642"/>
                </a:cubicBezTo>
                <a:lnTo>
                  <a:pt x="17678" y="564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95" name="pngwing.com.png" descr="pngwing.co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070382" y="11527843"/>
            <a:ext cx="2767946" cy="1556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une-image-contenant-capture-decran-conception-d-2.png" descr="une-image-contenant-capture-decran-conception-d-2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402175" y="12006205"/>
            <a:ext cx="2828976" cy="70184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My journey in aerospace engineering has been driven by a lifelong fascination with technology, especially in the defense sectors As I’ve progressed through my studies, I’ve developed a strong interest in high-performance engineering, particularly in desi"/>
          <p:cNvSpPr txBox="1"/>
          <p:nvPr/>
        </p:nvSpPr>
        <p:spPr>
          <a:xfrm>
            <a:off x="9012347" y="2803330"/>
            <a:ext cx="12474252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My journey in aerospace engineering has been driven by a lifelong fascination with technology, especially in the defense sectors As I’ve progressed through my studies, I’ve developed a strong interest in high-performance engineering, particularly in designing and creating advanced systems like jet fighters and rockets. Looking to the future, I aim to work on projects that push the limits of technology and collaborate with others who share my passion for creating impactful aerospace innovations.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bout Me"/>
          <p:cNvSpPr txBox="1"/>
          <p:nvPr/>
        </p:nvSpPr>
        <p:spPr>
          <a:xfrm>
            <a:off x="9012347" y="1270000"/>
            <a:ext cx="45193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200" name="Skills"/>
          <p:cNvSpPr txBox="1"/>
          <p:nvPr/>
        </p:nvSpPr>
        <p:spPr>
          <a:xfrm>
            <a:off x="9012347" y="5697997"/>
            <a:ext cx="101163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Skills</a:t>
            </a:r>
          </a:p>
        </p:txBody>
      </p:sp>
      <p:sp>
        <p:nvSpPr>
          <p:cNvPr id="201" name="Experience"/>
          <p:cNvSpPr txBox="1"/>
          <p:nvPr/>
        </p:nvSpPr>
        <p:spPr>
          <a:xfrm>
            <a:off x="11107028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Experience</a:t>
            </a:r>
          </a:p>
        </p:txBody>
      </p:sp>
      <p:sp>
        <p:nvSpPr>
          <p:cNvPr id="202" name="Education"/>
          <p:cNvSpPr txBox="1"/>
          <p:nvPr/>
        </p:nvSpPr>
        <p:spPr>
          <a:xfrm>
            <a:off x="14277592" y="5697997"/>
            <a:ext cx="194376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Education</a:t>
            </a:r>
          </a:p>
        </p:txBody>
      </p:sp>
      <p:sp>
        <p:nvSpPr>
          <p:cNvPr id="203" name="Languages"/>
          <p:cNvSpPr txBox="1"/>
          <p:nvPr/>
        </p:nvSpPr>
        <p:spPr>
          <a:xfrm>
            <a:off x="17304402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Languages</a:t>
            </a:r>
          </a:p>
        </p:txBody>
      </p:sp>
      <p:sp>
        <p:nvSpPr>
          <p:cNvPr id="204" name="Ligne"/>
          <p:cNvSpPr/>
          <p:nvPr/>
        </p:nvSpPr>
        <p:spPr>
          <a:xfrm>
            <a:off x="14287500" y="6477000"/>
            <a:ext cx="1923947" cy="0"/>
          </a:xfrm>
          <a:prstGeom prst="line">
            <a:avLst/>
          </a:prstGeom>
          <a:ln w="101600">
            <a:solidFill>
              <a:schemeClr val="accent1">
                <a:lumOff val="-244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Aerospace Engineering Degree - 2025…"/>
          <p:cNvSpPr txBox="1"/>
          <p:nvPr/>
        </p:nvSpPr>
        <p:spPr>
          <a:xfrm>
            <a:off x="9012347" y="6791130"/>
            <a:ext cx="11156588" cy="300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Aerospace Engineering Degree - 2025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- GPA : 3.6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- Relevant coursework: Computer-Aided Design, Materials Resistance, Composites, Fluid Mechanics, Space Propulsion</a:t>
            </a:r>
          </a:p>
        </p:txBody>
      </p:sp>
      <p:pic>
        <p:nvPicPr>
          <p:cNvPr id="206" name="Picture3.png" descr="Pictu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758" y="11819316"/>
            <a:ext cx="2568685" cy="122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CATIA_Logotype_CMYK_NewBlueSteel.png" descr="CATIA_Logotype_CMYK_NewBlueSte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704" y="11900687"/>
            <a:ext cx="3103051" cy="81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ANSYS_logo.png" descr="ANSYS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65016" y="11985983"/>
            <a:ext cx="2767946" cy="89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rcRect l="2333" t="3698" r="23089" b="4732"/>
          <a:stretch>
            <a:fillRect/>
          </a:stretch>
        </p:blipFill>
        <p:spPr>
          <a:xfrm>
            <a:off x="12933224" y="11854161"/>
            <a:ext cx="2568690" cy="105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44" fill="norm" stroke="1" extrusionOk="0">
                <a:moveTo>
                  <a:pt x="4474" y="2"/>
                </a:moveTo>
                <a:cubicBezTo>
                  <a:pt x="3293" y="63"/>
                  <a:pt x="2106" y="1167"/>
                  <a:pt x="1278" y="3158"/>
                </a:cubicBezTo>
                <a:cubicBezTo>
                  <a:pt x="470" y="5102"/>
                  <a:pt x="24" y="7892"/>
                  <a:pt x="1" y="10691"/>
                </a:cubicBezTo>
                <a:cubicBezTo>
                  <a:pt x="-13" y="12370"/>
                  <a:pt x="126" y="14056"/>
                  <a:pt x="428" y="15554"/>
                </a:cubicBezTo>
                <a:cubicBezTo>
                  <a:pt x="900" y="17895"/>
                  <a:pt x="1918" y="20212"/>
                  <a:pt x="2806" y="20975"/>
                </a:cubicBezTo>
                <a:cubicBezTo>
                  <a:pt x="3149" y="21269"/>
                  <a:pt x="3937" y="21526"/>
                  <a:pt x="4560" y="21541"/>
                </a:cubicBezTo>
                <a:cubicBezTo>
                  <a:pt x="5539" y="21566"/>
                  <a:pt x="5816" y="21421"/>
                  <a:pt x="6605" y="20465"/>
                </a:cubicBezTo>
                <a:cubicBezTo>
                  <a:pt x="7573" y="19291"/>
                  <a:pt x="8087" y="18065"/>
                  <a:pt x="8619" y="15643"/>
                </a:cubicBezTo>
                <a:cubicBezTo>
                  <a:pt x="9096" y="13473"/>
                  <a:pt x="9090" y="8300"/>
                  <a:pt x="8609" y="6111"/>
                </a:cubicBezTo>
                <a:cubicBezTo>
                  <a:pt x="8083" y="3716"/>
                  <a:pt x="7433" y="2136"/>
                  <a:pt x="6515" y="1046"/>
                </a:cubicBezTo>
                <a:cubicBezTo>
                  <a:pt x="5889" y="303"/>
                  <a:pt x="5182" y="-34"/>
                  <a:pt x="4474" y="2"/>
                </a:cubicBezTo>
                <a:close/>
                <a:moveTo>
                  <a:pt x="12221" y="5642"/>
                </a:moveTo>
                <a:cubicBezTo>
                  <a:pt x="11182" y="5642"/>
                  <a:pt x="10664" y="6603"/>
                  <a:pt x="10664" y="8514"/>
                </a:cubicBezTo>
                <a:cubicBezTo>
                  <a:pt x="10664" y="10039"/>
                  <a:pt x="10896" y="10686"/>
                  <a:pt x="11708" y="11435"/>
                </a:cubicBezTo>
                <a:cubicBezTo>
                  <a:pt x="12673" y="12326"/>
                  <a:pt x="12874" y="13235"/>
                  <a:pt x="12278" y="14008"/>
                </a:cubicBezTo>
                <a:cubicBezTo>
                  <a:pt x="12015" y="14349"/>
                  <a:pt x="11858" y="14305"/>
                  <a:pt x="11458" y="13782"/>
                </a:cubicBezTo>
                <a:cubicBezTo>
                  <a:pt x="10981" y="13160"/>
                  <a:pt x="10951" y="13160"/>
                  <a:pt x="10664" y="13790"/>
                </a:cubicBezTo>
                <a:cubicBezTo>
                  <a:pt x="10301" y="14587"/>
                  <a:pt x="10471" y="15250"/>
                  <a:pt x="11168" y="15764"/>
                </a:cubicBezTo>
                <a:cubicBezTo>
                  <a:pt x="12301" y="16601"/>
                  <a:pt x="13394" y="15335"/>
                  <a:pt x="13472" y="13094"/>
                </a:cubicBezTo>
                <a:cubicBezTo>
                  <a:pt x="13531" y="11406"/>
                  <a:pt x="13342" y="10854"/>
                  <a:pt x="12338" y="9777"/>
                </a:cubicBezTo>
                <a:cubicBezTo>
                  <a:pt x="11746" y="9141"/>
                  <a:pt x="11551" y="8754"/>
                  <a:pt x="11588" y="8280"/>
                </a:cubicBezTo>
                <a:cubicBezTo>
                  <a:pt x="11646" y="7530"/>
                  <a:pt x="12513" y="7187"/>
                  <a:pt x="12815" y="7794"/>
                </a:cubicBezTo>
                <a:cubicBezTo>
                  <a:pt x="12956" y="8078"/>
                  <a:pt x="13081" y="7979"/>
                  <a:pt x="13289" y="7422"/>
                </a:cubicBezTo>
                <a:cubicBezTo>
                  <a:pt x="13565" y="6681"/>
                  <a:pt x="13564" y="6652"/>
                  <a:pt x="13282" y="6152"/>
                </a:cubicBezTo>
                <a:cubicBezTo>
                  <a:pt x="13122" y="5868"/>
                  <a:pt x="12650" y="5642"/>
                  <a:pt x="12221" y="5642"/>
                </a:cubicBezTo>
                <a:close/>
                <a:moveTo>
                  <a:pt x="15513" y="5642"/>
                </a:moveTo>
                <a:cubicBezTo>
                  <a:pt x="14484" y="5642"/>
                  <a:pt x="13789" y="5789"/>
                  <a:pt x="13776" y="6006"/>
                </a:cubicBezTo>
                <a:cubicBezTo>
                  <a:pt x="13706" y="7130"/>
                  <a:pt x="13764" y="7286"/>
                  <a:pt x="14319" y="7454"/>
                </a:cubicBezTo>
                <a:lnTo>
                  <a:pt x="14916" y="7632"/>
                </a:lnTo>
                <a:lnTo>
                  <a:pt x="14960" y="11710"/>
                </a:lnTo>
                <a:lnTo>
                  <a:pt x="15000" y="15780"/>
                </a:lnTo>
                <a:lnTo>
                  <a:pt x="15513" y="15780"/>
                </a:lnTo>
                <a:lnTo>
                  <a:pt x="16027" y="15780"/>
                </a:lnTo>
                <a:lnTo>
                  <a:pt x="16067" y="11710"/>
                </a:lnTo>
                <a:lnTo>
                  <a:pt x="16110" y="7632"/>
                </a:lnTo>
                <a:lnTo>
                  <a:pt x="16671" y="7527"/>
                </a:lnTo>
                <a:cubicBezTo>
                  <a:pt x="17152" y="7431"/>
                  <a:pt x="17228" y="7283"/>
                  <a:pt x="17228" y="6524"/>
                </a:cubicBezTo>
                <a:lnTo>
                  <a:pt x="17228" y="5642"/>
                </a:lnTo>
                <a:lnTo>
                  <a:pt x="15513" y="5642"/>
                </a:lnTo>
                <a:close/>
                <a:moveTo>
                  <a:pt x="17678" y="5642"/>
                </a:moveTo>
                <a:lnTo>
                  <a:pt x="17678" y="10715"/>
                </a:lnTo>
                <a:lnTo>
                  <a:pt x="17678" y="15780"/>
                </a:lnTo>
                <a:lnTo>
                  <a:pt x="18125" y="15780"/>
                </a:lnTo>
                <a:cubicBezTo>
                  <a:pt x="18567" y="15780"/>
                  <a:pt x="18572" y="15761"/>
                  <a:pt x="18572" y="13814"/>
                </a:cubicBezTo>
                <a:cubicBezTo>
                  <a:pt x="18572" y="12731"/>
                  <a:pt x="18627" y="11760"/>
                  <a:pt x="18692" y="11662"/>
                </a:cubicBezTo>
                <a:cubicBezTo>
                  <a:pt x="18757" y="11564"/>
                  <a:pt x="19132" y="12455"/>
                  <a:pt x="19526" y="13636"/>
                </a:cubicBezTo>
                <a:cubicBezTo>
                  <a:pt x="20209" y="15683"/>
                  <a:pt x="20272" y="15780"/>
                  <a:pt x="20913" y="15780"/>
                </a:cubicBezTo>
                <a:lnTo>
                  <a:pt x="21587" y="15780"/>
                </a:lnTo>
                <a:lnTo>
                  <a:pt x="20676" y="13288"/>
                </a:lnTo>
                <a:cubicBezTo>
                  <a:pt x="20176" y="11918"/>
                  <a:pt x="19766" y="10577"/>
                  <a:pt x="19766" y="10311"/>
                </a:cubicBezTo>
                <a:cubicBezTo>
                  <a:pt x="19766" y="10044"/>
                  <a:pt x="20150" y="8888"/>
                  <a:pt x="20620" y="7738"/>
                </a:cubicBezTo>
                <a:lnTo>
                  <a:pt x="21474" y="5642"/>
                </a:lnTo>
                <a:lnTo>
                  <a:pt x="20807" y="5666"/>
                </a:lnTo>
                <a:cubicBezTo>
                  <a:pt x="20188" y="5686"/>
                  <a:pt x="20092" y="5829"/>
                  <a:pt x="19469" y="7624"/>
                </a:cubicBezTo>
                <a:cubicBezTo>
                  <a:pt x="19100" y="8689"/>
                  <a:pt x="18747" y="9481"/>
                  <a:pt x="18685" y="9388"/>
                </a:cubicBezTo>
                <a:cubicBezTo>
                  <a:pt x="18624" y="9296"/>
                  <a:pt x="18572" y="8414"/>
                  <a:pt x="18572" y="7430"/>
                </a:cubicBezTo>
                <a:cubicBezTo>
                  <a:pt x="18572" y="5684"/>
                  <a:pt x="18562" y="5642"/>
                  <a:pt x="18125" y="5642"/>
                </a:cubicBezTo>
                <a:lnTo>
                  <a:pt x="17678" y="564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10" name="pngwing.com.png" descr="pngwing.co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70382" y="11527843"/>
            <a:ext cx="2767946" cy="1556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une-image-contenant-capture-decran-conception-d-2.png" descr="une-image-contenant-capture-decran-conception-d-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02175" y="12006205"/>
            <a:ext cx="2828976" cy="70184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My journey in aerospace engineering has been driven by a lifelong fascination with technology, especially in the defense sectors As I’ve progressed through my studies, I’ve developed a strong interest in high-performance engineering, particularly in desi"/>
          <p:cNvSpPr txBox="1"/>
          <p:nvPr/>
        </p:nvSpPr>
        <p:spPr>
          <a:xfrm>
            <a:off x="9012347" y="2803330"/>
            <a:ext cx="12474252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My journey in aerospace engineering has been driven by a lifelong fascination with technology, especially in the defense sectors As I’ve progressed through my studies, I’ve developed a strong interest in high-performance engineering, particularly in designing and creating advanced systems like jet fighters and rockets. Looking to the future, I aim to work on projects that push the limits of technology and collaborate with others who share my passion for creating impactful aerospace innovations.</a:t>
            </a:r>
          </a:p>
        </p:txBody>
      </p:sp>
      <p:pic>
        <p:nvPicPr>
          <p:cNvPr id="213" name="image_1726417022279_ins.jpg" descr="image_1726417022279_ins.jpg"/>
          <p:cNvPicPr>
            <a:picLocks noChangeAspect="1"/>
          </p:cNvPicPr>
          <p:nvPr/>
        </p:nvPicPr>
        <p:blipFill>
          <a:blip r:embed="rId8">
            <a:extLst/>
          </a:blip>
          <a:srcRect l="3389" t="1878" r="3391" b="1877"/>
          <a:stretch>
            <a:fillRect/>
          </a:stretch>
        </p:blipFill>
        <p:spPr>
          <a:xfrm>
            <a:off x="1592839" y="1651000"/>
            <a:ext cx="6061473" cy="889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81" y="0"/>
                </a:moveTo>
                <a:cubicBezTo>
                  <a:pt x="2954" y="0"/>
                  <a:pt x="2218" y="0"/>
                  <a:pt x="1727" y="140"/>
                </a:cubicBezTo>
                <a:cubicBezTo>
                  <a:pt x="1019" y="315"/>
                  <a:pt x="463" y="694"/>
                  <a:pt x="205" y="1176"/>
                </a:cubicBezTo>
                <a:cubicBezTo>
                  <a:pt x="0" y="1511"/>
                  <a:pt x="0" y="2012"/>
                  <a:pt x="0" y="2848"/>
                </a:cubicBezTo>
                <a:lnTo>
                  <a:pt x="0" y="18752"/>
                </a:lnTo>
                <a:cubicBezTo>
                  <a:pt x="0" y="19588"/>
                  <a:pt x="0" y="20089"/>
                  <a:pt x="205" y="20424"/>
                </a:cubicBezTo>
                <a:cubicBezTo>
                  <a:pt x="463" y="20906"/>
                  <a:pt x="1019" y="21285"/>
                  <a:pt x="1727" y="21460"/>
                </a:cubicBezTo>
                <a:cubicBezTo>
                  <a:pt x="2218" y="21600"/>
                  <a:pt x="2954" y="21600"/>
                  <a:pt x="4181" y="21600"/>
                </a:cubicBezTo>
                <a:lnTo>
                  <a:pt x="17419" y="21600"/>
                </a:lnTo>
                <a:cubicBezTo>
                  <a:pt x="18646" y="21600"/>
                  <a:pt x="19382" y="21600"/>
                  <a:pt x="19873" y="21460"/>
                </a:cubicBezTo>
                <a:cubicBezTo>
                  <a:pt x="20581" y="21285"/>
                  <a:pt x="21137" y="20906"/>
                  <a:pt x="21395" y="20424"/>
                </a:cubicBezTo>
                <a:cubicBezTo>
                  <a:pt x="21600" y="20089"/>
                  <a:pt x="21600" y="19588"/>
                  <a:pt x="21600" y="18752"/>
                </a:cubicBezTo>
                <a:lnTo>
                  <a:pt x="21600" y="2848"/>
                </a:lnTo>
                <a:cubicBezTo>
                  <a:pt x="21600" y="2012"/>
                  <a:pt x="21600" y="1511"/>
                  <a:pt x="21395" y="1176"/>
                </a:cubicBezTo>
                <a:cubicBezTo>
                  <a:pt x="21137" y="694"/>
                  <a:pt x="20581" y="315"/>
                  <a:pt x="19873" y="140"/>
                </a:cubicBezTo>
                <a:cubicBezTo>
                  <a:pt x="19382" y="0"/>
                  <a:pt x="18646" y="0"/>
                  <a:pt x="17419" y="0"/>
                </a:cubicBezTo>
                <a:lnTo>
                  <a:pt x="4181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bout Me"/>
          <p:cNvSpPr txBox="1"/>
          <p:nvPr/>
        </p:nvSpPr>
        <p:spPr>
          <a:xfrm>
            <a:off x="9012347" y="1270000"/>
            <a:ext cx="45193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216" name="Skills"/>
          <p:cNvSpPr txBox="1"/>
          <p:nvPr/>
        </p:nvSpPr>
        <p:spPr>
          <a:xfrm>
            <a:off x="9012347" y="5697997"/>
            <a:ext cx="101163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Skills</a:t>
            </a:r>
          </a:p>
        </p:txBody>
      </p:sp>
      <p:sp>
        <p:nvSpPr>
          <p:cNvPr id="217" name="Experience"/>
          <p:cNvSpPr txBox="1"/>
          <p:nvPr/>
        </p:nvSpPr>
        <p:spPr>
          <a:xfrm>
            <a:off x="11107028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Experience</a:t>
            </a:r>
          </a:p>
        </p:txBody>
      </p:sp>
      <p:sp>
        <p:nvSpPr>
          <p:cNvPr id="218" name="Education"/>
          <p:cNvSpPr txBox="1"/>
          <p:nvPr/>
        </p:nvSpPr>
        <p:spPr>
          <a:xfrm>
            <a:off x="14277592" y="5697997"/>
            <a:ext cx="1943762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Education</a:t>
            </a:r>
          </a:p>
        </p:txBody>
      </p:sp>
      <p:sp>
        <p:nvSpPr>
          <p:cNvPr id="219" name="Languages"/>
          <p:cNvSpPr txBox="1"/>
          <p:nvPr/>
        </p:nvSpPr>
        <p:spPr>
          <a:xfrm>
            <a:off x="17304402" y="5697997"/>
            <a:ext cx="2087515" cy="89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Languages</a:t>
            </a:r>
          </a:p>
        </p:txBody>
      </p:sp>
      <p:sp>
        <p:nvSpPr>
          <p:cNvPr id="220" name="Ligne"/>
          <p:cNvSpPr/>
          <p:nvPr/>
        </p:nvSpPr>
        <p:spPr>
          <a:xfrm>
            <a:off x="17310100" y="6477000"/>
            <a:ext cx="2087515" cy="0"/>
          </a:xfrm>
          <a:prstGeom prst="line">
            <a:avLst/>
          </a:prstGeom>
          <a:ln w="101600">
            <a:solidFill>
              <a:schemeClr val="accent1">
                <a:lumOff val="-2449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French - Native…"/>
          <p:cNvSpPr txBox="1"/>
          <p:nvPr/>
        </p:nvSpPr>
        <p:spPr>
          <a:xfrm>
            <a:off x="9012347" y="6791130"/>
            <a:ext cx="11156588" cy="1521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French - Native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Voltaire Certification Score : 851 pts</a:t>
            </a:r>
          </a:p>
        </p:txBody>
      </p:sp>
      <p:sp>
        <p:nvSpPr>
          <p:cNvPr id="222" name="English - Advanced : CEFR Level C1…"/>
          <p:cNvSpPr txBox="1"/>
          <p:nvPr/>
        </p:nvSpPr>
        <p:spPr>
          <a:xfrm>
            <a:off x="9012347" y="8010330"/>
            <a:ext cx="11156588" cy="1521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English - Advanced : CEFR Level C1</a:t>
            </a:r>
          </a:p>
          <a:p>
            <a:pPr algn="l">
              <a:lnSpc>
                <a:spcPct val="100000"/>
              </a:lnSpc>
              <a:defRPr i="1" spc="-6" sz="6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TOEIC Certification Score : 950 pts</a:t>
            </a:r>
          </a:p>
        </p:txBody>
      </p:sp>
      <p:sp>
        <p:nvSpPr>
          <p:cNvPr id="223" name="Spanish - Beginner"/>
          <p:cNvSpPr txBox="1"/>
          <p:nvPr/>
        </p:nvSpPr>
        <p:spPr>
          <a:xfrm>
            <a:off x="9012347" y="9381930"/>
            <a:ext cx="11156588" cy="1521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100000"/>
              </a:lnSpc>
              <a:defRPr i="1" spc="-22" sz="2300">
                <a:solidFill>
                  <a:schemeClr val="accent1">
                    <a:lumOff val="-24499"/>
                  </a:schemeClr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Spanish - Beginner</a:t>
            </a:r>
          </a:p>
          <a:p>
            <a:pPr algn="l">
              <a:lnSpc>
                <a:spcPct val="100000"/>
              </a:lnSpc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</p:txBody>
      </p:sp>
      <p:pic>
        <p:nvPicPr>
          <p:cNvPr id="224" name="Picture3.png" descr="Pictu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758" y="11819316"/>
            <a:ext cx="2568685" cy="122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CATIA_Logotype_CMYK_NewBlueSteel.png" descr="CATIA_Logotype_CMYK_NewBlueStee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704" y="11900687"/>
            <a:ext cx="3103051" cy="811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ANSYS_logo.png" descr="ANSYS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65016" y="11985983"/>
            <a:ext cx="2767946" cy="894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rcRect l="2333" t="3698" r="23089" b="4732"/>
          <a:stretch>
            <a:fillRect/>
          </a:stretch>
        </p:blipFill>
        <p:spPr>
          <a:xfrm>
            <a:off x="12933224" y="11854161"/>
            <a:ext cx="2568690" cy="105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544" fill="norm" stroke="1" extrusionOk="0">
                <a:moveTo>
                  <a:pt x="4474" y="2"/>
                </a:moveTo>
                <a:cubicBezTo>
                  <a:pt x="3293" y="63"/>
                  <a:pt x="2106" y="1167"/>
                  <a:pt x="1278" y="3158"/>
                </a:cubicBezTo>
                <a:cubicBezTo>
                  <a:pt x="470" y="5102"/>
                  <a:pt x="24" y="7892"/>
                  <a:pt x="1" y="10691"/>
                </a:cubicBezTo>
                <a:cubicBezTo>
                  <a:pt x="-13" y="12370"/>
                  <a:pt x="126" y="14056"/>
                  <a:pt x="428" y="15554"/>
                </a:cubicBezTo>
                <a:cubicBezTo>
                  <a:pt x="900" y="17895"/>
                  <a:pt x="1918" y="20212"/>
                  <a:pt x="2806" y="20975"/>
                </a:cubicBezTo>
                <a:cubicBezTo>
                  <a:pt x="3149" y="21269"/>
                  <a:pt x="3937" y="21526"/>
                  <a:pt x="4560" y="21541"/>
                </a:cubicBezTo>
                <a:cubicBezTo>
                  <a:pt x="5539" y="21566"/>
                  <a:pt x="5816" y="21421"/>
                  <a:pt x="6605" y="20465"/>
                </a:cubicBezTo>
                <a:cubicBezTo>
                  <a:pt x="7573" y="19291"/>
                  <a:pt x="8087" y="18065"/>
                  <a:pt x="8619" y="15643"/>
                </a:cubicBezTo>
                <a:cubicBezTo>
                  <a:pt x="9096" y="13473"/>
                  <a:pt x="9090" y="8300"/>
                  <a:pt x="8609" y="6111"/>
                </a:cubicBezTo>
                <a:cubicBezTo>
                  <a:pt x="8083" y="3716"/>
                  <a:pt x="7433" y="2136"/>
                  <a:pt x="6515" y="1046"/>
                </a:cubicBezTo>
                <a:cubicBezTo>
                  <a:pt x="5889" y="303"/>
                  <a:pt x="5182" y="-34"/>
                  <a:pt x="4474" y="2"/>
                </a:cubicBezTo>
                <a:close/>
                <a:moveTo>
                  <a:pt x="12221" y="5642"/>
                </a:moveTo>
                <a:cubicBezTo>
                  <a:pt x="11182" y="5642"/>
                  <a:pt x="10664" y="6603"/>
                  <a:pt x="10664" y="8514"/>
                </a:cubicBezTo>
                <a:cubicBezTo>
                  <a:pt x="10664" y="10039"/>
                  <a:pt x="10896" y="10686"/>
                  <a:pt x="11708" y="11435"/>
                </a:cubicBezTo>
                <a:cubicBezTo>
                  <a:pt x="12673" y="12326"/>
                  <a:pt x="12874" y="13235"/>
                  <a:pt x="12278" y="14008"/>
                </a:cubicBezTo>
                <a:cubicBezTo>
                  <a:pt x="12015" y="14349"/>
                  <a:pt x="11858" y="14305"/>
                  <a:pt x="11458" y="13782"/>
                </a:cubicBezTo>
                <a:cubicBezTo>
                  <a:pt x="10981" y="13160"/>
                  <a:pt x="10951" y="13160"/>
                  <a:pt x="10664" y="13790"/>
                </a:cubicBezTo>
                <a:cubicBezTo>
                  <a:pt x="10301" y="14587"/>
                  <a:pt x="10471" y="15250"/>
                  <a:pt x="11168" y="15764"/>
                </a:cubicBezTo>
                <a:cubicBezTo>
                  <a:pt x="12301" y="16601"/>
                  <a:pt x="13394" y="15335"/>
                  <a:pt x="13472" y="13094"/>
                </a:cubicBezTo>
                <a:cubicBezTo>
                  <a:pt x="13531" y="11406"/>
                  <a:pt x="13342" y="10854"/>
                  <a:pt x="12338" y="9777"/>
                </a:cubicBezTo>
                <a:cubicBezTo>
                  <a:pt x="11746" y="9141"/>
                  <a:pt x="11551" y="8754"/>
                  <a:pt x="11588" y="8280"/>
                </a:cubicBezTo>
                <a:cubicBezTo>
                  <a:pt x="11646" y="7530"/>
                  <a:pt x="12513" y="7187"/>
                  <a:pt x="12815" y="7794"/>
                </a:cubicBezTo>
                <a:cubicBezTo>
                  <a:pt x="12956" y="8078"/>
                  <a:pt x="13081" y="7979"/>
                  <a:pt x="13289" y="7422"/>
                </a:cubicBezTo>
                <a:cubicBezTo>
                  <a:pt x="13565" y="6681"/>
                  <a:pt x="13564" y="6652"/>
                  <a:pt x="13282" y="6152"/>
                </a:cubicBezTo>
                <a:cubicBezTo>
                  <a:pt x="13122" y="5868"/>
                  <a:pt x="12650" y="5642"/>
                  <a:pt x="12221" y="5642"/>
                </a:cubicBezTo>
                <a:close/>
                <a:moveTo>
                  <a:pt x="15513" y="5642"/>
                </a:moveTo>
                <a:cubicBezTo>
                  <a:pt x="14484" y="5642"/>
                  <a:pt x="13789" y="5789"/>
                  <a:pt x="13776" y="6006"/>
                </a:cubicBezTo>
                <a:cubicBezTo>
                  <a:pt x="13706" y="7130"/>
                  <a:pt x="13764" y="7286"/>
                  <a:pt x="14319" y="7454"/>
                </a:cubicBezTo>
                <a:lnTo>
                  <a:pt x="14916" y="7632"/>
                </a:lnTo>
                <a:lnTo>
                  <a:pt x="14960" y="11710"/>
                </a:lnTo>
                <a:lnTo>
                  <a:pt x="15000" y="15780"/>
                </a:lnTo>
                <a:lnTo>
                  <a:pt x="15513" y="15780"/>
                </a:lnTo>
                <a:lnTo>
                  <a:pt x="16027" y="15780"/>
                </a:lnTo>
                <a:lnTo>
                  <a:pt x="16067" y="11710"/>
                </a:lnTo>
                <a:lnTo>
                  <a:pt x="16110" y="7632"/>
                </a:lnTo>
                <a:lnTo>
                  <a:pt x="16671" y="7527"/>
                </a:lnTo>
                <a:cubicBezTo>
                  <a:pt x="17152" y="7431"/>
                  <a:pt x="17228" y="7283"/>
                  <a:pt x="17228" y="6524"/>
                </a:cubicBezTo>
                <a:lnTo>
                  <a:pt x="17228" y="5642"/>
                </a:lnTo>
                <a:lnTo>
                  <a:pt x="15513" y="5642"/>
                </a:lnTo>
                <a:close/>
                <a:moveTo>
                  <a:pt x="17678" y="5642"/>
                </a:moveTo>
                <a:lnTo>
                  <a:pt x="17678" y="10715"/>
                </a:lnTo>
                <a:lnTo>
                  <a:pt x="17678" y="15780"/>
                </a:lnTo>
                <a:lnTo>
                  <a:pt x="18125" y="15780"/>
                </a:lnTo>
                <a:cubicBezTo>
                  <a:pt x="18567" y="15780"/>
                  <a:pt x="18572" y="15761"/>
                  <a:pt x="18572" y="13814"/>
                </a:cubicBezTo>
                <a:cubicBezTo>
                  <a:pt x="18572" y="12731"/>
                  <a:pt x="18627" y="11760"/>
                  <a:pt x="18692" y="11662"/>
                </a:cubicBezTo>
                <a:cubicBezTo>
                  <a:pt x="18757" y="11564"/>
                  <a:pt x="19132" y="12455"/>
                  <a:pt x="19526" y="13636"/>
                </a:cubicBezTo>
                <a:cubicBezTo>
                  <a:pt x="20209" y="15683"/>
                  <a:pt x="20272" y="15780"/>
                  <a:pt x="20913" y="15780"/>
                </a:cubicBezTo>
                <a:lnTo>
                  <a:pt x="21587" y="15780"/>
                </a:lnTo>
                <a:lnTo>
                  <a:pt x="20676" y="13288"/>
                </a:lnTo>
                <a:cubicBezTo>
                  <a:pt x="20176" y="11918"/>
                  <a:pt x="19766" y="10577"/>
                  <a:pt x="19766" y="10311"/>
                </a:cubicBezTo>
                <a:cubicBezTo>
                  <a:pt x="19766" y="10044"/>
                  <a:pt x="20150" y="8888"/>
                  <a:pt x="20620" y="7738"/>
                </a:cubicBezTo>
                <a:lnTo>
                  <a:pt x="21474" y="5642"/>
                </a:lnTo>
                <a:lnTo>
                  <a:pt x="20807" y="5666"/>
                </a:lnTo>
                <a:cubicBezTo>
                  <a:pt x="20188" y="5686"/>
                  <a:pt x="20092" y="5829"/>
                  <a:pt x="19469" y="7624"/>
                </a:cubicBezTo>
                <a:cubicBezTo>
                  <a:pt x="19100" y="8689"/>
                  <a:pt x="18747" y="9481"/>
                  <a:pt x="18685" y="9388"/>
                </a:cubicBezTo>
                <a:cubicBezTo>
                  <a:pt x="18624" y="9296"/>
                  <a:pt x="18572" y="8414"/>
                  <a:pt x="18572" y="7430"/>
                </a:cubicBezTo>
                <a:cubicBezTo>
                  <a:pt x="18572" y="5684"/>
                  <a:pt x="18562" y="5642"/>
                  <a:pt x="18125" y="5642"/>
                </a:cubicBezTo>
                <a:lnTo>
                  <a:pt x="17678" y="564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28" name="pngwing.com.png" descr="pngwing.co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70382" y="11527843"/>
            <a:ext cx="2767946" cy="1556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une-image-contenant-capture-decran-conception-d-2.png" descr="une-image-contenant-capture-decran-conception-d-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02175" y="12006205"/>
            <a:ext cx="2828976" cy="70184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My journey in aerospace engineering has been driven by a lifelong fascination with technology, especially in the defense sectors As I’ve progressed through my studies, I’ve developed a strong interest in high-performance engineering, particularly in desi"/>
          <p:cNvSpPr txBox="1"/>
          <p:nvPr/>
        </p:nvSpPr>
        <p:spPr>
          <a:xfrm>
            <a:off x="9012347" y="2803330"/>
            <a:ext cx="12474252" cy="310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My journey in aerospace engineering has been driven by a lifelong fascination with technology, especially in the defense sectors As I’ve progressed through my studies, I’ve developed a strong interest in high-performance engineering, particularly in designing and creating advanced systems like jet fighters and rockets. Looking to the future, I aim to work on projects that push the limits of technology and collaborate with others who share my passion for creating impactful aerospace innovations.</a:t>
            </a:r>
          </a:p>
        </p:txBody>
      </p:sp>
      <p:pic>
        <p:nvPicPr>
          <p:cNvPr id="231" name="image_1726417022279_ins.jpg" descr="image_1726417022279_ins.jpg"/>
          <p:cNvPicPr>
            <a:picLocks noChangeAspect="1"/>
          </p:cNvPicPr>
          <p:nvPr/>
        </p:nvPicPr>
        <p:blipFill>
          <a:blip r:embed="rId8">
            <a:extLst/>
          </a:blip>
          <a:srcRect l="3389" t="1878" r="3391" b="1877"/>
          <a:stretch>
            <a:fillRect/>
          </a:stretch>
        </p:blipFill>
        <p:spPr>
          <a:xfrm>
            <a:off x="1592839" y="1651000"/>
            <a:ext cx="6061473" cy="8898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81" y="0"/>
                </a:moveTo>
                <a:cubicBezTo>
                  <a:pt x="2954" y="0"/>
                  <a:pt x="2218" y="0"/>
                  <a:pt x="1727" y="140"/>
                </a:cubicBezTo>
                <a:cubicBezTo>
                  <a:pt x="1019" y="315"/>
                  <a:pt x="463" y="694"/>
                  <a:pt x="205" y="1176"/>
                </a:cubicBezTo>
                <a:cubicBezTo>
                  <a:pt x="0" y="1511"/>
                  <a:pt x="0" y="2012"/>
                  <a:pt x="0" y="2848"/>
                </a:cubicBezTo>
                <a:lnTo>
                  <a:pt x="0" y="18752"/>
                </a:lnTo>
                <a:cubicBezTo>
                  <a:pt x="0" y="19588"/>
                  <a:pt x="0" y="20089"/>
                  <a:pt x="205" y="20424"/>
                </a:cubicBezTo>
                <a:cubicBezTo>
                  <a:pt x="463" y="20906"/>
                  <a:pt x="1019" y="21285"/>
                  <a:pt x="1727" y="21460"/>
                </a:cubicBezTo>
                <a:cubicBezTo>
                  <a:pt x="2218" y="21600"/>
                  <a:pt x="2954" y="21600"/>
                  <a:pt x="4181" y="21600"/>
                </a:cubicBezTo>
                <a:lnTo>
                  <a:pt x="17419" y="21600"/>
                </a:lnTo>
                <a:cubicBezTo>
                  <a:pt x="18646" y="21600"/>
                  <a:pt x="19382" y="21600"/>
                  <a:pt x="19873" y="21460"/>
                </a:cubicBezTo>
                <a:cubicBezTo>
                  <a:pt x="20581" y="21285"/>
                  <a:pt x="21137" y="20906"/>
                  <a:pt x="21395" y="20424"/>
                </a:cubicBezTo>
                <a:cubicBezTo>
                  <a:pt x="21600" y="20089"/>
                  <a:pt x="21600" y="19588"/>
                  <a:pt x="21600" y="18752"/>
                </a:cubicBezTo>
                <a:lnTo>
                  <a:pt x="21600" y="2848"/>
                </a:lnTo>
                <a:cubicBezTo>
                  <a:pt x="21600" y="2012"/>
                  <a:pt x="21600" y="1511"/>
                  <a:pt x="21395" y="1176"/>
                </a:cubicBezTo>
                <a:cubicBezTo>
                  <a:pt x="21137" y="694"/>
                  <a:pt x="20581" y="315"/>
                  <a:pt x="19873" y="140"/>
                </a:cubicBezTo>
                <a:cubicBezTo>
                  <a:pt x="19382" y="0"/>
                  <a:pt x="18646" y="0"/>
                  <a:pt x="17419" y="0"/>
                </a:cubicBezTo>
                <a:lnTo>
                  <a:pt x="4181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aux angles arrondis"/>
          <p:cNvSpPr/>
          <p:nvPr/>
        </p:nvSpPr>
        <p:spPr>
          <a:xfrm>
            <a:off x="2145941" y="10280277"/>
            <a:ext cx="20092119" cy="2305138"/>
          </a:xfrm>
          <a:prstGeom prst="roundRect">
            <a:avLst>
              <a:gd name="adj" fmla="val 36596"/>
            </a:avLst>
          </a:prstGeom>
          <a:solidFill>
            <a:srgbClr val="F3F3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4" name="My Services"/>
          <p:cNvSpPr txBox="1"/>
          <p:nvPr/>
        </p:nvSpPr>
        <p:spPr>
          <a:xfrm>
            <a:off x="9800588" y="553428"/>
            <a:ext cx="4782824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89632">
              <a:defRPr spc="-62" sz="6272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My Services</a:t>
            </a:r>
          </a:p>
        </p:txBody>
      </p:sp>
      <p:sp>
        <p:nvSpPr>
          <p:cNvPr id="235" name="Rectangle aux angles arrondis"/>
          <p:cNvSpPr/>
          <p:nvPr/>
        </p:nvSpPr>
        <p:spPr>
          <a:xfrm>
            <a:off x="2145941" y="3057830"/>
            <a:ext cx="5969157" cy="6683032"/>
          </a:xfrm>
          <a:prstGeom prst="roundRect">
            <a:avLst>
              <a:gd name="adj" fmla="val 14133"/>
            </a:avLst>
          </a:prstGeom>
          <a:solidFill>
            <a:srgbClr val="F3F3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6" name="Rectangle aux angles arrondis"/>
          <p:cNvSpPr/>
          <p:nvPr/>
        </p:nvSpPr>
        <p:spPr>
          <a:xfrm>
            <a:off x="9207422" y="3057830"/>
            <a:ext cx="5969157" cy="6683032"/>
          </a:xfrm>
          <a:prstGeom prst="roundRect">
            <a:avLst>
              <a:gd name="adj" fmla="val 14133"/>
            </a:avLst>
          </a:prstGeom>
          <a:solidFill>
            <a:srgbClr val="F3F3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7" name="Rectangle aux angles arrondis"/>
          <p:cNvSpPr/>
          <p:nvPr/>
        </p:nvSpPr>
        <p:spPr>
          <a:xfrm>
            <a:off x="16268903" y="3057830"/>
            <a:ext cx="5969156" cy="6683032"/>
          </a:xfrm>
          <a:prstGeom prst="roundRect">
            <a:avLst>
              <a:gd name="adj" fmla="val 14133"/>
            </a:avLst>
          </a:prstGeom>
          <a:solidFill>
            <a:srgbClr val="F3F3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38" name="Comprehensive 3D Modeling and Prototyping"/>
          <p:cNvSpPr txBox="1"/>
          <p:nvPr/>
        </p:nvSpPr>
        <p:spPr>
          <a:xfrm>
            <a:off x="2540000" y="4542654"/>
            <a:ext cx="518103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Comprehensive 3D Modeling and Prototyping</a:t>
            </a:r>
          </a:p>
        </p:txBody>
      </p:sp>
      <p:sp>
        <p:nvSpPr>
          <p:cNvPr id="239" name="I create precise 3D models and prototypes, turning concepts into tangible designs ready for testing and implementation, ensuring alignment with project specifications and objectives."/>
          <p:cNvSpPr txBox="1"/>
          <p:nvPr/>
        </p:nvSpPr>
        <p:spPr>
          <a:xfrm>
            <a:off x="2540000" y="5679199"/>
            <a:ext cx="5181039" cy="3433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I create precise 3D models and prototypes, turning concepts into tangible designs ready for testing and implementation, ensuring alignment with project specifications and objectives.</a:t>
            </a:r>
          </a:p>
        </p:txBody>
      </p:sp>
      <p:sp>
        <p:nvSpPr>
          <p:cNvPr id="240" name="Learn more"/>
          <p:cNvSpPr txBox="1"/>
          <p:nvPr/>
        </p:nvSpPr>
        <p:spPr>
          <a:xfrm>
            <a:off x="2540000" y="8589850"/>
            <a:ext cx="5181039" cy="93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Learn more</a:t>
            </a:r>
          </a:p>
        </p:txBody>
      </p:sp>
      <p:sp>
        <p:nvSpPr>
          <p:cNvPr id="241" name="Advanced Finite Element Analysis"/>
          <p:cNvSpPr txBox="1"/>
          <p:nvPr/>
        </p:nvSpPr>
        <p:spPr>
          <a:xfrm>
            <a:off x="9601480" y="4586944"/>
            <a:ext cx="5181040" cy="133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Advanced Finite Element Analysis</a:t>
            </a:r>
          </a:p>
        </p:txBody>
      </p:sp>
      <p:sp>
        <p:nvSpPr>
          <p:cNvPr id="242" name="I can perform detailed Finite Element Method (FEM) analysis on 3D models, ensuring structural integrity and performance under various conditions to optimize design outcomes."/>
          <p:cNvSpPr txBox="1"/>
          <p:nvPr/>
        </p:nvSpPr>
        <p:spPr>
          <a:xfrm>
            <a:off x="9601480" y="5647287"/>
            <a:ext cx="5181040" cy="343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I can perform detailed Finite Element Method (FEM) analysis on 3D models, ensuring structural integrity and performance under various conditions to optimize design outcomes.</a:t>
            </a:r>
          </a:p>
        </p:txBody>
      </p:sp>
      <p:sp>
        <p:nvSpPr>
          <p:cNvPr id="243" name="Learn more"/>
          <p:cNvSpPr txBox="1"/>
          <p:nvPr/>
        </p:nvSpPr>
        <p:spPr>
          <a:xfrm>
            <a:off x="9601480" y="8557938"/>
            <a:ext cx="5181040" cy="93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Learn more</a:t>
            </a:r>
          </a:p>
        </p:txBody>
      </p:sp>
      <p:sp>
        <p:nvSpPr>
          <p:cNvPr id="244" name="Fluid Dynamics Simulation"/>
          <p:cNvSpPr txBox="1"/>
          <p:nvPr/>
        </p:nvSpPr>
        <p:spPr>
          <a:xfrm>
            <a:off x="16662961" y="4419057"/>
            <a:ext cx="5181039" cy="133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8" sz="2800"/>
            </a:lvl1pPr>
          </a:lstStyle>
          <a:p>
            <a:pPr/>
            <a:r>
              <a:t>Fluid Dynamics Simulation</a:t>
            </a:r>
          </a:p>
        </p:txBody>
      </p:sp>
      <p:sp>
        <p:nvSpPr>
          <p:cNvPr id="245" name="I analyze the behavior of systems and components, providing valuable insights that enhance performance and efficiency in aerospace applications."/>
          <p:cNvSpPr txBox="1"/>
          <p:nvPr/>
        </p:nvSpPr>
        <p:spPr>
          <a:xfrm>
            <a:off x="16662961" y="5682601"/>
            <a:ext cx="5181039" cy="343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I analyze the behavior of systems and components, providing valuable insights that enhance performance and efficiency in aerospace applications.</a:t>
            </a:r>
          </a:p>
        </p:txBody>
      </p:sp>
      <p:sp>
        <p:nvSpPr>
          <p:cNvPr id="246" name="Learn more"/>
          <p:cNvSpPr txBox="1"/>
          <p:nvPr/>
        </p:nvSpPr>
        <p:spPr>
          <a:xfrm>
            <a:off x="16662961" y="8593252"/>
            <a:ext cx="5181039" cy="93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Learn more</a:t>
            </a:r>
          </a:p>
        </p:txBody>
      </p:sp>
      <p:pic>
        <p:nvPicPr>
          <p:cNvPr id="247" name="3d-part-icon.png" descr="3d-part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0919" y="3273652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FEM-icon.png" descr="FEM-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99727" y="2990980"/>
            <a:ext cx="1784546" cy="1784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fuild-icon.png" descr="fuild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18480" y="3248252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"/>
          <p:cNvSpPr/>
          <p:nvPr/>
        </p:nvSpPr>
        <p:spPr>
          <a:xfrm rot="1648354">
            <a:off x="5469394" y="-3811435"/>
            <a:ext cx="10518493" cy="21836536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2" name="Rectangle"/>
          <p:cNvSpPr/>
          <p:nvPr/>
        </p:nvSpPr>
        <p:spPr>
          <a:xfrm rot="1648354">
            <a:off x="16745480" y="-263914"/>
            <a:ext cx="9843584" cy="18190540"/>
          </a:xfrm>
          <a:prstGeom prst="rect">
            <a:avLst/>
          </a:prstGeom>
          <a:solidFill>
            <a:srgbClr val="D1D1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3" name="Work"/>
          <p:cNvSpPr txBox="1"/>
          <p:nvPr/>
        </p:nvSpPr>
        <p:spPr>
          <a:xfrm>
            <a:off x="11069599" y="2336800"/>
            <a:ext cx="2244802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Work</a:t>
            </a:r>
          </a:p>
        </p:txBody>
      </p:sp>
      <p:sp>
        <p:nvSpPr>
          <p:cNvPr id="254" name="Explore my recent"/>
          <p:cNvSpPr txBox="1"/>
          <p:nvPr/>
        </p:nvSpPr>
        <p:spPr>
          <a:xfrm>
            <a:off x="10485054" y="1755193"/>
            <a:ext cx="3413893" cy="93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9" sz="29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Explore my recent</a:t>
            </a:r>
          </a:p>
        </p:txBody>
      </p:sp>
      <p:sp>
        <p:nvSpPr>
          <p:cNvPr id="255" name="Rectangle aux angles arrondis"/>
          <p:cNvSpPr/>
          <p:nvPr/>
        </p:nvSpPr>
        <p:spPr>
          <a:xfrm>
            <a:off x="10284945" y="6240855"/>
            <a:ext cx="3814110" cy="1234290"/>
          </a:xfrm>
          <a:prstGeom prst="roundRect">
            <a:avLst>
              <a:gd name="adj" fmla="val 17147"/>
            </a:avLst>
          </a:prstGeom>
          <a:solidFill>
            <a:srgbClr val="D2D2D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6" name="Browse"/>
          <p:cNvSpPr txBox="1"/>
          <p:nvPr/>
        </p:nvSpPr>
        <p:spPr>
          <a:xfrm>
            <a:off x="11475830" y="6507077"/>
            <a:ext cx="1432340" cy="70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8" sz="28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Browse</a:t>
            </a:r>
          </a:p>
        </p:txBody>
      </p:sp>
      <p:sp>
        <p:nvSpPr>
          <p:cNvPr id="257" name="Rectangle"/>
          <p:cNvSpPr/>
          <p:nvPr/>
        </p:nvSpPr>
        <p:spPr>
          <a:xfrm rot="1648354">
            <a:off x="-2330478" y="-3035020"/>
            <a:ext cx="7297059" cy="16521841"/>
          </a:xfrm>
          <a:prstGeom prst="rect">
            <a:avLst/>
          </a:prstGeom>
          <a:solidFill>
            <a:srgbClr val="9F9F9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"/>
          <p:cNvSpPr/>
          <p:nvPr/>
        </p:nvSpPr>
        <p:spPr>
          <a:xfrm>
            <a:off x="-43499" y="6725147"/>
            <a:ext cx="24470998" cy="7068465"/>
          </a:xfrm>
          <a:prstGeom prst="rect">
            <a:avLst/>
          </a:prstGeom>
          <a:solidFill>
            <a:srgbClr val="1A1B1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pc="0"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60" name="Copyright © 2024 Heiefitu Taiaapu. All right reserved"/>
          <p:cNvSpPr txBox="1"/>
          <p:nvPr/>
        </p:nvSpPr>
        <p:spPr>
          <a:xfrm>
            <a:off x="8722895" y="5854932"/>
            <a:ext cx="6938210" cy="5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22" sz="2200">
                <a:solidFill>
                  <a:srgbClr val="5E5E5E"/>
                </a:solidFill>
                <a:latin typeface="Poppins Thin"/>
                <a:ea typeface="Poppins Thin"/>
                <a:cs typeface="Poppins Thin"/>
                <a:sym typeface="Poppins Thin"/>
              </a:defRPr>
            </a:lvl1pPr>
          </a:lstStyle>
          <a:p>
            <a:pPr/>
            <a:r>
              <a:t>Copyright © 2024 Heiefitu Taiaapu. All right reserved</a:t>
            </a:r>
          </a:p>
        </p:txBody>
      </p:sp>
      <p:sp>
        <p:nvSpPr>
          <p:cNvPr id="261" name="For more information"/>
          <p:cNvSpPr txBox="1"/>
          <p:nvPr/>
        </p:nvSpPr>
        <p:spPr>
          <a:xfrm>
            <a:off x="10215984" y="1756140"/>
            <a:ext cx="3952033" cy="933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29" sz="29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For more information</a:t>
            </a:r>
          </a:p>
        </p:txBody>
      </p:sp>
      <p:sp>
        <p:nvSpPr>
          <p:cNvPr id="262" name="Feel free to contact me by clicking on the links below"/>
          <p:cNvSpPr txBox="1"/>
          <p:nvPr/>
        </p:nvSpPr>
        <p:spPr>
          <a:xfrm>
            <a:off x="8403809" y="2630417"/>
            <a:ext cx="7576382" cy="5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414016">
              <a:defRPr spc="-22" sz="2277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Feel free to contact me by clicking on the links below</a:t>
            </a:r>
          </a:p>
        </p:txBody>
      </p:sp>
      <p:pic>
        <p:nvPicPr>
          <p:cNvPr id="263" name="linkedin-icon.png" descr="linkedin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9584" y="3628826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email.png" descr="emai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2915" y="3660576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whatsapp.png" descr="whatsapp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82746" y="3660576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chat.png" descr="cha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29754" y="3692326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350-900"/>
          <p:cNvSpPr txBox="1"/>
          <p:nvPr>
            <p:ph type="body" sz="quarter" idx="4294967295"/>
          </p:nvPr>
        </p:nvSpPr>
        <p:spPr>
          <a:xfrm>
            <a:off x="3137938" y="-1"/>
            <a:ext cx="2196080" cy="1905001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A350-900</a:t>
            </a:r>
          </a:p>
        </p:txBody>
      </p:sp>
      <p:sp>
        <p:nvSpPr>
          <p:cNvPr id="269" name="B787"/>
          <p:cNvSpPr txBox="1"/>
          <p:nvPr/>
        </p:nvSpPr>
        <p:spPr>
          <a:xfrm>
            <a:off x="578994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B787</a:t>
            </a:r>
          </a:p>
        </p:txBody>
      </p:sp>
      <p:sp>
        <p:nvSpPr>
          <p:cNvPr id="270" name="Rafale"/>
          <p:cNvSpPr txBox="1"/>
          <p:nvPr/>
        </p:nvSpPr>
        <p:spPr>
          <a:xfrm>
            <a:off x="844195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Rafale</a:t>
            </a:r>
          </a:p>
        </p:txBody>
      </p:sp>
      <p:sp>
        <p:nvSpPr>
          <p:cNvPr id="271" name="F35"/>
          <p:cNvSpPr txBox="1"/>
          <p:nvPr/>
        </p:nvSpPr>
        <p:spPr>
          <a:xfrm>
            <a:off x="1109396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F35</a:t>
            </a:r>
          </a:p>
        </p:txBody>
      </p:sp>
      <p:sp>
        <p:nvSpPr>
          <p:cNvPr id="272" name="SCALP-EG"/>
          <p:cNvSpPr txBox="1"/>
          <p:nvPr/>
        </p:nvSpPr>
        <p:spPr>
          <a:xfrm>
            <a:off x="13745967" y="0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SCALP-EG</a:t>
            </a:r>
          </a:p>
        </p:txBody>
      </p:sp>
      <p:sp>
        <p:nvSpPr>
          <p:cNvPr id="273" name="AIM-120"/>
          <p:cNvSpPr txBox="1"/>
          <p:nvPr/>
        </p:nvSpPr>
        <p:spPr>
          <a:xfrm>
            <a:off x="16397975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AIM-120</a:t>
            </a:r>
          </a:p>
        </p:txBody>
      </p:sp>
      <p:sp>
        <p:nvSpPr>
          <p:cNvPr id="274" name="M88"/>
          <p:cNvSpPr txBox="1"/>
          <p:nvPr/>
        </p:nvSpPr>
        <p:spPr>
          <a:xfrm>
            <a:off x="19049982" y="-1"/>
            <a:ext cx="219608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M88</a:t>
            </a:r>
          </a:p>
        </p:txBody>
      </p:sp>
      <p:sp>
        <p:nvSpPr>
          <p:cNvPr id="275" name="Home"/>
          <p:cNvSpPr txBox="1"/>
          <p:nvPr/>
        </p:nvSpPr>
        <p:spPr>
          <a:xfrm>
            <a:off x="21714690" y="-1"/>
            <a:ext cx="2196080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pc="-22" sz="22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276" name="Ligne"/>
          <p:cNvSpPr/>
          <p:nvPr/>
        </p:nvSpPr>
        <p:spPr>
          <a:xfrm flipV="1">
            <a:off x="579629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7" name="Ligne"/>
          <p:cNvSpPr/>
          <p:nvPr/>
        </p:nvSpPr>
        <p:spPr>
          <a:xfrm flipV="1">
            <a:off x="8213988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8" name="Ligne"/>
          <p:cNvSpPr/>
          <p:nvPr/>
        </p:nvSpPr>
        <p:spPr>
          <a:xfrm flipV="1">
            <a:off x="10865996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9" name="Ligne"/>
          <p:cNvSpPr/>
          <p:nvPr/>
        </p:nvSpPr>
        <p:spPr>
          <a:xfrm flipV="1">
            <a:off x="13518003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0" name="Ligne"/>
          <p:cNvSpPr/>
          <p:nvPr/>
        </p:nvSpPr>
        <p:spPr>
          <a:xfrm flipV="1">
            <a:off x="16176360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1" name="Ligne"/>
          <p:cNvSpPr/>
          <p:nvPr/>
        </p:nvSpPr>
        <p:spPr>
          <a:xfrm flipV="1">
            <a:off x="19066765" y="519248"/>
            <a:ext cx="1" cy="866504"/>
          </a:xfrm>
          <a:prstGeom prst="line">
            <a:avLst/>
          </a:prstGeom>
          <a:ln w="12700">
            <a:solidFill>
              <a:srgbClr val="B5B5B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2" name="A350-900"/>
          <p:cNvSpPr txBox="1"/>
          <p:nvPr/>
        </p:nvSpPr>
        <p:spPr>
          <a:xfrm>
            <a:off x="2540000" y="3873500"/>
            <a:ext cx="110490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spc="-64" sz="64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/>
            <a:r>
              <a:t>A350-900</a:t>
            </a:r>
          </a:p>
        </p:txBody>
      </p:sp>
      <p:sp>
        <p:nvSpPr>
          <p:cNvPr id="283" name="Présentation de l’appareil/pièce/modèle. Constructeur, date, pertinence…"/>
          <p:cNvSpPr txBox="1"/>
          <p:nvPr/>
        </p:nvSpPr>
        <p:spPr>
          <a:xfrm>
            <a:off x="2540000" y="6301793"/>
            <a:ext cx="9714422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Présentation de l’appareil/pièce/modèle. Constructeur, date, pertinence</a:t>
            </a: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Avantage de cette création. Innovation des technologies impliquées et embarquées</a:t>
            </a: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algn="l">
              <a:defRPr spc="-22" sz="2300"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t>Si dispos quotes ou reference culte du créateur.</a:t>
            </a:r>
          </a:p>
        </p:txBody>
      </p:sp>
      <p:sp>
        <p:nvSpPr>
          <p:cNvPr id="284" name="Vue d’ensemble de l’objet 3D"/>
          <p:cNvSpPr txBox="1"/>
          <p:nvPr/>
        </p:nvSpPr>
        <p:spPr>
          <a:xfrm>
            <a:off x="14810165" y="6004746"/>
            <a:ext cx="9714423" cy="293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i="1" spc="-34" sz="3400">
                <a:solidFill>
                  <a:srgbClr val="929292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/>
            <a:r>
              <a:t>Vue d’ensemble de l’objet 3D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Poppins SemiBold"/>
        <a:ea typeface="Poppins SemiBold"/>
        <a:cs typeface="Poppins SemiBold"/>
      </a:majorFont>
      <a:minorFont>
        <a:latin typeface="Poppins SemiBold"/>
        <a:ea typeface="Poppins SemiBold"/>
        <a:cs typeface="Poppins Semi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5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oppi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Poppins SemiBold"/>
        <a:ea typeface="Poppins SemiBold"/>
        <a:cs typeface="Poppins SemiBold"/>
      </a:majorFont>
      <a:minorFont>
        <a:latin typeface="Poppins SemiBold"/>
        <a:ea typeface="Poppins SemiBold"/>
        <a:cs typeface="Poppins Semi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5" strike="noStrike" sz="4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oppi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