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6" r:id="rId3"/>
    <p:sldId id="262" r:id="rId4"/>
    <p:sldId id="258" r:id="rId5"/>
    <p:sldId id="259" r:id="rId6"/>
    <p:sldId id="260" r:id="rId7"/>
    <p:sldId id="261" r:id="rId8"/>
    <p:sldId id="291" r:id="rId9"/>
    <p:sldId id="277" r:id="rId10"/>
    <p:sldId id="278" r:id="rId11"/>
    <p:sldId id="280" r:id="rId12"/>
    <p:sldId id="279" r:id="rId13"/>
    <p:sldId id="283" r:id="rId14"/>
    <p:sldId id="281" r:id="rId15"/>
    <p:sldId id="284" r:id="rId16"/>
    <p:sldId id="285" r:id="rId17"/>
    <p:sldId id="268" r:id="rId18"/>
    <p:sldId id="272" r:id="rId19"/>
    <p:sldId id="273" r:id="rId20"/>
    <p:sldId id="292" r:id="rId21"/>
    <p:sldId id="271" r:id="rId22"/>
    <p:sldId id="269" r:id="rId23"/>
    <p:sldId id="270" r:id="rId24"/>
    <p:sldId id="275" r:id="rId25"/>
    <p:sldId id="282" r:id="rId26"/>
    <p:sldId id="276" r:id="rId27"/>
    <p:sldId id="287" r:id="rId28"/>
    <p:sldId id="288" r:id="rId29"/>
    <p:sldId id="289" r:id="rId30"/>
    <p:sldId id="290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9"/>
    <p:restoredTop sz="94674"/>
  </p:normalViewPr>
  <p:slideViewPr>
    <p:cSldViewPr snapToGrid="0" snapToObjects="1">
      <p:cViewPr varScale="1">
        <p:scale>
          <a:sx n="151" d="100"/>
          <a:sy n="151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2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CA4D-D556-5745-BD1A-972062297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88" y="1304216"/>
            <a:ext cx="10552484" cy="1182046"/>
          </a:xfrm>
        </p:spPr>
        <p:txBody>
          <a:bodyPr/>
          <a:lstStyle/>
          <a:p>
            <a:pPr algn="ctr"/>
            <a:r>
              <a:rPr kumimoji="1" lang="en-US" altLang="zh-CN" dirty="0"/>
              <a:t>JavaScript</a:t>
            </a:r>
            <a:r>
              <a:rPr kumimoji="1" lang="zh-CN" altLang="en-US" dirty="0"/>
              <a:t>基础（</a:t>
            </a:r>
            <a:r>
              <a:rPr kumimoji="1" lang="en-US" altLang="zh-CN" dirty="0"/>
              <a:t>ES5</a:t>
            </a:r>
            <a:r>
              <a:rPr kumimoji="1" lang="zh-CN" altLang="en-US"/>
              <a:t>）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348E1-924C-F443-A78C-A2C02951E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639" y="3719396"/>
            <a:ext cx="8825658" cy="861420"/>
          </a:xfrm>
        </p:spPr>
        <p:txBody>
          <a:bodyPr/>
          <a:lstStyle/>
          <a:p>
            <a:pPr algn="ctr"/>
            <a:r>
              <a:rPr kumimoji="1" lang="zh-CN" altLang="en-US" dirty="0"/>
              <a:t>董建德</a:t>
            </a:r>
            <a:endParaRPr kumimoji="1" lang="en-US" altLang="zh-CN" dirty="0"/>
          </a:p>
          <a:p>
            <a:pPr algn="ctr"/>
            <a:r>
              <a:rPr kumimoji="1" lang="en-US" altLang="zh-CN"/>
              <a:t>2019-08-12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2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B130-C228-D448-9866-6658FB3F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kumimoji="1" lang="zh-CN" altLang="en-US" dirty="0"/>
              <a:t>非强类型，带来的麻烦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143C3-7DE3-B040-B60F-3D57C45482E1}"/>
              </a:ext>
            </a:extLst>
          </p:cNvPr>
          <p:cNvSpPr txBox="1"/>
          <p:nvPr/>
        </p:nvSpPr>
        <p:spPr>
          <a:xfrm>
            <a:off x="860612" y="1586753"/>
            <a:ext cx="3379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value = 12.56;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  <a:p>
            <a:r>
              <a:rPr lang="en" altLang="zh-CN" dirty="0"/>
              <a:t>value = "</a:t>
            </a:r>
            <a:r>
              <a:rPr lang="en" altLang="zh-CN" dirty="0" err="1"/>
              <a:t>abc</a:t>
            </a:r>
            <a:r>
              <a:rPr lang="en" altLang="zh-CN" dirty="0"/>
              <a:t>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87E845-C6A2-D644-89D8-46B929126228}"/>
              </a:ext>
            </a:extLst>
          </p:cNvPr>
          <p:cNvSpPr txBox="1"/>
          <p:nvPr/>
        </p:nvSpPr>
        <p:spPr>
          <a:xfrm>
            <a:off x="4437529" y="19005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2B6E1-A9A9-6C46-83A6-9BBD429BF614}"/>
              </a:ext>
            </a:extLst>
          </p:cNvPr>
          <p:cNvSpPr txBox="1"/>
          <p:nvPr/>
        </p:nvSpPr>
        <p:spPr>
          <a:xfrm>
            <a:off x="4437529" y="2417750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TypeError</a:t>
            </a:r>
            <a:r>
              <a:rPr kumimoji="1" lang="en" altLang="zh-CN" dirty="0">
                <a:solidFill>
                  <a:srgbClr val="FF0000"/>
                </a:solidFill>
              </a:rPr>
              <a:t>: </a:t>
            </a:r>
            <a:r>
              <a:rPr kumimoji="1" lang="en" altLang="zh-CN" dirty="0" err="1">
                <a:solidFill>
                  <a:srgbClr val="FF0000"/>
                </a:solidFill>
              </a:rPr>
              <a:t>value.toFixed</a:t>
            </a:r>
            <a:r>
              <a:rPr kumimoji="1" lang="en" altLang="zh-CN" dirty="0">
                <a:solidFill>
                  <a:srgbClr val="FF0000"/>
                </a:solidFill>
              </a:rPr>
              <a:t> is not a function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138B6-4907-5644-8736-048254D0C3C9}"/>
              </a:ext>
            </a:extLst>
          </p:cNvPr>
          <p:cNvSpPr txBox="1"/>
          <p:nvPr/>
        </p:nvSpPr>
        <p:spPr>
          <a:xfrm>
            <a:off x="860612" y="3307977"/>
            <a:ext cx="4567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参考办法：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 = 12.56;</a:t>
            </a:r>
          </a:p>
          <a:p>
            <a:r>
              <a:rPr lang="en" altLang="zh-CN" dirty="0"/>
              <a:t>if (</a:t>
            </a:r>
            <a:r>
              <a:rPr lang="en" altLang="zh-CN" dirty="0" err="1"/>
              <a:t>typeof</a:t>
            </a:r>
            <a:r>
              <a:rPr lang="en" altLang="zh-CN" dirty="0"/>
              <a:t> value === "number")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value = "</a:t>
            </a:r>
            <a:r>
              <a:rPr lang="en" altLang="zh-CN" dirty="0" err="1"/>
              <a:t>abc</a:t>
            </a:r>
            <a:r>
              <a:rPr lang="en" altLang="zh-CN" dirty="0"/>
              <a:t>";</a:t>
            </a:r>
          </a:p>
          <a:p>
            <a:r>
              <a:rPr lang="en" altLang="zh-CN" dirty="0"/>
              <a:t>if (</a:t>
            </a:r>
            <a:r>
              <a:rPr lang="en" altLang="zh-CN" dirty="0" err="1"/>
              <a:t>typeof</a:t>
            </a:r>
            <a:r>
              <a:rPr lang="en" altLang="zh-CN" dirty="0"/>
              <a:t> value === "number")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value.toFixed</a:t>
            </a:r>
            <a:r>
              <a:rPr lang="en" altLang="zh-CN" dirty="0"/>
              <a:t>());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92395-6496-734E-BB5E-D502C7C3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txBody>
          <a:bodyPr/>
          <a:lstStyle/>
          <a:p>
            <a:r>
              <a:rPr lang="en" altLang="zh-CN" dirty="0" err="1"/>
              <a:t>boolean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4B201B-010F-E94B-8337-969EDC052044}"/>
              </a:ext>
            </a:extLst>
          </p:cNvPr>
          <p:cNvSpPr txBox="1"/>
          <p:nvPr/>
        </p:nvSpPr>
        <p:spPr>
          <a:xfrm>
            <a:off x="646111" y="1712259"/>
            <a:ext cx="2836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(true &amp;&amp; 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(false &amp;&amp; 1);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(true || 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(false || 1);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9EDE9B-DD6E-F241-959D-856208225C26}"/>
              </a:ext>
            </a:extLst>
          </p:cNvPr>
          <p:cNvSpPr txBox="1"/>
          <p:nvPr/>
        </p:nvSpPr>
        <p:spPr>
          <a:xfrm>
            <a:off x="3482144" y="1712259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18EDB3-997F-3345-A77F-8C93E82A15F1}"/>
              </a:ext>
            </a:extLst>
          </p:cNvPr>
          <p:cNvSpPr txBox="1"/>
          <p:nvPr/>
        </p:nvSpPr>
        <p:spPr>
          <a:xfrm>
            <a:off x="3482144" y="2008094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6542B-2761-CD49-B8E6-83855DEAA7AF}"/>
              </a:ext>
            </a:extLst>
          </p:cNvPr>
          <p:cNvSpPr txBox="1"/>
          <p:nvPr/>
        </p:nvSpPr>
        <p:spPr>
          <a:xfrm>
            <a:off x="3482143" y="2556721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815C7B-57FA-8D48-811C-E110EE4368B0}"/>
              </a:ext>
            </a:extLst>
          </p:cNvPr>
          <p:cNvSpPr txBox="1"/>
          <p:nvPr/>
        </p:nvSpPr>
        <p:spPr>
          <a:xfrm>
            <a:off x="3482142" y="2852556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6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E176-1EAF-5B45-8C7D-54DFCE6F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E80A8-B48D-AD49-8E4B-1FF6AB70747D}"/>
              </a:ext>
            </a:extLst>
          </p:cNvPr>
          <p:cNvSpPr txBox="1"/>
          <p:nvPr/>
        </p:nvSpPr>
        <p:spPr>
          <a:xfrm>
            <a:off x="762000" y="1380565"/>
            <a:ext cx="2614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(true)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0ED40-2AD6-2A4B-8B8D-763BEF62F9EA}"/>
              </a:ext>
            </a:extLst>
          </p:cNvPr>
          <p:cNvSpPr txBox="1"/>
          <p:nvPr/>
        </p:nvSpPr>
        <p:spPr>
          <a:xfrm>
            <a:off x="762000" y="248856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E451C0-E562-A840-897B-5D0FA21D0EF6}"/>
              </a:ext>
            </a:extLst>
          </p:cNvPr>
          <p:cNvSpPr txBox="1"/>
          <p:nvPr/>
        </p:nvSpPr>
        <p:spPr>
          <a:xfrm>
            <a:off x="3376818" y="1380565"/>
            <a:ext cx="2614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</a:t>
            </a:r>
            <a:r>
              <a:rPr lang="en-US" altLang="zh-CN" dirty="0"/>
              <a:t>!0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B7BA37-7B71-654D-B624-294944E1FD21}"/>
              </a:ext>
            </a:extLst>
          </p:cNvPr>
          <p:cNvSpPr txBox="1"/>
          <p:nvPr/>
        </p:nvSpPr>
        <p:spPr>
          <a:xfrm>
            <a:off x="3358864" y="249030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5922D9-D8A5-6A4B-9310-ECFA3A522F04}"/>
              </a:ext>
            </a:extLst>
          </p:cNvPr>
          <p:cNvSpPr txBox="1"/>
          <p:nvPr/>
        </p:nvSpPr>
        <p:spPr>
          <a:xfrm>
            <a:off x="6128982" y="1380565"/>
            <a:ext cx="2614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</a:t>
            </a:r>
            <a:r>
              <a:rPr lang="en-US" altLang="zh-CN" dirty="0"/>
              <a:t>[]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6202D1-4EBF-964E-BA1D-3905C4625AE9}"/>
              </a:ext>
            </a:extLst>
          </p:cNvPr>
          <p:cNvSpPr txBox="1"/>
          <p:nvPr/>
        </p:nvSpPr>
        <p:spPr>
          <a:xfrm>
            <a:off x="6120005" y="248856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AE04D-A060-B74F-9263-BE244F8DDFD3}"/>
              </a:ext>
            </a:extLst>
          </p:cNvPr>
          <p:cNvSpPr txBox="1"/>
          <p:nvPr/>
        </p:nvSpPr>
        <p:spPr>
          <a:xfrm>
            <a:off x="9314341" y="1380565"/>
            <a:ext cx="2691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("")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(true);</a:t>
            </a:r>
          </a:p>
          <a:p>
            <a:r>
              <a:rPr lang="en" altLang="zh-CN" dirty="0"/>
              <a:t>} else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(false);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3921B5-0412-F748-8D6A-24BBE2F8C9C6}"/>
              </a:ext>
            </a:extLst>
          </p:cNvPr>
          <p:cNvSpPr txBox="1"/>
          <p:nvPr/>
        </p:nvSpPr>
        <p:spPr>
          <a:xfrm>
            <a:off x="9314341" y="316630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0AC74-C639-9D48-92E2-E0A9ADE5B7E1}"/>
              </a:ext>
            </a:extLst>
          </p:cNvPr>
          <p:cNvSpPr txBox="1"/>
          <p:nvPr/>
        </p:nvSpPr>
        <p:spPr>
          <a:xfrm>
            <a:off x="760396" y="3166306"/>
            <a:ext cx="2616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cond1 = true;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cond2 = "</a:t>
            </a:r>
            <a:r>
              <a:rPr lang="zh-CN" altLang="en-US" dirty="0"/>
              <a:t>您好</a:t>
            </a:r>
            <a:r>
              <a:rPr lang="en-US" altLang="zh-CN" dirty="0"/>
              <a:t>";</a:t>
            </a:r>
          </a:p>
          <a:p>
            <a:r>
              <a:rPr lang="en" altLang="zh-CN" dirty="0"/>
              <a:t>if (cond1 &amp;&amp; cond2)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(true);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D8C288-64B6-ED4B-8E85-F58474E09470}"/>
              </a:ext>
            </a:extLst>
          </p:cNvPr>
          <p:cNvSpPr txBox="1"/>
          <p:nvPr/>
        </p:nvSpPr>
        <p:spPr>
          <a:xfrm>
            <a:off x="760396" y="494416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3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E1BD8-7C58-714F-A710-C4738AEF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835"/>
          </a:xfrm>
        </p:spPr>
        <p:txBody>
          <a:bodyPr/>
          <a:lstStyle/>
          <a:p>
            <a:r>
              <a:rPr kumimoji="1" lang="zh-CN" altLang="en-US" dirty="0"/>
              <a:t>循环</a:t>
            </a:r>
            <a:r>
              <a:rPr kumimoji="1" lang="en-US" altLang="zh-CN" dirty="0"/>
              <a:t>for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B85A25-6659-B74D-8143-F8D1B51DF09D}"/>
              </a:ext>
            </a:extLst>
          </p:cNvPr>
          <p:cNvSpPr txBox="1"/>
          <p:nvPr/>
        </p:nvSpPr>
        <p:spPr>
          <a:xfrm>
            <a:off x="824753" y="1550894"/>
            <a:ext cx="293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for (</a:t>
            </a:r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10;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78099B-A30E-3A4F-A799-98A4581F76BE}"/>
              </a:ext>
            </a:extLst>
          </p:cNvPr>
          <p:cNvSpPr txBox="1"/>
          <p:nvPr/>
        </p:nvSpPr>
        <p:spPr>
          <a:xfrm>
            <a:off x="824753" y="2963219"/>
            <a:ext cx="2309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6</a:t>
            </a:r>
          </a:p>
          <a:p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8</a:t>
            </a:r>
          </a:p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29A1F0-242B-D147-AF95-6AD785218373}"/>
              </a:ext>
            </a:extLst>
          </p:cNvPr>
          <p:cNvSpPr txBox="1"/>
          <p:nvPr/>
        </p:nvSpPr>
        <p:spPr>
          <a:xfrm>
            <a:off x="5988423" y="1255059"/>
            <a:ext cx="5253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a: 1,</a:t>
            </a:r>
          </a:p>
          <a:p>
            <a:r>
              <a:rPr lang="en" altLang="zh-CN" dirty="0"/>
              <a:t>	b: 2,</a:t>
            </a:r>
          </a:p>
          <a:p>
            <a:r>
              <a:rPr lang="en" altLang="zh-CN" dirty="0"/>
              <a:t>	c: 3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for (</a:t>
            </a:r>
            <a:r>
              <a:rPr lang="en" altLang="zh-CN" dirty="0" err="1"/>
              <a:t>var</a:t>
            </a:r>
            <a:r>
              <a:rPr lang="en" altLang="zh-CN" dirty="0"/>
              <a:t> k in </a:t>
            </a:r>
            <a:r>
              <a:rPr lang="en" altLang="zh-CN" dirty="0" err="1"/>
              <a:t>obj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(k, </a:t>
            </a:r>
            <a:r>
              <a:rPr lang="en" altLang="zh-CN" dirty="0" err="1"/>
              <a:t>obj</a:t>
            </a:r>
            <a:r>
              <a:rPr lang="en" altLang="zh-CN" dirty="0"/>
              <a:t>[k]);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F8C9F3-83A8-8E46-94D8-2AA38F141107}"/>
              </a:ext>
            </a:extLst>
          </p:cNvPr>
          <p:cNvSpPr txBox="1"/>
          <p:nvPr/>
        </p:nvSpPr>
        <p:spPr>
          <a:xfrm>
            <a:off x="6185648" y="4737524"/>
            <a:ext cx="230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a 1</a:t>
            </a:r>
          </a:p>
          <a:p>
            <a:r>
              <a:rPr kumimoji="1" lang="en-US" altLang="zh-CN" dirty="0"/>
              <a:t>b 2</a:t>
            </a:r>
          </a:p>
          <a:p>
            <a:r>
              <a:rPr kumimoji="1" lang="en-US" altLang="zh-CN" dirty="0"/>
              <a:t>c 3</a:t>
            </a:r>
          </a:p>
        </p:txBody>
      </p:sp>
    </p:spTree>
    <p:extLst>
      <p:ext uri="{BB962C8B-B14F-4D97-AF65-F5344CB8AC3E}">
        <p14:creationId xmlns:p14="http://schemas.microsoft.com/office/powerpoint/2010/main" val="17205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288D2-CD4E-8843-A768-D0B6E441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kumimoji="1" lang="en-US" altLang="zh-CN" dirty="0"/>
              <a:t>string</a:t>
            </a:r>
            <a:r>
              <a:rPr kumimoji="1" lang="zh-CN" altLang="en-US" dirty="0"/>
              <a:t> 与 其它类型进行</a:t>
            </a:r>
            <a:r>
              <a:rPr kumimoji="1" lang="en-US" altLang="zh-CN" dirty="0"/>
              <a:t>+/-</a:t>
            </a:r>
            <a:r>
              <a:rPr kumimoji="1" lang="zh-CN" altLang="en-US" dirty="0"/>
              <a:t>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E4245-F616-CD4C-859F-D4CEEC17AC67}"/>
              </a:ext>
            </a:extLst>
          </p:cNvPr>
          <p:cNvSpPr txBox="1"/>
          <p:nvPr/>
        </p:nvSpPr>
        <p:spPr>
          <a:xfrm>
            <a:off x="735106" y="1739153"/>
            <a:ext cx="2911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("123" + 456);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(123 + "456");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(123 - "456");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("123" - 456);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en" altLang="zh-CN" dirty="0" err="1"/>
              <a:t>abc</a:t>
            </a:r>
            <a:r>
              <a:rPr lang="en" altLang="zh-CN" dirty="0"/>
              <a:t>" - 456);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(123 - "</a:t>
            </a:r>
            <a:r>
              <a:rPr lang="en" altLang="zh-CN" dirty="0" err="1"/>
              <a:t>abc</a:t>
            </a:r>
            <a:r>
              <a:rPr lang="en" altLang="zh-CN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22760-B020-5349-A7D4-F25C54FB7744}"/>
              </a:ext>
            </a:extLst>
          </p:cNvPr>
          <p:cNvSpPr txBox="1"/>
          <p:nvPr/>
        </p:nvSpPr>
        <p:spPr>
          <a:xfrm>
            <a:off x="3733156" y="1739153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123456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4D7D8-B8D1-C647-8352-BC912641E851}"/>
              </a:ext>
            </a:extLst>
          </p:cNvPr>
          <p:cNvSpPr txBox="1"/>
          <p:nvPr/>
        </p:nvSpPr>
        <p:spPr>
          <a:xfrm>
            <a:off x="3733155" y="2017059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123456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F7D728-900C-5A43-8DDA-A86CCAA85A55}"/>
              </a:ext>
            </a:extLst>
          </p:cNvPr>
          <p:cNvSpPr txBox="1"/>
          <p:nvPr/>
        </p:nvSpPr>
        <p:spPr>
          <a:xfrm>
            <a:off x="3733154" y="2560314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-333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C5583B-D3AC-C945-80B5-C6FEA4C42452}"/>
              </a:ext>
            </a:extLst>
          </p:cNvPr>
          <p:cNvSpPr txBox="1"/>
          <p:nvPr/>
        </p:nvSpPr>
        <p:spPr>
          <a:xfrm>
            <a:off x="3733153" y="2825663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-333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878119-783A-524A-9996-6653CD91F8D2}"/>
              </a:ext>
            </a:extLst>
          </p:cNvPr>
          <p:cNvSpPr txBox="1"/>
          <p:nvPr/>
        </p:nvSpPr>
        <p:spPr>
          <a:xfrm>
            <a:off x="3733152" y="3402965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 err="1"/>
              <a:t>NaN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A97AA7-5F89-BA4F-84B4-5C4883F64C31}"/>
              </a:ext>
            </a:extLst>
          </p:cNvPr>
          <p:cNvSpPr txBox="1"/>
          <p:nvPr/>
        </p:nvSpPr>
        <p:spPr>
          <a:xfrm>
            <a:off x="3733151" y="3696957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 err="1"/>
              <a:t>NaN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4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3FBB-0D51-4941-9D4D-B020A9E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694"/>
          </a:xfrm>
        </p:spPr>
        <p:txBody>
          <a:bodyPr/>
          <a:lstStyle/>
          <a:p>
            <a:r>
              <a:rPr kumimoji="1" lang="en-US" altLang="zh-CN" dirty="0"/>
              <a:t>==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的区别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0197CE-49DD-F444-8988-DE7AA3EAC0D0}"/>
              </a:ext>
            </a:extLst>
          </p:cNvPr>
          <p:cNvSpPr txBox="1"/>
          <p:nvPr/>
        </p:nvSpPr>
        <p:spPr>
          <a:xfrm>
            <a:off x="788894" y="1461247"/>
            <a:ext cx="58673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(undefined == null, undefined === null);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(0 == false, 0 === false);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(0 == [], 0 === []);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('1' == 1, '1' === 1);</a:t>
            </a:r>
          </a:p>
          <a:p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a = {};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b = {};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(a == b, a === b);</a:t>
            </a:r>
          </a:p>
          <a:p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a = {};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b = a;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(a == b, a === b);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D6615A-81E8-D246-ACAA-F6C94D5BFC63}"/>
              </a:ext>
            </a:extLst>
          </p:cNvPr>
          <p:cNvSpPr txBox="1"/>
          <p:nvPr/>
        </p:nvSpPr>
        <p:spPr>
          <a:xfrm>
            <a:off x="6750423" y="1461247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DFC1B-3F14-F04A-8D9E-5E161F183505}"/>
              </a:ext>
            </a:extLst>
          </p:cNvPr>
          <p:cNvSpPr txBox="1"/>
          <p:nvPr/>
        </p:nvSpPr>
        <p:spPr>
          <a:xfrm>
            <a:off x="6750423" y="175708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23571-FE6E-954C-85C1-CC7DC4B0246A}"/>
              </a:ext>
            </a:extLst>
          </p:cNvPr>
          <p:cNvSpPr txBox="1"/>
          <p:nvPr/>
        </p:nvSpPr>
        <p:spPr>
          <a:xfrm>
            <a:off x="6750422" y="201524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FD710E-0C5D-2C45-A17A-6E3558244E0A}"/>
              </a:ext>
            </a:extLst>
          </p:cNvPr>
          <p:cNvSpPr txBox="1"/>
          <p:nvPr/>
        </p:nvSpPr>
        <p:spPr>
          <a:xfrm>
            <a:off x="1174377" y="5291095"/>
            <a:ext cx="9089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总结：</a:t>
            </a:r>
            <a:endParaRPr kumimoji="1" lang="en-US" altLang="zh-CN" dirty="0"/>
          </a:p>
          <a:p>
            <a:r>
              <a:rPr kumimoji="1" lang="zh-CN" altLang="en-US" dirty="0"/>
              <a:t>值类型时：</a:t>
            </a:r>
            <a:r>
              <a:rPr kumimoji="1" lang="en-US" altLang="zh-CN" dirty="0"/>
              <a:t>==</a:t>
            </a:r>
            <a:r>
              <a:rPr kumimoji="1" lang="zh-CN" altLang="en-US" dirty="0"/>
              <a:t>会先将</a:t>
            </a:r>
            <a:r>
              <a:rPr kumimoji="1" lang="en-US" altLang="zh-CN" dirty="0"/>
              <a:t>2</a:t>
            </a:r>
            <a:r>
              <a:rPr kumimoji="1" lang="zh-CN" altLang="en-US" dirty="0"/>
              <a:t>边的类型转换成相同类型再进行值的比较。</a:t>
            </a:r>
            <a:r>
              <a:rPr kumimoji="1" lang="en-US" altLang="zh-CN" dirty="0"/>
              <a:t>===</a:t>
            </a:r>
            <a:r>
              <a:rPr kumimoji="1" lang="zh-CN" altLang="en-US" dirty="0"/>
              <a:t>不转换进行比较。</a:t>
            </a:r>
            <a:endParaRPr kumimoji="1" lang="en-US" altLang="zh-CN" dirty="0"/>
          </a:p>
          <a:p>
            <a:r>
              <a:rPr kumimoji="1" lang="zh-CN" altLang="en-US" dirty="0"/>
              <a:t>对象类型时：</a:t>
            </a:r>
            <a:r>
              <a:rPr kumimoji="1" lang="en-US" altLang="zh-CN" dirty="0"/>
              <a:t>==</a:t>
            </a:r>
            <a:r>
              <a:rPr kumimoji="1" lang="zh-CN" altLang="en-US" dirty="0"/>
              <a:t>，</a:t>
            </a:r>
            <a:r>
              <a:rPr kumimoji="1" lang="en-US" altLang="zh-CN" dirty="0"/>
              <a:t>===</a:t>
            </a:r>
            <a:r>
              <a:rPr kumimoji="1" lang="zh-CN" altLang="en-US" dirty="0"/>
              <a:t>比较是否相同引用。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49CC88-725E-444B-8880-3175235F28D9}"/>
              </a:ext>
            </a:extLst>
          </p:cNvPr>
          <p:cNvSpPr txBox="1"/>
          <p:nvPr/>
        </p:nvSpPr>
        <p:spPr>
          <a:xfrm>
            <a:off x="6750422" y="230518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305596-3AD7-6B4B-A672-D9506F9A34D2}"/>
              </a:ext>
            </a:extLst>
          </p:cNvPr>
          <p:cNvSpPr txBox="1"/>
          <p:nvPr/>
        </p:nvSpPr>
        <p:spPr>
          <a:xfrm>
            <a:off x="6750421" y="337212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false,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7B7ECA-508B-6245-AB8B-33013C1AE09C}"/>
              </a:ext>
            </a:extLst>
          </p:cNvPr>
          <p:cNvSpPr txBox="1"/>
          <p:nvPr/>
        </p:nvSpPr>
        <p:spPr>
          <a:xfrm>
            <a:off x="6750421" y="448755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7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F7947-2C0C-F742-99C4-334E4610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764"/>
          </a:xfrm>
        </p:spPr>
        <p:txBody>
          <a:bodyPr/>
          <a:lstStyle/>
          <a:p>
            <a:r>
              <a:rPr kumimoji="1" lang="zh-CN" altLang="en-US" dirty="0"/>
              <a:t>对象操作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989282-FDFD-FA4B-A640-C2AFBE345B6C}"/>
              </a:ext>
            </a:extLst>
          </p:cNvPr>
          <p:cNvSpPr txBox="1"/>
          <p:nvPr/>
        </p:nvSpPr>
        <p:spPr>
          <a:xfrm>
            <a:off x="797858" y="1400637"/>
            <a:ext cx="2456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r>
              <a:rPr lang="en" altLang="zh-CN" dirty="0"/>
              <a:t>obj.value1 = 100;</a:t>
            </a:r>
          </a:p>
          <a:p>
            <a:r>
              <a:rPr lang="en" altLang="zh-CN" dirty="0" err="1"/>
              <a:t>obj</a:t>
            </a:r>
            <a:r>
              <a:rPr lang="en" altLang="zh-CN" dirty="0"/>
              <a:t>["value2"] = 200;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r>
              <a:rPr lang="en" altLang="zh-CN" dirty="0"/>
              <a:t>delete obj.value1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678DD5-3087-3243-8A2C-29EC8B31C466}"/>
              </a:ext>
            </a:extLst>
          </p:cNvPr>
          <p:cNvSpPr txBox="1"/>
          <p:nvPr/>
        </p:nvSpPr>
        <p:spPr>
          <a:xfrm>
            <a:off x="3038947" y="1676400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1857B2-F22F-C94F-92F5-0FAC2588B5FE}"/>
              </a:ext>
            </a:extLst>
          </p:cNvPr>
          <p:cNvSpPr txBox="1"/>
          <p:nvPr/>
        </p:nvSpPr>
        <p:spPr>
          <a:xfrm>
            <a:off x="3038946" y="2505018"/>
            <a:ext cx="30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输出：</a:t>
            </a:r>
            <a:r>
              <a:rPr kumimoji="1" lang="en" altLang="zh-CN" sz="1400" dirty="0"/>
              <a:t>{ value1: 100, value2: 200 }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C39C0-FC03-DD44-990F-B3CAF4D7152D}"/>
              </a:ext>
            </a:extLst>
          </p:cNvPr>
          <p:cNvSpPr txBox="1"/>
          <p:nvPr/>
        </p:nvSpPr>
        <p:spPr>
          <a:xfrm>
            <a:off x="3038946" y="3118192"/>
            <a:ext cx="230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输出：</a:t>
            </a:r>
            <a:r>
              <a:rPr kumimoji="1" lang="en" altLang="zh-CN" sz="1400" dirty="0"/>
              <a:t> { value2: 200 }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63958A-5364-824E-AB93-2C04D4AB28F1}"/>
              </a:ext>
            </a:extLst>
          </p:cNvPr>
          <p:cNvSpPr txBox="1"/>
          <p:nvPr/>
        </p:nvSpPr>
        <p:spPr>
          <a:xfrm>
            <a:off x="797858" y="3453049"/>
            <a:ext cx="4550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对</a:t>
            </a:r>
            <a:r>
              <a:rPr lang="zh-CN" altLang="en-US" dirty="0"/>
              <a:t>象的浅复制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obj1 = {</a:t>
            </a:r>
          </a:p>
          <a:p>
            <a:r>
              <a:rPr lang="en" altLang="zh-CN" dirty="0"/>
              <a:t>	value1: 100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obj2 = {};</a:t>
            </a:r>
          </a:p>
          <a:p>
            <a:br>
              <a:rPr lang="en" altLang="zh-CN" dirty="0"/>
            </a:br>
            <a:r>
              <a:rPr lang="en" altLang="zh-CN" dirty="0" err="1"/>
              <a:t>Object.assign</a:t>
            </a:r>
            <a:r>
              <a:rPr lang="en" altLang="zh-CN" dirty="0"/>
              <a:t>(obj2, obj1);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(obj1 === obj2);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A033EC-8DF6-7746-8EF2-3C698AC7DD89}"/>
              </a:ext>
            </a:extLst>
          </p:cNvPr>
          <p:cNvSpPr txBox="1"/>
          <p:nvPr/>
        </p:nvSpPr>
        <p:spPr>
          <a:xfrm>
            <a:off x="4069887" y="5364417"/>
            <a:ext cx="306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value1: 100 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66CEC3-E370-3F4E-8B14-6800A1524739}"/>
              </a:ext>
            </a:extLst>
          </p:cNvPr>
          <p:cNvSpPr txBox="1"/>
          <p:nvPr/>
        </p:nvSpPr>
        <p:spPr>
          <a:xfrm>
            <a:off x="4069886" y="5669040"/>
            <a:ext cx="306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false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DE93C-C8A1-D342-919C-B2A821783202}"/>
              </a:ext>
            </a:extLst>
          </p:cNvPr>
          <p:cNvSpPr txBox="1"/>
          <p:nvPr/>
        </p:nvSpPr>
        <p:spPr>
          <a:xfrm>
            <a:off x="6606987" y="1219163"/>
            <a:ext cx="4550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对</a:t>
            </a:r>
            <a:r>
              <a:rPr lang="zh-CN" altLang="en-US" dirty="0"/>
              <a:t>象转</a:t>
            </a:r>
            <a:r>
              <a:rPr lang="en-US" altLang="zh-CN" dirty="0" err="1"/>
              <a:t>Json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value1: 100,</a:t>
            </a:r>
          </a:p>
          <a:p>
            <a:r>
              <a:rPr lang="en" altLang="zh-CN" dirty="0"/>
              <a:t>	value2: 200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JSON.stringify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D3C46-BBCC-4246-93E1-FBF56413EBFE}"/>
              </a:ext>
            </a:extLst>
          </p:cNvPr>
          <p:cNvSpPr txBox="1"/>
          <p:nvPr/>
        </p:nvSpPr>
        <p:spPr>
          <a:xfrm>
            <a:off x="6606987" y="3004920"/>
            <a:ext cx="43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lang="en-US" altLang="zh-CN" dirty="0"/>
              <a:t>'</a:t>
            </a:r>
            <a:r>
              <a:rPr kumimoji="1" lang="en" altLang="zh-CN" dirty="0"/>
              <a:t>{"value1":100,"value2":200}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0CE6A7-C0F7-1844-B5CF-7E83FE141318}"/>
              </a:ext>
            </a:extLst>
          </p:cNvPr>
          <p:cNvSpPr txBox="1"/>
          <p:nvPr/>
        </p:nvSpPr>
        <p:spPr>
          <a:xfrm>
            <a:off x="6606986" y="3774179"/>
            <a:ext cx="4550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Json</a:t>
            </a:r>
            <a:r>
              <a:rPr lang="zh-CN" altLang="en" dirty="0"/>
              <a:t>转</a:t>
            </a:r>
            <a:r>
              <a:rPr lang="zh-CN" altLang="en-US" dirty="0"/>
              <a:t>对象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json</a:t>
            </a:r>
            <a:r>
              <a:rPr lang="en" altLang="zh-CN" dirty="0"/>
              <a:t> = '{"value1":100,"value2":200}';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</a:t>
            </a:r>
            <a:r>
              <a:rPr lang="en" altLang="zh-CN" dirty="0" err="1"/>
              <a:t>JSON.parse</a:t>
            </a:r>
            <a:r>
              <a:rPr lang="en" altLang="zh-CN" dirty="0"/>
              <a:t>(</a:t>
            </a:r>
            <a:r>
              <a:rPr lang="en" altLang="zh-CN" dirty="0" err="1"/>
              <a:t>json</a:t>
            </a:r>
            <a:r>
              <a:rPr lang="en" altLang="zh-CN" dirty="0"/>
              <a:t>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7DA7B-EB10-CF45-954E-DDBE967DE34E}"/>
              </a:ext>
            </a:extLst>
          </p:cNvPr>
          <p:cNvSpPr txBox="1"/>
          <p:nvPr/>
        </p:nvSpPr>
        <p:spPr>
          <a:xfrm>
            <a:off x="6606987" y="4974508"/>
            <a:ext cx="43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value1: 100, value2: 200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5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FFA0B-1C35-0543-A512-E3B1DDEE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591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06BC99-ABE3-3144-A9C4-F258F108C087}"/>
              </a:ext>
            </a:extLst>
          </p:cNvPr>
          <p:cNvSpPr txBox="1"/>
          <p:nvPr/>
        </p:nvSpPr>
        <p:spPr>
          <a:xfrm>
            <a:off x="646111" y="1357745"/>
            <a:ext cx="3842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sum(v1, v2) {</a:t>
            </a:r>
          </a:p>
          <a:p>
            <a:r>
              <a:rPr lang="en" altLang="zh-CN" dirty="0"/>
              <a:t>	return v1 + v2;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(sum(1, 2));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B0F5B4-586B-244D-8128-D70263F83469}"/>
              </a:ext>
            </a:extLst>
          </p:cNvPr>
          <p:cNvSpPr txBox="1"/>
          <p:nvPr/>
        </p:nvSpPr>
        <p:spPr>
          <a:xfrm>
            <a:off x="646111" y="3112071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AD9F47-DBEE-AB42-8EFA-4D6A61418FEE}"/>
              </a:ext>
            </a:extLst>
          </p:cNvPr>
          <p:cNvSpPr txBox="1"/>
          <p:nvPr/>
        </p:nvSpPr>
        <p:spPr>
          <a:xfrm>
            <a:off x="5028766" y="1357745"/>
            <a:ext cx="3842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sum(v1, v2, v3 = </a:t>
            </a:r>
            <a:r>
              <a:rPr lang="en-US" altLang="zh-CN" dirty="0"/>
              <a:t>100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return v1 + v2 + v3;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(sum(1, 2));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(sum(1, 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en" altLang="zh-CN" dirty="0"/>
              <a:t>));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7344E-F3F0-F143-9519-56E96F9DB791}"/>
              </a:ext>
            </a:extLst>
          </p:cNvPr>
          <p:cNvSpPr txBox="1"/>
          <p:nvPr/>
        </p:nvSpPr>
        <p:spPr>
          <a:xfrm>
            <a:off x="8042899" y="2434737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103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B9EAD3-C4B7-6F43-A47A-BF0953EBAEF0}"/>
              </a:ext>
            </a:extLst>
          </p:cNvPr>
          <p:cNvSpPr txBox="1"/>
          <p:nvPr/>
        </p:nvSpPr>
        <p:spPr>
          <a:xfrm>
            <a:off x="8042898" y="2742739"/>
            <a:ext cx="23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8E03EE-B092-004C-B707-49E0072DD486}"/>
              </a:ext>
            </a:extLst>
          </p:cNvPr>
          <p:cNvSpPr txBox="1"/>
          <p:nvPr/>
        </p:nvSpPr>
        <p:spPr>
          <a:xfrm>
            <a:off x="812800" y="40894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f1(v1, v2)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(arguments);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(f1(1, 2, 3, 4, 5));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07F36A-32FE-6548-A634-2D646665AF97}"/>
              </a:ext>
            </a:extLst>
          </p:cNvPr>
          <p:cNvSpPr txBox="1"/>
          <p:nvPr/>
        </p:nvSpPr>
        <p:spPr>
          <a:xfrm>
            <a:off x="812800" y="568683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'0': 1, '1': 2, '2': 3, '3': 4, '4': 5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6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DB88C-2969-014E-A8BD-C30E540A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718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中的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2F3476-5F81-A240-BDBF-D7D05D85C09F}"/>
              </a:ext>
            </a:extLst>
          </p:cNvPr>
          <p:cNvSpPr txBox="1"/>
          <p:nvPr/>
        </p:nvSpPr>
        <p:spPr>
          <a:xfrm>
            <a:off x="646111" y="1247456"/>
            <a:ext cx="3592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function f()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(this);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f();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D3CAD4-C72E-8248-A356-0E280C96BD19}"/>
              </a:ext>
            </a:extLst>
          </p:cNvPr>
          <p:cNvSpPr txBox="1"/>
          <p:nvPr/>
        </p:nvSpPr>
        <p:spPr>
          <a:xfrm>
            <a:off x="646111" y="2687747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window(</a:t>
            </a:r>
            <a:r>
              <a:rPr kumimoji="1" lang="zh-CN" altLang="en-US" dirty="0"/>
              <a:t>浏览器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global(node)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A76300-F5E5-D047-946B-C63542B4B316}"/>
              </a:ext>
            </a:extLst>
          </p:cNvPr>
          <p:cNvSpPr txBox="1"/>
          <p:nvPr/>
        </p:nvSpPr>
        <p:spPr>
          <a:xfrm>
            <a:off x="6095565" y="1228436"/>
            <a:ext cx="4258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name: '</a:t>
            </a:r>
            <a:r>
              <a:rPr lang="en" altLang="zh-CN" dirty="0" err="1"/>
              <a:t>abc</a:t>
            </a:r>
            <a:r>
              <a:rPr lang="en" altLang="zh-CN" dirty="0"/>
              <a:t>’,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getName</a:t>
            </a:r>
            <a:r>
              <a:rPr lang="en" altLang="zh-CN" dirty="0"/>
              <a:t>: function()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);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obj.getName</a:t>
            </a:r>
            <a:r>
              <a:rPr lang="en" altLang="zh-CN" dirty="0"/>
              <a:t>();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B024B6-CF5E-1B49-BF8C-344BD22A7B2A}"/>
              </a:ext>
            </a:extLst>
          </p:cNvPr>
          <p:cNvSpPr txBox="1"/>
          <p:nvPr/>
        </p:nvSpPr>
        <p:spPr>
          <a:xfrm>
            <a:off x="6095565" y="390609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4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9031-AE65-4545-ACBE-7CFE36AE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664"/>
          </a:xfrm>
        </p:spPr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7D0FA9-5D38-8D4B-8660-0A75ABCE8790}"/>
              </a:ext>
            </a:extLst>
          </p:cNvPr>
          <p:cNvSpPr txBox="1"/>
          <p:nvPr/>
        </p:nvSpPr>
        <p:spPr>
          <a:xfrm>
            <a:off x="646111" y="1653339"/>
            <a:ext cx="4257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 name: "123" };</a:t>
            </a:r>
          </a:p>
          <a:p>
            <a:r>
              <a:rPr lang="en" altLang="zh-CN" dirty="0"/>
              <a:t>function f(p1, p2, p3)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, p1, p2, p3);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f.bind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)(1, 2, 3);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48B922-5C34-3B4A-8026-1E6D28B2B2F5}"/>
              </a:ext>
            </a:extLst>
          </p:cNvPr>
          <p:cNvSpPr txBox="1"/>
          <p:nvPr/>
        </p:nvSpPr>
        <p:spPr>
          <a:xfrm>
            <a:off x="646111" y="337010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true 1 2 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A1A3D-1DA7-6E44-B957-69C078E062CC}"/>
              </a:ext>
            </a:extLst>
          </p:cNvPr>
          <p:cNvSpPr txBox="1"/>
          <p:nvPr/>
        </p:nvSpPr>
        <p:spPr>
          <a:xfrm>
            <a:off x="6295205" y="1551768"/>
            <a:ext cx="4373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 name: "123" };</a:t>
            </a:r>
          </a:p>
          <a:p>
            <a:r>
              <a:rPr lang="en" altLang="zh-CN" dirty="0"/>
              <a:t>function f(p1, p2, p3)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, p1, p2, p3);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f.call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, 1, 2, 3);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6D69DF-B278-AC44-960A-5AE0D3490C41}"/>
              </a:ext>
            </a:extLst>
          </p:cNvPr>
          <p:cNvSpPr txBox="1"/>
          <p:nvPr/>
        </p:nvSpPr>
        <p:spPr>
          <a:xfrm>
            <a:off x="6295205" y="3389161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true 1 2 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E71CA-78FB-6748-85F4-EF409B9F60AB}"/>
              </a:ext>
            </a:extLst>
          </p:cNvPr>
          <p:cNvSpPr txBox="1"/>
          <p:nvPr/>
        </p:nvSpPr>
        <p:spPr>
          <a:xfrm>
            <a:off x="646111" y="4312490"/>
            <a:ext cx="4553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 name: "123" };</a:t>
            </a:r>
          </a:p>
          <a:p>
            <a:r>
              <a:rPr lang="en" altLang="zh-CN" dirty="0"/>
              <a:t>function f(p1, p2, p3)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console.log</a:t>
            </a:r>
            <a:r>
              <a:rPr lang="en" altLang="zh-CN" dirty="0"/>
              <a:t>(this === </a:t>
            </a:r>
            <a:r>
              <a:rPr lang="en" altLang="zh-CN" dirty="0" err="1"/>
              <a:t>obj</a:t>
            </a:r>
            <a:r>
              <a:rPr lang="en" altLang="zh-CN" dirty="0"/>
              <a:t>, p1, p2, p3);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f.apply</a:t>
            </a:r>
            <a:r>
              <a:rPr lang="en" altLang="zh-CN" dirty="0"/>
              <a:t>(</a:t>
            </a:r>
            <a:r>
              <a:rPr lang="en" altLang="zh-CN" dirty="0" err="1"/>
              <a:t>obj</a:t>
            </a:r>
            <a:r>
              <a:rPr lang="en" altLang="zh-CN" dirty="0"/>
              <a:t>, [1, 2, 3]);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403418-2AD9-A942-9C0B-8C3102F7583F}"/>
              </a:ext>
            </a:extLst>
          </p:cNvPr>
          <p:cNvSpPr txBox="1"/>
          <p:nvPr/>
        </p:nvSpPr>
        <p:spPr>
          <a:xfrm>
            <a:off x="646111" y="606681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true 1 2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1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65678-2F44-1140-9376-BE968E7D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3784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JavaScript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D5475-80E2-C646-8F58-C89FFDADED32}"/>
              </a:ext>
            </a:extLst>
          </p:cNvPr>
          <p:cNvSpPr txBox="1"/>
          <p:nvPr/>
        </p:nvSpPr>
        <p:spPr>
          <a:xfrm>
            <a:off x="846306" y="1760706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 是</a:t>
            </a:r>
            <a:r>
              <a:rPr kumimoji="1" lang="en-US" altLang="zh-CN" dirty="0"/>
              <a:t>ECMAScript</a:t>
            </a:r>
            <a:r>
              <a:rPr kumimoji="1" lang="zh-CN" altLang="en-US" dirty="0"/>
              <a:t>的一种实现。简称</a:t>
            </a:r>
            <a:r>
              <a:rPr kumimoji="1" lang="en-US" altLang="zh-CN" dirty="0"/>
              <a:t>JS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BD9843-C35C-5149-AAA7-456A557D305F}"/>
              </a:ext>
            </a:extLst>
          </p:cNvPr>
          <p:cNvSpPr txBox="1"/>
          <p:nvPr/>
        </p:nvSpPr>
        <p:spPr>
          <a:xfrm>
            <a:off x="846306" y="2213786"/>
            <a:ext cx="901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ECMAScript:</a:t>
            </a:r>
            <a:r>
              <a:rPr kumimoji="1" lang="zh-CN" altLang="en-US" dirty="0"/>
              <a:t> </a:t>
            </a:r>
            <a:r>
              <a:rPr kumimoji="1" lang="en-US" altLang="zh-CN" dirty="0"/>
              <a:t>ECMA</a:t>
            </a:r>
            <a:r>
              <a:rPr kumimoji="1" lang="zh-CN" altLang="en-US" dirty="0"/>
              <a:t>（前欧洲计算机制造商协会）制订与发布的脚本语言规范。简称</a:t>
            </a:r>
            <a:r>
              <a:rPr kumimoji="1" lang="en-US" altLang="zh-CN" dirty="0"/>
              <a:t>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6CBBBA-48C1-5647-8DD3-2AA0E5D76311}"/>
              </a:ext>
            </a:extLst>
          </p:cNvPr>
          <p:cNvSpPr txBox="1"/>
          <p:nvPr/>
        </p:nvSpPr>
        <p:spPr>
          <a:xfrm>
            <a:off x="846306" y="2962656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包含三个部分：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ECMAScript</a:t>
            </a:r>
            <a:r>
              <a:rPr kumimoji="1" lang="zh-CN" altLang="en-US" dirty="0"/>
              <a:t>的核心部分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文本对象模型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、服务器：</a:t>
            </a:r>
            <a:r>
              <a:rPr kumimoji="1" lang="en-US" altLang="zh-CN" dirty="0"/>
              <a:t>node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F1C67F-A113-674C-9D66-777998C1BFA1}"/>
              </a:ext>
            </a:extLst>
          </p:cNvPr>
          <p:cNvSpPr txBox="1"/>
          <p:nvPr/>
        </p:nvSpPr>
        <p:spPr>
          <a:xfrm>
            <a:off x="846306" y="4431399"/>
            <a:ext cx="4783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的几个重要版本：</a:t>
            </a:r>
            <a:endParaRPr kumimoji="1" lang="en-US" altLang="zh-CN" dirty="0"/>
          </a:p>
          <a:p>
            <a:r>
              <a:rPr kumimoji="1" lang="en-US" altLang="zh-CN" dirty="0"/>
              <a:t>ES5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09</a:t>
            </a:r>
            <a:r>
              <a:rPr kumimoji="1" lang="zh-CN" altLang="en-US" dirty="0"/>
              <a:t>年发布</a:t>
            </a:r>
            <a:endParaRPr kumimoji="1" lang="en-US" altLang="zh-CN" dirty="0"/>
          </a:p>
          <a:p>
            <a:r>
              <a:rPr kumimoji="1" lang="en-US" altLang="zh-CN" dirty="0"/>
              <a:t>ES6</a:t>
            </a:r>
            <a:r>
              <a:rPr kumimoji="1" lang="en-US" altLang="zh-CN" dirty="0">
                <a:sym typeface="Wingdings" pitchFamily="2" charset="2"/>
              </a:rPr>
              <a:t>(ES2015)</a:t>
            </a:r>
            <a:r>
              <a:rPr kumimoji="1" lang="zh-CN" altLang="en-US" dirty="0">
                <a:sym typeface="Wingdings" pitchFamily="2" charset="2"/>
              </a:rPr>
              <a:t>：</a:t>
            </a:r>
            <a:r>
              <a:rPr kumimoji="1" lang="en-US" altLang="zh-CN" dirty="0">
                <a:sym typeface="Wingdings" pitchFamily="2" charset="2"/>
              </a:rPr>
              <a:t>15</a:t>
            </a:r>
            <a:r>
              <a:rPr kumimoji="1" lang="zh-CN" altLang="en-US" dirty="0">
                <a:sym typeface="Wingdings" pitchFamily="2" charset="2"/>
              </a:rPr>
              <a:t>年发布，也称为</a:t>
            </a:r>
            <a:r>
              <a:rPr kumimoji="1" lang="en-US" altLang="zh-CN" dirty="0">
                <a:sym typeface="Wingdings" pitchFamily="2" charset="2"/>
              </a:rPr>
              <a:t>ECMA2015</a:t>
            </a:r>
          </a:p>
          <a:p>
            <a:r>
              <a:rPr kumimoji="1" lang="en-US" altLang="zh-CN" dirty="0">
                <a:sym typeface="Wingdings" pitchFamily="2" charset="2"/>
              </a:rPr>
              <a:t>ES7(ES2016)</a:t>
            </a:r>
            <a:r>
              <a:rPr kumimoji="1" lang="zh-CN" altLang="en-US" dirty="0">
                <a:sym typeface="Wingdings" pitchFamily="2" charset="2"/>
              </a:rPr>
              <a:t>：</a:t>
            </a:r>
            <a:r>
              <a:rPr kumimoji="1" lang="en-US" altLang="zh-CN" dirty="0">
                <a:sym typeface="Wingdings" pitchFamily="2" charset="2"/>
              </a:rPr>
              <a:t>16</a:t>
            </a:r>
            <a:r>
              <a:rPr kumimoji="1" lang="zh-CN" altLang="en-US" dirty="0">
                <a:sym typeface="Wingdings" pitchFamily="2" charset="2"/>
              </a:rPr>
              <a:t>年发布，也称为</a:t>
            </a:r>
            <a:r>
              <a:rPr kumimoji="1" lang="en-US" altLang="zh-CN" dirty="0">
                <a:sym typeface="Wingdings" pitchFamily="2" charset="2"/>
              </a:rPr>
              <a:t>ECMA2016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94C0-08AF-CB42-A5B5-20D2F4AD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3349"/>
          </a:xfrm>
        </p:spPr>
        <p:txBody>
          <a:bodyPr/>
          <a:lstStyle/>
          <a:p>
            <a:r>
              <a:rPr kumimoji="1" lang="en-US" altLang="zh-CN" dirty="0"/>
              <a:t>bind</a:t>
            </a:r>
            <a:r>
              <a:rPr kumimoji="1" lang="zh-CN" altLang="en-US" dirty="0"/>
              <a:t>的应用场景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46EB50-CBB7-FA40-83BE-A8DA0EB14D98}"/>
              </a:ext>
            </a:extLst>
          </p:cNvPr>
          <p:cNvSpPr txBox="1"/>
          <p:nvPr/>
        </p:nvSpPr>
        <p:spPr>
          <a:xfrm>
            <a:off x="812799" y="1388533"/>
            <a:ext cx="5884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class Calculator {</a:t>
            </a:r>
          </a:p>
          <a:p>
            <a:r>
              <a:rPr lang="en" altLang="zh-CN" dirty="0"/>
              <a:t>	constructor(v1, v2) {</a:t>
            </a:r>
          </a:p>
          <a:p>
            <a:r>
              <a:rPr lang="en" altLang="zh-CN" dirty="0"/>
              <a:t>		this.v1 = v1;</a:t>
            </a:r>
          </a:p>
          <a:p>
            <a:r>
              <a:rPr lang="en" altLang="zh-CN" dirty="0"/>
              <a:t>		this.v2 = v2;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sum() {</a:t>
            </a:r>
          </a:p>
          <a:p>
            <a:r>
              <a:rPr lang="en" altLang="zh-CN" dirty="0"/>
              <a:t>		return this.v1 + this.v2;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c = {</a:t>
            </a:r>
          </a:p>
          <a:p>
            <a:r>
              <a:rPr lang="en" altLang="zh-CN" dirty="0"/>
              <a:t>	v1: 1,</a:t>
            </a:r>
          </a:p>
          <a:p>
            <a:r>
              <a:rPr lang="en" altLang="zh-CN" dirty="0"/>
              <a:t>	v2: 2,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Calculator.prototype.sum.bind</a:t>
            </a:r>
            <a:r>
              <a:rPr lang="en" altLang="zh-CN" dirty="0"/>
              <a:t>(c)());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38BE79-1CED-044B-95C1-5E273E097CBB}"/>
              </a:ext>
            </a:extLst>
          </p:cNvPr>
          <p:cNvSpPr txBox="1"/>
          <p:nvPr/>
        </p:nvSpPr>
        <p:spPr>
          <a:xfrm>
            <a:off x="812799" y="59774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09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214DA-B300-5045-8A7D-02023AAD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kumimoji="1" lang="zh-CN" altLang="en-US" dirty="0"/>
              <a:t>高阶函数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6207D5-05CA-CB4D-9E3C-A24F02E2C84B}"/>
              </a:ext>
            </a:extLst>
          </p:cNvPr>
          <p:cNvSpPr txBox="1"/>
          <p:nvPr/>
        </p:nvSpPr>
        <p:spPr>
          <a:xfrm>
            <a:off x="858982" y="1551709"/>
            <a:ext cx="49279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：自定义排序算法</a:t>
            </a:r>
            <a:endParaRPr lang="en" altLang="zh-CN" dirty="0"/>
          </a:p>
          <a:p>
            <a:r>
              <a:rPr lang="en" altLang="zh-CN" dirty="0"/>
              <a:t>function sort(list, f) {</a:t>
            </a:r>
          </a:p>
          <a:p>
            <a:r>
              <a:rPr lang="en" altLang="zh-CN" dirty="0"/>
              <a:t>	return </a:t>
            </a:r>
            <a:r>
              <a:rPr lang="en" altLang="zh-CN" dirty="0" err="1"/>
              <a:t>list.sort</a:t>
            </a:r>
            <a:r>
              <a:rPr lang="en" altLang="zh-CN" dirty="0"/>
              <a:t>(f);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list = sort([5, 2, 3, 1, 4], function(v1, v2) {</a:t>
            </a:r>
          </a:p>
          <a:p>
            <a:r>
              <a:rPr lang="en" altLang="zh-CN" dirty="0"/>
              <a:t>	return v1 - v2;</a:t>
            </a:r>
          </a:p>
          <a:p>
            <a:r>
              <a:rPr lang="en" altLang="zh-CN" dirty="0"/>
              <a:t>});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(list);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5AD69-BD8F-A14E-B7C8-8C9D702248C9}"/>
              </a:ext>
            </a:extLst>
          </p:cNvPr>
          <p:cNvSpPr txBox="1"/>
          <p:nvPr/>
        </p:nvSpPr>
        <p:spPr>
          <a:xfrm>
            <a:off x="858982" y="395236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[ 1, 2, 3, 4, 5 ]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1548-59D4-BF43-9046-57B5196C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6" y="203336"/>
            <a:ext cx="10686907" cy="1400530"/>
          </a:xfrm>
        </p:spPr>
        <p:txBody>
          <a:bodyPr/>
          <a:lstStyle/>
          <a:p>
            <a:r>
              <a:rPr kumimoji="1" lang="zh-CN" altLang="en-US" dirty="0"/>
              <a:t>如何实现变量在一个包内多个函数使用，而又不污染全局？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E122BE-595B-254B-ADEF-D9388C0E6FBE}"/>
              </a:ext>
            </a:extLst>
          </p:cNvPr>
          <p:cNvSpPr txBox="1"/>
          <p:nvPr/>
        </p:nvSpPr>
        <p:spPr>
          <a:xfrm>
            <a:off x="4729018" y="1006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闭包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3837DC-976B-6945-950F-AF9F5BE69BF5}"/>
              </a:ext>
            </a:extLst>
          </p:cNvPr>
          <p:cNvSpPr txBox="1"/>
          <p:nvPr/>
        </p:nvSpPr>
        <p:spPr>
          <a:xfrm>
            <a:off x="775854" y="1671782"/>
            <a:ext cx="5671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(function()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0;</a:t>
            </a:r>
          </a:p>
          <a:p>
            <a:r>
              <a:rPr lang="en" altLang="zh-CN" dirty="0"/>
              <a:t>	function add(v) {</a:t>
            </a:r>
          </a:p>
          <a:p>
            <a:r>
              <a:rPr lang="en" altLang="zh-CN" dirty="0"/>
              <a:t>		value += v;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function reduce(v) {</a:t>
            </a:r>
          </a:p>
          <a:p>
            <a:r>
              <a:rPr lang="en" altLang="zh-CN" dirty="0"/>
              <a:t>		value -= v;</a:t>
            </a:r>
          </a:p>
          <a:p>
            <a:r>
              <a:rPr lang="en" altLang="zh-CN" dirty="0"/>
              <a:t>	}</a:t>
            </a:r>
          </a:p>
          <a:p>
            <a:br>
              <a:rPr lang="en" altLang="zh-CN" dirty="0"/>
            </a:br>
            <a:r>
              <a:rPr lang="en" altLang="zh-CN" dirty="0"/>
              <a:t>	add(100);</a:t>
            </a:r>
          </a:p>
          <a:p>
            <a:r>
              <a:rPr lang="en" altLang="zh-CN" dirty="0"/>
              <a:t>	reduce(50);</a:t>
            </a:r>
          </a:p>
          <a:p>
            <a:br>
              <a:rPr lang="en" altLang="zh-CN" dirty="0"/>
            </a:br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})();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50316-DF6D-2847-BFF7-68CD33367877}"/>
              </a:ext>
            </a:extLst>
          </p:cNvPr>
          <p:cNvSpPr txBox="1"/>
          <p:nvPr/>
        </p:nvSpPr>
        <p:spPr>
          <a:xfrm>
            <a:off x="3795930" y="50014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07ACAA-A619-A243-95BC-38DE888F25B1}"/>
              </a:ext>
            </a:extLst>
          </p:cNvPr>
          <p:cNvSpPr txBox="1"/>
          <p:nvPr/>
        </p:nvSpPr>
        <p:spPr>
          <a:xfrm>
            <a:off x="3795930" y="5737293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 err="1">
                <a:solidFill>
                  <a:srgbClr val="FF0000"/>
                </a:solidFill>
              </a:rPr>
              <a:t>ReferenceError</a:t>
            </a:r>
            <a:r>
              <a:rPr lang="en-US" altLang="zh-CN" dirty="0">
                <a:solidFill>
                  <a:srgbClr val="FF0000"/>
                </a:solidFill>
              </a:rPr>
              <a:t>: value is not defined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C519-2809-8841-9F2C-13D6F0F6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kumimoji="1" lang="zh-CN" altLang="en-US" dirty="0"/>
              <a:t>闭包的应用：封装对象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C46BE8-926C-584C-9DFD-7D1A0BAEC7C8}"/>
              </a:ext>
            </a:extLst>
          </p:cNvPr>
          <p:cNvSpPr txBox="1"/>
          <p:nvPr/>
        </p:nvSpPr>
        <p:spPr>
          <a:xfrm>
            <a:off x="739526" y="1136073"/>
            <a:ext cx="46089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</a:t>
            </a:r>
            <a:r>
              <a:rPr lang="en" altLang="zh-CN" dirty="0" err="1"/>
              <a:t>createObject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name = ’’;</a:t>
            </a:r>
          </a:p>
          <a:p>
            <a:r>
              <a:rPr lang="en" altLang="zh-CN" dirty="0"/>
              <a:t>	return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getName</a:t>
            </a:r>
            <a:r>
              <a:rPr lang="en" altLang="zh-CN" dirty="0"/>
              <a:t>: function() {</a:t>
            </a:r>
          </a:p>
          <a:p>
            <a:r>
              <a:rPr lang="en" altLang="zh-CN" dirty="0"/>
              <a:t>			return name;</a:t>
            </a:r>
          </a:p>
          <a:p>
            <a:r>
              <a:rPr lang="en" altLang="zh-CN" dirty="0"/>
              <a:t>		},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setName</a:t>
            </a:r>
            <a:r>
              <a:rPr lang="en" altLang="zh-CN" dirty="0"/>
              <a:t>: function(value) {</a:t>
            </a:r>
          </a:p>
          <a:p>
            <a:r>
              <a:rPr lang="en" altLang="zh-CN" dirty="0"/>
              <a:t>			name = value;</a:t>
            </a:r>
          </a:p>
          <a:p>
            <a:r>
              <a:rPr lang="en" altLang="zh-CN" dirty="0"/>
              <a:t>		}</a:t>
            </a:r>
          </a:p>
          <a:p>
            <a:r>
              <a:rPr lang="en" altLang="zh-CN" dirty="0"/>
              <a:t>	};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obj1 = </a:t>
            </a:r>
            <a:r>
              <a:rPr lang="en" altLang="zh-CN" dirty="0" err="1"/>
              <a:t>createObject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obj1.setName('obj1');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obj2 = </a:t>
            </a:r>
            <a:r>
              <a:rPr lang="en" altLang="zh-CN" dirty="0" err="1"/>
              <a:t>createObject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obj2.setName('obj2');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(obj1.getName());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(obj2.getName());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DB277E-383B-184F-A198-5AF3F77652D0}"/>
              </a:ext>
            </a:extLst>
          </p:cNvPr>
          <p:cNvSpPr txBox="1"/>
          <p:nvPr/>
        </p:nvSpPr>
        <p:spPr>
          <a:xfrm>
            <a:off x="4331854" y="606829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obj1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E59F3-F616-A245-B45D-48A28F15AE55}"/>
              </a:ext>
            </a:extLst>
          </p:cNvPr>
          <p:cNvSpPr txBox="1"/>
          <p:nvPr/>
        </p:nvSpPr>
        <p:spPr>
          <a:xfrm>
            <a:off x="4331854" y="637217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 err="1"/>
              <a:t>obj</a:t>
            </a:r>
            <a:r>
              <a:rPr kumimoji="1" lang="en-US" altLang="zh-CN" dirty="0"/>
              <a:t>2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0D6F-AE7F-AF48-9FA3-3C4D5519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422"/>
          </a:xfrm>
        </p:spPr>
        <p:txBody>
          <a:bodyPr/>
          <a:lstStyle/>
          <a:p>
            <a:r>
              <a:rPr kumimoji="1" lang="zh-CN" altLang="en-US" dirty="0"/>
              <a:t>封装类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6493F-0E9F-4F48-A74E-708B74334A44}"/>
              </a:ext>
            </a:extLst>
          </p:cNvPr>
          <p:cNvSpPr txBox="1"/>
          <p:nvPr/>
        </p:nvSpPr>
        <p:spPr>
          <a:xfrm>
            <a:off x="778213" y="1575881"/>
            <a:ext cx="6848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User(name)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User.prototype.getName</a:t>
            </a:r>
            <a:r>
              <a:rPr lang="en" altLang="zh-CN" dirty="0"/>
              <a:t> = function() {</a:t>
            </a:r>
          </a:p>
          <a:p>
            <a:r>
              <a:rPr lang="en" altLang="zh-CN" dirty="0"/>
              <a:t>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User.prototype.setName</a:t>
            </a:r>
            <a:r>
              <a:rPr lang="en" altLang="zh-CN" dirty="0"/>
              <a:t> = function(name)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user = new User(1);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user.getName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user.setName</a:t>
            </a:r>
            <a:r>
              <a:rPr lang="en" altLang="zh-CN" dirty="0"/>
              <a:t>(2);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user.getName</a:t>
            </a:r>
            <a:r>
              <a:rPr lang="en" altLang="zh-CN" dirty="0"/>
              <a:t>());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C52577-F12F-D74D-9E1B-55E26D1EA5CD}"/>
              </a:ext>
            </a:extLst>
          </p:cNvPr>
          <p:cNvSpPr txBox="1"/>
          <p:nvPr/>
        </p:nvSpPr>
        <p:spPr>
          <a:xfrm>
            <a:off x="4343069" y="46188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45058A-718B-4E4A-90A6-CDB87917FEBB}"/>
              </a:ext>
            </a:extLst>
          </p:cNvPr>
          <p:cNvSpPr txBox="1"/>
          <p:nvPr/>
        </p:nvSpPr>
        <p:spPr>
          <a:xfrm>
            <a:off x="4343068" y="51794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87C3C-7BC7-4F45-956E-E7711F7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6835"/>
          </a:xfrm>
        </p:spPr>
        <p:txBody>
          <a:bodyPr/>
          <a:lstStyle/>
          <a:p>
            <a:r>
              <a:rPr kumimoji="1" lang="zh-CN" altLang="en-US" dirty="0"/>
              <a:t>闭包容易造成的问题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E1AEC9-5FCE-4646-82EB-A40622050458}"/>
              </a:ext>
            </a:extLst>
          </p:cNvPr>
          <p:cNvSpPr txBox="1"/>
          <p:nvPr/>
        </p:nvSpPr>
        <p:spPr>
          <a:xfrm>
            <a:off x="797859" y="1568824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list = [];</a:t>
            </a:r>
          </a:p>
          <a:p>
            <a:r>
              <a:rPr lang="en" altLang="zh-CN" dirty="0"/>
              <a:t>for (</a:t>
            </a:r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10;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r>
              <a:rPr lang="en" altLang="zh-CN" dirty="0"/>
              <a:t>	list[</a:t>
            </a:r>
            <a:r>
              <a:rPr lang="en" altLang="zh-CN" dirty="0" err="1"/>
              <a:t>i</a:t>
            </a:r>
            <a:r>
              <a:rPr lang="en" altLang="zh-CN" dirty="0"/>
              <a:t>] = function() {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i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(list[0]());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5E29C1-6904-094C-AF04-7153372F2427}"/>
              </a:ext>
            </a:extLst>
          </p:cNvPr>
          <p:cNvSpPr txBox="1"/>
          <p:nvPr/>
        </p:nvSpPr>
        <p:spPr>
          <a:xfrm>
            <a:off x="3461859" y="323442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D7E994-305E-BD44-940C-48DC1726BAC8}"/>
              </a:ext>
            </a:extLst>
          </p:cNvPr>
          <p:cNvSpPr txBox="1"/>
          <p:nvPr/>
        </p:nvSpPr>
        <p:spPr>
          <a:xfrm>
            <a:off x="3461859" y="350961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02C6-FCF6-9C47-8796-2C6C3231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901"/>
          </a:xfrm>
        </p:spPr>
        <p:txBody>
          <a:bodyPr/>
          <a:lstStyle/>
          <a:p>
            <a:r>
              <a:rPr kumimoji="1" lang="zh-CN" altLang="en-US" dirty="0"/>
              <a:t>扩展系统类方法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D05381-319F-2D47-88A4-F8C35E11A1CC}"/>
              </a:ext>
            </a:extLst>
          </p:cNvPr>
          <p:cNvSpPr txBox="1"/>
          <p:nvPr/>
        </p:nvSpPr>
        <p:spPr>
          <a:xfrm>
            <a:off x="840658" y="1555955"/>
            <a:ext cx="285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不存在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d = new Date();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d.format</a:t>
            </a:r>
            <a:r>
              <a:rPr lang="en" altLang="zh-CN" dirty="0"/>
              <a:t>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46E654-CE1A-0A4D-9B67-8C6D218238D7}"/>
              </a:ext>
            </a:extLst>
          </p:cNvPr>
          <p:cNvSpPr txBox="1"/>
          <p:nvPr/>
        </p:nvSpPr>
        <p:spPr>
          <a:xfrm>
            <a:off x="840658" y="2655955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TypeError</a:t>
            </a:r>
            <a:r>
              <a:rPr kumimoji="1" lang="en" altLang="zh-CN" dirty="0">
                <a:solidFill>
                  <a:srgbClr val="FF0000"/>
                </a:solidFill>
              </a:rPr>
              <a:t>: </a:t>
            </a:r>
            <a:r>
              <a:rPr kumimoji="1" lang="en" altLang="zh-CN" dirty="0" err="1">
                <a:solidFill>
                  <a:srgbClr val="FF0000"/>
                </a:solidFill>
              </a:rPr>
              <a:t>d.format</a:t>
            </a:r>
            <a:r>
              <a:rPr kumimoji="1" lang="en" altLang="zh-CN" dirty="0">
                <a:solidFill>
                  <a:srgbClr val="FF0000"/>
                </a:solidFill>
              </a:rPr>
              <a:t> is not a function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CCBFC-6D9E-2E47-8EFB-141A1C2ABC4C}"/>
              </a:ext>
            </a:extLst>
          </p:cNvPr>
          <p:cNvSpPr txBox="1"/>
          <p:nvPr/>
        </p:nvSpPr>
        <p:spPr>
          <a:xfrm>
            <a:off x="840658" y="3323303"/>
            <a:ext cx="1041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经过扩展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方法：</a:t>
            </a:r>
            <a:endParaRPr kumimoji="1" lang="en-US" altLang="zh-CN" dirty="0"/>
          </a:p>
          <a:p>
            <a:r>
              <a:rPr lang="en" altLang="zh-CN" dirty="0" err="1"/>
              <a:t>Date.prototype.format</a:t>
            </a:r>
            <a:r>
              <a:rPr lang="en" altLang="zh-CN" dirty="0"/>
              <a:t> = 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y = </a:t>
            </a:r>
            <a:r>
              <a:rPr lang="en" altLang="zh-CN" dirty="0" err="1"/>
              <a:t>this.getFullYear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m = </a:t>
            </a:r>
            <a:r>
              <a:rPr lang="en" altLang="zh-CN" dirty="0" err="1"/>
              <a:t>this.getMonth</a:t>
            </a:r>
            <a:r>
              <a:rPr lang="en" altLang="zh-CN" dirty="0"/>
              <a:t>() + 1;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d = </a:t>
            </a:r>
            <a:r>
              <a:rPr lang="en" altLang="zh-CN" dirty="0" err="1"/>
              <a:t>this.getDate</a:t>
            </a:r>
            <a:r>
              <a:rPr lang="en" altLang="zh-CN" dirty="0"/>
              <a:t>();</a:t>
            </a:r>
            <a:br>
              <a:rPr lang="en" altLang="zh-CN" dirty="0"/>
            </a:br>
            <a:r>
              <a:rPr lang="en" altLang="zh-CN" dirty="0"/>
              <a:t>	return y + "-" + (m &lt; 10 </a:t>
            </a:r>
            <a:r>
              <a:rPr lang="zh-CN" altLang="en-US" dirty="0"/>
              <a:t>？</a:t>
            </a:r>
            <a:r>
              <a:rPr lang="en" altLang="zh-CN" dirty="0"/>
              <a:t>"0" + m : m) + "-" + (d &lt; 10 </a:t>
            </a:r>
            <a:r>
              <a:rPr lang="zh-CN" altLang="en-US" dirty="0"/>
              <a:t>？</a:t>
            </a:r>
            <a:r>
              <a:rPr lang="en" altLang="zh-CN" dirty="0"/>
              <a:t>"0" + d : d);</a:t>
            </a:r>
          </a:p>
          <a:p>
            <a:r>
              <a:rPr lang="en" altLang="zh-CN" dirty="0"/>
              <a:t>};</a:t>
            </a:r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d = new Date();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d.format</a:t>
            </a:r>
            <a:r>
              <a:rPr lang="en" altLang="zh-CN" dirty="0"/>
              <a:t>());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16A87F-F562-234F-9BC3-83F66FC796E3}"/>
              </a:ext>
            </a:extLst>
          </p:cNvPr>
          <p:cNvSpPr txBox="1"/>
          <p:nvPr/>
        </p:nvSpPr>
        <p:spPr>
          <a:xfrm>
            <a:off x="840658" y="590862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-US" altLang="zh-CN" dirty="0"/>
              <a:t>2019-08-07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0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7F6E-F513-C145-9477-29BF2E7A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687"/>
          </a:xfrm>
        </p:spPr>
        <p:txBody>
          <a:bodyPr/>
          <a:lstStyle/>
          <a:p>
            <a:r>
              <a:rPr kumimoji="1" lang="zh-CN" altLang="en-US" dirty="0"/>
              <a:t>异步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251EB-2962-5846-8A60-CE0823BEA0E7}"/>
              </a:ext>
            </a:extLst>
          </p:cNvPr>
          <p:cNvSpPr txBox="1"/>
          <p:nvPr/>
        </p:nvSpPr>
        <p:spPr>
          <a:xfrm>
            <a:off x="646111" y="13184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通过回调函数实现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8B417F-0FDC-A946-98E4-2CD4FBC05FDF}"/>
              </a:ext>
            </a:extLst>
          </p:cNvPr>
          <p:cNvSpPr txBox="1"/>
          <p:nvPr/>
        </p:nvSpPr>
        <p:spPr>
          <a:xfrm>
            <a:off x="646111" y="1913860"/>
            <a:ext cx="5380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</a:t>
            </a:r>
            <a:r>
              <a:rPr lang="en" altLang="zh-CN" dirty="0" err="1"/>
              <a:t>getDataFromServer</a:t>
            </a:r>
            <a:r>
              <a:rPr lang="en" altLang="zh-CN" dirty="0"/>
              <a:t>(success, error)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setTimeout</a:t>
            </a:r>
            <a:r>
              <a:rPr lang="en" altLang="zh-CN" dirty="0"/>
              <a:t>(() =&gt; {</a:t>
            </a:r>
          </a:p>
          <a:p>
            <a:r>
              <a:rPr lang="en" altLang="zh-CN" dirty="0"/>
              <a:t>		success("</a:t>
            </a:r>
            <a:r>
              <a:rPr lang="zh-CN" altLang="en-US" dirty="0"/>
              <a:t>成功获取到数据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}, 2000);</a:t>
            </a:r>
          </a:p>
          <a:p>
            <a:r>
              <a:rPr lang="en-US" altLang="zh-CN" dirty="0"/>
              <a:t>}</a:t>
            </a:r>
          </a:p>
          <a:p>
            <a:br>
              <a:rPr lang="en-US" altLang="zh-CN" dirty="0"/>
            </a:br>
            <a:r>
              <a:rPr lang="en" altLang="zh-CN" dirty="0" err="1"/>
              <a:t>getDataFromServer</a:t>
            </a:r>
            <a:r>
              <a:rPr lang="en" altLang="zh-CN" dirty="0"/>
              <a:t>(function(res)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(res);</a:t>
            </a:r>
          </a:p>
          <a:p>
            <a:r>
              <a:rPr lang="en" altLang="zh-CN" dirty="0"/>
              <a:t>});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('</a:t>
            </a:r>
            <a:r>
              <a:rPr lang="zh-CN" altLang="en-US" dirty="0"/>
              <a:t>主线程已结束</a:t>
            </a:r>
            <a:r>
              <a:rPr lang="en-US" altLang="zh-CN" dirty="0"/>
              <a:t>');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E25CE-9CCB-AB4E-ADF2-7BF076B080D2}"/>
              </a:ext>
            </a:extLst>
          </p:cNvPr>
          <p:cNvSpPr txBox="1"/>
          <p:nvPr/>
        </p:nvSpPr>
        <p:spPr>
          <a:xfrm>
            <a:off x="646111" y="5442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主线程已结束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58B38-AE18-F34A-90E1-815CAB5919A9}"/>
              </a:ext>
            </a:extLst>
          </p:cNvPr>
          <p:cNvSpPr txBox="1"/>
          <p:nvPr/>
        </p:nvSpPr>
        <p:spPr>
          <a:xfrm>
            <a:off x="1349564" y="58314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成功获取到数据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3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1A2E8-F3EC-6245-B099-DEFAE0A3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1846"/>
          </a:xfrm>
        </p:spPr>
        <p:txBody>
          <a:bodyPr/>
          <a:lstStyle/>
          <a:p>
            <a:r>
              <a:rPr kumimoji="1" lang="zh-CN" altLang="en-US" dirty="0"/>
              <a:t>异常处理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F7116F-7D79-8745-9D8C-052CE8105E99}"/>
              </a:ext>
            </a:extLst>
          </p:cNvPr>
          <p:cNvSpPr txBox="1"/>
          <p:nvPr/>
        </p:nvSpPr>
        <p:spPr>
          <a:xfrm>
            <a:off x="6759102" y="1025460"/>
            <a:ext cx="32431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程序开始</a:t>
            </a:r>
            <a:r>
              <a:rPr lang="en-US" altLang="zh-CN" dirty="0"/>
              <a:t>");</a:t>
            </a:r>
            <a:endParaRPr lang="en" altLang="zh-CN" dirty="0"/>
          </a:p>
          <a:p>
            <a:r>
              <a:rPr lang="en" altLang="zh-CN" dirty="0"/>
              <a:t>try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catch(e)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('error', e);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程序正常结束</a:t>
            </a:r>
            <a:r>
              <a:rPr lang="en-US" altLang="zh-CN" dirty="0"/>
              <a:t>");</a:t>
            </a:r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327E2F-5820-0F4C-8808-75BA973C6FE7}"/>
              </a:ext>
            </a:extLst>
          </p:cNvPr>
          <p:cNvSpPr txBox="1"/>
          <p:nvPr/>
        </p:nvSpPr>
        <p:spPr>
          <a:xfrm>
            <a:off x="789709" y="2805348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输出：程序开始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8C9B9F-4FD5-8645-BB61-011F6476E44A}"/>
              </a:ext>
            </a:extLst>
          </p:cNvPr>
          <p:cNvSpPr txBox="1"/>
          <p:nvPr/>
        </p:nvSpPr>
        <p:spPr>
          <a:xfrm>
            <a:off x="798022" y="1471353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程序开始</a:t>
            </a:r>
            <a:r>
              <a:rPr lang="en-US" altLang="zh-CN" dirty="0"/>
              <a:t>");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程序结束</a:t>
            </a:r>
            <a:r>
              <a:rPr lang="en-US" altLang="zh-CN" dirty="0"/>
              <a:t>");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C3C691-C9BA-FD44-BBB1-7FF21F4F2E23}"/>
              </a:ext>
            </a:extLst>
          </p:cNvPr>
          <p:cNvSpPr txBox="1"/>
          <p:nvPr/>
        </p:nvSpPr>
        <p:spPr>
          <a:xfrm>
            <a:off x="6759102" y="3807777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输出：程序开始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" altLang="zh-CN" dirty="0"/>
              <a:t>error </a:t>
            </a:r>
            <a:r>
              <a:rPr kumimoji="1" lang="en" altLang="zh-CN" dirty="0" err="1"/>
              <a:t>ReferenceError</a:t>
            </a:r>
            <a:r>
              <a:rPr kumimoji="1" lang="en" altLang="zh-CN" dirty="0"/>
              <a:t>: value is not defined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程序正常结束</a:t>
            </a:r>
          </a:p>
        </p:txBody>
      </p:sp>
    </p:spTree>
    <p:extLst>
      <p:ext uri="{BB962C8B-B14F-4D97-AF65-F5344CB8AC3E}">
        <p14:creationId xmlns:p14="http://schemas.microsoft.com/office/powerpoint/2010/main" val="31717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32085-C333-DC4C-A19D-5218CC68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2627"/>
          </a:xfrm>
        </p:spPr>
        <p:txBody>
          <a:bodyPr/>
          <a:lstStyle/>
          <a:p>
            <a:r>
              <a:rPr kumimoji="1" lang="zh-CN" altLang="en-US" dirty="0"/>
              <a:t>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AD15-7BEC-1C4E-9E1E-57ED1A3C7547}"/>
              </a:ext>
            </a:extLst>
          </p:cNvPr>
          <p:cNvSpPr txBox="1"/>
          <p:nvPr/>
        </p:nvSpPr>
        <p:spPr>
          <a:xfrm>
            <a:off x="646111" y="1363287"/>
            <a:ext cx="6112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a = {</a:t>
            </a:r>
          </a:p>
          <a:p>
            <a:r>
              <a:rPr lang="en" altLang="zh-CN" dirty="0"/>
              <a:t>	v: 1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b = </a:t>
            </a:r>
            <a:r>
              <a:rPr lang="en" altLang="zh-CN" dirty="0" err="1"/>
              <a:t>Object.create</a:t>
            </a:r>
            <a:r>
              <a:rPr lang="en" altLang="zh-CN" dirty="0"/>
              <a:t>(a);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c = </a:t>
            </a:r>
            <a:r>
              <a:rPr lang="en" altLang="zh-CN" dirty="0" err="1"/>
              <a:t>Object.create</a:t>
            </a:r>
            <a:r>
              <a:rPr lang="en" altLang="zh-CN" dirty="0"/>
              <a:t>(b);</a:t>
            </a:r>
          </a:p>
          <a:p>
            <a:r>
              <a:rPr lang="en" altLang="zh-CN" dirty="0" err="1"/>
              <a:t>c.v</a:t>
            </a:r>
            <a:r>
              <a:rPr lang="en" altLang="zh-CN" dirty="0"/>
              <a:t> = 2;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b.v</a:t>
            </a:r>
            <a:r>
              <a:rPr lang="en" altLang="zh-CN" dirty="0"/>
              <a:t>); // 1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c.v</a:t>
            </a:r>
            <a:r>
              <a:rPr lang="en" altLang="zh-CN" dirty="0"/>
              <a:t>); // 2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(c === a); // false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(b === a); // false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(b) === a); // true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(c) === b); // true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C3D8AA-F66F-CB42-99B6-76809075E54F}"/>
              </a:ext>
            </a:extLst>
          </p:cNvPr>
          <p:cNvSpPr txBox="1"/>
          <p:nvPr/>
        </p:nvSpPr>
        <p:spPr>
          <a:xfrm>
            <a:off x="7473142" y="1928553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原型链：</a:t>
            </a:r>
            <a:endParaRPr kumimoji="1" lang="en-US" altLang="zh-CN" dirty="0"/>
          </a:p>
          <a:p>
            <a:r>
              <a:rPr kumimoji="1" lang="zh-CN" altLang="en-US" dirty="0"/>
              <a:t>由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组成的链路叫原型连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3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D9DD5-6702-8046-95A7-785339CC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kumimoji="1"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8BE16-D7E4-3247-84ED-598D793A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93" y="1481894"/>
            <a:ext cx="3710735" cy="274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en" altLang="zh-CN" dirty="0"/>
              <a:t>undefined</a:t>
            </a: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 没有赋值</a:t>
            </a:r>
            <a:endParaRPr lang="en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lang="en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没有对象</a:t>
            </a:r>
            <a:endParaRPr lang="en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lang="zh-CN" altLang="en-US" dirty="0"/>
              <a:t>布尔值</a:t>
            </a:r>
            <a:r>
              <a:rPr lang="en-US" altLang="zh-CN" dirty="0"/>
              <a:t>(</a:t>
            </a:r>
            <a:r>
              <a:rPr lang="en" altLang="zh-CN" dirty="0"/>
              <a:t>Boolean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、字符串</a:t>
            </a:r>
            <a:r>
              <a:rPr kumimoji="1" lang="en-US" altLang="zh-CN" dirty="0"/>
              <a:t>(</a:t>
            </a:r>
            <a:r>
              <a:rPr lang="en" altLang="zh-CN" dirty="0"/>
              <a:t>String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zh-CN" altLang="en-US" dirty="0"/>
              <a:t>数值</a:t>
            </a:r>
            <a:r>
              <a:rPr lang="en-US" altLang="zh-CN" dirty="0"/>
              <a:t>(</a:t>
            </a:r>
            <a:r>
              <a:rPr lang="en" altLang="zh-CN" dirty="0"/>
              <a:t>Number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6</a:t>
            </a:r>
            <a:r>
              <a:rPr kumimoji="1" lang="zh-CN" altLang="en-US" dirty="0"/>
              <a:t>、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en" altLang="zh-CN" dirty="0"/>
              <a:t>Object</a:t>
            </a:r>
            <a:r>
              <a:rPr lang="en-US" altLang="zh-CN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EB6AC9-6950-FC4A-BC22-5FC0F0F1A11B}"/>
              </a:ext>
            </a:extLst>
          </p:cNvPr>
          <p:cNvSpPr txBox="1"/>
          <p:nvPr/>
        </p:nvSpPr>
        <p:spPr>
          <a:xfrm>
            <a:off x="4337731" y="1489500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(undefined));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undefined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6666EE-BFEA-914D-AA2E-E86109EA8D19}"/>
              </a:ext>
            </a:extLst>
          </p:cNvPr>
          <p:cNvSpPr txBox="1"/>
          <p:nvPr/>
        </p:nvSpPr>
        <p:spPr>
          <a:xfrm>
            <a:off x="4337731" y="1937307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(null));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object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2E18DF-47C9-244B-8E15-593D81B9A903}"/>
              </a:ext>
            </a:extLst>
          </p:cNvPr>
          <p:cNvSpPr txBox="1"/>
          <p:nvPr/>
        </p:nvSpPr>
        <p:spPr>
          <a:xfrm>
            <a:off x="4337731" y="2385114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</a:t>
            </a:r>
            <a:r>
              <a:rPr lang="en-US" altLang="zh-CN" dirty="0"/>
              <a:t>true</a:t>
            </a:r>
            <a:r>
              <a:rPr lang="en" altLang="zh-CN" dirty="0"/>
              <a:t>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 err="1"/>
              <a:t>boolean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130192-222F-5642-AA36-923F486B7314}"/>
              </a:ext>
            </a:extLst>
          </p:cNvPr>
          <p:cNvSpPr txBox="1"/>
          <p:nvPr/>
        </p:nvSpPr>
        <p:spPr>
          <a:xfrm>
            <a:off x="4337731" y="2787176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('</a:t>
            </a:r>
            <a:r>
              <a:rPr lang="en" altLang="zh-CN" dirty="0" err="1"/>
              <a:t>abc</a:t>
            </a:r>
            <a:r>
              <a:rPr lang="en" altLang="zh-CN" dirty="0"/>
              <a:t>'));</a:t>
            </a:r>
            <a:r>
              <a:rPr lang="zh-CN" altLang="en-US" dirty="0"/>
              <a:t>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string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4CB36D-1A8A-C649-83D1-944D63952DCB}"/>
              </a:ext>
            </a:extLst>
          </p:cNvPr>
          <p:cNvSpPr txBox="1"/>
          <p:nvPr/>
        </p:nvSpPr>
        <p:spPr>
          <a:xfrm>
            <a:off x="4337731" y="3212015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(1));</a:t>
            </a:r>
            <a:r>
              <a:rPr lang="zh-CN" altLang="en-US" dirty="0"/>
              <a:t>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number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DC5CD6-11E6-1A42-A99A-1C0A39EB88A4}"/>
              </a:ext>
            </a:extLst>
          </p:cNvPr>
          <p:cNvSpPr txBox="1"/>
          <p:nvPr/>
        </p:nvSpPr>
        <p:spPr>
          <a:xfrm>
            <a:off x="4337731" y="3604124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</a:t>
            </a:r>
            <a:r>
              <a:rPr lang="en-US" altLang="zh-CN" dirty="0"/>
              <a:t>{}</a:t>
            </a:r>
            <a:r>
              <a:rPr lang="en" altLang="zh-CN" dirty="0"/>
              <a:t>));</a:t>
            </a:r>
            <a:r>
              <a:rPr lang="zh-CN" altLang="en-US" dirty="0"/>
              <a:t>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object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85EE-17A7-6942-8468-19D23D5C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315"/>
          </a:xfrm>
        </p:spPr>
        <p:txBody>
          <a:bodyPr/>
          <a:lstStyle/>
          <a:p>
            <a:r>
              <a:rPr kumimoji="1" lang="zh-CN" altLang="en-US" dirty="0"/>
              <a:t>类实现原理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88B7F7-787C-4B44-BBEB-BE8D74D95455}"/>
              </a:ext>
            </a:extLst>
          </p:cNvPr>
          <p:cNvSpPr txBox="1"/>
          <p:nvPr/>
        </p:nvSpPr>
        <p:spPr>
          <a:xfrm>
            <a:off x="646111" y="1288472"/>
            <a:ext cx="10517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User(name)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User.prototype.getName</a:t>
            </a:r>
            <a:r>
              <a:rPr lang="en" altLang="zh-CN" dirty="0"/>
              <a:t> = function() {</a:t>
            </a:r>
          </a:p>
          <a:p>
            <a:r>
              <a:rPr lang="en" altLang="zh-CN" dirty="0"/>
              <a:t>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user = new User("</a:t>
            </a:r>
            <a:r>
              <a:rPr lang="en" altLang="zh-CN" dirty="0" err="1"/>
              <a:t>ddd</a:t>
            </a:r>
            <a:r>
              <a:rPr lang="en" altLang="zh-CN" dirty="0"/>
              <a:t>");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(user) === </a:t>
            </a:r>
            <a:r>
              <a:rPr lang="en" altLang="zh-CN" dirty="0" err="1"/>
              <a:t>User.prototype</a:t>
            </a:r>
            <a:r>
              <a:rPr lang="en" altLang="zh-CN" dirty="0"/>
              <a:t>); // true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(user).</a:t>
            </a:r>
            <a:r>
              <a:rPr lang="en" altLang="zh-CN" dirty="0" err="1"/>
              <a:t>getName</a:t>
            </a:r>
            <a:r>
              <a:rPr lang="en" altLang="zh-CN" dirty="0"/>
              <a:t> === </a:t>
            </a:r>
            <a:r>
              <a:rPr lang="en" altLang="zh-CN" dirty="0" err="1"/>
              <a:t>User.prototype.getName</a:t>
            </a:r>
            <a:r>
              <a:rPr lang="en" altLang="zh-CN" dirty="0"/>
              <a:t>); // true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Object.getPrototypeOf</a:t>
            </a:r>
            <a:r>
              <a:rPr lang="en" altLang="zh-CN" dirty="0"/>
              <a:t>(user).constructor === User); // true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374D6A-5D91-744B-95EB-F604E45FA28E}"/>
              </a:ext>
            </a:extLst>
          </p:cNvPr>
          <p:cNvSpPr txBox="1"/>
          <p:nvPr/>
        </p:nvSpPr>
        <p:spPr>
          <a:xfrm>
            <a:off x="3931921" y="2726574"/>
            <a:ext cx="479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user = </a:t>
            </a:r>
            <a:r>
              <a:rPr lang="en" altLang="zh-CN" dirty="0" err="1"/>
              <a:t>Object.create</a:t>
            </a:r>
            <a:r>
              <a:rPr lang="en" altLang="zh-CN" dirty="0"/>
              <a:t>(</a:t>
            </a:r>
            <a:r>
              <a:rPr lang="en" altLang="zh-CN" dirty="0" err="1"/>
              <a:t>User.prototype</a:t>
            </a:r>
            <a:r>
              <a:rPr lang="en" altLang="zh-CN" dirty="0"/>
              <a:t>);</a:t>
            </a:r>
          </a:p>
          <a:p>
            <a:r>
              <a:rPr lang="en" altLang="zh-CN" dirty="0" err="1"/>
              <a:t>user.constructor</a:t>
            </a:r>
            <a:r>
              <a:rPr lang="en" altLang="zh-CN" dirty="0"/>
              <a:t>("</a:t>
            </a:r>
            <a:r>
              <a:rPr lang="en" altLang="zh-CN" dirty="0" err="1"/>
              <a:t>ddd</a:t>
            </a:r>
            <a:r>
              <a:rPr lang="en" altLang="zh-CN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9534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E088-66A6-6645-866D-5D72E80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006" y="2546013"/>
            <a:ext cx="3525367" cy="1400530"/>
          </a:xfrm>
        </p:spPr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700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2520-C7EB-F040-A271-B7C428D1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7248"/>
          </a:xfrm>
        </p:spPr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声明变量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019B0-72CB-8249-B8A9-279EF6F7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04" y="1853248"/>
            <a:ext cx="3477923" cy="1346064"/>
          </a:xfrm>
        </p:spPr>
        <p:txBody>
          <a:bodyPr/>
          <a:lstStyle/>
          <a:p>
            <a:pPr marL="0" indent="0">
              <a:buNone/>
            </a:pPr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6A6CC6-FE48-0441-931C-06C315AA0E2D}"/>
              </a:ext>
            </a:extLst>
          </p:cNvPr>
          <p:cNvSpPr txBox="1"/>
          <p:nvPr/>
        </p:nvSpPr>
        <p:spPr>
          <a:xfrm>
            <a:off x="1103312" y="3498903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Hello World!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B2DD543-1E26-EB4F-B7FC-1C68F384A371}"/>
              </a:ext>
            </a:extLst>
          </p:cNvPr>
          <p:cNvSpPr txBox="1">
            <a:spLocks/>
          </p:cNvSpPr>
          <p:nvPr/>
        </p:nvSpPr>
        <p:spPr>
          <a:xfrm>
            <a:off x="5348472" y="1853248"/>
            <a:ext cx="3477923" cy="134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World2!";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Font typeface="Wingdings 3" charset="2"/>
              <a:buNone/>
            </a:pP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6CFC3-3C66-024A-8BD4-A2170B5EA850}"/>
              </a:ext>
            </a:extLst>
          </p:cNvPr>
          <p:cNvSpPr txBox="1"/>
          <p:nvPr/>
        </p:nvSpPr>
        <p:spPr>
          <a:xfrm>
            <a:off x="5348472" y="353410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Hello World</a:t>
            </a:r>
            <a:r>
              <a:rPr kumimoji="1" lang="en-US" altLang="zh-CN" dirty="0"/>
              <a:t>2</a:t>
            </a:r>
            <a:r>
              <a:rPr kumimoji="1" lang="en" altLang="zh-CN" dirty="0"/>
              <a:t>!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3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FD4E-8703-A74A-9190-1E8BF95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申明变量提升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85CDB-85BF-5E41-A973-0C79D84C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73" y="1251873"/>
            <a:ext cx="3560773" cy="143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8802A-81D0-1342-B58E-FCEC1F16E94F}"/>
              </a:ext>
            </a:extLst>
          </p:cNvPr>
          <p:cNvSpPr txBox="1"/>
          <p:nvPr/>
        </p:nvSpPr>
        <p:spPr>
          <a:xfrm>
            <a:off x="4541772" y="1251873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62B6A8-DA38-584B-92D6-89C3E717A282}"/>
              </a:ext>
            </a:extLst>
          </p:cNvPr>
          <p:cNvSpPr txBox="1"/>
          <p:nvPr/>
        </p:nvSpPr>
        <p:spPr>
          <a:xfrm>
            <a:off x="4541772" y="3251307"/>
            <a:ext cx="361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/>
              <a:t>value = 'Hello ';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3970B-30B2-464C-B0BB-A0EB4858C529}"/>
              </a:ext>
            </a:extLst>
          </p:cNvPr>
          <p:cNvSpPr txBox="1"/>
          <p:nvPr/>
        </p:nvSpPr>
        <p:spPr>
          <a:xfrm>
            <a:off x="792073" y="3251307"/>
            <a:ext cx="303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4CB65F-84F4-8B40-8BB8-4890DA4E2CE9}"/>
              </a:ext>
            </a:extLst>
          </p:cNvPr>
          <p:cNvSpPr txBox="1"/>
          <p:nvPr/>
        </p:nvSpPr>
        <p:spPr>
          <a:xfrm>
            <a:off x="792073" y="2652403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kumimoji="1" lang="en" altLang="zh-CN" dirty="0"/>
              <a:t>Hello World!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64E977-12C0-6E4D-BCA2-5C219CE0578E}"/>
              </a:ext>
            </a:extLst>
          </p:cNvPr>
          <p:cNvSpPr txBox="1"/>
          <p:nvPr/>
        </p:nvSpPr>
        <p:spPr>
          <a:xfrm>
            <a:off x="4541772" y="2183551"/>
            <a:ext cx="542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24E477-38FF-9C4B-BD32-0BEF85F5C127}"/>
              </a:ext>
            </a:extLst>
          </p:cNvPr>
          <p:cNvSpPr txBox="1"/>
          <p:nvPr/>
        </p:nvSpPr>
        <p:spPr>
          <a:xfrm>
            <a:off x="792073" y="4178538"/>
            <a:ext cx="278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822DA9-A693-E24A-848E-CCBF8A95C12C}"/>
              </a:ext>
            </a:extLst>
          </p:cNvPr>
          <p:cNvSpPr txBox="1"/>
          <p:nvPr/>
        </p:nvSpPr>
        <p:spPr>
          <a:xfrm>
            <a:off x="4541772" y="4686933"/>
            <a:ext cx="2780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</a:p>
          <a:p>
            <a:r>
              <a:rPr lang="en-US" altLang="zh-CN" dirty="0"/>
              <a:t>"</a:t>
            </a:r>
            <a:r>
              <a:rPr kumimoji="1" lang="en" altLang="zh-CN" dirty="0"/>
              <a:t>Hello</a:t>
            </a:r>
            <a:r>
              <a:rPr lang="en-US" altLang="zh-CN" dirty="0"/>
              <a:t>"</a:t>
            </a:r>
            <a:endParaRPr kumimoji="1" lang="en" altLang="zh-CN" dirty="0"/>
          </a:p>
          <a:p>
            <a:r>
              <a:rPr lang="en-US" altLang="zh-CN" dirty="0"/>
              <a:t>"</a:t>
            </a:r>
            <a:r>
              <a:rPr kumimoji="1" lang="en" altLang="zh-CN" dirty="0"/>
              <a:t>Hello World!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C1EB0-CE2A-D948-9195-74EBF7611CCE}"/>
              </a:ext>
            </a:extLst>
          </p:cNvPr>
          <p:cNvSpPr txBox="1"/>
          <p:nvPr/>
        </p:nvSpPr>
        <p:spPr>
          <a:xfrm>
            <a:off x="867574" y="5983496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总结：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声明的变量，会将声明提前到作用域的开头处。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22740C-2489-544E-ABF8-50A6FCCB8634}"/>
              </a:ext>
            </a:extLst>
          </p:cNvPr>
          <p:cNvSpPr txBox="1"/>
          <p:nvPr/>
        </p:nvSpPr>
        <p:spPr>
          <a:xfrm>
            <a:off x="792073" y="4547870"/>
            <a:ext cx="278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相当于：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"Hello World!";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F9A3BD-44C7-A446-9DE9-A20206969208}"/>
              </a:ext>
            </a:extLst>
          </p:cNvPr>
          <p:cNvSpPr txBox="1"/>
          <p:nvPr/>
        </p:nvSpPr>
        <p:spPr>
          <a:xfrm>
            <a:off x="7632143" y="3996093"/>
            <a:ext cx="2780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相当于：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value;</a:t>
            </a:r>
          </a:p>
          <a:p>
            <a:r>
              <a:rPr lang="en" altLang="zh-CN" dirty="0"/>
              <a:t>value = 'Hello ';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"Hello World!";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890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D1E1-34FC-2140-8A17-78EC8B0D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926"/>
          </a:xfrm>
        </p:spPr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86C3D-D605-9543-B903-72E132CF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60" y="1304774"/>
            <a:ext cx="2682786" cy="15215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pPr marL="0" indent="0">
              <a:buNone/>
            </a:pPr>
            <a:r>
              <a:rPr lang="en" altLang="zh-CN" dirty="0"/>
              <a:t>}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F56289-579C-824C-98B6-3754A437160D}"/>
              </a:ext>
            </a:extLst>
          </p:cNvPr>
          <p:cNvSpPr txBox="1"/>
          <p:nvPr/>
        </p:nvSpPr>
        <p:spPr>
          <a:xfrm>
            <a:off x="6922264" y="1236760"/>
            <a:ext cx="2320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/>
              <a:t>if (false)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6D6DB4-663B-A84D-9225-2E8FBB752EF1}"/>
              </a:ext>
            </a:extLst>
          </p:cNvPr>
          <p:cNvSpPr txBox="1"/>
          <p:nvPr/>
        </p:nvSpPr>
        <p:spPr>
          <a:xfrm>
            <a:off x="3748285" y="1236760"/>
            <a:ext cx="2440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if (true)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761C0-E7E7-1642-94CA-6DBB4230DA18}"/>
              </a:ext>
            </a:extLst>
          </p:cNvPr>
          <p:cNvSpPr txBox="1"/>
          <p:nvPr/>
        </p:nvSpPr>
        <p:spPr>
          <a:xfrm>
            <a:off x="755660" y="3423332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9568B-0371-8E40-BE2A-E85D0EBC151F}"/>
              </a:ext>
            </a:extLst>
          </p:cNvPr>
          <p:cNvSpPr txBox="1"/>
          <p:nvPr/>
        </p:nvSpPr>
        <p:spPr>
          <a:xfrm>
            <a:off x="3530554" y="342333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}</a:t>
            </a:r>
          </a:p>
          <a:p>
            <a:r>
              <a:rPr lang="en-US" altLang="zh-CN" dirty="0"/>
              <a:t>f1();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7980D2-4CB1-8348-A25A-711F6AD6BE28}"/>
              </a:ext>
            </a:extLst>
          </p:cNvPr>
          <p:cNvSpPr txBox="1"/>
          <p:nvPr/>
        </p:nvSpPr>
        <p:spPr>
          <a:xfrm>
            <a:off x="6201499" y="3396535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/>
              <a:t>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6BA62D-376F-044B-AC76-D0803BDD3604}"/>
              </a:ext>
            </a:extLst>
          </p:cNvPr>
          <p:cNvSpPr txBox="1"/>
          <p:nvPr/>
        </p:nvSpPr>
        <p:spPr>
          <a:xfrm>
            <a:off x="8882084" y="3423332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EFF15-12F5-894C-BA09-DA7E9AFB4226}"/>
              </a:ext>
            </a:extLst>
          </p:cNvPr>
          <p:cNvSpPr txBox="1"/>
          <p:nvPr/>
        </p:nvSpPr>
        <p:spPr>
          <a:xfrm>
            <a:off x="755660" y="2826327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6C7235-4B2F-0A4C-B1E8-92D11F167A1C}"/>
              </a:ext>
            </a:extLst>
          </p:cNvPr>
          <p:cNvSpPr txBox="1"/>
          <p:nvPr/>
        </p:nvSpPr>
        <p:spPr>
          <a:xfrm>
            <a:off x="3748285" y="2755498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8E811E-4026-164B-8364-F9D8B93D7805}"/>
              </a:ext>
            </a:extLst>
          </p:cNvPr>
          <p:cNvSpPr txBox="1"/>
          <p:nvPr/>
        </p:nvSpPr>
        <p:spPr>
          <a:xfrm>
            <a:off x="6922264" y="2755498"/>
            <a:ext cx="22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5132FB-F5C7-7340-8966-4AA3BCF1E2F4}"/>
              </a:ext>
            </a:extLst>
          </p:cNvPr>
          <p:cNvSpPr txBox="1"/>
          <p:nvPr/>
        </p:nvSpPr>
        <p:spPr>
          <a:xfrm>
            <a:off x="570933" y="5085325"/>
            <a:ext cx="265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3679F1-D2CF-3C4B-A907-90E77FD40F1E}"/>
              </a:ext>
            </a:extLst>
          </p:cNvPr>
          <p:cNvSpPr txBox="1"/>
          <p:nvPr/>
        </p:nvSpPr>
        <p:spPr>
          <a:xfrm>
            <a:off x="3441963" y="5199685"/>
            <a:ext cx="265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6875C6-C10C-FD44-A8FE-BE68810B62D6}"/>
              </a:ext>
            </a:extLst>
          </p:cNvPr>
          <p:cNvSpPr txBox="1"/>
          <p:nvPr/>
        </p:nvSpPr>
        <p:spPr>
          <a:xfrm>
            <a:off x="6189203" y="5454657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B11308-8D16-DD4A-96C5-CEF5241651C4}"/>
              </a:ext>
            </a:extLst>
          </p:cNvPr>
          <p:cNvSpPr txBox="1"/>
          <p:nvPr/>
        </p:nvSpPr>
        <p:spPr>
          <a:xfrm>
            <a:off x="8892616" y="5454657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5E8CCE-9E45-A245-9D9E-B407847813F9}"/>
              </a:ext>
            </a:extLst>
          </p:cNvPr>
          <p:cNvSpPr txBox="1"/>
          <p:nvPr/>
        </p:nvSpPr>
        <p:spPr>
          <a:xfrm>
            <a:off x="788103" y="5823989"/>
            <a:ext cx="884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总结：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：在函数体内声明的为局部变量。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：函数体外声明的为全局变量。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100;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&lt;=&gt;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lang="en" altLang="zh-CN" dirty="0"/>
              <a:t>window</a:t>
            </a:r>
            <a:r>
              <a:rPr kumimoji="1" lang="en-US" altLang="zh-CN" dirty="0">
                <a:sym typeface="Wingdings" pitchFamily="2" charset="2"/>
              </a:rPr>
              <a:t>.</a:t>
            </a:r>
            <a:r>
              <a:rPr kumimoji="1" lang="en-US" altLang="zh-CN" dirty="0"/>
              <a:t> value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100;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4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AD52-9587-834C-B201-E17F95A5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8773"/>
          </a:xfrm>
        </p:spPr>
        <p:txBody>
          <a:bodyPr/>
          <a:lstStyle/>
          <a:p>
            <a:r>
              <a:rPr kumimoji="1" lang="en-US" altLang="zh-CN" dirty="0" err="1"/>
              <a:t>var</a:t>
            </a:r>
            <a:r>
              <a:rPr kumimoji="1" lang="zh-CN" altLang="en-US" dirty="0"/>
              <a:t> 函数体内变量提升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8010D-5BC3-FA48-BAAD-B6E3ABC7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44" y="1264748"/>
            <a:ext cx="3422506" cy="33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function f1()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  <a:br>
              <a:rPr lang="en" altLang="zh-CN" dirty="0"/>
            </a:b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r>
              <a:rPr lang="en" altLang="zh-CN" dirty="0"/>
              <a:t>}</a:t>
            </a:r>
          </a:p>
          <a:p>
            <a:pPr marL="0" indent="0">
              <a:buNone/>
            </a:pPr>
            <a:r>
              <a:rPr lang="en" altLang="zh-CN" dirty="0"/>
              <a:t>f1();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4C2237-609E-724E-84EC-F2E916D89EE4}"/>
              </a:ext>
            </a:extLst>
          </p:cNvPr>
          <p:cNvSpPr txBox="1"/>
          <p:nvPr/>
        </p:nvSpPr>
        <p:spPr>
          <a:xfrm>
            <a:off x="3709940" y="215457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6A0986-693D-A848-9A80-CB088A4D4053}"/>
              </a:ext>
            </a:extLst>
          </p:cNvPr>
          <p:cNvSpPr txBox="1"/>
          <p:nvPr/>
        </p:nvSpPr>
        <p:spPr>
          <a:xfrm>
            <a:off x="3723405" y="33507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A15A82-585C-9D41-85BD-B03C0C11D22D}"/>
              </a:ext>
            </a:extLst>
          </p:cNvPr>
          <p:cNvSpPr txBox="1"/>
          <p:nvPr/>
        </p:nvSpPr>
        <p:spPr>
          <a:xfrm>
            <a:off x="1219200" y="4916177"/>
            <a:ext cx="414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总结：函数体内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声明的变量会提升。</a:t>
            </a:r>
            <a:endParaRPr lang="zh-CN" altLang="en-US" b="1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555B1E-0B47-0946-B267-2617A298DC2A}"/>
              </a:ext>
            </a:extLst>
          </p:cNvPr>
          <p:cNvSpPr txBox="1">
            <a:spLocks/>
          </p:cNvSpPr>
          <p:nvPr/>
        </p:nvSpPr>
        <p:spPr>
          <a:xfrm>
            <a:off x="6758278" y="1191491"/>
            <a:ext cx="3422506" cy="3378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Font typeface="Wingdings 3" charset="2"/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1;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function f1() {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  <a:br>
              <a:rPr lang="en" altLang="zh-CN" dirty="0"/>
            </a:br>
            <a:endParaRPr lang="en" altLang="zh-CN" dirty="0"/>
          </a:p>
          <a:p>
            <a:pPr marL="0" indent="0">
              <a:buFont typeface="Wingdings 3" charset="2"/>
              <a:buNone/>
            </a:pPr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" altLang="zh-CN" dirty="0"/>
              <a:t>f1();</a:t>
            </a:r>
          </a:p>
          <a:p>
            <a:pPr marL="0" indent="0">
              <a:buFont typeface="Wingdings 3" charset="2"/>
              <a:buNone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A202BC-8F20-3644-9854-430212428F7D}"/>
              </a:ext>
            </a:extLst>
          </p:cNvPr>
          <p:cNvSpPr txBox="1"/>
          <p:nvPr/>
        </p:nvSpPr>
        <p:spPr>
          <a:xfrm>
            <a:off x="9695873" y="232652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3F5E75-170F-AD4A-8A9C-7B3ECDF53965}"/>
              </a:ext>
            </a:extLst>
          </p:cNvPr>
          <p:cNvSpPr txBox="1"/>
          <p:nvPr/>
        </p:nvSpPr>
        <p:spPr>
          <a:xfrm>
            <a:off x="9695873" y="33639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3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8614A-2055-A340-91CF-6024EF5B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申明提升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4760F1-95DB-E642-9F83-24BC9E72C7D0}"/>
              </a:ext>
            </a:extLst>
          </p:cNvPr>
          <p:cNvSpPr txBox="1"/>
          <p:nvPr/>
        </p:nvSpPr>
        <p:spPr>
          <a:xfrm>
            <a:off x="795867" y="154093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f1();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8D0BE6-8D74-544D-87AC-7E2E196A2AA8}"/>
              </a:ext>
            </a:extLst>
          </p:cNvPr>
          <p:cNvSpPr txBox="1"/>
          <p:nvPr/>
        </p:nvSpPr>
        <p:spPr>
          <a:xfrm>
            <a:off x="795867" y="2187264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f1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3787A0-3C0B-2944-B609-6BDC21BB2142}"/>
              </a:ext>
            </a:extLst>
          </p:cNvPr>
          <p:cNvSpPr txBox="1"/>
          <p:nvPr/>
        </p:nvSpPr>
        <p:spPr>
          <a:xfrm>
            <a:off x="5960533" y="1083733"/>
            <a:ext cx="2303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f1();</a:t>
            </a:r>
            <a:br>
              <a:rPr lang="en" altLang="zh-CN" dirty="0"/>
            </a:br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BF7A14-7078-7348-A567-5D8E931DBFEA}"/>
              </a:ext>
            </a:extLst>
          </p:cNvPr>
          <p:cNvSpPr txBox="1"/>
          <p:nvPr/>
        </p:nvSpPr>
        <p:spPr>
          <a:xfrm>
            <a:off x="5960533" y="25565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B001BB-B568-2742-AA8B-C91BD47431BC}"/>
              </a:ext>
            </a:extLst>
          </p:cNvPr>
          <p:cNvSpPr txBox="1"/>
          <p:nvPr/>
        </p:nvSpPr>
        <p:spPr>
          <a:xfrm>
            <a:off x="897467" y="3141133"/>
            <a:ext cx="2303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f1 = 100;</a:t>
            </a:r>
            <a:br>
              <a:rPr lang="en" altLang="zh-CN" dirty="0"/>
            </a:br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63FC9-223C-9F4B-A5C2-A7848501BC7A}"/>
              </a:ext>
            </a:extLst>
          </p:cNvPr>
          <p:cNvSpPr txBox="1"/>
          <p:nvPr/>
        </p:nvSpPr>
        <p:spPr>
          <a:xfrm>
            <a:off x="897467" y="48954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019ACC-2749-1340-B034-22769224119B}"/>
              </a:ext>
            </a:extLst>
          </p:cNvPr>
          <p:cNvSpPr txBox="1"/>
          <p:nvPr/>
        </p:nvSpPr>
        <p:spPr>
          <a:xfrm>
            <a:off x="6714066" y="3032791"/>
            <a:ext cx="23038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  <a:p>
            <a:br>
              <a:rPr lang="en" altLang="zh-CN" dirty="0"/>
            </a:br>
            <a:r>
              <a:rPr lang="en" altLang="zh-CN" dirty="0" err="1"/>
              <a:t>var</a:t>
            </a:r>
            <a:r>
              <a:rPr lang="en" altLang="zh-CN" dirty="0"/>
              <a:t> f1 = 100;</a:t>
            </a:r>
          </a:p>
          <a:p>
            <a:br>
              <a:rPr lang="en" altLang="zh-CN" dirty="0"/>
            </a:br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B82CC8-2DE8-074E-961E-831F6383D31D}"/>
              </a:ext>
            </a:extLst>
          </p:cNvPr>
          <p:cNvSpPr txBox="1"/>
          <p:nvPr/>
        </p:nvSpPr>
        <p:spPr>
          <a:xfrm>
            <a:off x="5960533" y="539958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 [Function: f1]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D25CF-2652-EC4B-AB3A-FD1B37DE5AF5}"/>
              </a:ext>
            </a:extLst>
          </p:cNvPr>
          <p:cNvSpPr txBox="1"/>
          <p:nvPr/>
        </p:nvSpPr>
        <p:spPr>
          <a:xfrm>
            <a:off x="1024467" y="6087533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总结：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函数将申明与定义一起提前到作用域的开头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636F8-E39E-C84F-90A9-A1C595C28843}"/>
              </a:ext>
            </a:extLst>
          </p:cNvPr>
          <p:cNvSpPr txBox="1"/>
          <p:nvPr/>
        </p:nvSpPr>
        <p:spPr>
          <a:xfrm>
            <a:off x="3653491" y="3163121"/>
            <a:ext cx="2307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相</a:t>
            </a:r>
            <a:r>
              <a:rPr lang="zh-CN" altLang="en-US" dirty="0"/>
              <a:t>当于：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f1 = 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/>
              <a:t>f1 = 100;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B97589-525C-4047-B0A2-4D8DB9D15F1A}"/>
              </a:ext>
            </a:extLst>
          </p:cNvPr>
          <p:cNvSpPr txBox="1"/>
          <p:nvPr/>
        </p:nvSpPr>
        <p:spPr>
          <a:xfrm>
            <a:off x="9144000" y="3032791"/>
            <a:ext cx="2636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相</a:t>
            </a:r>
            <a:r>
              <a:rPr lang="zh-CN" altLang="en-US" dirty="0"/>
              <a:t>当于：</a:t>
            </a:r>
            <a:endParaRPr lang="en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f1 = function()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(1);</a:t>
            </a:r>
          </a:p>
          <a:p>
            <a:r>
              <a:rPr lang="en" altLang="zh-CN" dirty="0"/>
              <a:t>};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(f1);</a:t>
            </a:r>
          </a:p>
          <a:p>
            <a:r>
              <a:rPr lang="en" altLang="zh-CN" dirty="0"/>
              <a:t>f1 = 100;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57B77-A7E0-F149-A5E3-8883F495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kumimoji="1" lang="zh-CN" altLang="en-US" dirty="0"/>
              <a:t>非强类型，变量可以随意赋值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30AF09-EA34-4E4A-8AA4-D86A025C631F}"/>
              </a:ext>
            </a:extLst>
          </p:cNvPr>
          <p:cNvSpPr txBox="1"/>
          <p:nvPr/>
        </p:nvSpPr>
        <p:spPr>
          <a:xfrm>
            <a:off x="788894" y="1766047"/>
            <a:ext cx="23374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var</a:t>
            </a:r>
            <a:r>
              <a:rPr lang="en" altLang="zh-CN" dirty="0"/>
              <a:t> value = 100;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"</a:t>
            </a:r>
            <a:r>
              <a:rPr lang="en" altLang="zh-CN" dirty="0" err="1"/>
              <a:t>abc</a:t>
            </a:r>
            <a:r>
              <a:rPr lang="en" altLang="zh-CN" dirty="0"/>
              <a:t>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false;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{};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value = [];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783940-91A7-6444-96F6-1CE4EB1EA49D}"/>
              </a:ext>
            </a:extLst>
          </p:cNvPr>
          <p:cNvSpPr txBox="1"/>
          <p:nvPr/>
        </p:nvSpPr>
        <p:spPr>
          <a:xfrm>
            <a:off x="4265427" y="1766047"/>
            <a:ext cx="2309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" altLang="zh-CN" dirty="0"/>
              <a:t>100</a:t>
            </a:r>
          </a:p>
          <a:p>
            <a:endParaRPr kumimoji="1" lang="en" altLang="zh-CN" dirty="0"/>
          </a:p>
          <a:p>
            <a:r>
              <a:rPr lang="en-US" altLang="zh-CN" dirty="0"/>
              <a:t>"</a:t>
            </a:r>
            <a:r>
              <a:rPr kumimoji="1" lang="en" altLang="zh-CN" dirty="0" err="1"/>
              <a:t>abc</a:t>
            </a:r>
            <a:r>
              <a:rPr lang="en-US" altLang="zh-CN" dirty="0"/>
              <a:t>"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-US" altLang="zh-CN" dirty="0"/>
              <a:t>f</a:t>
            </a:r>
            <a:r>
              <a:rPr kumimoji="1" lang="en" altLang="zh-CN" dirty="0" err="1"/>
              <a:t>alse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{}</a:t>
            </a:r>
          </a:p>
          <a:p>
            <a:endParaRPr kumimoji="1" lang="en" altLang="zh-CN" dirty="0"/>
          </a:p>
          <a:p>
            <a:r>
              <a:rPr kumimoji="1" lang="en" altLang="zh-CN" dirty="0"/>
              <a:t>[]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0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{A682BC2C-787A-FA40-948E-FDC57F309D36}tf10001062</Template>
  <TotalTime>723</TotalTime>
  <Words>1977</Words>
  <Application>Microsoft Macintosh PowerPoint</Application>
  <PresentationFormat>宽屏</PresentationFormat>
  <Paragraphs>570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Arial</vt:lpstr>
      <vt:lpstr>Century Gothic</vt:lpstr>
      <vt:lpstr>Wingdings</vt:lpstr>
      <vt:lpstr>Wingdings 3</vt:lpstr>
      <vt:lpstr>离子</vt:lpstr>
      <vt:lpstr>JavaScript基础（ES5）</vt:lpstr>
      <vt:lpstr>什么是JavaScript</vt:lpstr>
      <vt:lpstr>变量类型</vt:lpstr>
      <vt:lpstr>var 声明变量</vt:lpstr>
      <vt:lpstr>var 申明变量提升</vt:lpstr>
      <vt:lpstr>var 作用域</vt:lpstr>
      <vt:lpstr>var 函数体内变量提升</vt:lpstr>
      <vt:lpstr>function 申明提升</vt:lpstr>
      <vt:lpstr>非强类型，变量可以随意赋值</vt:lpstr>
      <vt:lpstr>非强类型，带来的麻烦</vt:lpstr>
      <vt:lpstr>boolean </vt:lpstr>
      <vt:lpstr>if 语句</vt:lpstr>
      <vt:lpstr>循环for</vt:lpstr>
      <vt:lpstr>string 与 其它类型进行+/-操作</vt:lpstr>
      <vt:lpstr>== 与 === 的区别</vt:lpstr>
      <vt:lpstr>对象操作</vt:lpstr>
      <vt:lpstr>function</vt:lpstr>
      <vt:lpstr>function 中的this</vt:lpstr>
      <vt:lpstr>修改function中的this</vt:lpstr>
      <vt:lpstr>bind的应用场景</vt:lpstr>
      <vt:lpstr>高阶函数</vt:lpstr>
      <vt:lpstr>如何实现变量在一个包内多个函数使用，而又不污染全局？</vt:lpstr>
      <vt:lpstr>闭包的应用：封装对象</vt:lpstr>
      <vt:lpstr>封装类</vt:lpstr>
      <vt:lpstr>闭包容易造成的问题</vt:lpstr>
      <vt:lpstr>扩展系统类方法</vt:lpstr>
      <vt:lpstr>异步</vt:lpstr>
      <vt:lpstr>异常处理</vt:lpstr>
      <vt:lpstr>原型</vt:lpstr>
      <vt:lpstr>类实现原理</vt:lpstr>
      <vt:lpstr>谢谢！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JavaScript专家级培训</dc:title>
  <dc:creator>Microsoft Office User</dc:creator>
  <cp:lastModifiedBy>Microsoft Office User</cp:lastModifiedBy>
  <cp:revision>306</cp:revision>
  <dcterms:created xsi:type="dcterms:W3CDTF">2019-08-07T01:05:37Z</dcterms:created>
  <dcterms:modified xsi:type="dcterms:W3CDTF">2019-08-12T03:29:58Z</dcterms:modified>
</cp:coreProperties>
</file>