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9" r:id="rId1"/>
  </p:sldMasterIdLst>
  <p:sldIdLst>
    <p:sldId id="256" r:id="rId2"/>
    <p:sldId id="286" r:id="rId3"/>
    <p:sldId id="262" r:id="rId4"/>
    <p:sldId id="258" r:id="rId5"/>
    <p:sldId id="259" r:id="rId6"/>
    <p:sldId id="260" r:id="rId7"/>
    <p:sldId id="261" r:id="rId8"/>
    <p:sldId id="291" r:id="rId9"/>
    <p:sldId id="277" r:id="rId10"/>
    <p:sldId id="278" r:id="rId11"/>
    <p:sldId id="280" r:id="rId12"/>
    <p:sldId id="279" r:id="rId13"/>
    <p:sldId id="283" r:id="rId14"/>
    <p:sldId id="281" r:id="rId15"/>
    <p:sldId id="284" r:id="rId16"/>
    <p:sldId id="285" r:id="rId17"/>
    <p:sldId id="268" r:id="rId18"/>
    <p:sldId id="272" r:id="rId19"/>
    <p:sldId id="273" r:id="rId20"/>
    <p:sldId id="292" r:id="rId21"/>
    <p:sldId id="271" r:id="rId22"/>
    <p:sldId id="269" r:id="rId23"/>
    <p:sldId id="270" r:id="rId24"/>
    <p:sldId id="275" r:id="rId25"/>
    <p:sldId id="282" r:id="rId26"/>
    <p:sldId id="276" r:id="rId27"/>
    <p:sldId id="287" r:id="rId28"/>
    <p:sldId id="288" r:id="rId29"/>
    <p:sldId id="289" r:id="rId30"/>
    <p:sldId id="290" r:id="rId31"/>
    <p:sldId id="274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55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8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500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291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427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5495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772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585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101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7174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867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786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291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305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948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686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57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429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417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60CA4D-D556-5745-BD1A-972062297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7788" y="1304216"/>
            <a:ext cx="10552484" cy="1182046"/>
          </a:xfrm>
        </p:spPr>
        <p:txBody>
          <a:bodyPr/>
          <a:lstStyle/>
          <a:p>
            <a:pPr algn="ctr"/>
            <a:r>
              <a:rPr kumimoji="1" lang="en-US" altLang="zh-CN" dirty="0"/>
              <a:t>JavaScript</a:t>
            </a:r>
            <a:r>
              <a:rPr kumimoji="1" lang="zh-CN" altLang="en-US" dirty="0"/>
              <a:t>基础（</a:t>
            </a:r>
            <a:r>
              <a:rPr kumimoji="1" lang="en-US" altLang="zh-CN" dirty="0"/>
              <a:t>ES5</a:t>
            </a:r>
            <a:r>
              <a:rPr kumimoji="1" lang="zh-CN" altLang="en-US" dirty="0"/>
              <a:t>）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238FE06-3AF9-304E-9E88-4E5EC5148429}"/>
              </a:ext>
            </a:extLst>
          </p:cNvPr>
          <p:cNvSpPr txBox="1">
            <a:spLocks/>
          </p:cNvSpPr>
          <p:nvPr/>
        </p:nvSpPr>
        <p:spPr>
          <a:xfrm>
            <a:off x="3103622" y="3727247"/>
            <a:ext cx="5271893" cy="6444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kumimoji="1" lang="en-US" altLang="zh-CN" sz="1800" dirty="0" err="1"/>
              <a:t>heifade</a:t>
            </a:r>
            <a:endParaRPr kumimoji="1" lang="en-US" altLang="zh-CN" sz="1800" dirty="0"/>
          </a:p>
          <a:p>
            <a:pPr algn="ctr"/>
            <a:r>
              <a:rPr kumimoji="1" lang="en-US" altLang="zh-CN" sz="1800" dirty="0"/>
              <a:t>2019-08-12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47328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3B130-C228-D448-9866-6658FB3F2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0270"/>
          </a:xfrm>
        </p:spPr>
        <p:txBody>
          <a:bodyPr/>
          <a:lstStyle/>
          <a:p>
            <a:r>
              <a:rPr kumimoji="1" lang="zh-CN" altLang="en-US" dirty="0"/>
              <a:t>非强类型，带来的麻烦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31143C3-7DE3-B040-B60F-3D57C45482E1}"/>
              </a:ext>
            </a:extLst>
          </p:cNvPr>
          <p:cNvSpPr txBox="1"/>
          <p:nvPr/>
        </p:nvSpPr>
        <p:spPr>
          <a:xfrm>
            <a:off x="860612" y="1586753"/>
            <a:ext cx="33794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 err="1"/>
              <a:t>var</a:t>
            </a:r>
            <a:r>
              <a:rPr lang="en" altLang="zh-CN" dirty="0"/>
              <a:t> value = 12.56;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value.toFixed</a:t>
            </a:r>
            <a:r>
              <a:rPr lang="en" altLang="zh-CN" dirty="0"/>
              <a:t>());</a:t>
            </a:r>
          </a:p>
          <a:p>
            <a:r>
              <a:rPr lang="en" altLang="zh-CN" dirty="0"/>
              <a:t>value = "</a:t>
            </a:r>
            <a:r>
              <a:rPr lang="en" altLang="zh-CN" dirty="0" err="1"/>
              <a:t>abc</a:t>
            </a:r>
            <a:r>
              <a:rPr lang="en" altLang="zh-CN" dirty="0"/>
              <a:t>";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value.toFixed</a:t>
            </a:r>
            <a:r>
              <a:rPr lang="en" altLang="zh-CN" dirty="0"/>
              <a:t>());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C87E845-C6A2-D644-89D8-46B929126228}"/>
              </a:ext>
            </a:extLst>
          </p:cNvPr>
          <p:cNvSpPr txBox="1"/>
          <p:nvPr/>
        </p:nvSpPr>
        <p:spPr>
          <a:xfrm>
            <a:off x="4437529" y="1900518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D92B6E1-A9A9-6C46-83A6-9BBD429BF614}"/>
              </a:ext>
            </a:extLst>
          </p:cNvPr>
          <p:cNvSpPr txBox="1"/>
          <p:nvPr/>
        </p:nvSpPr>
        <p:spPr>
          <a:xfrm>
            <a:off x="4437529" y="2417750"/>
            <a:ext cx="5351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" altLang="zh-CN" dirty="0" err="1">
                <a:solidFill>
                  <a:srgbClr val="FF0000"/>
                </a:solidFill>
              </a:rPr>
              <a:t>TypeError</a:t>
            </a:r>
            <a:r>
              <a:rPr kumimoji="1" lang="en" altLang="zh-CN" dirty="0">
                <a:solidFill>
                  <a:srgbClr val="FF0000"/>
                </a:solidFill>
              </a:rPr>
              <a:t>: </a:t>
            </a:r>
            <a:r>
              <a:rPr kumimoji="1" lang="en" altLang="zh-CN" dirty="0" err="1">
                <a:solidFill>
                  <a:srgbClr val="FF0000"/>
                </a:solidFill>
              </a:rPr>
              <a:t>value.toFixed</a:t>
            </a:r>
            <a:r>
              <a:rPr kumimoji="1" lang="en" altLang="zh-CN" dirty="0">
                <a:solidFill>
                  <a:srgbClr val="FF0000"/>
                </a:solidFill>
              </a:rPr>
              <a:t> is not a function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12138B6-4907-5644-8736-048254D0C3C9}"/>
              </a:ext>
            </a:extLst>
          </p:cNvPr>
          <p:cNvSpPr txBox="1"/>
          <p:nvPr/>
        </p:nvSpPr>
        <p:spPr>
          <a:xfrm>
            <a:off x="860612" y="3307977"/>
            <a:ext cx="45671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参考办法：</a:t>
            </a:r>
            <a:endParaRPr kumimoji="1" lang="en-US" altLang="zh-CN" dirty="0"/>
          </a:p>
          <a:p>
            <a:r>
              <a:rPr lang="en" altLang="zh-CN" dirty="0" err="1"/>
              <a:t>var</a:t>
            </a:r>
            <a:r>
              <a:rPr lang="en" altLang="zh-CN" dirty="0"/>
              <a:t> value = 12.56;</a:t>
            </a:r>
          </a:p>
          <a:p>
            <a:r>
              <a:rPr lang="en" altLang="zh-CN" dirty="0"/>
              <a:t>if (</a:t>
            </a:r>
            <a:r>
              <a:rPr lang="en" altLang="zh-CN" dirty="0" err="1"/>
              <a:t>typeof</a:t>
            </a:r>
            <a:r>
              <a:rPr lang="en" altLang="zh-CN" dirty="0"/>
              <a:t> value === "number") {</a:t>
            </a:r>
          </a:p>
          <a:p>
            <a:r>
              <a:rPr lang="en" altLang="zh-CN" dirty="0"/>
              <a:t>	</a:t>
            </a:r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value.toFixed</a:t>
            </a:r>
            <a:r>
              <a:rPr lang="en" altLang="zh-CN" dirty="0"/>
              <a:t>());</a:t>
            </a:r>
          </a:p>
          <a:p>
            <a:r>
              <a:rPr lang="en" altLang="zh-CN" dirty="0"/>
              <a:t>}</a:t>
            </a:r>
          </a:p>
          <a:p>
            <a:r>
              <a:rPr lang="en" altLang="zh-CN" dirty="0"/>
              <a:t>value = "</a:t>
            </a:r>
            <a:r>
              <a:rPr lang="en" altLang="zh-CN" dirty="0" err="1"/>
              <a:t>abc</a:t>
            </a:r>
            <a:r>
              <a:rPr lang="en" altLang="zh-CN" dirty="0"/>
              <a:t>";</a:t>
            </a:r>
          </a:p>
          <a:p>
            <a:r>
              <a:rPr lang="en" altLang="zh-CN" dirty="0"/>
              <a:t>if (</a:t>
            </a:r>
            <a:r>
              <a:rPr lang="en" altLang="zh-CN" dirty="0" err="1"/>
              <a:t>typeof</a:t>
            </a:r>
            <a:r>
              <a:rPr lang="en" altLang="zh-CN" dirty="0"/>
              <a:t> value === "number") {</a:t>
            </a:r>
          </a:p>
          <a:p>
            <a:r>
              <a:rPr lang="en" altLang="zh-CN" dirty="0"/>
              <a:t>	</a:t>
            </a:r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value.toFixed</a:t>
            </a:r>
            <a:r>
              <a:rPr lang="en" altLang="zh-CN" dirty="0"/>
              <a:t>());</a:t>
            </a:r>
          </a:p>
          <a:p>
            <a:r>
              <a:rPr lang="en" altLang="zh-CN" dirty="0"/>
              <a:t>}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030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D92395-6496-734E-BB5E-D502C7C30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txBody>
          <a:bodyPr/>
          <a:lstStyle/>
          <a:p>
            <a:r>
              <a:rPr lang="en" altLang="zh-CN" dirty="0" err="1"/>
              <a:t>boolean</a:t>
            </a:r>
            <a:br>
              <a:rPr lang="en" altLang="zh-CN" dirty="0"/>
            </a:b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44B201B-010F-E94B-8337-969EDC052044}"/>
              </a:ext>
            </a:extLst>
          </p:cNvPr>
          <p:cNvSpPr txBox="1"/>
          <p:nvPr/>
        </p:nvSpPr>
        <p:spPr>
          <a:xfrm>
            <a:off x="646111" y="1712259"/>
            <a:ext cx="28360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 err="1"/>
              <a:t>console.log</a:t>
            </a:r>
            <a:r>
              <a:rPr lang="en" altLang="zh-CN" dirty="0"/>
              <a:t>(true &amp;&amp; 1);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(false &amp;&amp; 1);</a:t>
            </a:r>
          </a:p>
          <a:p>
            <a:br>
              <a:rPr lang="en" altLang="zh-CN" dirty="0"/>
            </a:br>
            <a:r>
              <a:rPr lang="en" altLang="zh-CN" dirty="0" err="1"/>
              <a:t>console.log</a:t>
            </a:r>
            <a:r>
              <a:rPr lang="en" altLang="zh-CN" dirty="0"/>
              <a:t>(true || 1);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(false || 1);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59EDE9B-DD6E-F241-959D-856208225C26}"/>
              </a:ext>
            </a:extLst>
          </p:cNvPr>
          <p:cNvSpPr txBox="1"/>
          <p:nvPr/>
        </p:nvSpPr>
        <p:spPr>
          <a:xfrm>
            <a:off x="3482144" y="1712259"/>
            <a:ext cx="230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" altLang="zh-CN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B18EDB3-997F-3345-A77F-8C93E82A15F1}"/>
              </a:ext>
            </a:extLst>
          </p:cNvPr>
          <p:cNvSpPr txBox="1"/>
          <p:nvPr/>
        </p:nvSpPr>
        <p:spPr>
          <a:xfrm>
            <a:off x="3482144" y="2008094"/>
            <a:ext cx="230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" altLang="zh-CN" dirty="0"/>
              <a:t> </a:t>
            </a:r>
            <a:r>
              <a:rPr kumimoji="1" lang="en-US" altLang="zh-CN" dirty="0"/>
              <a:t>false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506542B-2761-CD49-B8E6-83855DEAA7AF}"/>
              </a:ext>
            </a:extLst>
          </p:cNvPr>
          <p:cNvSpPr txBox="1"/>
          <p:nvPr/>
        </p:nvSpPr>
        <p:spPr>
          <a:xfrm>
            <a:off x="3482143" y="2556721"/>
            <a:ext cx="230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" altLang="zh-CN" dirty="0"/>
              <a:t> </a:t>
            </a:r>
            <a:r>
              <a:rPr kumimoji="1" lang="en-US" altLang="zh-CN" dirty="0"/>
              <a:t>true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815C7B-57FA-8D48-811C-E110EE4368B0}"/>
              </a:ext>
            </a:extLst>
          </p:cNvPr>
          <p:cNvSpPr txBox="1"/>
          <p:nvPr/>
        </p:nvSpPr>
        <p:spPr>
          <a:xfrm>
            <a:off x="3482142" y="2852556"/>
            <a:ext cx="230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" altLang="zh-CN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761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DAE176-1EAF-5B45-8C7D-54DFCE6FA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7517"/>
          </a:xfrm>
        </p:spPr>
        <p:txBody>
          <a:bodyPr/>
          <a:lstStyle/>
          <a:p>
            <a:r>
              <a:rPr kumimoji="1" lang="en-US" altLang="zh-CN" dirty="0"/>
              <a:t>if</a:t>
            </a:r>
            <a:r>
              <a:rPr kumimoji="1" lang="zh-CN" altLang="en-US" dirty="0"/>
              <a:t> 语句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5E80A8-B48D-AD49-8E4B-1FF6AB70747D}"/>
              </a:ext>
            </a:extLst>
          </p:cNvPr>
          <p:cNvSpPr txBox="1"/>
          <p:nvPr/>
        </p:nvSpPr>
        <p:spPr>
          <a:xfrm>
            <a:off x="762000" y="1380565"/>
            <a:ext cx="26148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" dirty="0"/>
              <a:t>例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" altLang="zh-CN" dirty="0"/>
          </a:p>
          <a:p>
            <a:r>
              <a:rPr lang="en" altLang="zh-CN" dirty="0"/>
              <a:t>if (true) {</a:t>
            </a:r>
          </a:p>
          <a:p>
            <a:r>
              <a:rPr lang="en" altLang="zh-CN" dirty="0"/>
              <a:t>	</a:t>
            </a:r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-US" altLang="zh-CN" dirty="0"/>
              <a:t>true</a:t>
            </a:r>
            <a:r>
              <a:rPr lang="en" altLang="zh-CN" dirty="0"/>
              <a:t>);</a:t>
            </a:r>
          </a:p>
          <a:p>
            <a:r>
              <a:rPr lang="en" altLang="zh-CN" dirty="0"/>
              <a:t>}</a:t>
            </a:r>
          </a:p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50ED40-2AD6-2A4B-8B8D-763BEF62F9EA}"/>
              </a:ext>
            </a:extLst>
          </p:cNvPr>
          <p:cNvSpPr txBox="1"/>
          <p:nvPr/>
        </p:nvSpPr>
        <p:spPr>
          <a:xfrm>
            <a:off x="762000" y="2488561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-US" altLang="zh-CN" dirty="0"/>
              <a:t>true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9E451C0-E562-A840-897B-5D0FA21D0EF6}"/>
              </a:ext>
            </a:extLst>
          </p:cNvPr>
          <p:cNvSpPr txBox="1"/>
          <p:nvPr/>
        </p:nvSpPr>
        <p:spPr>
          <a:xfrm>
            <a:off x="3376818" y="1380565"/>
            <a:ext cx="26148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" dirty="0"/>
              <a:t>例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" altLang="zh-CN" dirty="0"/>
          </a:p>
          <a:p>
            <a:r>
              <a:rPr lang="en" altLang="zh-CN" dirty="0"/>
              <a:t>if (</a:t>
            </a:r>
            <a:r>
              <a:rPr lang="en-US" altLang="zh-CN" dirty="0"/>
              <a:t>!0</a:t>
            </a:r>
            <a:r>
              <a:rPr lang="en" altLang="zh-CN" dirty="0"/>
              <a:t>) {</a:t>
            </a:r>
          </a:p>
          <a:p>
            <a:r>
              <a:rPr lang="en" altLang="zh-CN" dirty="0"/>
              <a:t>	</a:t>
            </a:r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-US" altLang="zh-CN" dirty="0"/>
              <a:t>true</a:t>
            </a:r>
            <a:r>
              <a:rPr lang="en" altLang="zh-CN" dirty="0"/>
              <a:t>);</a:t>
            </a:r>
          </a:p>
          <a:p>
            <a:r>
              <a:rPr lang="en" altLang="zh-CN" dirty="0"/>
              <a:t>}</a:t>
            </a:r>
          </a:p>
          <a:p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B7BA37-7B71-654D-B624-294944E1FD21}"/>
              </a:ext>
            </a:extLst>
          </p:cNvPr>
          <p:cNvSpPr txBox="1"/>
          <p:nvPr/>
        </p:nvSpPr>
        <p:spPr>
          <a:xfrm>
            <a:off x="3358864" y="2490306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-US" altLang="zh-CN" dirty="0"/>
              <a:t>true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85922D9-D8A5-6A4B-9310-ECFA3A522F04}"/>
              </a:ext>
            </a:extLst>
          </p:cNvPr>
          <p:cNvSpPr txBox="1"/>
          <p:nvPr/>
        </p:nvSpPr>
        <p:spPr>
          <a:xfrm>
            <a:off x="6128982" y="1380565"/>
            <a:ext cx="26148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" dirty="0"/>
              <a:t>例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endParaRPr lang="en" altLang="zh-CN" dirty="0"/>
          </a:p>
          <a:p>
            <a:r>
              <a:rPr lang="en" altLang="zh-CN" dirty="0"/>
              <a:t>if (</a:t>
            </a:r>
            <a:r>
              <a:rPr lang="en-US" altLang="zh-CN" dirty="0"/>
              <a:t>[]</a:t>
            </a:r>
            <a:r>
              <a:rPr lang="en" altLang="zh-CN" dirty="0"/>
              <a:t>) {</a:t>
            </a:r>
          </a:p>
          <a:p>
            <a:r>
              <a:rPr lang="en" altLang="zh-CN" dirty="0"/>
              <a:t>	</a:t>
            </a:r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-US" altLang="zh-CN" dirty="0"/>
              <a:t>true</a:t>
            </a:r>
            <a:r>
              <a:rPr lang="en" altLang="zh-CN" dirty="0"/>
              <a:t>);</a:t>
            </a:r>
          </a:p>
          <a:p>
            <a:r>
              <a:rPr lang="en" altLang="zh-CN" dirty="0"/>
              <a:t>}</a:t>
            </a:r>
          </a:p>
          <a:p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C6202D1-4EBF-964E-BA1D-3905C4625AE9}"/>
              </a:ext>
            </a:extLst>
          </p:cNvPr>
          <p:cNvSpPr txBox="1"/>
          <p:nvPr/>
        </p:nvSpPr>
        <p:spPr>
          <a:xfrm>
            <a:off x="6120005" y="2488561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-US" altLang="zh-CN" dirty="0"/>
              <a:t>true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E6AE04D-A060-B74F-9263-BE244F8DDFD3}"/>
              </a:ext>
            </a:extLst>
          </p:cNvPr>
          <p:cNvSpPr txBox="1"/>
          <p:nvPr/>
        </p:nvSpPr>
        <p:spPr>
          <a:xfrm>
            <a:off x="9314341" y="1380565"/>
            <a:ext cx="26917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" dirty="0"/>
              <a:t>例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endParaRPr lang="en" altLang="zh-CN" dirty="0"/>
          </a:p>
          <a:p>
            <a:r>
              <a:rPr lang="en" altLang="zh-CN" dirty="0"/>
              <a:t>if ("") {</a:t>
            </a:r>
          </a:p>
          <a:p>
            <a:r>
              <a:rPr lang="en" altLang="zh-CN" dirty="0"/>
              <a:t>	</a:t>
            </a:r>
            <a:r>
              <a:rPr lang="en" altLang="zh-CN" dirty="0" err="1"/>
              <a:t>console.log</a:t>
            </a:r>
            <a:r>
              <a:rPr lang="en" altLang="zh-CN" dirty="0"/>
              <a:t>(true);</a:t>
            </a:r>
          </a:p>
          <a:p>
            <a:r>
              <a:rPr lang="en" altLang="zh-CN" dirty="0"/>
              <a:t>} else {</a:t>
            </a:r>
          </a:p>
          <a:p>
            <a:r>
              <a:rPr lang="en" altLang="zh-CN" dirty="0"/>
              <a:t>	</a:t>
            </a:r>
            <a:r>
              <a:rPr lang="en" altLang="zh-CN" dirty="0" err="1"/>
              <a:t>console.log</a:t>
            </a:r>
            <a:r>
              <a:rPr lang="en" altLang="zh-CN" dirty="0"/>
              <a:t>(false);</a:t>
            </a:r>
          </a:p>
          <a:p>
            <a:r>
              <a:rPr lang="en" altLang="zh-CN" dirty="0"/>
              <a:t>}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C3921B5-0412-F748-8D6A-24BBE2F8C9C6}"/>
              </a:ext>
            </a:extLst>
          </p:cNvPr>
          <p:cNvSpPr txBox="1"/>
          <p:nvPr/>
        </p:nvSpPr>
        <p:spPr>
          <a:xfrm>
            <a:off x="9314341" y="3166306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-US" altLang="zh-CN" dirty="0"/>
              <a:t>false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70AC74-C639-9D48-92E2-E0A9ADE5B7E1}"/>
              </a:ext>
            </a:extLst>
          </p:cNvPr>
          <p:cNvSpPr txBox="1"/>
          <p:nvPr/>
        </p:nvSpPr>
        <p:spPr>
          <a:xfrm>
            <a:off x="760396" y="3166306"/>
            <a:ext cx="26164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例</a:t>
            </a:r>
            <a:r>
              <a:rPr kumimoji="1" lang="en-US" altLang="zh-CN" dirty="0"/>
              <a:t>5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r>
              <a:rPr lang="en" altLang="zh-CN" dirty="0" err="1"/>
              <a:t>var</a:t>
            </a:r>
            <a:r>
              <a:rPr lang="en" altLang="zh-CN" dirty="0"/>
              <a:t> cond1 = true;</a:t>
            </a:r>
          </a:p>
          <a:p>
            <a:r>
              <a:rPr lang="en" altLang="zh-CN" dirty="0" err="1"/>
              <a:t>var</a:t>
            </a:r>
            <a:r>
              <a:rPr lang="en" altLang="zh-CN" dirty="0"/>
              <a:t> cond2 = "</a:t>
            </a:r>
            <a:r>
              <a:rPr lang="zh-CN" altLang="en-US" dirty="0"/>
              <a:t>您好</a:t>
            </a:r>
            <a:r>
              <a:rPr lang="en-US" altLang="zh-CN" dirty="0"/>
              <a:t>";</a:t>
            </a:r>
          </a:p>
          <a:p>
            <a:r>
              <a:rPr lang="en" altLang="zh-CN" dirty="0"/>
              <a:t>if (cond1 &amp;&amp; cond2) {</a:t>
            </a:r>
          </a:p>
          <a:p>
            <a:r>
              <a:rPr lang="en" altLang="zh-CN" dirty="0"/>
              <a:t>	</a:t>
            </a:r>
            <a:r>
              <a:rPr lang="en" altLang="zh-CN" dirty="0" err="1"/>
              <a:t>console.log</a:t>
            </a:r>
            <a:r>
              <a:rPr lang="en" altLang="zh-CN" dirty="0"/>
              <a:t>(true);</a:t>
            </a:r>
          </a:p>
          <a:p>
            <a:r>
              <a:rPr lang="en" altLang="zh-CN" dirty="0"/>
              <a:t>}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ED8C288-64B6-ED4B-8E85-F58474E09470}"/>
              </a:ext>
            </a:extLst>
          </p:cNvPr>
          <p:cNvSpPr txBox="1"/>
          <p:nvPr/>
        </p:nvSpPr>
        <p:spPr>
          <a:xfrm>
            <a:off x="760396" y="4944165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-US" altLang="zh-CN" dirty="0"/>
              <a:t>true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632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CE1BD8-7C58-714F-A710-C4738AEF8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6835"/>
          </a:xfrm>
        </p:spPr>
        <p:txBody>
          <a:bodyPr/>
          <a:lstStyle/>
          <a:p>
            <a:r>
              <a:rPr kumimoji="1" lang="zh-CN" altLang="en-US" dirty="0"/>
              <a:t>循环</a:t>
            </a:r>
            <a:r>
              <a:rPr kumimoji="1" lang="en-US" altLang="zh-CN" dirty="0"/>
              <a:t>for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DB85A25-6659-B74D-8143-F8D1B51DF09D}"/>
              </a:ext>
            </a:extLst>
          </p:cNvPr>
          <p:cNvSpPr txBox="1"/>
          <p:nvPr/>
        </p:nvSpPr>
        <p:spPr>
          <a:xfrm>
            <a:off x="824753" y="1550894"/>
            <a:ext cx="29314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" altLang="zh-CN" dirty="0"/>
          </a:p>
          <a:p>
            <a:r>
              <a:rPr lang="en" altLang="zh-CN" dirty="0"/>
              <a:t>for (</a:t>
            </a:r>
            <a:r>
              <a:rPr lang="en" altLang="zh-CN" dirty="0" err="1"/>
              <a:t>var</a:t>
            </a:r>
            <a:r>
              <a:rPr lang="en" altLang="zh-CN" dirty="0"/>
              <a:t> </a:t>
            </a:r>
            <a:r>
              <a:rPr lang="en" altLang="zh-CN" dirty="0" err="1"/>
              <a:t>i</a:t>
            </a:r>
            <a:r>
              <a:rPr lang="en" altLang="zh-CN" dirty="0"/>
              <a:t> = 0; </a:t>
            </a:r>
            <a:r>
              <a:rPr lang="en" altLang="zh-CN" dirty="0" err="1"/>
              <a:t>i</a:t>
            </a:r>
            <a:r>
              <a:rPr lang="en" altLang="zh-CN" dirty="0"/>
              <a:t> &lt; 10; </a:t>
            </a:r>
            <a:r>
              <a:rPr lang="en" altLang="zh-CN" dirty="0" err="1"/>
              <a:t>i</a:t>
            </a:r>
            <a:r>
              <a:rPr lang="en" altLang="zh-CN" dirty="0"/>
              <a:t>++) {</a:t>
            </a:r>
          </a:p>
          <a:p>
            <a:r>
              <a:rPr lang="en" altLang="zh-CN" dirty="0"/>
              <a:t>	</a:t>
            </a:r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i</a:t>
            </a:r>
            <a:r>
              <a:rPr lang="en" altLang="zh-CN" dirty="0"/>
              <a:t>);</a:t>
            </a:r>
          </a:p>
          <a:p>
            <a:r>
              <a:rPr lang="en" altLang="zh-CN" dirty="0"/>
              <a:t>}</a:t>
            </a:r>
            <a:br>
              <a:rPr lang="en" altLang="zh-CN" dirty="0"/>
            </a:br>
            <a:endParaRPr lang="en" altLang="zh-CN" dirty="0"/>
          </a:p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E78099B-A30E-3A4F-A799-98A4581F76BE}"/>
              </a:ext>
            </a:extLst>
          </p:cNvPr>
          <p:cNvSpPr txBox="1"/>
          <p:nvPr/>
        </p:nvSpPr>
        <p:spPr>
          <a:xfrm>
            <a:off x="824753" y="2963219"/>
            <a:ext cx="23095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" altLang="zh-CN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0</a:t>
            </a:r>
          </a:p>
          <a:p>
            <a:r>
              <a:rPr kumimoji="1" lang="en-US" altLang="zh-CN" dirty="0"/>
              <a:t>1</a:t>
            </a:r>
          </a:p>
          <a:p>
            <a:r>
              <a:rPr kumimoji="1" lang="en-US" altLang="zh-CN" dirty="0"/>
              <a:t>2</a:t>
            </a:r>
          </a:p>
          <a:p>
            <a:r>
              <a:rPr kumimoji="1" lang="en-US" altLang="zh-CN" dirty="0"/>
              <a:t>3</a:t>
            </a:r>
          </a:p>
          <a:p>
            <a:r>
              <a:rPr kumimoji="1" lang="en-US" altLang="zh-CN" dirty="0"/>
              <a:t>4</a:t>
            </a:r>
          </a:p>
          <a:p>
            <a:r>
              <a:rPr kumimoji="1" lang="en-US" altLang="zh-CN" dirty="0"/>
              <a:t>5</a:t>
            </a:r>
          </a:p>
          <a:p>
            <a:r>
              <a:rPr kumimoji="1" lang="en-US" altLang="zh-CN" dirty="0"/>
              <a:t>6</a:t>
            </a:r>
          </a:p>
          <a:p>
            <a:r>
              <a:rPr kumimoji="1" lang="en-US" altLang="zh-CN" dirty="0"/>
              <a:t>7</a:t>
            </a:r>
          </a:p>
          <a:p>
            <a:r>
              <a:rPr kumimoji="1" lang="en-US" altLang="zh-CN" dirty="0"/>
              <a:t>8</a:t>
            </a:r>
          </a:p>
          <a:p>
            <a:r>
              <a:rPr kumimoji="1" lang="en-US" altLang="zh-CN" dirty="0"/>
              <a:t>9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A29A1F0-242B-D147-AF95-6AD785218373}"/>
              </a:ext>
            </a:extLst>
          </p:cNvPr>
          <p:cNvSpPr txBox="1"/>
          <p:nvPr/>
        </p:nvSpPr>
        <p:spPr>
          <a:xfrm>
            <a:off x="5988423" y="1255059"/>
            <a:ext cx="52533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" dirty="0"/>
              <a:t>例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" altLang="zh-CN" dirty="0"/>
          </a:p>
          <a:p>
            <a:r>
              <a:rPr lang="en" altLang="zh-CN" dirty="0" err="1"/>
              <a:t>var</a:t>
            </a:r>
            <a:r>
              <a:rPr lang="en" altLang="zh-CN" dirty="0"/>
              <a:t> </a:t>
            </a:r>
            <a:r>
              <a:rPr lang="en" altLang="zh-CN" dirty="0" err="1"/>
              <a:t>obj</a:t>
            </a:r>
            <a:r>
              <a:rPr lang="en" altLang="zh-CN" dirty="0"/>
              <a:t> = {</a:t>
            </a:r>
          </a:p>
          <a:p>
            <a:r>
              <a:rPr lang="en" altLang="zh-CN" dirty="0"/>
              <a:t>	a: 1,</a:t>
            </a:r>
          </a:p>
          <a:p>
            <a:r>
              <a:rPr lang="en" altLang="zh-CN" dirty="0"/>
              <a:t>	b: 2,</a:t>
            </a:r>
          </a:p>
          <a:p>
            <a:r>
              <a:rPr lang="en" altLang="zh-CN" dirty="0"/>
              <a:t>	c: 3</a:t>
            </a:r>
          </a:p>
          <a:p>
            <a:r>
              <a:rPr lang="en" altLang="zh-CN" dirty="0"/>
              <a:t>};</a:t>
            </a:r>
          </a:p>
          <a:p>
            <a:br>
              <a:rPr lang="en" altLang="zh-CN" dirty="0"/>
            </a:br>
            <a:r>
              <a:rPr lang="en" altLang="zh-CN" dirty="0"/>
              <a:t>for (</a:t>
            </a:r>
            <a:r>
              <a:rPr lang="en" altLang="zh-CN" dirty="0" err="1"/>
              <a:t>var</a:t>
            </a:r>
            <a:r>
              <a:rPr lang="en" altLang="zh-CN" dirty="0"/>
              <a:t> k in </a:t>
            </a:r>
            <a:r>
              <a:rPr lang="en" altLang="zh-CN" dirty="0" err="1"/>
              <a:t>obj</a:t>
            </a:r>
            <a:r>
              <a:rPr lang="en" altLang="zh-CN" dirty="0"/>
              <a:t>) {</a:t>
            </a:r>
          </a:p>
          <a:p>
            <a:r>
              <a:rPr lang="en" altLang="zh-CN" dirty="0"/>
              <a:t>	</a:t>
            </a:r>
            <a:r>
              <a:rPr lang="en" altLang="zh-CN" dirty="0" err="1"/>
              <a:t>console.log</a:t>
            </a:r>
            <a:r>
              <a:rPr lang="en" altLang="zh-CN" dirty="0"/>
              <a:t>(k, </a:t>
            </a:r>
            <a:r>
              <a:rPr lang="en" altLang="zh-CN" dirty="0" err="1"/>
              <a:t>obj</a:t>
            </a:r>
            <a:r>
              <a:rPr lang="en" altLang="zh-CN" dirty="0"/>
              <a:t>[k]);</a:t>
            </a:r>
          </a:p>
          <a:p>
            <a:r>
              <a:rPr lang="en" altLang="zh-CN" dirty="0"/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F8C9F3-83A8-8E46-94D8-2AA38F141107}"/>
              </a:ext>
            </a:extLst>
          </p:cNvPr>
          <p:cNvSpPr txBox="1"/>
          <p:nvPr/>
        </p:nvSpPr>
        <p:spPr>
          <a:xfrm>
            <a:off x="6185648" y="4737524"/>
            <a:ext cx="2309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" altLang="zh-CN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a 1</a:t>
            </a:r>
          </a:p>
          <a:p>
            <a:r>
              <a:rPr kumimoji="1" lang="en-US" altLang="zh-CN" dirty="0"/>
              <a:t>b 2</a:t>
            </a:r>
          </a:p>
          <a:p>
            <a:r>
              <a:rPr kumimoji="1" lang="en-US" altLang="zh-CN" dirty="0"/>
              <a:t>c 3</a:t>
            </a:r>
          </a:p>
        </p:txBody>
      </p:sp>
    </p:spTree>
    <p:extLst>
      <p:ext uri="{BB962C8B-B14F-4D97-AF65-F5344CB8AC3E}">
        <p14:creationId xmlns:p14="http://schemas.microsoft.com/office/powerpoint/2010/main" val="172053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288D2-CD4E-8843-A768-D0B6E4417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7517"/>
          </a:xfrm>
        </p:spPr>
        <p:txBody>
          <a:bodyPr/>
          <a:lstStyle/>
          <a:p>
            <a:r>
              <a:rPr kumimoji="1" lang="en-US" altLang="zh-CN" dirty="0"/>
              <a:t>string</a:t>
            </a:r>
            <a:r>
              <a:rPr kumimoji="1" lang="zh-CN" altLang="en-US" dirty="0"/>
              <a:t> 与 其它类型进行</a:t>
            </a:r>
            <a:r>
              <a:rPr kumimoji="1" lang="en-US" altLang="zh-CN" dirty="0"/>
              <a:t>+/-</a:t>
            </a:r>
            <a:r>
              <a:rPr kumimoji="1" lang="zh-CN" altLang="en-US" dirty="0"/>
              <a:t>操作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DBE4245-F616-CD4C-859F-D4CEEC17AC67}"/>
              </a:ext>
            </a:extLst>
          </p:cNvPr>
          <p:cNvSpPr txBox="1"/>
          <p:nvPr/>
        </p:nvSpPr>
        <p:spPr>
          <a:xfrm>
            <a:off x="735106" y="1739153"/>
            <a:ext cx="29113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 err="1"/>
              <a:t>console.log</a:t>
            </a:r>
            <a:r>
              <a:rPr lang="en" altLang="zh-CN" dirty="0"/>
              <a:t>("123" + 456);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(123 + "456");</a:t>
            </a:r>
          </a:p>
          <a:p>
            <a:br>
              <a:rPr lang="en" altLang="zh-CN" dirty="0"/>
            </a:br>
            <a:r>
              <a:rPr lang="en" altLang="zh-CN" dirty="0" err="1"/>
              <a:t>console.log</a:t>
            </a:r>
            <a:r>
              <a:rPr lang="en" altLang="zh-CN" dirty="0"/>
              <a:t>(123 - "456");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("123" - 456);</a:t>
            </a:r>
          </a:p>
          <a:p>
            <a:br>
              <a:rPr lang="en" altLang="zh-CN" dirty="0"/>
            </a:br>
            <a:r>
              <a:rPr lang="en" altLang="zh-CN" dirty="0" err="1"/>
              <a:t>console.log</a:t>
            </a:r>
            <a:r>
              <a:rPr lang="en" altLang="zh-CN" dirty="0"/>
              <a:t>("</a:t>
            </a:r>
            <a:r>
              <a:rPr lang="en" altLang="zh-CN" dirty="0" err="1"/>
              <a:t>abc</a:t>
            </a:r>
            <a:r>
              <a:rPr lang="en" altLang="zh-CN" dirty="0"/>
              <a:t>" - 456);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(123 - "</a:t>
            </a:r>
            <a:r>
              <a:rPr lang="en" altLang="zh-CN" dirty="0" err="1"/>
              <a:t>abc</a:t>
            </a:r>
            <a:r>
              <a:rPr lang="en" altLang="zh-CN" dirty="0"/>
              <a:t>");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4422760-B020-5349-A7D4-F25C54FB7744}"/>
              </a:ext>
            </a:extLst>
          </p:cNvPr>
          <p:cNvSpPr txBox="1"/>
          <p:nvPr/>
        </p:nvSpPr>
        <p:spPr>
          <a:xfrm>
            <a:off x="3733156" y="1739153"/>
            <a:ext cx="230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" altLang="zh-CN" dirty="0"/>
              <a:t> </a:t>
            </a:r>
            <a:r>
              <a:rPr lang="en-US" altLang="zh-CN" dirty="0"/>
              <a:t>"</a:t>
            </a:r>
            <a:r>
              <a:rPr kumimoji="1" lang="en" altLang="zh-CN" dirty="0"/>
              <a:t>123456</a:t>
            </a:r>
            <a:r>
              <a:rPr lang="zh-CN" altLang="en-US" dirty="0"/>
              <a:t> </a:t>
            </a:r>
            <a:r>
              <a:rPr lang="en-US" altLang="zh-CN" dirty="0"/>
              <a:t>"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B4D7D8-B8D1-C647-8352-BC912641E851}"/>
              </a:ext>
            </a:extLst>
          </p:cNvPr>
          <p:cNvSpPr txBox="1"/>
          <p:nvPr/>
        </p:nvSpPr>
        <p:spPr>
          <a:xfrm>
            <a:off x="3733155" y="2017059"/>
            <a:ext cx="230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" altLang="zh-CN" dirty="0"/>
              <a:t> </a:t>
            </a:r>
            <a:r>
              <a:rPr lang="en-US" altLang="zh-CN" dirty="0"/>
              <a:t>"</a:t>
            </a:r>
            <a:r>
              <a:rPr kumimoji="1" lang="en" altLang="zh-CN" dirty="0"/>
              <a:t>123456</a:t>
            </a:r>
            <a:r>
              <a:rPr lang="zh-CN" altLang="en-US" dirty="0"/>
              <a:t> </a:t>
            </a:r>
            <a:r>
              <a:rPr lang="en-US" altLang="zh-CN" dirty="0"/>
              <a:t>"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BF7D728-900C-5A43-8DDA-A86CCAA85A55}"/>
              </a:ext>
            </a:extLst>
          </p:cNvPr>
          <p:cNvSpPr txBox="1"/>
          <p:nvPr/>
        </p:nvSpPr>
        <p:spPr>
          <a:xfrm>
            <a:off x="3733154" y="2560314"/>
            <a:ext cx="230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" altLang="zh-CN" dirty="0"/>
              <a:t> </a:t>
            </a:r>
            <a:r>
              <a:rPr kumimoji="1" lang="en-US" altLang="zh-CN" dirty="0"/>
              <a:t>-333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4C5583B-D3AC-C945-80B5-C6FEA4C42452}"/>
              </a:ext>
            </a:extLst>
          </p:cNvPr>
          <p:cNvSpPr txBox="1"/>
          <p:nvPr/>
        </p:nvSpPr>
        <p:spPr>
          <a:xfrm>
            <a:off x="3733153" y="2825663"/>
            <a:ext cx="230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" altLang="zh-CN" dirty="0"/>
              <a:t> </a:t>
            </a:r>
            <a:r>
              <a:rPr kumimoji="1" lang="en-US" altLang="zh-CN" dirty="0"/>
              <a:t>-333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D878119-783A-524A-9996-6653CD91F8D2}"/>
              </a:ext>
            </a:extLst>
          </p:cNvPr>
          <p:cNvSpPr txBox="1"/>
          <p:nvPr/>
        </p:nvSpPr>
        <p:spPr>
          <a:xfrm>
            <a:off x="3733152" y="3402965"/>
            <a:ext cx="230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" altLang="zh-CN" dirty="0"/>
              <a:t> </a:t>
            </a:r>
            <a:r>
              <a:rPr kumimoji="1" lang="en-US" altLang="zh-CN" dirty="0" err="1"/>
              <a:t>NaN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8A97AA7-5F89-BA4F-84B4-5C4883F64C31}"/>
              </a:ext>
            </a:extLst>
          </p:cNvPr>
          <p:cNvSpPr txBox="1"/>
          <p:nvPr/>
        </p:nvSpPr>
        <p:spPr>
          <a:xfrm>
            <a:off x="3733151" y="3696957"/>
            <a:ext cx="230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" altLang="zh-CN" dirty="0"/>
              <a:t> </a:t>
            </a:r>
            <a:r>
              <a:rPr kumimoji="1" lang="en-US" altLang="zh-CN" dirty="0" err="1"/>
              <a:t>NaN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342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CD3FBB-0D51-4941-9D4D-B020A9E6D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2694"/>
          </a:xfrm>
        </p:spPr>
        <p:txBody>
          <a:bodyPr/>
          <a:lstStyle/>
          <a:p>
            <a:r>
              <a:rPr kumimoji="1" lang="en-US" altLang="zh-CN" dirty="0"/>
              <a:t>==</a:t>
            </a:r>
            <a:r>
              <a:rPr kumimoji="1" lang="zh-CN" altLang="en-US" dirty="0"/>
              <a:t> 与 </a:t>
            </a:r>
            <a:r>
              <a:rPr kumimoji="1" lang="en-US" altLang="zh-CN" dirty="0"/>
              <a:t>===</a:t>
            </a:r>
            <a:r>
              <a:rPr kumimoji="1" lang="zh-CN" altLang="en-US" dirty="0"/>
              <a:t> 的区别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40197CE-49DD-F444-8988-DE7AA3EAC0D0}"/>
              </a:ext>
            </a:extLst>
          </p:cNvPr>
          <p:cNvSpPr txBox="1"/>
          <p:nvPr/>
        </p:nvSpPr>
        <p:spPr>
          <a:xfrm>
            <a:off x="788894" y="1461247"/>
            <a:ext cx="586731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 err="1"/>
              <a:t>console.log</a:t>
            </a:r>
            <a:r>
              <a:rPr lang="en" altLang="zh-CN" dirty="0"/>
              <a:t>(undefined == null, undefined === null);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(0 == false, 0 === false);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(0 == [], 0 === []);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('1' == 1, '1' === 1);</a:t>
            </a:r>
          </a:p>
          <a:p>
            <a:endParaRPr lang="en" altLang="zh-CN" dirty="0"/>
          </a:p>
          <a:p>
            <a:r>
              <a:rPr lang="en" altLang="zh-CN" dirty="0" err="1"/>
              <a:t>var</a:t>
            </a:r>
            <a:r>
              <a:rPr lang="en" altLang="zh-CN" dirty="0"/>
              <a:t> a = {};</a:t>
            </a:r>
          </a:p>
          <a:p>
            <a:r>
              <a:rPr lang="en" altLang="zh-CN" dirty="0" err="1"/>
              <a:t>var</a:t>
            </a:r>
            <a:r>
              <a:rPr lang="en" altLang="zh-CN" dirty="0"/>
              <a:t> b = {};</a:t>
            </a:r>
            <a:br>
              <a:rPr lang="en" altLang="zh-CN" dirty="0"/>
            </a:br>
            <a:r>
              <a:rPr lang="en" altLang="zh-CN" dirty="0" err="1"/>
              <a:t>console.log</a:t>
            </a:r>
            <a:r>
              <a:rPr lang="en" altLang="zh-CN" dirty="0"/>
              <a:t>(a == b, a === b);</a:t>
            </a:r>
          </a:p>
          <a:p>
            <a:endParaRPr lang="en" altLang="zh-CN" dirty="0"/>
          </a:p>
          <a:p>
            <a:r>
              <a:rPr lang="en" altLang="zh-CN" dirty="0" err="1"/>
              <a:t>var</a:t>
            </a:r>
            <a:r>
              <a:rPr lang="en" altLang="zh-CN" dirty="0"/>
              <a:t> a = {};</a:t>
            </a:r>
          </a:p>
          <a:p>
            <a:r>
              <a:rPr lang="en" altLang="zh-CN" dirty="0" err="1"/>
              <a:t>var</a:t>
            </a:r>
            <a:r>
              <a:rPr lang="en" altLang="zh-CN" dirty="0"/>
              <a:t> b = a;</a:t>
            </a:r>
            <a:br>
              <a:rPr lang="en" altLang="zh-CN" dirty="0"/>
            </a:br>
            <a:r>
              <a:rPr lang="en" altLang="zh-CN" dirty="0" err="1"/>
              <a:t>console.log</a:t>
            </a:r>
            <a:r>
              <a:rPr lang="en" altLang="zh-CN" dirty="0"/>
              <a:t>(a == b, a === b);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2D6615A-81E8-D246-ACAA-F6C94D5BFC63}"/>
              </a:ext>
            </a:extLst>
          </p:cNvPr>
          <p:cNvSpPr txBox="1"/>
          <p:nvPr/>
        </p:nvSpPr>
        <p:spPr>
          <a:xfrm>
            <a:off x="6750423" y="1461247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-US" altLang="zh-CN" dirty="0"/>
              <a:t>true,</a:t>
            </a:r>
            <a:r>
              <a:rPr kumimoji="1" lang="zh-CN" altLang="en-US" dirty="0"/>
              <a:t> </a:t>
            </a:r>
            <a:r>
              <a:rPr kumimoji="1" lang="en-US" altLang="zh-CN" dirty="0"/>
              <a:t>false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28DFC1B-3F14-F04A-8D9E-5E161F183505}"/>
              </a:ext>
            </a:extLst>
          </p:cNvPr>
          <p:cNvSpPr txBox="1"/>
          <p:nvPr/>
        </p:nvSpPr>
        <p:spPr>
          <a:xfrm>
            <a:off x="6750423" y="1757082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-US" altLang="zh-CN" dirty="0"/>
              <a:t>true,</a:t>
            </a:r>
            <a:r>
              <a:rPr kumimoji="1" lang="zh-CN" altLang="en-US" dirty="0"/>
              <a:t> </a:t>
            </a:r>
            <a:r>
              <a:rPr kumimoji="1" lang="en-US" altLang="zh-CN" dirty="0"/>
              <a:t>false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C823571-FE6E-954C-85C1-CC7DC4B0246A}"/>
              </a:ext>
            </a:extLst>
          </p:cNvPr>
          <p:cNvSpPr txBox="1"/>
          <p:nvPr/>
        </p:nvSpPr>
        <p:spPr>
          <a:xfrm>
            <a:off x="6750422" y="2015245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-US" altLang="zh-CN" dirty="0"/>
              <a:t>true,</a:t>
            </a:r>
            <a:r>
              <a:rPr kumimoji="1" lang="zh-CN" altLang="en-US" dirty="0"/>
              <a:t> </a:t>
            </a:r>
            <a:r>
              <a:rPr kumimoji="1" lang="en-US" altLang="zh-CN" dirty="0"/>
              <a:t>false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1FD710E-0C5D-2C45-A17A-6E3558244E0A}"/>
              </a:ext>
            </a:extLst>
          </p:cNvPr>
          <p:cNvSpPr txBox="1"/>
          <p:nvPr/>
        </p:nvSpPr>
        <p:spPr>
          <a:xfrm>
            <a:off x="1174377" y="5291095"/>
            <a:ext cx="9089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总结：</a:t>
            </a:r>
            <a:endParaRPr kumimoji="1" lang="en-US" altLang="zh-CN" dirty="0"/>
          </a:p>
          <a:p>
            <a:r>
              <a:rPr kumimoji="1" lang="zh-CN" altLang="en-US" dirty="0"/>
              <a:t>值类型时：</a:t>
            </a:r>
            <a:r>
              <a:rPr kumimoji="1" lang="en-US" altLang="zh-CN" dirty="0"/>
              <a:t>==</a:t>
            </a:r>
            <a:r>
              <a:rPr kumimoji="1" lang="zh-CN" altLang="en-US" dirty="0"/>
              <a:t>会先将</a:t>
            </a:r>
            <a:r>
              <a:rPr kumimoji="1" lang="en-US" altLang="zh-CN" dirty="0"/>
              <a:t>2</a:t>
            </a:r>
            <a:r>
              <a:rPr kumimoji="1" lang="zh-CN" altLang="en-US" dirty="0"/>
              <a:t>边的类型转换成相同类型再进行值的比较。</a:t>
            </a:r>
            <a:r>
              <a:rPr kumimoji="1" lang="en-US" altLang="zh-CN" dirty="0"/>
              <a:t>===</a:t>
            </a:r>
            <a:r>
              <a:rPr kumimoji="1" lang="zh-CN" altLang="en-US" dirty="0"/>
              <a:t>不转换进行比较。</a:t>
            </a:r>
            <a:endParaRPr kumimoji="1" lang="en-US" altLang="zh-CN" dirty="0"/>
          </a:p>
          <a:p>
            <a:r>
              <a:rPr kumimoji="1" lang="zh-CN" altLang="en-US" dirty="0"/>
              <a:t>对象类型时：</a:t>
            </a:r>
            <a:r>
              <a:rPr kumimoji="1" lang="en-US" altLang="zh-CN" dirty="0"/>
              <a:t>==</a:t>
            </a:r>
            <a:r>
              <a:rPr kumimoji="1" lang="zh-CN" altLang="en-US" dirty="0"/>
              <a:t>，</a:t>
            </a:r>
            <a:r>
              <a:rPr kumimoji="1" lang="en-US" altLang="zh-CN" dirty="0"/>
              <a:t>===</a:t>
            </a:r>
            <a:r>
              <a:rPr kumimoji="1" lang="zh-CN" altLang="en-US" dirty="0"/>
              <a:t>比较是否相同引用。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249CC88-725E-444B-8880-3175235F28D9}"/>
              </a:ext>
            </a:extLst>
          </p:cNvPr>
          <p:cNvSpPr txBox="1"/>
          <p:nvPr/>
        </p:nvSpPr>
        <p:spPr>
          <a:xfrm>
            <a:off x="6750422" y="2305186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-US" altLang="zh-CN" dirty="0"/>
              <a:t>true,</a:t>
            </a:r>
            <a:r>
              <a:rPr kumimoji="1" lang="zh-CN" altLang="en-US" dirty="0"/>
              <a:t> </a:t>
            </a:r>
            <a:r>
              <a:rPr kumimoji="1" lang="en-US" altLang="zh-CN" dirty="0"/>
              <a:t>false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7305596-3AD7-6B4B-A672-D9506F9A34D2}"/>
              </a:ext>
            </a:extLst>
          </p:cNvPr>
          <p:cNvSpPr txBox="1"/>
          <p:nvPr/>
        </p:nvSpPr>
        <p:spPr>
          <a:xfrm>
            <a:off x="6750421" y="3372125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-US" altLang="zh-CN" dirty="0"/>
              <a:t>false,</a:t>
            </a:r>
            <a:r>
              <a:rPr kumimoji="1" lang="zh-CN" altLang="en-US" dirty="0"/>
              <a:t> </a:t>
            </a:r>
            <a:r>
              <a:rPr kumimoji="1" lang="en-US" altLang="zh-CN" dirty="0"/>
              <a:t>false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77B7ECA-508B-6245-AB8B-33013C1AE09C}"/>
              </a:ext>
            </a:extLst>
          </p:cNvPr>
          <p:cNvSpPr txBox="1"/>
          <p:nvPr/>
        </p:nvSpPr>
        <p:spPr>
          <a:xfrm>
            <a:off x="6750421" y="4487551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-US" altLang="zh-CN" dirty="0"/>
              <a:t>true,</a:t>
            </a:r>
            <a:r>
              <a:rPr kumimoji="1" lang="zh-CN" altLang="en-US" dirty="0"/>
              <a:t> </a:t>
            </a:r>
            <a:r>
              <a:rPr kumimoji="1" lang="en-US" altLang="zh-CN" dirty="0"/>
              <a:t>true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479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  <p:bldP spid="11" grpId="0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F7947-2C0C-F742-99C4-334E46108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4764"/>
          </a:xfrm>
        </p:spPr>
        <p:txBody>
          <a:bodyPr/>
          <a:lstStyle/>
          <a:p>
            <a:r>
              <a:rPr kumimoji="1" lang="zh-CN" altLang="en-US" dirty="0"/>
              <a:t>对象操作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A989282-FDFD-FA4B-A640-C2AFBE345B6C}"/>
              </a:ext>
            </a:extLst>
          </p:cNvPr>
          <p:cNvSpPr txBox="1"/>
          <p:nvPr/>
        </p:nvSpPr>
        <p:spPr>
          <a:xfrm>
            <a:off x="797858" y="1400637"/>
            <a:ext cx="24563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 err="1"/>
              <a:t>var</a:t>
            </a:r>
            <a:r>
              <a:rPr lang="en" altLang="zh-CN" dirty="0"/>
              <a:t> </a:t>
            </a:r>
            <a:r>
              <a:rPr lang="en" altLang="zh-CN" dirty="0" err="1"/>
              <a:t>obj</a:t>
            </a:r>
            <a:r>
              <a:rPr lang="en" altLang="zh-CN" dirty="0"/>
              <a:t> = {};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obj</a:t>
            </a:r>
            <a:r>
              <a:rPr lang="en" altLang="zh-CN" dirty="0"/>
              <a:t>);</a:t>
            </a:r>
          </a:p>
          <a:p>
            <a:r>
              <a:rPr lang="en" altLang="zh-CN" dirty="0"/>
              <a:t>obj.value1 = 100;</a:t>
            </a:r>
          </a:p>
          <a:p>
            <a:r>
              <a:rPr lang="en" altLang="zh-CN" dirty="0" err="1"/>
              <a:t>obj</a:t>
            </a:r>
            <a:r>
              <a:rPr lang="en" altLang="zh-CN" dirty="0"/>
              <a:t>["value2"] = 200;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obj</a:t>
            </a:r>
            <a:r>
              <a:rPr lang="en" altLang="zh-CN" dirty="0"/>
              <a:t>);</a:t>
            </a:r>
          </a:p>
          <a:p>
            <a:r>
              <a:rPr lang="en" altLang="zh-CN" dirty="0"/>
              <a:t>delete obj.value1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obj</a:t>
            </a:r>
            <a:r>
              <a:rPr lang="en" altLang="zh-CN" dirty="0"/>
              <a:t>);</a:t>
            </a:r>
          </a:p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9678DD5-3087-3243-8A2C-29EC8B31C466}"/>
              </a:ext>
            </a:extLst>
          </p:cNvPr>
          <p:cNvSpPr txBox="1"/>
          <p:nvPr/>
        </p:nvSpPr>
        <p:spPr>
          <a:xfrm>
            <a:off x="3038947" y="1676400"/>
            <a:ext cx="230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" altLang="zh-CN" dirty="0"/>
              <a:t> {}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11857B2-F22F-C94F-92F5-0FAC2588B5FE}"/>
              </a:ext>
            </a:extLst>
          </p:cNvPr>
          <p:cNvSpPr txBox="1"/>
          <p:nvPr/>
        </p:nvSpPr>
        <p:spPr>
          <a:xfrm>
            <a:off x="3038946" y="2505018"/>
            <a:ext cx="3071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输出：</a:t>
            </a:r>
            <a:r>
              <a:rPr kumimoji="1" lang="en" altLang="zh-CN" sz="1400" dirty="0"/>
              <a:t>{ value1: 100, value2: 200 }</a:t>
            </a:r>
            <a:endParaRPr lang="zh-CN" altLang="en-US" sz="1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5BC39C0-FC03-DD44-990F-B3CAF4D7152D}"/>
              </a:ext>
            </a:extLst>
          </p:cNvPr>
          <p:cNvSpPr txBox="1"/>
          <p:nvPr/>
        </p:nvSpPr>
        <p:spPr>
          <a:xfrm>
            <a:off x="3038946" y="3118192"/>
            <a:ext cx="2309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输出：</a:t>
            </a:r>
            <a:r>
              <a:rPr kumimoji="1" lang="en" altLang="zh-CN" sz="1400" dirty="0"/>
              <a:t> { value2: 200 }</a:t>
            </a:r>
            <a:endParaRPr lang="zh-CN" altLang="en-US" sz="1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863958A-5364-824E-AB93-2C04D4AB28F1}"/>
              </a:ext>
            </a:extLst>
          </p:cNvPr>
          <p:cNvSpPr txBox="1"/>
          <p:nvPr/>
        </p:nvSpPr>
        <p:spPr>
          <a:xfrm>
            <a:off x="797858" y="3453049"/>
            <a:ext cx="45506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" dirty="0"/>
              <a:t>对</a:t>
            </a:r>
            <a:r>
              <a:rPr lang="zh-CN" altLang="en-US" dirty="0"/>
              <a:t>象的浅复制</a:t>
            </a:r>
            <a:endParaRPr lang="en" altLang="zh-CN" dirty="0"/>
          </a:p>
          <a:p>
            <a:r>
              <a:rPr lang="en" altLang="zh-CN" dirty="0" err="1"/>
              <a:t>var</a:t>
            </a:r>
            <a:r>
              <a:rPr lang="en" altLang="zh-CN" dirty="0"/>
              <a:t> obj1 = {</a:t>
            </a:r>
          </a:p>
          <a:p>
            <a:r>
              <a:rPr lang="en" altLang="zh-CN" dirty="0"/>
              <a:t>	value1: 100</a:t>
            </a:r>
          </a:p>
          <a:p>
            <a:r>
              <a:rPr lang="en" altLang="zh-CN" dirty="0"/>
              <a:t>};</a:t>
            </a:r>
          </a:p>
          <a:p>
            <a:r>
              <a:rPr lang="en" altLang="zh-CN" dirty="0" err="1"/>
              <a:t>var</a:t>
            </a:r>
            <a:r>
              <a:rPr lang="en" altLang="zh-CN" dirty="0"/>
              <a:t> obj2 = {};</a:t>
            </a:r>
          </a:p>
          <a:p>
            <a:br>
              <a:rPr lang="en" altLang="zh-CN" dirty="0"/>
            </a:br>
            <a:r>
              <a:rPr lang="en" altLang="zh-CN" dirty="0" err="1"/>
              <a:t>Object.assign</a:t>
            </a:r>
            <a:r>
              <a:rPr lang="en" altLang="zh-CN" dirty="0"/>
              <a:t>(obj2, obj1);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(obj2);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(obj1 === obj2);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0A033EC-8DF6-7746-8EF2-3C698AC7DD89}"/>
              </a:ext>
            </a:extLst>
          </p:cNvPr>
          <p:cNvSpPr txBox="1"/>
          <p:nvPr/>
        </p:nvSpPr>
        <p:spPr>
          <a:xfrm>
            <a:off x="4069887" y="5364417"/>
            <a:ext cx="3066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" altLang="zh-CN" dirty="0"/>
              <a:t> { value1: 100 }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F66CEC3-E370-3F4E-8B14-6800A1524739}"/>
              </a:ext>
            </a:extLst>
          </p:cNvPr>
          <p:cNvSpPr txBox="1"/>
          <p:nvPr/>
        </p:nvSpPr>
        <p:spPr>
          <a:xfrm>
            <a:off x="4069886" y="5669040"/>
            <a:ext cx="3066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" altLang="zh-CN" dirty="0"/>
              <a:t> false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B2DE93C-C8A1-D342-919C-B2A821783202}"/>
              </a:ext>
            </a:extLst>
          </p:cNvPr>
          <p:cNvSpPr txBox="1"/>
          <p:nvPr/>
        </p:nvSpPr>
        <p:spPr>
          <a:xfrm>
            <a:off x="6606987" y="1219163"/>
            <a:ext cx="45506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" dirty="0"/>
              <a:t>对</a:t>
            </a:r>
            <a:r>
              <a:rPr lang="zh-CN" altLang="en-US" dirty="0"/>
              <a:t>象转</a:t>
            </a:r>
            <a:r>
              <a:rPr lang="en-US" altLang="zh-CN" dirty="0" err="1"/>
              <a:t>Json</a:t>
            </a:r>
            <a:endParaRPr lang="en" altLang="zh-CN" dirty="0"/>
          </a:p>
          <a:p>
            <a:r>
              <a:rPr lang="en" altLang="zh-CN" dirty="0" err="1"/>
              <a:t>var</a:t>
            </a:r>
            <a:r>
              <a:rPr lang="en" altLang="zh-CN" dirty="0"/>
              <a:t> </a:t>
            </a:r>
            <a:r>
              <a:rPr lang="en" altLang="zh-CN" dirty="0" err="1"/>
              <a:t>obj</a:t>
            </a:r>
            <a:r>
              <a:rPr lang="en" altLang="zh-CN" dirty="0"/>
              <a:t> = {</a:t>
            </a:r>
          </a:p>
          <a:p>
            <a:r>
              <a:rPr lang="en" altLang="zh-CN" dirty="0"/>
              <a:t>	value1: 100,</a:t>
            </a:r>
          </a:p>
          <a:p>
            <a:r>
              <a:rPr lang="en" altLang="zh-CN" dirty="0"/>
              <a:t>	value2: 200</a:t>
            </a:r>
          </a:p>
          <a:p>
            <a:r>
              <a:rPr lang="en" altLang="zh-CN" dirty="0"/>
              <a:t>};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JSON.stringify</a:t>
            </a:r>
            <a:r>
              <a:rPr lang="en" altLang="zh-CN" dirty="0"/>
              <a:t>(</a:t>
            </a:r>
            <a:r>
              <a:rPr lang="en" altLang="zh-CN" dirty="0" err="1"/>
              <a:t>obj</a:t>
            </a:r>
            <a:r>
              <a:rPr lang="en" altLang="zh-CN" dirty="0"/>
              <a:t>));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A5D3C46-BBCC-4246-93E1-FBF56413EBFE}"/>
              </a:ext>
            </a:extLst>
          </p:cNvPr>
          <p:cNvSpPr txBox="1"/>
          <p:nvPr/>
        </p:nvSpPr>
        <p:spPr>
          <a:xfrm>
            <a:off x="6606987" y="3004920"/>
            <a:ext cx="438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" altLang="zh-CN" dirty="0"/>
              <a:t> </a:t>
            </a:r>
            <a:r>
              <a:rPr lang="en-US" altLang="zh-CN" dirty="0"/>
              <a:t>'</a:t>
            </a:r>
            <a:r>
              <a:rPr kumimoji="1" lang="en" altLang="zh-CN" dirty="0"/>
              <a:t>{"value1":100,"value2":200}</a:t>
            </a:r>
            <a:r>
              <a:rPr lang="en-US" altLang="zh-CN" dirty="0"/>
              <a:t>'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40CE6A7-C0F7-1844-B5CF-7E83FE141318}"/>
              </a:ext>
            </a:extLst>
          </p:cNvPr>
          <p:cNvSpPr txBox="1"/>
          <p:nvPr/>
        </p:nvSpPr>
        <p:spPr>
          <a:xfrm>
            <a:off x="6606986" y="3774179"/>
            <a:ext cx="45506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 err="1"/>
              <a:t>Json</a:t>
            </a:r>
            <a:r>
              <a:rPr lang="zh-CN" altLang="en" dirty="0"/>
              <a:t>转</a:t>
            </a:r>
            <a:r>
              <a:rPr lang="zh-CN" altLang="en-US" dirty="0"/>
              <a:t>对象</a:t>
            </a:r>
            <a:endParaRPr lang="en" altLang="zh-CN" dirty="0"/>
          </a:p>
          <a:p>
            <a:r>
              <a:rPr lang="en" altLang="zh-CN" dirty="0" err="1"/>
              <a:t>var</a:t>
            </a:r>
            <a:r>
              <a:rPr lang="en" altLang="zh-CN" dirty="0"/>
              <a:t> </a:t>
            </a:r>
            <a:r>
              <a:rPr lang="en" altLang="zh-CN" dirty="0" err="1"/>
              <a:t>json</a:t>
            </a:r>
            <a:r>
              <a:rPr lang="en" altLang="zh-CN" dirty="0"/>
              <a:t> = '{"value1":100,"value2":200}';</a:t>
            </a:r>
          </a:p>
          <a:p>
            <a:r>
              <a:rPr lang="en" altLang="zh-CN" dirty="0" err="1"/>
              <a:t>var</a:t>
            </a:r>
            <a:r>
              <a:rPr lang="en" altLang="zh-CN" dirty="0"/>
              <a:t> </a:t>
            </a:r>
            <a:r>
              <a:rPr lang="en" altLang="zh-CN" dirty="0" err="1"/>
              <a:t>obj</a:t>
            </a:r>
            <a:r>
              <a:rPr lang="en" altLang="zh-CN" dirty="0"/>
              <a:t> = </a:t>
            </a:r>
            <a:r>
              <a:rPr lang="en" altLang="zh-CN" dirty="0" err="1"/>
              <a:t>JSON.parse</a:t>
            </a:r>
            <a:r>
              <a:rPr lang="en" altLang="zh-CN" dirty="0"/>
              <a:t>(</a:t>
            </a:r>
            <a:r>
              <a:rPr lang="en" altLang="zh-CN" dirty="0" err="1"/>
              <a:t>json</a:t>
            </a:r>
            <a:r>
              <a:rPr lang="en" altLang="zh-CN" dirty="0"/>
              <a:t>);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obj</a:t>
            </a:r>
            <a:r>
              <a:rPr lang="en" altLang="zh-CN" dirty="0"/>
              <a:t>);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0D7DA7B-EB10-CF45-954E-DDBE967DE34E}"/>
              </a:ext>
            </a:extLst>
          </p:cNvPr>
          <p:cNvSpPr txBox="1"/>
          <p:nvPr/>
        </p:nvSpPr>
        <p:spPr>
          <a:xfrm>
            <a:off x="6606987" y="4974508"/>
            <a:ext cx="438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" altLang="zh-CN" dirty="0"/>
              <a:t> { value1: 100, value2: 200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655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FFA0B-1C35-0543-A512-E3B1DDEEA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2591"/>
          </a:xfrm>
        </p:spPr>
        <p:txBody>
          <a:bodyPr/>
          <a:lstStyle/>
          <a:p>
            <a:r>
              <a:rPr kumimoji="1" lang="en-US" altLang="zh-CN" dirty="0"/>
              <a:t>function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006BC99-ABE3-3144-A9C4-F258F108C087}"/>
              </a:ext>
            </a:extLst>
          </p:cNvPr>
          <p:cNvSpPr txBox="1"/>
          <p:nvPr/>
        </p:nvSpPr>
        <p:spPr>
          <a:xfrm>
            <a:off x="646111" y="1357745"/>
            <a:ext cx="38423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" altLang="zh-CN" dirty="0"/>
          </a:p>
          <a:p>
            <a:r>
              <a:rPr lang="en" altLang="zh-CN" dirty="0"/>
              <a:t>function sum(v1, v2) {</a:t>
            </a:r>
          </a:p>
          <a:p>
            <a:r>
              <a:rPr lang="en" altLang="zh-CN" dirty="0"/>
              <a:t>	return v1 + v2;</a:t>
            </a:r>
          </a:p>
          <a:p>
            <a:r>
              <a:rPr lang="en" altLang="zh-CN" dirty="0"/>
              <a:t>}</a:t>
            </a:r>
            <a:br>
              <a:rPr lang="en" altLang="zh-CN" dirty="0"/>
            </a:br>
            <a:r>
              <a:rPr lang="en" altLang="zh-CN" dirty="0" err="1"/>
              <a:t>console.log</a:t>
            </a:r>
            <a:r>
              <a:rPr lang="en" altLang="zh-CN" dirty="0"/>
              <a:t>(sum(1, 2));</a:t>
            </a:r>
          </a:p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4B0F5B4-586B-244D-8128-D70263F83469}"/>
              </a:ext>
            </a:extLst>
          </p:cNvPr>
          <p:cNvSpPr txBox="1"/>
          <p:nvPr/>
        </p:nvSpPr>
        <p:spPr>
          <a:xfrm>
            <a:off x="646111" y="3112071"/>
            <a:ext cx="230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" altLang="zh-CN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DAD9F47-DBEE-AB42-8EFA-4D6A61418FEE}"/>
              </a:ext>
            </a:extLst>
          </p:cNvPr>
          <p:cNvSpPr txBox="1"/>
          <p:nvPr/>
        </p:nvSpPr>
        <p:spPr>
          <a:xfrm>
            <a:off x="5028766" y="1357745"/>
            <a:ext cx="38423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" altLang="zh-CN" dirty="0"/>
          </a:p>
          <a:p>
            <a:r>
              <a:rPr lang="en" altLang="zh-CN" dirty="0"/>
              <a:t>function sum(v1, v2, v3 = </a:t>
            </a:r>
            <a:r>
              <a:rPr lang="en-US" altLang="zh-CN" dirty="0"/>
              <a:t>100</a:t>
            </a:r>
            <a:r>
              <a:rPr lang="en" altLang="zh-CN" dirty="0"/>
              <a:t>) {</a:t>
            </a:r>
          </a:p>
          <a:p>
            <a:r>
              <a:rPr lang="en" altLang="zh-CN" dirty="0"/>
              <a:t>	return v1 + v2 + v3;</a:t>
            </a:r>
          </a:p>
          <a:p>
            <a:r>
              <a:rPr lang="en" altLang="zh-CN" dirty="0"/>
              <a:t>}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(sum(1, 2));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(sum(1, 2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en" altLang="zh-CN" dirty="0"/>
              <a:t>));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E97344E-F3F0-F143-9519-56E96F9DB791}"/>
              </a:ext>
            </a:extLst>
          </p:cNvPr>
          <p:cNvSpPr txBox="1"/>
          <p:nvPr/>
        </p:nvSpPr>
        <p:spPr>
          <a:xfrm>
            <a:off x="8042899" y="2434737"/>
            <a:ext cx="230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" altLang="zh-CN" dirty="0"/>
              <a:t> </a:t>
            </a:r>
            <a:r>
              <a:rPr kumimoji="1" lang="en-US" altLang="zh-CN" dirty="0"/>
              <a:t>103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5B9EAD3-C4B7-6F43-A47A-BF0953EBAEF0}"/>
              </a:ext>
            </a:extLst>
          </p:cNvPr>
          <p:cNvSpPr txBox="1"/>
          <p:nvPr/>
        </p:nvSpPr>
        <p:spPr>
          <a:xfrm>
            <a:off x="8042898" y="2742739"/>
            <a:ext cx="230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" altLang="zh-CN" dirty="0"/>
              <a:t> </a:t>
            </a:r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88E03EE-B092-004C-B707-49E0072DD486}"/>
              </a:ext>
            </a:extLst>
          </p:cNvPr>
          <p:cNvSpPr txBox="1"/>
          <p:nvPr/>
        </p:nvSpPr>
        <p:spPr>
          <a:xfrm>
            <a:off x="812800" y="4089400"/>
            <a:ext cx="434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endParaRPr lang="en" altLang="zh-CN" dirty="0"/>
          </a:p>
          <a:p>
            <a:r>
              <a:rPr lang="en" altLang="zh-CN" dirty="0"/>
              <a:t>function f1(v1, v2) {</a:t>
            </a:r>
          </a:p>
          <a:p>
            <a:r>
              <a:rPr lang="en" altLang="zh-CN" dirty="0"/>
              <a:t>	</a:t>
            </a:r>
            <a:r>
              <a:rPr lang="en" altLang="zh-CN" dirty="0" err="1"/>
              <a:t>console.log</a:t>
            </a:r>
            <a:r>
              <a:rPr lang="en" altLang="zh-CN" dirty="0"/>
              <a:t>(arguments);</a:t>
            </a:r>
          </a:p>
          <a:p>
            <a:r>
              <a:rPr lang="en" altLang="zh-CN" dirty="0"/>
              <a:t>}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(f1(1, 2, 3, 4, 5));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107F36A-32FE-6548-A634-2D646665AF97}"/>
              </a:ext>
            </a:extLst>
          </p:cNvPr>
          <p:cNvSpPr txBox="1"/>
          <p:nvPr/>
        </p:nvSpPr>
        <p:spPr>
          <a:xfrm>
            <a:off x="812800" y="5686830"/>
            <a:ext cx="418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" altLang="zh-CN" dirty="0"/>
              <a:t> { '0': 1, '1': 2, '2': 3, '3': 4, '4': 5 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166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4DB88C-2969-014E-A8BD-C30E540A6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5718"/>
          </a:xfrm>
        </p:spPr>
        <p:txBody>
          <a:bodyPr/>
          <a:lstStyle/>
          <a:p>
            <a:r>
              <a:rPr kumimoji="1" lang="en-US" altLang="zh-CN" dirty="0"/>
              <a:t>function</a:t>
            </a:r>
            <a:r>
              <a:rPr kumimoji="1" lang="zh-CN" altLang="en-US" dirty="0"/>
              <a:t> 中的</a:t>
            </a:r>
            <a:r>
              <a:rPr kumimoji="1" lang="en-US" altLang="zh-CN" dirty="0"/>
              <a:t>this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12F3476-5F81-A240-BDBF-D7D05D85C09F}"/>
              </a:ext>
            </a:extLst>
          </p:cNvPr>
          <p:cNvSpPr txBox="1"/>
          <p:nvPr/>
        </p:nvSpPr>
        <p:spPr>
          <a:xfrm>
            <a:off x="646111" y="1247456"/>
            <a:ext cx="35929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" altLang="zh-CN" dirty="0"/>
          </a:p>
          <a:p>
            <a:r>
              <a:rPr lang="en" altLang="zh-CN" dirty="0"/>
              <a:t>function f() {</a:t>
            </a:r>
          </a:p>
          <a:p>
            <a:r>
              <a:rPr lang="en" altLang="zh-CN" dirty="0"/>
              <a:t>	</a:t>
            </a:r>
            <a:r>
              <a:rPr lang="en" altLang="zh-CN" dirty="0" err="1"/>
              <a:t>console.log</a:t>
            </a:r>
            <a:r>
              <a:rPr lang="en" altLang="zh-CN" dirty="0"/>
              <a:t>(this);</a:t>
            </a:r>
          </a:p>
          <a:p>
            <a:r>
              <a:rPr lang="en" altLang="zh-CN" dirty="0"/>
              <a:t>}</a:t>
            </a:r>
          </a:p>
          <a:p>
            <a:r>
              <a:rPr lang="en" altLang="zh-CN" dirty="0"/>
              <a:t>f();</a:t>
            </a:r>
          </a:p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ED3CAD4-C72E-8248-A356-0E280C96BD19}"/>
              </a:ext>
            </a:extLst>
          </p:cNvPr>
          <p:cNvSpPr txBox="1"/>
          <p:nvPr/>
        </p:nvSpPr>
        <p:spPr>
          <a:xfrm>
            <a:off x="646111" y="2687747"/>
            <a:ext cx="4334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-US" altLang="zh-CN" dirty="0"/>
              <a:t>window(</a:t>
            </a:r>
            <a:r>
              <a:rPr kumimoji="1" lang="zh-CN" altLang="en-US" dirty="0"/>
              <a:t>浏览器</a:t>
            </a:r>
            <a:r>
              <a:rPr kumimoji="1" lang="en-US" altLang="zh-CN" dirty="0"/>
              <a:t>)</a:t>
            </a:r>
            <a:r>
              <a:rPr kumimoji="1" lang="zh-CN" altLang="en-US" dirty="0"/>
              <a:t> </a:t>
            </a:r>
            <a:r>
              <a:rPr kumimoji="1" lang="en-US" altLang="zh-CN" dirty="0"/>
              <a:t>/</a:t>
            </a:r>
            <a:r>
              <a:rPr kumimoji="1" lang="zh-CN" altLang="en-US" dirty="0"/>
              <a:t> </a:t>
            </a:r>
            <a:r>
              <a:rPr kumimoji="1" lang="en-US" altLang="zh-CN" dirty="0"/>
              <a:t>global(node)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A76300-F5E5-D047-946B-C63542B4B316}"/>
              </a:ext>
            </a:extLst>
          </p:cNvPr>
          <p:cNvSpPr txBox="1"/>
          <p:nvPr/>
        </p:nvSpPr>
        <p:spPr>
          <a:xfrm>
            <a:off x="6095565" y="1228436"/>
            <a:ext cx="42583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" dirty="0"/>
              <a:t>例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" altLang="zh-CN" dirty="0"/>
          </a:p>
          <a:p>
            <a:r>
              <a:rPr lang="en" altLang="zh-CN" dirty="0" err="1"/>
              <a:t>var</a:t>
            </a:r>
            <a:r>
              <a:rPr lang="en" altLang="zh-CN" dirty="0"/>
              <a:t> </a:t>
            </a:r>
            <a:r>
              <a:rPr lang="en" altLang="zh-CN" dirty="0" err="1"/>
              <a:t>obj</a:t>
            </a:r>
            <a:r>
              <a:rPr lang="en" altLang="zh-CN" dirty="0"/>
              <a:t> = {</a:t>
            </a:r>
          </a:p>
          <a:p>
            <a:r>
              <a:rPr lang="en" altLang="zh-CN" dirty="0"/>
              <a:t>	name: '</a:t>
            </a:r>
            <a:r>
              <a:rPr lang="en" altLang="zh-CN" dirty="0" err="1"/>
              <a:t>abc</a:t>
            </a:r>
            <a:r>
              <a:rPr lang="en" altLang="zh-CN" dirty="0"/>
              <a:t>’,</a:t>
            </a:r>
          </a:p>
          <a:p>
            <a:r>
              <a:rPr lang="en" altLang="zh-CN" dirty="0"/>
              <a:t>	</a:t>
            </a:r>
            <a:r>
              <a:rPr lang="en" altLang="zh-CN" dirty="0" err="1"/>
              <a:t>getName</a:t>
            </a:r>
            <a:r>
              <a:rPr lang="en" altLang="zh-CN" dirty="0"/>
              <a:t>: function() {</a:t>
            </a:r>
          </a:p>
          <a:p>
            <a:r>
              <a:rPr lang="en" altLang="zh-CN" dirty="0"/>
              <a:t>		</a:t>
            </a:r>
            <a:r>
              <a:rPr lang="en" altLang="zh-CN" dirty="0" err="1"/>
              <a:t>console.log</a:t>
            </a:r>
            <a:r>
              <a:rPr lang="en" altLang="zh-CN" dirty="0"/>
              <a:t>(this === </a:t>
            </a:r>
            <a:r>
              <a:rPr lang="en" altLang="zh-CN" dirty="0" err="1"/>
              <a:t>obj</a:t>
            </a:r>
            <a:r>
              <a:rPr lang="en" altLang="zh-CN" dirty="0"/>
              <a:t>);</a:t>
            </a:r>
          </a:p>
          <a:p>
            <a:r>
              <a:rPr lang="en" altLang="zh-CN" dirty="0"/>
              <a:t>		return </a:t>
            </a:r>
            <a:r>
              <a:rPr lang="en" altLang="zh-CN" dirty="0" err="1"/>
              <a:t>this.name</a:t>
            </a:r>
            <a:r>
              <a:rPr lang="en" altLang="zh-CN" dirty="0"/>
              <a:t>;</a:t>
            </a:r>
          </a:p>
          <a:p>
            <a:r>
              <a:rPr lang="en" altLang="zh-CN" dirty="0"/>
              <a:t>	}</a:t>
            </a:r>
          </a:p>
          <a:p>
            <a:r>
              <a:rPr lang="en" altLang="zh-CN" dirty="0"/>
              <a:t>}</a:t>
            </a:r>
          </a:p>
          <a:p>
            <a:r>
              <a:rPr lang="en" altLang="zh-CN" dirty="0" err="1"/>
              <a:t>obj.getName</a:t>
            </a:r>
            <a:r>
              <a:rPr lang="en" altLang="zh-CN" dirty="0"/>
              <a:t>();</a:t>
            </a:r>
          </a:p>
          <a:p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9B024B6-CF5E-1B49-BF8C-344BD22A7B2A}"/>
              </a:ext>
            </a:extLst>
          </p:cNvPr>
          <p:cNvSpPr txBox="1"/>
          <p:nvPr/>
        </p:nvSpPr>
        <p:spPr>
          <a:xfrm>
            <a:off x="6095565" y="3906092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-US" altLang="zh-CN" dirty="0"/>
              <a:t>true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745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399031-AE65-4545-ACBE-7CFE36AEF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2664"/>
          </a:xfrm>
        </p:spPr>
        <p:txBody>
          <a:bodyPr/>
          <a:lstStyle/>
          <a:p>
            <a:r>
              <a:rPr kumimoji="1" lang="zh-CN" altLang="en-US" dirty="0"/>
              <a:t>修改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中的</a:t>
            </a:r>
            <a:r>
              <a:rPr kumimoji="1" lang="en-US" altLang="zh-CN" dirty="0"/>
              <a:t>this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27D0FA9-5D38-8D4B-8660-0A75ABCE8790}"/>
              </a:ext>
            </a:extLst>
          </p:cNvPr>
          <p:cNvSpPr txBox="1"/>
          <p:nvPr/>
        </p:nvSpPr>
        <p:spPr>
          <a:xfrm>
            <a:off x="646111" y="1653339"/>
            <a:ext cx="42577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" altLang="zh-CN" dirty="0"/>
          </a:p>
          <a:p>
            <a:r>
              <a:rPr lang="en" altLang="zh-CN" dirty="0" err="1"/>
              <a:t>var</a:t>
            </a:r>
            <a:r>
              <a:rPr lang="en" altLang="zh-CN" dirty="0"/>
              <a:t> </a:t>
            </a:r>
            <a:r>
              <a:rPr lang="en" altLang="zh-CN" dirty="0" err="1"/>
              <a:t>obj</a:t>
            </a:r>
            <a:r>
              <a:rPr lang="en" altLang="zh-CN" dirty="0"/>
              <a:t> = { name: "123" };</a:t>
            </a:r>
          </a:p>
          <a:p>
            <a:r>
              <a:rPr lang="en" altLang="zh-CN" dirty="0"/>
              <a:t>function f(p1, p2, p3) {</a:t>
            </a:r>
          </a:p>
          <a:p>
            <a:r>
              <a:rPr lang="zh-CN" altLang="en-US" dirty="0"/>
              <a:t>  </a:t>
            </a:r>
            <a:r>
              <a:rPr lang="en" altLang="zh-CN" dirty="0" err="1"/>
              <a:t>console.log</a:t>
            </a:r>
            <a:r>
              <a:rPr lang="en" altLang="zh-CN" dirty="0"/>
              <a:t>(this === </a:t>
            </a:r>
            <a:r>
              <a:rPr lang="en" altLang="zh-CN" dirty="0" err="1"/>
              <a:t>obj</a:t>
            </a:r>
            <a:r>
              <a:rPr lang="en" altLang="zh-CN" dirty="0"/>
              <a:t>, p1, p2, p3);</a:t>
            </a:r>
          </a:p>
          <a:p>
            <a:r>
              <a:rPr lang="en" altLang="zh-CN" dirty="0"/>
              <a:t>}</a:t>
            </a:r>
          </a:p>
          <a:p>
            <a:r>
              <a:rPr lang="en" altLang="zh-CN" dirty="0" err="1"/>
              <a:t>f.bind</a:t>
            </a:r>
            <a:r>
              <a:rPr lang="en" altLang="zh-CN" dirty="0"/>
              <a:t>(</a:t>
            </a:r>
            <a:r>
              <a:rPr lang="en" altLang="zh-CN" dirty="0" err="1"/>
              <a:t>obj</a:t>
            </a:r>
            <a:r>
              <a:rPr lang="en" altLang="zh-CN" dirty="0"/>
              <a:t>)(1, 2, 3);</a:t>
            </a:r>
          </a:p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E48B922-5C34-3B4A-8026-1E6D28B2B2F5}"/>
              </a:ext>
            </a:extLst>
          </p:cNvPr>
          <p:cNvSpPr txBox="1"/>
          <p:nvPr/>
        </p:nvSpPr>
        <p:spPr>
          <a:xfrm>
            <a:off x="646111" y="3370104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输出：</a:t>
            </a:r>
            <a:r>
              <a:rPr lang="en-US" altLang="zh-CN" dirty="0"/>
              <a:t>true 1 2 3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78A1A3D-1DA7-6E44-B957-69C078E062CC}"/>
              </a:ext>
            </a:extLst>
          </p:cNvPr>
          <p:cNvSpPr txBox="1"/>
          <p:nvPr/>
        </p:nvSpPr>
        <p:spPr>
          <a:xfrm>
            <a:off x="6295205" y="1551768"/>
            <a:ext cx="43734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" altLang="zh-CN" dirty="0"/>
          </a:p>
          <a:p>
            <a:r>
              <a:rPr lang="en" altLang="zh-CN" dirty="0" err="1"/>
              <a:t>var</a:t>
            </a:r>
            <a:r>
              <a:rPr lang="en" altLang="zh-CN" dirty="0"/>
              <a:t> </a:t>
            </a:r>
            <a:r>
              <a:rPr lang="en" altLang="zh-CN" dirty="0" err="1"/>
              <a:t>obj</a:t>
            </a:r>
            <a:r>
              <a:rPr lang="en" altLang="zh-CN" dirty="0"/>
              <a:t> = { name: "123" };</a:t>
            </a:r>
          </a:p>
          <a:p>
            <a:r>
              <a:rPr lang="en" altLang="zh-CN" dirty="0"/>
              <a:t>function f(p1, p2, p3) {</a:t>
            </a:r>
          </a:p>
          <a:p>
            <a:r>
              <a:rPr lang="zh-CN" altLang="en-US" dirty="0"/>
              <a:t>  </a:t>
            </a:r>
            <a:r>
              <a:rPr lang="en" altLang="zh-CN" dirty="0" err="1"/>
              <a:t>console.log</a:t>
            </a:r>
            <a:r>
              <a:rPr lang="en" altLang="zh-CN" dirty="0"/>
              <a:t>(this === </a:t>
            </a:r>
            <a:r>
              <a:rPr lang="en" altLang="zh-CN" dirty="0" err="1"/>
              <a:t>obj</a:t>
            </a:r>
            <a:r>
              <a:rPr lang="en" altLang="zh-CN" dirty="0"/>
              <a:t>, p1, p2, p3);</a:t>
            </a:r>
          </a:p>
          <a:p>
            <a:r>
              <a:rPr lang="en" altLang="zh-CN" dirty="0"/>
              <a:t>}</a:t>
            </a:r>
          </a:p>
          <a:p>
            <a:r>
              <a:rPr lang="en" altLang="zh-CN" dirty="0" err="1"/>
              <a:t>f.call</a:t>
            </a:r>
            <a:r>
              <a:rPr lang="en" altLang="zh-CN" dirty="0"/>
              <a:t>(</a:t>
            </a:r>
            <a:r>
              <a:rPr lang="en" altLang="zh-CN" dirty="0" err="1"/>
              <a:t>obj</a:t>
            </a:r>
            <a:r>
              <a:rPr lang="en" altLang="zh-CN" dirty="0"/>
              <a:t>, 1, 2, 3);</a:t>
            </a:r>
          </a:p>
          <a:p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B6D69DF-B278-AC44-960A-5AE0D3490C41}"/>
              </a:ext>
            </a:extLst>
          </p:cNvPr>
          <p:cNvSpPr txBox="1"/>
          <p:nvPr/>
        </p:nvSpPr>
        <p:spPr>
          <a:xfrm>
            <a:off x="6295205" y="3389161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输出：</a:t>
            </a:r>
            <a:r>
              <a:rPr lang="en-US" altLang="zh-CN" dirty="0"/>
              <a:t>true 1 2 3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45E71CA-78FB-6748-85F4-EF409B9F60AB}"/>
              </a:ext>
            </a:extLst>
          </p:cNvPr>
          <p:cNvSpPr txBox="1"/>
          <p:nvPr/>
        </p:nvSpPr>
        <p:spPr>
          <a:xfrm>
            <a:off x="646111" y="4312490"/>
            <a:ext cx="45533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endParaRPr lang="en" altLang="zh-CN" dirty="0"/>
          </a:p>
          <a:p>
            <a:r>
              <a:rPr lang="en" altLang="zh-CN" dirty="0" err="1"/>
              <a:t>var</a:t>
            </a:r>
            <a:r>
              <a:rPr lang="en" altLang="zh-CN" dirty="0"/>
              <a:t> </a:t>
            </a:r>
            <a:r>
              <a:rPr lang="en" altLang="zh-CN" dirty="0" err="1"/>
              <a:t>obj</a:t>
            </a:r>
            <a:r>
              <a:rPr lang="en" altLang="zh-CN" dirty="0"/>
              <a:t> = { name: "123" };</a:t>
            </a:r>
          </a:p>
          <a:p>
            <a:r>
              <a:rPr lang="en" altLang="zh-CN" dirty="0"/>
              <a:t>function f(p1, p2, p3) {</a:t>
            </a:r>
          </a:p>
          <a:p>
            <a:r>
              <a:rPr lang="zh-CN" altLang="en-US" dirty="0"/>
              <a:t>  </a:t>
            </a:r>
            <a:r>
              <a:rPr lang="en" altLang="zh-CN" dirty="0" err="1"/>
              <a:t>console.log</a:t>
            </a:r>
            <a:r>
              <a:rPr lang="en" altLang="zh-CN" dirty="0"/>
              <a:t>(this === </a:t>
            </a:r>
            <a:r>
              <a:rPr lang="en" altLang="zh-CN" dirty="0" err="1"/>
              <a:t>obj</a:t>
            </a:r>
            <a:r>
              <a:rPr lang="en" altLang="zh-CN" dirty="0"/>
              <a:t>, p1, p2, p3);</a:t>
            </a:r>
          </a:p>
          <a:p>
            <a:r>
              <a:rPr lang="en" altLang="zh-CN" dirty="0"/>
              <a:t>}</a:t>
            </a:r>
          </a:p>
          <a:p>
            <a:r>
              <a:rPr lang="en" altLang="zh-CN" dirty="0" err="1"/>
              <a:t>f.apply</a:t>
            </a:r>
            <a:r>
              <a:rPr lang="en" altLang="zh-CN" dirty="0"/>
              <a:t>(</a:t>
            </a:r>
            <a:r>
              <a:rPr lang="en" altLang="zh-CN" dirty="0" err="1"/>
              <a:t>obj</a:t>
            </a:r>
            <a:r>
              <a:rPr lang="en" altLang="zh-CN" dirty="0"/>
              <a:t>, [1, 2, 3]);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E403418-2AD9-A942-9C0B-8C3102F7583F}"/>
              </a:ext>
            </a:extLst>
          </p:cNvPr>
          <p:cNvSpPr txBox="1"/>
          <p:nvPr/>
        </p:nvSpPr>
        <p:spPr>
          <a:xfrm>
            <a:off x="646111" y="6066816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输出：</a:t>
            </a:r>
            <a:r>
              <a:rPr lang="en-US" altLang="zh-CN" dirty="0"/>
              <a:t>true 1 2 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217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565678-2F44-1140-9376-BE968E7D5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3784"/>
          </a:xfrm>
        </p:spPr>
        <p:txBody>
          <a:bodyPr/>
          <a:lstStyle/>
          <a:p>
            <a:r>
              <a:rPr kumimoji="1" lang="zh-CN" altLang="en-US" dirty="0"/>
              <a:t>什么是</a:t>
            </a:r>
            <a:r>
              <a:rPr kumimoji="1" lang="en-US" altLang="zh-CN" dirty="0"/>
              <a:t>JavaScript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4D5475-80E2-C646-8F58-C89FFDADED32}"/>
              </a:ext>
            </a:extLst>
          </p:cNvPr>
          <p:cNvSpPr txBox="1"/>
          <p:nvPr/>
        </p:nvSpPr>
        <p:spPr>
          <a:xfrm>
            <a:off x="846306" y="1760706"/>
            <a:ext cx="5030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JavaScript</a:t>
            </a:r>
            <a:r>
              <a:rPr kumimoji="1" lang="zh-CN" altLang="en-US" dirty="0"/>
              <a:t> 是</a:t>
            </a:r>
            <a:r>
              <a:rPr kumimoji="1" lang="en-US" altLang="zh-CN" dirty="0"/>
              <a:t>ECMAScript</a:t>
            </a:r>
            <a:r>
              <a:rPr kumimoji="1" lang="zh-CN" altLang="en-US" dirty="0"/>
              <a:t>的一种实现。简称</a:t>
            </a:r>
            <a:r>
              <a:rPr kumimoji="1" lang="en-US" altLang="zh-CN" dirty="0"/>
              <a:t>JS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EBD9843-C35C-5149-AAA7-456A557D305F}"/>
              </a:ext>
            </a:extLst>
          </p:cNvPr>
          <p:cNvSpPr txBox="1"/>
          <p:nvPr/>
        </p:nvSpPr>
        <p:spPr>
          <a:xfrm>
            <a:off x="846306" y="2213786"/>
            <a:ext cx="9018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ECMAScript:</a:t>
            </a:r>
            <a:r>
              <a:rPr kumimoji="1" lang="zh-CN" altLang="en-US" dirty="0"/>
              <a:t> </a:t>
            </a:r>
            <a:r>
              <a:rPr kumimoji="1" lang="en-US" altLang="zh-CN" dirty="0"/>
              <a:t>ECMA</a:t>
            </a:r>
            <a:r>
              <a:rPr kumimoji="1" lang="zh-CN" altLang="en-US" dirty="0"/>
              <a:t>（前欧洲计算机制造商协会）制订与发布的脚本语言规范。简称</a:t>
            </a:r>
            <a:r>
              <a:rPr kumimoji="1" lang="en-US" altLang="zh-CN" dirty="0"/>
              <a:t>ES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96CBBBA-48C1-5647-8DD3-2AA0E5D76311}"/>
              </a:ext>
            </a:extLst>
          </p:cNvPr>
          <p:cNvSpPr txBox="1"/>
          <p:nvPr/>
        </p:nvSpPr>
        <p:spPr>
          <a:xfrm>
            <a:off x="846306" y="2962656"/>
            <a:ext cx="3007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JS</a:t>
            </a:r>
            <a:r>
              <a:rPr kumimoji="1" lang="zh-CN" altLang="en-US" dirty="0"/>
              <a:t>包含三个部分：</a:t>
            </a:r>
            <a:endParaRPr kumimoji="1" lang="en-US" altLang="zh-CN" dirty="0"/>
          </a:p>
          <a:p>
            <a:r>
              <a:rPr kumimoji="1" lang="en-US" altLang="zh-CN" dirty="0"/>
              <a:t>1</a:t>
            </a:r>
            <a:r>
              <a:rPr kumimoji="1" lang="zh-CN" altLang="en-US" dirty="0"/>
              <a:t>、</a:t>
            </a:r>
            <a:r>
              <a:rPr kumimoji="1" lang="en-US" altLang="zh-CN" dirty="0"/>
              <a:t>ECMAScript</a:t>
            </a:r>
            <a:r>
              <a:rPr kumimoji="1" lang="zh-CN" altLang="en-US" dirty="0"/>
              <a:t>的核心部分</a:t>
            </a:r>
            <a:endParaRPr kumimoji="1" lang="en-US" altLang="zh-CN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</a:t>
            </a:r>
            <a:r>
              <a:rPr kumimoji="1" lang="en-US" altLang="zh-CN" dirty="0"/>
              <a:t>DOM</a:t>
            </a:r>
            <a:r>
              <a:rPr kumimoji="1" lang="zh-CN" altLang="en-US" dirty="0"/>
              <a:t>文本对象模型</a:t>
            </a:r>
            <a:endParaRPr kumimoji="1" lang="en-US" altLang="zh-CN" dirty="0"/>
          </a:p>
          <a:p>
            <a:r>
              <a:rPr kumimoji="1" lang="en-US" altLang="zh-CN" dirty="0"/>
              <a:t>3</a:t>
            </a:r>
            <a:r>
              <a:rPr kumimoji="1" lang="zh-CN" altLang="en-US" dirty="0"/>
              <a:t>、服务器：</a:t>
            </a:r>
            <a:r>
              <a:rPr kumimoji="1" lang="en-US" altLang="zh-CN" dirty="0"/>
              <a:t>node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F1C67F-A113-674C-9D66-777998C1BFA1}"/>
              </a:ext>
            </a:extLst>
          </p:cNvPr>
          <p:cNvSpPr txBox="1"/>
          <p:nvPr/>
        </p:nvSpPr>
        <p:spPr>
          <a:xfrm>
            <a:off x="846306" y="4431399"/>
            <a:ext cx="47836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ES</a:t>
            </a:r>
            <a:r>
              <a:rPr kumimoji="1" lang="zh-CN" altLang="en-US" dirty="0"/>
              <a:t>的几个重要版本：</a:t>
            </a:r>
            <a:endParaRPr kumimoji="1" lang="en-US" altLang="zh-CN" dirty="0"/>
          </a:p>
          <a:p>
            <a:r>
              <a:rPr kumimoji="1" lang="en-US" altLang="zh-CN" dirty="0"/>
              <a:t>ES5</a:t>
            </a:r>
            <a:r>
              <a:rPr kumimoji="1" lang="zh-CN" altLang="en-US" dirty="0"/>
              <a:t>：</a:t>
            </a:r>
            <a:r>
              <a:rPr kumimoji="1" lang="en-US" altLang="zh-CN" dirty="0"/>
              <a:t>09</a:t>
            </a:r>
            <a:r>
              <a:rPr kumimoji="1" lang="zh-CN" altLang="en-US" dirty="0"/>
              <a:t>年发布</a:t>
            </a:r>
            <a:endParaRPr kumimoji="1" lang="en-US" altLang="zh-CN" dirty="0"/>
          </a:p>
          <a:p>
            <a:r>
              <a:rPr kumimoji="1" lang="en-US" altLang="zh-CN" dirty="0"/>
              <a:t>ES6</a:t>
            </a:r>
            <a:r>
              <a:rPr kumimoji="1" lang="en-US" altLang="zh-CN" dirty="0">
                <a:sym typeface="Wingdings" pitchFamily="2" charset="2"/>
              </a:rPr>
              <a:t>(ES2015)</a:t>
            </a:r>
            <a:r>
              <a:rPr kumimoji="1" lang="zh-CN" altLang="en-US" dirty="0">
                <a:sym typeface="Wingdings" pitchFamily="2" charset="2"/>
              </a:rPr>
              <a:t>：</a:t>
            </a:r>
            <a:r>
              <a:rPr kumimoji="1" lang="en-US" altLang="zh-CN" dirty="0">
                <a:sym typeface="Wingdings" pitchFamily="2" charset="2"/>
              </a:rPr>
              <a:t>15</a:t>
            </a:r>
            <a:r>
              <a:rPr kumimoji="1" lang="zh-CN" altLang="en-US" dirty="0">
                <a:sym typeface="Wingdings" pitchFamily="2" charset="2"/>
              </a:rPr>
              <a:t>年发布，也称为</a:t>
            </a:r>
            <a:r>
              <a:rPr kumimoji="1" lang="en-US" altLang="zh-CN" dirty="0">
                <a:sym typeface="Wingdings" pitchFamily="2" charset="2"/>
              </a:rPr>
              <a:t>ECMA2015</a:t>
            </a:r>
          </a:p>
          <a:p>
            <a:r>
              <a:rPr kumimoji="1" lang="en-US" altLang="zh-CN" dirty="0">
                <a:sym typeface="Wingdings" pitchFamily="2" charset="2"/>
              </a:rPr>
              <a:t>ES7(ES2016)</a:t>
            </a:r>
            <a:r>
              <a:rPr kumimoji="1" lang="zh-CN" altLang="en-US" dirty="0">
                <a:sym typeface="Wingdings" pitchFamily="2" charset="2"/>
              </a:rPr>
              <a:t>：</a:t>
            </a:r>
            <a:r>
              <a:rPr kumimoji="1" lang="en-US" altLang="zh-CN" dirty="0">
                <a:sym typeface="Wingdings" pitchFamily="2" charset="2"/>
              </a:rPr>
              <a:t>16</a:t>
            </a:r>
            <a:r>
              <a:rPr kumimoji="1" lang="zh-CN" altLang="en-US" dirty="0">
                <a:sym typeface="Wingdings" pitchFamily="2" charset="2"/>
              </a:rPr>
              <a:t>年发布，也称为</a:t>
            </a:r>
            <a:r>
              <a:rPr kumimoji="1" lang="en-US" altLang="zh-CN" dirty="0">
                <a:sym typeface="Wingdings" pitchFamily="2" charset="2"/>
              </a:rPr>
              <a:t>ECMA2016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727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694C0-08AF-CB42-A5B5-20D2F4AD4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3349"/>
          </a:xfrm>
        </p:spPr>
        <p:txBody>
          <a:bodyPr/>
          <a:lstStyle/>
          <a:p>
            <a:r>
              <a:rPr kumimoji="1" lang="en-US" altLang="zh-CN" dirty="0"/>
              <a:t>bind</a:t>
            </a:r>
            <a:r>
              <a:rPr kumimoji="1" lang="zh-CN" altLang="en-US" dirty="0"/>
              <a:t>的应用场景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246EB50-CBB7-FA40-83BE-A8DA0EB14D98}"/>
              </a:ext>
            </a:extLst>
          </p:cNvPr>
          <p:cNvSpPr txBox="1"/>
          <p:nvPr/>
        </p:nvSpPr>
        <p:spPr>
          <a:xfrm>
            <a:off x="812799" y="1388533"/>
            <a:ext cx="588433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/>
              <a:t>class Calculator {</a:t>
            </a:r>
          </a:p>
          <a:p>
            <a:r>
              <a:rPr lang="en" altLang="zh-CN" dirty="0"/>
              <a:t>	constructor(v1, v2) {</a:t>
            </a:r>
          </a:p>
          <a:p>
            <a:r>
              <a:rPr lang="en" altLang="zh-CN" dirty="0"/>
              <a:t>		this.v1 = v1;</a:t>
            </a:r>
          </a:p>
          <a:p>
            <a:r>
              <a:rPr lang="en" altLang="zh-CN" dirty="0"/>
              <a:t>		this.v2 = v2;</a:t>
            </a:r>
          </a:p>
          <a:p>
            <a:r>
              <a:rPr lang="en" altLang="zh-CN" dirty="0"/>
              <a:t>	}</a:t>
            </a:r>
          </a:p>
          <a:p>
            <a:r>
              <a:rPr lang="en" altLang="zh-CN" dirty="0"/>
              <a:t>	sum() {</a:t>
            </a:r>
          </a:p>
          <a:p>
            <a:r>
              <a:rPr lang="en" altLang="zh-CN" dirty="0"/>
              <a:t>		return this.v1 + this.v2;</a:t>
            </a:r>
          </a:p>
          <a:p>
            <a:r>
              <a:rPr lang="en" altLang="zh-CN" dirty="0"/>
              <a:t>	}</a:t>
            </a:r>
          </a:p>
          <a:p>
            <a:r>
              <a:rPr lang="en" altLang="zh-CN" dirty="0"/>
              <a:t>}</a:t>
            </a:r>
            <a:br>
              <a:rPr lang="en" altLang="zh-CN" dirty="0"/>
            </a:br>
            <a:r>
              <a:rPr lang="en" altLang="zh-CN" dirty="0" err="1"/>
              <a:t>var</a:t>
            </a:r>
            <a:r>
              <a:rPr lang="en" altLang="zh-CN" dirty="0"/>
              <a:t> c = {</a:t>
            </a:r>
          </a:p>
          <a:p>
            <a:r>
              <a:rPr lang="en" altLang="zh-CN" dirty="0"/>
              <a:t>	v1: 1,</a:t>
            </a:r>
          </a:p>
          <a:p>
            <a:r>
              <a:rPr lang="en" altLang="zh-CN" dirty="0"/>
              <a:t>	v2: 2,</a:t>
            </a:r>
          </a:p>
          <a:p>
            <a:r>
              <a:rPr lang="en" altLang="zh-CN" dirty="0"/>
              <a:t>};</a:t>
            </a:r>
          </a:p>
          <a:p>
            <a:br>
              <a:rPr lang="en" altLang="zh-CN" dirty="0"/>
            </a:br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Calculator.prototype.sum.bind</a:t>
            </a:r>
            <a:r>
              <a:rPr lang="en" altLang="zh-CN" dirty="0"/>
              <a:t>(c)());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38BE79-1CED-044B-95C1-5E273E097CBB}"/>
              </a:ext>
            </a:extLst>
          </p:cNvPr>
          <p:cNvSpPr txBox="1"/>
          <p:nvPr/>
        </p:nvSpPr>
        <p:spPr>
          <a:xfrm>
            <a:off x="812799" y="597746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8098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214DA-B300-5045-8A7D-02023AAD0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3355"/>
          </a:xfrm>
        </p:spPr>
        <p:txBody>
          <a:bodyPr/>
          <a:lstStyle/>
          <a:p>
            <a:r>
              <a:rPr kumimoji="1" lang="zh-CN" altLang="en-US" dirty="0"/>
              <a:t>高阶函数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86207D5-05CA-CB4D-9E3C-A24F02E2C84B}"/>
              </a:ext>
            </a:extLst>
          </p:cNvPr>
          <p:cNvSpPr txBox="1"/>
          <p:nvPr/>
        </p:nvSpPr>
        <p:spPr>
          <a:xfrm>
            <a:off x="858982" y="1551709"/>
            <a:ext cx="492795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" dirty="0"/>
              <a:t>例</a:t>
            </a:r>
            <a:r>
              <a:rPr lang="en-US" altLang="zh-CN" dirty="0"/>
              <a:t>1</a:t>
            </a:r>
            <a:r>
              <a:rPr lang="zh-CN" altLang="en-US" dirty="0"/>
              <a:t>：自定义排序算法</a:t>
            </a:r>
            <a:endParaRPr lang="en" altLang="zh-CN" dirty="0"/>
          </a:p>
          <a:p>
            <a:r>
              <a:rPr lang="en" altLang="zh-CN" dirty="0"/>
              <a:t>function sort(list, f) {</a:t>
            </a:r>
          </a:p>
          <a:p>
            <a:r>
              <a:rPr lang="en" altLang="zh-CN" dirty="0"/>
              <a:t>	return </a:t>
            </a:r>
            <a:r>
              <a:rPr lang="en" altLang="zh-CN" dirty="0" err="1"/>
              <a:t>list.sort</a:t>
            </a:r>
            <a:r>
              <a:rPr lang="en" altLang="zh-CN" dirty="0"/>
              <a:t>(f);</a:t>
            </a:r>
          </a:p>
          <a:p>
            <a:r>
              <a:rPr lang="en" altLang="zh-CN" dirty="0"/>
              <a:t>}</a:t>
            </a:r>
          </a:p>
          <a:p>
            <a:r>
              <a:rPr lang="en" altLang="zh-CN" dirty="0" err="1"/>
              <a:t>var</a:t>
            </a:r>
            <a:r>
              <a:rPr lang="en" altLang="zh-CN" dirty="0"/>
              <a:t> list = sort([5, 2, 3, 1, 4], function(v1, v2) {</a:t>
            </a:r>
          </a:p>
          <a:p>
            <a:r>
              <a:rPr lang="en" altLang="zh-CN" dirty="0"/>
              <a:t>	return v1 - v2;</a:t>
            </a:r>
          </a:p>
          <a:p>
            <a:r>
              <a:rPr lang="en" altLang="zh-CN" dirty="0"/>
              <a:t>});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(list);</a:t>
            </a:r>
          </a:p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DE5AD69-BD8F-A14E-B7C8-8C9D702248C9}"/>
              </a:ext>
            </a:extLst>
          </p:cNvPr>
          <p:cNvSpPr txBox="1"/>
          <p:nvPr/>
        </p:nvSpPr>
        <p:spPr>
          <a:xfrm>
            <a:off x="858982" y="3952366"/>
            <a:ext cx="23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" altLang="zh-CN" dirty="0"/>
              <a:t>[ 1, 2, 3, 4, 5 ]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36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11548-59D4-BF43-9046-57B5196C0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456" y="203336"/>
            <a:ext cx="10686907" cy="1400530"/>
          </a:xfrm>
        </p:spPr>
        <p:txBody>
          <a:bodyPr/>
          <a:lstStyle/>
          <a:p>
            <a:r>
              <a:rPr kumimoji="1" lang="zh-CN" altLang="en-US" dirty="0"/>
              <a:t>如何实现变量在一个包内多个函数使用，而又不污染全局？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E122BE-595B-254B-ADEF-D9388C0E6FBE}"/>
              </a:ext>
            </a:extLst>
          </p:cNvPr>
          <p:cNvSpPr txBox="1"/>
          <p:nvPr/>
        </p:nvSpPr>
        <p:spPr>
          <a:xfrm>
            <a:off x="4729018" y="10067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C000"/>
                </a:solidFill>
              </a:rPr>
              <a:t>闭包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83837DC-976B-6945-950F-AF9F5BE69BF5}"/>
              </a:ext>
            </a:extLst>
          </p:cNvPr>
          <p:cNvSpPr txBox="1"/>
          <p:nvPr/>
        </p:nvSpPr>
        <p:spPr>
          <a:xfrm>
            <a:off x="775854" y="1671782"/>
            <a:ext cx="567112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/>
              <a:t>(function() {</a:t>
            </a:r>
          </a:p>
          <a:p>
            <a:r>
              <a:rPr lang="en" altLang="zh-CN" dirty="0"/>
              <a:t>	</a:t>
            </a:r>
            <a:r>
              <a:rPr lang="en" altLang="zh-CN" dirty="0" err="1"/>
              <a:t>var</a:t>
            </a:r>
            <a:r>
              <a:rPr lang="en" altLang="zh-CN" dirty="0"/>
              <a:t> value = 0;</a:t>
            </a:r>
          </a:p>
          <a:p>
            <a:r>
              <a:rPr lang="en" altLang="zh-CN" dirty="0"/>
              <a:t>	function add(v) {</a:t>
            </a:r>
          </a:p>
          <a:p>
            <a:r>
              <a:rPr lang="en" altLang="zh-CN" dirty="0"/>
              <a:t>		value += v;</a:t>
            </a:r>
          </a:p>
          <a:p>
            <a:r>
              <a:rPr lang="en" altLang="zh-CN" dirty="0"/>
              <a:t>	}</a:t>
            </a:r>
          </a:p>
          <a:p>
            <a:r>
              <a:rPr lang="en" altLang="zh-CN" dirty="0"/>
              <a:t>	function reduce(v) {</a:t>
            </a:r>
          </a:p>
          <a:p>
            <a:r>
              <a:rPr lang="en" altLang="zh-CN" dirty="0"/>
              <a:t>		value -= v;</a:t>
            </a:r>
          </a:p>
          <a:p>
            <a:r>
              <a:rPr lang="en" altLang="zh-CN" dirty="0"/>
              <a:t>	}</a:t>
            </a:r>
          </a:p>
          <a:p>
            <a:br>
              <a:rPr lang="en" altLang="zh-CN" dirty="0"/>
            </a:br>
            <a:r>
              <a:rPr lang="en" altLang="zh-CN" dirty="0"/>
              <a:t>	add(100);</a:t>
            </a:r>
          </a:p>
          <a:p>
            <a:r>
              <a:rPr lang="en" altLang="zh-CN" dirty="0"/>
              <a:t>	reduce(50);</a:t>
            </a:r>
          </a:p>
          <a:p>
            <a:br>
              <a:rPr lang="en" altLang="zh-CN" dirty="0"/>
            </a:br>
            <a:r>
              <a:rPr lang="en" altLang="zh-CN" dirty="0"/>
              <a:t>	</a:t>
            </a:r>
            <a:r>
              <a:rPr lang="en" altLang="zh-CN" dirty="0" err="1"/>
              <a:t>console.log</a:t>
            </a:r>
            <a:r>
              <a:rPr lang="en" altLang="zh-CN" dirty="0"/>
              <a:t>(value);</a:t>
            </a:r>
          </a:p>
          <a:p>
            <a:r>
              <a:rPr lang="en" altLang="zh-CN" dirty="0"/>
              <a:t>})();</a:t>
            </a:r>
          </a:p>
          <a:p>
            <a:br>
              <a:rPr lang="en" altLang="zh-CN" dirty="0"/>
            </a:br>
            <a:r>
              <a:rPr lang="en" altLang="zh-CN" dirty="0" err="1"/>
              <a:t>console.log</a:t>
            </a:r>
            <a:r>
              <a:rPr lang="en" altLang="zh-CN" dirty="0"/>
              <a:t>(value);</a:t>
            </a:r>
          </a:p>
          <a:p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150316-DF6D-2847-BFF7-68CD33367877}"/>
              </a:ext>
            </a:extLst>
          </p:cNvPr>
          <p:cNvSpPr txBox="1"/>
          <p:nvPr/>
        </p:nvSpPr>
        <p:spPr>
          <a:xfrm>
            <a:off x="3795930" y="5001491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输出：</a:t>
            </a:r>
            <a:r>
              <a:rPr lang="en-US" altLang="zh-CN" dirty="0"/>
              <a:t>50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A07ACAA-A619-A243-95BC-38DE888F25B1}"/>
              </a:ext>
            </a:extLst>
          </p:cNvPr>
          <p:cNvSpPr txBox="1"/>
          <p:nvPr/>
        </p:nvSpPr>
        <p:spPr>
          <a:xfrm>
            <a:off x="3795930" y="5737293"/>
            <a:ext cx="4860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输出：</a:t>
            </a:r>
            <a:r>
              <a:rPr lang="en-US" altLang="zh-CN" dirty="0" err="1">
                <a:solidFill>
                  <a:srgbClr val="FF0000"/>
                </a:solidFill>
              </a:rPr>
              <a:t>ReferenceError</a:t>
            </a:r>
            <a:r>
              <a:rPr lang="en-US" altLang="zh-CN" dirty="0">
                <a:solidFill>
                  <a:srgbClr val="FF0000"/>
                </a:solidFill>
              </a:rPr>
              <a:t>: value is not defined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51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DC519-2809-8841-9F2C-13D6F0F69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3355"/>
          </a:xfrm>
        </p:spPr>
        <p:txBody>
          <a:bodyPr/>
          <a:lstStyle/>
          <a:p>
            <a:r>
              <a:rPr kumimoji="1" lang="zh-CN" altLang="en-US" dirty="0"/>
              <a:t>闭包的应用：封装对象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0C46BE8-926C-584C-9DFD-7D1A0BAEC7C8}"/>
              </a:ext>
            </a:extLst>
          </p:cNvPr>
          <p:cNvSpPr txBox="1"/>
          <p:nvPr/>
        </p:nvSpPr>
        <p:spPr>
          <a:xfrm>
            <a:off x="739526" y="1136073"/>
            <a:ext cx="460894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/>
              <a:t>function </a:t>
            </a:r>
            <a:r>
              <a:rPr lang="en" altLang="zh-CN" dirty="0" err="1"/>
              <a:t>createObject</a:t>
            </a:r>
            <a:r>
              <a:rPr lang="en" altLang="zh-CN" dirty="0"/>
              <a:t>() {</a:t>
            </a:r>
          </a:p>
          <a:p>
            <a:r>
              <a:rPr lang="en" altLang="zh-CN" dirty="0"/>
              <a:t>	</a:t>
            </a:r>
            <a:r>
              <a:rPr lang="en" altLang="zh-CN" dirty="0" err="1"/>
              <a:t>var</a:t>
            </a:r>
            <a:r>
              <a:rPr lang="en" altLang="zh-CN" dirty="0"/>
              <a:t> name = ’’;</a:t>
            </a:r>
          </a:p>
          <a:p>
            <a:r>
              <a:rPr lang="en" altLang="zh-CN" dirty="0"/>
              <a:t>	return {</a:t>
            </a:r>
          </a:p>
          <a:p>
            <a:r>
              <a:rPr lang="en" altLang="zh-CN" dirty="0"/>
              <a:t>		</a:t>
            </a:r>
            <a:r>
              <a:rPr lang="en" altLang="zh-CN" dirty="0" err="1"/>
              <a:t>getName</a:t>
            </a:r>
            <a:r>
              <a:rPr lang="en" altLang="zh-CN" dirty="0"/>
              <a:t>: function() {</a:t>
            </a:r>
          </a:p>
          <a:p>
            <a:r>
              <a:rPr lang="en" altLang="zh-CN" dirty="0"/>
              <a:t>			return name;</a:t>
            </a:r>
          </a:p>
          <a:p>
            <a:r>
              <a:rPr lang="en" altLang="zh-CN" dirty="0"/>
              <a:t>		},</a:t>
            </a:r>
          </a:p>
          <a:p>
            <a:r>
              <a:rPr lang="en" altLang="zh-CN" dirty="0"/>
              <a:t>		</a:t>
            </a:r>
            <a:r>
              <a:rPr lang="en" altLang="zh-CN" dirty="0" err="1"/>
              <a:t>setName</a:t>
            </a:r>
            <a:r>
              <a:rPr lang="en" altLang="zh-CN" dirty="0"/>
              <a:t>: function(value) {</a:t>
            </a:r>
          </a:p>
          <a:p>
            <a:r>
              <a:rPr lang="en" altLang="zh-CN" dirty="0"/>
              <a:t>			name = value;</a:t>
            </a:r>
          </a:p>
          <a:p>
            <a:r>
              <a:rPr lang="en" altLang="zh-CN" dirty="0"/>
              <a:t>		}</a:t>
            </a:r>
          </a:p>
          <a:p>
            <a:r>
              <a:rPr lang="en" altLang="zh-CN" dirty="0"/>
              <a:t>	};</a:t>
            </a:r>
          </a:p>
          <a:p>
            <a:r>
              <a:rPr lang="en" altLang="zh-CN" dirty="0"/>
              <a:t>}</a:t>
            </a:r>
          </a:p>
          <a:p>
            <a:br>
              <a:rPr lang="en" altLang="zh-CN" dirty="0"/>
            </a:br>
            <a:r>
              <a:rPr lang="en" altLang="zh-CN" dirty="0" err="1"/>
              <a:t>const</a:t>
            </a:r>
            <a:r>
              <a:rPr lang="en" altLang="zh-CN" dirty="0"/>
              <a:t> obj1 = </a:t>
            </a:r>
            <a:r>
              <a:rPr lang="en" altLang="zh-CN" dirty="0" err="1"/>
              <a:t>createObject</a:t>
            </a:r>
            <a:r>
              <a:rPr lang="en" altLang="zh-CN" dirty="0"/>
              <a:t>();</a:t>
            </a:r>
          </a:p>
          <a:p>
            <a:r>
              <a:rPr lang="en" altLang="zh-CN" dirty="0"/>
              <a:t>obj1.setName('obj1');</a:t>
            </a:r>
          </a:p>
          <a:p>
            <a:br>
              <a:rPr lang="en" altLang="zh-CN" dirty="0"/>
            </a:br>
            <a:r>
              <a:rPr lang="en" altLang="zh-CN" dirty="0" err="1"/>
              <a:t>const</a:t>
            </a:r>
            <a:r>
              <a:rPr lang="en" altLang="zh-CN" dirty="0"/>
              <a:t> obj2 = </a:t>
            </a:r>
            <a:r>
              <a:rPr lang="en" altLang="zh-CN" dirty="0" err="1"/>
              <a:t>createObject</a:t>
            </a:r>
            <a:r>
              <a:rPr lang="en" altLang="zh-CN" dirty="0"/>
              <a:t>();</a:t>
            </a:r>
          </a:p>
          <a:p>
            <a:r>
              <a:rPr lang="en" altLang="zh-CN" dirty="0"/>
              <a:t>obj2.setName('obj2');</a:t>
            </a:r>
          </a:p>
          <a:p>
            <a:br>
              <a:rPr lang="en" altLang="zh-CN" dirty="0"/>
            </a:br>
            <a:r>
              <a:rPr lang="en" altLang="zh-CN" dirty="0" err="1"/>
              <a:t>console.log</a:t>
            </a:r>
            <a:r>
              <a:rPr lang="en" altLang="zh-CN" dirty="0"/>
              <a:t>(obj1.getName());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(obj2.getName());</a:t>
            </a:r>
          </a:p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EDB277E-383B-184F-A198-5AF3F77652D0}"/>
              </a:ext>
            </a:extLst>
          </p:cNvPr>
          <p:cNvSpPr txBox="1"/>
          <p:nvPr/>
        </p:nvSpPr>
        <p:spPr>
          <a:xfrm>
            <a:off x="4331854" y="6068291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lang="zh-CN" altLang="en-US" dirty="0"/>
              <a:t> </a:t>
            </a:r>
            <a:r>
              <a:rPr lang="en-US" altLang="zh-CN" dirty="0"/>
              <a:t>"</a:t>
            </a:r>
            <a:r>
              <a:rPr kumimoji="1" lang="en" altLang="zh-CN" dirty="0"/>
              <a:t>obj1</a:t>
            </a:r>
            <a:r>
              <a:rPr lang="en-US" altLang="zh-CN" dirty="0"/>
              <a:t>"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0E59F3-F616-A245-B45D-48A28F15AE55}"/>
              </a:ext>
            </a:extLst>
          </p:cNvPr>
          <p:cNvSpPr txBox="1"/>
          <p:nvPr/>
        </p:nvSpPr>
        <p:spPr>
          <a:xfrm>
            <a:off x="4331854" y="6372171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lang="zh-CN" altLang="en-US" dirty="0"/>
              <a:t> </a:t>
            </a:r>
            <a:r>
              <a:rPr lang="en-US" altLang="zh-CN" dirty="0"/>
              <a:t>"</a:t>
            </a:r>
            <a:r>
              <a:rPr kumimoji="1" lang="en" altLang="zh-CN" dirty="0" err="1"/>
              <a:t>obj</a:t>
            </a:r>
            <a:r>
              <a:rPr kumimoji="1" lang="en-US" altLang="zh-CN" dirty="0"/>
              <a:t>2</a:t>
            </a:r>
            <a:r>
              <a:rPr lang="en-US" altLang="zh-CN" dirty="0"/>
              <a:t>"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060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010D6F-AE7F-AF48-9FA3-3C4D5519E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2422"/>
          </a:xfrm>
        </p:spPr>
        <p:txBody>
          <a:bodyPr/>
          <a:lstStyle/>
          <a:p>
            <a:r>
              <a:rPr kumimoji="1" lang="zh-CN" altLang="en-US" dirty="0"/>
              <a:t>封装类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6F6493F-0E9F-4F48-A74E-708B74334A44}"/>
              </a:ext>
            </a:extLst>
          </p:cNvPr>
          <p:cNvSpPr txBox="1"/>
          <p:nvPr/>
        </p:nvSpPr>
        <p:spPr>
          <a:xfrm>
            <a:off x="778213" y="1575881"/>
            <a:ext cx="68482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/>
              <a:t>function User(name) {</a:t>
            </a:r>
          </a:p>
          <a:p>
            <a:r>
              <a:rPr lang="en" altLang="zh-CN" dirty="0"/>
              <a:t>	</a:t>
            </a:r>
            <a:r>
              <a:rPr lang="en" altLang="zh-CN" dirty="0" err="1"/>
              <a:t>this.name</a:t>
            </a:r>
            <a:r>
              <a:rPr lang="en" altLang="zh-CN" dirty="0"/>
              <a:t> = name;</a:t>
            </a:r>
          </a:p>
          <a:p>
            <a:r>
              <a:rPr lang="en" altLang="zh-CN" dirty="0"/>
              <a:t>}</a:t>
            </a:r>
          </a:p>
          <a:p>
            <a:r>
              <a:rPr lang="en" altLang="zh-CN" dirty="0" err="1"/>
              <a:t>User.prototype.getName</a:t>
            </a:r>
            <a:r>
              <a:rPr lang="en" altLang="zh-CN" dirty="0"/>
              <a:t> = function() {</a:t>
            </a:r>
          </a:p>
          <a:p>
            <a:r>
              <a:rPr lang="en" altLang="zh-CN" dirty="0"/>
              <a:t>	return </a:t>
            </a:r>
            <a:r>
              <a:rPr lang="en" altLang="zh-CN" dirty="0" err="1"/>
              <a:t>this.name</a:t>
            </a:r>
            <a:r>
              <a:rPr lang="en" altLang="zh-CN" dirty="0"/>
              <a:t>;</a:t>
            </a:r>
          </a:p>
          <a:p>
            <a:r>
              <a:rPr lang="en" altLang="zh-CN" dirty="0"/>
              <a:t>};</a:t>
            </a:r>
          </a:p>
          <a:p>
            <a:r>
              <a:rPr lang="en" altLang="zh-CN" dirty="0" err="1"/>
              <a:t>User.prototype.setName</a:t>
            </a:r>
            <a:r>
              <a:rPr lang="en" altLang="zh-CN" dirty="0"/>
              <a:t> = function(name) {</a:t>
            </a:r>
          </a:p>
          <a:p>
            <a:r>
              <a:rPr lang="en" altLang="zh-CN" dirty="0"/>
              <a:t>	</a:t>
            </a:r>
            <a:r>
              <a:rPr lang="en" altLang="zh-CN" dirty="0" err="1"/>
              <a:t>this.name</a:t>
            </a:r>
            <a:r>
              <a:rPr lang="en" altLang="zh-CN" dirty="0"/>
              <a:t> = name;</a:t>
            </a:r>
          </a:p>
          <a:p>
            <a:r>
              <a:rPr lang="en" altLang="zh-CN" dirty="0"/>
              <a:t>};</a:t>
            </a:r>
          </a:p>
          <a:p>
            <a:br>
              <a:rPr lang="en" altLang="zh-CN" dirty="0"/>
            </a:br>
            <a:r>
              <a:rPr lang="en" altLang="zh-CN" dirty="0" err="1"/>
              <a:t>var</a:t>
            </a:r>
            <a:r>
              <a:rPr lang="en" altLang="zh-CN" dirty="0"/>
              <a:t> user = new User(1);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user.getName</a:t>
            </a:r>
            <a:r>
              <a:rPr lang="en" altLang="zh-CN" dirty="0"/>
              <a:t>());</a:t>
            </a:r>
          </a:p>
          <a:p>
            <a:r>
              <a:rPr lang="en" altLang="zh-CN" dirty="0" err="1"/>
              <a:t>user.setName</a:t>
            </a:r>
            <a:r>
              <a:rPr lang="en" altLang="zh-CN" dirty="0"/>
              <a:t>(2);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user.getName</a:t>
            </a:r>
            <a:r>
              <a:rPr lang="en" altLang="zh-CN" dirty="0"/>
              <a:t>());</a:t>
            </a:r>
          </a:p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5C52577-F12F-D74D-9E1B-55E26D1EA5CD}"/>
              </a:ext>
            </a:extLst>
          </p:cNvPr>
          <p:cNvSpPr txBox="1"/>
          <p:nvPr/>
        </p:nvSpPr>
        <p:spPr>
          <a:xfrm>
            <a:off x="4343069" y="461887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E45058A-718B-4E4A-90A6-CDB87917FEBB}"/>
              </a:ext>
            </a:extLst>
          </p:cNvPr>
          <p:cNvSpPr txBox="1"/>
          <p:nvPr/>
        </p:nvSpPr>
        <p:spPr>
          <a:xfrm>
            <a:off x="4343068" y="5179404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94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87C3C-7BC7-4F45-956E-E7711F75A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6835"/>
          </a:xfrm>
        </p:spPr>
        <p:txBody>
          <a:bodyPr/>
          <a:lstStyle/>
          <a:p>
            <a:r>
              <a:rPr kumimoji="1" lang="zh-CN" altLang="en-US" dirty="0"/>
              <a:t>闭包容易造成的问题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9E1AEC9-5FCE-4646-82EB-A40622050458}"/>
              </a:ext>
            </a:extLst>
          </p:cNvPr>
          <p:cNvSpPr txBox="1"/>
          <p:nvPr/>
        </p:nvSpPr>
        <p:spPr>
          <a:xfrm>
            <a:off x="797859" y="1568824"/>
            <a:ext cx="3962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 err="1"/>
              <a:t>var</a:t>
            </a:r>
            <a:r>
              <a:rPr lang="en" altLang="zh-CN" dirty="0"/>
              <a:t> list = [];</a:t>
            </a:r>
          </a:p>
          <a:p>
            <a:r>
              <a:rPr lang="en" altLang="zh-CN" dirty="0"/>
              <a:t>for (</a:t>
            </a:r>
            <a:r>
              <a:rPr lang="en" altLang="zh-CN" dirty="0" err="1"/>
              <a:t>var</a:t>
            </a:r>
            <a:r>
              <a:rPr lang="en" altLang="zh-CN" dirty="0"/>
              <a:t> </a:t>
            </a:r>
            <a:r>
              <a:rPr lang="en" altLang="zh-CN" dirty="0" err="1"/>
              <a:t>i</a:t>
            </a:r>
            <a:r>
              <a:rPr lang="en" altLang="zh-CN" dirty="0"/>
              <a:t> = 0; </a:t>
            </a:r>
            <a:r>
              <a:rPr lang="en" altLang="zh-CN" dirty="0" err="1"/>
              <a:t>i</a:t>
            </a:r>
            <a:r>
              <a:rPr lang="en" altLang="zh-CN" dirty="0"/>
              <a:t> &lt; 10; </a:t>
            </a:r>
            <a:r>
              <a:rPr lang="en" altLang="zh-CN" dirty="0" err="1"/>
              <a:t>i</a:t>
            </a:r>
            <a:r>
              <a:rPr lang="en" altLang="zh-CN" dirty="0"/>
              <a:t>++) {</a:t>
            </a:r>
          </a:p>
          <a:p>
            <a:r>
              <a:rPr lang="en" altLang="zh-CN" dirty="0"/>
              <a:t>	list[</a:t>
            </a:r>
            <a:r>
              <a:rPr lang="en" altLang="zh-CN" dirty="0" err="1"/>
              <a:t>i</a:t>
            </a:r>
            <a:r>
              <a:rPr lang="en" altLang="zh-CN" dirty="0"/>
              <a:t>] = function() {</a:t>
            </a:r>
          </a:p>
          <a:p>
            <a:r>
              <a:rPr lang="en" altLang="zh-CN" dirty="0"/>
              <a:t>		return </a:t>
            </a:r>
            <a:r>
              <a:rPr lang="en" altLang="zh-CN" dirty="0" err="1"/>
              <a:t>i</a:t>
            </a:r>
            <a:r>
              <a:rPr lang="en" altLang="zh-CN" dirty="0"/>
              <a:t>;</a:t>
            </a:r>
          </a:p>
          <a:p>
            <a:r>
              <a:rPr lang="en" altLang="zh-CN" dirty="0"/>
              <a:t>	};</a:t>
            </a:r>
          </a:p>
          <a:p>
            <a:r>
              <a:rPr lang="en" altLang="zh-CN" dirty="0"/>
              <a:t>}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(list[0]());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i</a:t>
            </a:r>
            <a:r>
              <a:rPr lang="en" altLang="zh-CN" dirty="0"/>
              <a:t>);</a:t>
            </a:r>
          </a:p>
          <a:p>
            <a:endParaRPr lang="en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15E29C1-6904-094C-AF04-7153372F2427}"/>
              </a:ext>
            </a:extLst>
          </p:cNvPr>
          <p:cNvSpPr txBox="1"/>
          <p:nvPr/>
        </p:nvSpPr>
        <p:spPr>
          <a:xfrm>
            <a:off x="3461859" y="3234423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CD7E994-305E-BD44-940C-48DC1726BAC8}"/>
              </a:ext>
            </a:extLst>
          </p:cNvPr>
          <p:cNvSpPr txBox="1"/>
          <p:nvPr/>
        </p:nvSpPr>
        <p:spPr>
          <a:xfrm>
            <a:off x="3461859" y="3509619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-US" altLang="zh-CN" dirty="0"/>
              <a:t>10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044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F02C6-FCF6-9C47-8796-2C6C32317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1901"/>
          </a:xfrm>
        </p:spPr>
        <p:txBody>
          <a:bodyPr/>
          <a:lstStyle/>
          <a:p>
            <a:r>
              <a:rPr kumimoji="1" lang="zh-CN" altLang="en-US" dirty="0"/>
              <a:t>扩展系统类方法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5D05381-319F-2D47-88A4-F8C35E11A1CC}"/>
              </a:ext>
            </a:extLst>
          </p:cNvPr>
          <p:cNvSpPr txBox="1"/>
          <p:nvPr/>
        </p:nvSpPr>
        <p:spPr>
          <a:xfrm>
            <a:off x="840658" y="1555955"/>
            <a:ext cx="28504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Date</a:t>
            </a:r>
            <a:r>
              <a:rPr kumimoji="1" lang="zh-CN" altLang="en-US" dirty="0"/>
              <a:t> 不存在</a:t>
            </a:r>
            <a:r>
              <a:rPr kumimoji="1" lang="en-US" altLang="zh-CN" dirty="0"/>
              <a:t>format</a:t>
            </a:r>
            <a:r>
              <a:rPr kumimoji="1" lang="zh-CN" altLang="en-US" dirty="0"/>
              <a:t>方法</a:t>
            </a:r>
            <a:endParaRPr kumimoji="1" lang="en-US" altLang="zh-CN" dirty="0"/>
          </a:p>
          <a:p>
            <a:r>
              <a:rPr lang="en" altLang="zh-CN" dirty="0" err="1"/>
              <a:t>var</a:t>
            </a:r>
            <a:r>
              <a:rPr lang="en" altLang="zh-CN" dirty="0"/>
              <a:t> d = new Date();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d.format</a:t>
            </a:r>
            <a:r>
              <a:rPr lang="en" altLang="zh-CN" dirty="0"/>
              <a:t>());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346E654-CE1A-0A4D-9B67-8C6D218238D7}"/>
              </a:ext>
            </a:extLst>
          </p:cNvPr>
          <p:cNvSpPr txBox="1"/>
          <p:nvPr/>
        </p:nvSpPr>
        <p:spPr>
          <a:xfrm>
            <a:off x="840658" y="2655955"/>
            <a:ext cx="4822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" altLang="zh-CN" dirty="0" err="1">
                <a:solidFill>
                  <a:srgbClr val="FF0000"/>
                </a:solidFill>
              </a:rPr>
              <a:t>TypeError</a:t>
            </a:r>
            <a:r>
              <a:rPr kumimoji="1" lang="en" altLang="zh-CN" dirty="0">
                <a:solidFill>
                  <a:srgbClr val="FF0000"/>
                </a:solidFill>
              </a:rPr>
              <a:t>: </a:t>
            </a:r>
            <a:r>
              <a:rPr kumimoji="1" lang="en" altLang="zh-CN" dirty="0" err="1">
                <a:solidFill>
                  <a:srgbClr val="FF0000"/>
                </a:solidFill>
              </a:rPr>
              <a:t>d.format</a:t>
            </a:r>
            <a:r>
              <a:rPr kumimoji="1" lang="en" altLang="zh-CN" dirty="0">
                <a:solidFill>
                  <a:srgbClr val="FF0000"/>
                </a:solidFill>
              </a:rPr>
              <a:t> is not a function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FCCBFC-6D9E-2E47-8EFB-141A1C2ABC4C}"/>
              </a:ext>
            </a:extLst>
          </p:cNvPr>
          <p:cNvSpPr txBox="1"/>
          <p:nvPr/>
        </p:nvSpPr>
        <p:spPr>
          <a:xfrm>
            <a:off x="840658" y="3323303"/>
            <a:ext cx="104197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经过扩展</a:t>
            </a:r>
            <a:r>
              <a:rPr kumimoji="1" lang="en-US" altLang="zh-CN" dirty="0"/>
              <a:t>format</a:t>
            </a:r>
            <a:r>
              <a:rPr kumimoji="1" lang="zh-CN" altLang="en-US" dirty="0"/>
              <a:t>方法：</a:t>
            </a:r>
            <a:endParaRPr kumimoji="1" lang="en-US" altLang="zh-CN" dirty="0"/>
          </a:p>
          <a:p>
            <a:r>
              <a:rPr lang="en" altLang="zh-CN" dirty="0" err="1"/>
              <a:t>Date.prototype.format</a:t>
            </a:r>
            <a:r>
              <a:rPr lang="en" altLang="zh-CN" dirty="0"/>
              <a:t> = function() {</a:t>
            </a:r>
          </a:p>
          <a:p>
            <a:r>
              <a:rPr lang="en" altLang="zh-CN" dirty="0"/>
              <a:t>	</a:t>
            </a:r>
            <a:r>
              <a:rPr lang="en" altLang="zh-CN" dirty="0" err="1"/>
              <a:t>var</a:t>
            </a:r>
            <a:r>
              <a:rPr lang="en" altLang="zh-CN" dirty="0"/>
              <a:t> y = </a:t>
            </a:r>
            <a:r>
              <a:rPr lang="en" altLang="zh-CN" dirty="0" err="1"/>
              <a:t>this.getFullYear</a:t>
            </a:r>
            <a:r>
              <a:rPr lang="en" altLang="zh-CN" dirty="0"/>
              <a:t>();</a:t>
            </a:r>
          </a:p>
          <a:p>
            <a:r>
              <a:rPr lang="en" altLang="zh-CN" dirty="0"/>
              <a:t>	</a:t>
            </a:r>
            <a:r>
              <a:rPr lang="en" altLang="zh-CN" dirty="0" err="1"/>
              <a:t>var</a:t>
            </a:r>
            <a:r>
              <a:rPr lang="en" altLang="zh-CN" dirty="0"/>
              <a:t> m = </a:t>
            </a:r>
            <a:r>
              <a:rPr lang="en" altLang="zh-CN" dirty="0" err="1"/>
              <a:t>this.getMonth</a:t>
            </a:r>
            <a:r>
              <a:rPr lang="en" altLang="zh-CN" dirty="0"/>
              <a:t>() + 1;</a:t>
            </a:r>
          </a:p>
          <a:p>
            <a:r>
              <a:rPr lang="en" altLang="zh-CN" dirty="0"/>
              <a:t>	</a:t>
            </a:r>
            <a:r>
              <a:rPr lang="en" altLang="zh-CN" dirty="0" err="1"/>
              <a:t>var</a:t>
            </a:r>
            <a:r>
              <a:rPr lang="en" altLang="zh-CN" dirty="0"/>
              <a:t> d = </a:t>
            </a:r>
            <a:r>
              <a:rPr lang="en" altLang="zh-CN" dirty="0" err="1"/>
              <a:t>this.getDate</a:t>
            </a:r>
            <a:r>
              <a:rPr lang="en" altLang="zh-CN" dirty="0"/>
              <a:t>();</a:t>
            </a:r>
            <a:br>
              <a:rPr lang="en" altLang="zh-CN" dirty="0"/>
            </a:br>
            <a:r>
              <a:rPr lang="en" altLang="zh-CN" dirty="0"/>
              <a:t>	return y + "-" + (m &lt; 10 </a:t>
            </a:r>
            <a:r>
              <a:rPr lang="zh-CN" altLang="en-US" dirty="0"/>
              <a:t>？</a:t>
            </a:r>
            <a:r>
              <a:rPr lang="en" altLang="zh-CN" dirty="0"/>
              <a:t>"0" + m : m) + "-" + (d &lt; 10 </a:t>
            </a:r>
            <a:r>
              <a:rPr lang="zh-CN" altLang="en-US" dirty="0"/>
              <a:t>？</a:t>
            </a:r>
            <a:r>
              <a:rPr lang="en" altLang="zh-CN" dirty="0"/>
              <a:t>"0" + d : d);</a:t>
            </a:r>
          </a:p>
          <a:p>
            <a:r>
              <a:rPr lang="en" altLang="zh-CN" dirty="0"/>
              <a:t>};</a:t>
            </a:r>
            <a:br>
              <a:rPr lang="en" altLang="zh-CN" dirty="0"/>
            </a:br>
            <a:r>
              <a:rPr lang="en" altLang="zh-CN" dirty="0" err="1"/>
              <a:t>var</a:t>
            </a:r>
            <a:r>
              <a:rPr lang="en" altLang="zh-CN" dirty="0"/>
              <a:t> d = new Date();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d.format</a:t>
            </a:r>
            <a:r>
              <a:rPr lang="en" altLang="zh-CN" dirty="0"/>
              <a:t>());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916A87F-F562-234F-9BC3-83F66FC796E3}"/>
              </a:ext>
            </a:extLst>
          </p:cNvPr>
          <p:cNvSpPr txBox="1"/>
          <p:nvPr/>
        </p:nvSpPr>
        <p:spPr>
          <a:xfrm>
            <a:off x="840658" y="5908626"/>
            <a:ext cx="2329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lang="zh-CN" altLang="en-US" dirty="0"/>
              <a:t> </a:t>
            </a:r>
            <a:r>
              <a:rPr lang="en-US" altLang="zh-CN" dirty="0"/>
              <a:t>"</a:t>
            </a:r>
            <a:r>
              <a:rPr kumimoji="1" lang="en-US" altLang="zh-CN" dirty="0"/>
              <a:t>2019-08-07</a:t>
            </a:r>
            <a:r>
              <a:rPr lang="en-US" altLang="zh-CN" dirty="0"/>
              <a:t>"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805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D7F6E-F513-C145-9477-29BF2E7A2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2687"/>
          </a:xfrm>
        </p:spPr>
        <p:txBody>
          <a:bodyPr/>
          <a:lstStyle/>
          <a:p>
            <a:r>
              <a:rPr kumimoji="1" lang="zh-CN" altLang="en-US" dirty="0"/>
              <a:t>异步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E251EB-2962-5846-8A60-CE0823BEA0E7}"/>
              </a:ext>
            </a:extLst>
          </p:cNvPr>
          <p:cNvSpPr txBox="1"/>
          <p:nvPr/>
        </p:nvSpPr>
        <p:spPr>
          <a:xfrm>
            <a:off x="646111" y="131843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通过回调函数实现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E8B417F-0FDC-A946-98E4-2CD4FBC05FDF}"/>
              </a:ext>
            </a:extLst>
          </p:cNvPr>
          <p:cNvSpPr txBox="1"/>
          <p:nvPr/>
        </p:nvSpPr>
        <p:spPr>
          <a:xfrm>
            <a:off x="646111" y="1913860"/>
            <a:ext cx="53800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/>
              <a:t>function </a:t>
            </a:r>
            <a:r>
              <a:rPr lang="en" altLang="zh-CN" dirty="0" err="1"/>
              <a:t>getDataFromServer</a:t>
            </a:r>
            <a:r>
              <a:rPr lang="en" altLang="zh-CN" dirty="0"/>
              <a:t>(success, error) {</a:t>
            </a:r>
          </a:p>
          <a:p>
            <a:r>
              <a:rPr lang="en" altLang="zh-CN" dirty="0"/>
              <a:t>	</a:t>
            </a:r>
            <a:r>
              <a:rPr lang="en" altLang="zh-CN" dirty="0" err="1"/>
              <a:t>setTimeout</a:t>
            </a:r>
            <a:r>
              <a:rPr lang="en" altLang="zh-CN" dirty="0"/>
              <a:t>(() =&gt; {</a:t>
            </a:r>
          </a:p>
          <a:p>
            <a:r>
              <a:rPr lang="en" altLang="zh-CN" dirty="0"/>
              <a:t>		success("</a:t>
            </a:r>
            <a:r>
              <a:rPr lang="zh-CN" altLang="en-US" dirty="0"/>
              <a:t>成功获取到数据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	}, 2000);</a:t>
            </a:r>
          </a:p>
          <a:p>
            <a:r>
              <a:rPr lang="en-US" altLang="zh-CN" dirty="0"/>
              <a:t>}</a:t>
            </a:r>
          </a:p>
          <a:p>
            <a:br>
              <a:rPr lang="en-US" altLang="zh-CN" dirty="0"/>
            </a:br>
            <a:r>
              <a:rPr lang="en" altLang="zh-CN" dirty="0" err="1"/>
              <a:t>getDataFromServer</a:t>
            </a:r>
            <a:r>
              <a:rPr lang="en" altLang="zh-CN" dirty="0"/>
              <a:t>(function(res) {</a:t>
            </a:r>
          </a:p>
          <a:p>
            <a:r>
              <a:rPr lang="en" altLang="zh-CN" dirty="0"/>
              <a:t>	</a:t>
            </a:r>
            <a:r>
              <a:rPr lang="en" altLang="zh-CN" dirty="0" err="1"/>
              <a:t>console.log</a:t>
            </a:r>
            <a:r>
              <a:rPr lang="en" altLang="zh-CN" dirty="0"/>
              <a:t>(res);</a:t>
            </a:r>
          </a:p>
          <a:p>
            <a:r>
              <a:rPr lang="en" altLang="zh-CN" dirty="0"/>
              <a:t>});</a:t>
            </a:r>
          </a:p>
          <a:p>
            <a:br>
              <a:rPr lang="en" altLang="zh-CN" dirty="0"/>
            </a:br>
            <a:r>
              <a:rPr lang="en" altLang="zh-CN" dirty="0" err="1"/>
              <a:t>console.log</a:t>
            </a:r>
            <a:r>
              <a:rPr lang="en" altLang="zh-CN" dirty="0"/>
              <a:t>('</a:t>
            </a:r>
            <a:r>
              <a:rPr lang="zh-CN" altLang="en-US" dirty="0"/>
              <a:t>主线程已结束</a:t>
            </a:r>
            <a:r>
              <a:rPr lang="en-US" altLang="zh-CN" dirty="0"/>
              <a:t>');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FBE25CE-9CCB-AB4E-ADF2-7BF076B080D2}"/>
              </a:ext>
            </a:extLst>
          </p:cNvPr>
          <p:cNvSpPr txBox="1"/>
          <p:nvPr/>
        </p:nvSpPr>
        <p:spPr>
          <a:xfrm>
            <a:off x="646111" y="544230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lang="zh-CN" altLang="en-US" dirty="0"/>
              <a:t>主线程已结束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858B38-AE18-F34A-90E1-815CAB5919A9}"/>
              </a:ext>
            </a:extLst>
          </p:cNvPr>
          <p:cNvSpPr txBox="1"/>
          <p:nvPr/>
        </p:nvSpPr>
        <p:spPr>
          <a:xfrm>
            <a:off x="1349564" y="583142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成功获取到数据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631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grpId="2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1A2E8-F3EC-6245-B099-DEFAE0A3A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1846"/>
          </a:xfrm>
        </p:spPr>
        <p:txBody>
          <a:bodyPr/>
          <a:lstStyle/>
          <a:p>
            <a:r>
              <a:rPr kumimoji="1" lang="zh-CN" altLang="en-US" dirty="0"/>
              <a:t>异常处理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CF7116F-7D79-8745-9D8C-052CE8105E99}"/>
              </a:ext>
            </a:extLst>
          </p:cNvPr>
          <p:cNvSpPr txBox="1"/>
          <p:nvPr/>
        </p:nvSpPr>
        <p:spPr>
          <a:xfrm>
            <a:off x="6759102" y="1025460"/>
            <a:ext cx="324319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例</a:t>
            </a:r>
            <a:r>
              <a:rPr lang="en-US" altLang="zh-CN" dirty="0"/>
              <a:t>2:</a:t>
            </a:r>
            <a:endParaRPr lang="en" altLang="zh-CN" dirty="0"/>
          </a:p>
          <a:p>
            <a:r>
              <a:rPr lang="en" altLang="zh-CN" dirty="0" err="1"/>
              <a:t>console.log</a:t>
            </a:r>
            <a:r>
              <a:rPr lang="en" altLang="zh-CN" dirty="0"/>
              <a:t>("</a:t>
            </a:r>
            <a:r>
              <a:rPr lang="zh-CN" altLang="en-US" dirty="0"/>
              <a:t>程序开始</a:t>
            </a:r>
            <a:r>
              <a:rPr lang="en-US" altLang="zh-CN" dirty="0"/>
              <a:t>");</a:t>
            </a:r>
            <a:endParaRPr lang="en" altLang="zh-CN" dirty="0"/>
          </a:p>
          <a:p>
            <a:r>
              <a:rPr lang="en" altLang="zh-CN" dirty="0"/>
              <a:t>try {</a:t>
            </a:r>
          </a:p>
          <a:p>
            <a:r>
              <a:rPr lang="en" altLang="zh-CN" dirty="0"/>
              <a:t>	</a:t>
            </a:r>
            <a:r>
              <a:rPr lang="en" altLang="zh-CN" dirty="0" err="1"/>
              <a:t>console.log</a:t>
            </a:r>
            <a:r>
              <a:rPr lang="en" altLang="zh-CN" dirty="0"/>
              <a:t>(value);</a:t>
            </a:r>
          </a:p>
          <a:p>
            <a:r>
              <a:rPr lang="en" altLang="zh-CN" dirty="0"/>
              <a:t>}</a:t>
            </a:r>
          </a:p>
          <a:p>
            <a:r>
              <a:rPr lang="en" altLang="zh-CN" dirty="0"/>
              <a:t>catch(e) {</a:t>
            </a:r>
          </a:p>
          <a:p>
            <a:r>
              <a:rPr lang="en" altLang="zh-CN" dirty="0"/>
              <a:t>	</a:t>
            </a:r>
            <a:r>
              <a:rPr lang="en" altLang="zh-CN" dirty="0" err="1"/>
              <a:t>console.log</a:t>
            </a:r>
            <a:r>
              <a:rPr lang="en" altLang="zh-CN" dirty="0"/>
              <a:t>('error', e);</a:t>
            </a:r>
          </a:p>
          <a:p>
            <a:r>
              <a:rPr lang="en" altLang="zh-CN" dirty="0"/>
              <a:t>}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("</a:t>
            </a:r>
            <a:r>
              <a:rPr lang="zh-CN" altLang="en-US" dirty="0"/>
              <a:t>程序正常结束</a:t>
            </a:r>
            <a:r>
              <a:rPr lang="en-US" altLang="zh-CN" dirty="0"/>
              <a:t>");</a:t>
            </a:r>
          </a:p>
          <a:p>
            <a:endParaRPr lang="en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3327E2F-5820-0F4C-8808-75BA973C6FE7}"/>
              </a:ext>
            </a:extLst>
          </p:cNvPr>
          <p:cNvSpPr txBox="1"/>
          <p:nvPr/>
        </p:nvSpPr>
        <p:spPr>
          <a:xfrm>
            <a:off x="789709" y="2805348"/>
            <a:ext cx="4822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输出：程序开始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zh-CN" altLang="en-US" dirty="0"/>
              <a:t>   </a:t>
            </a:r>
            <a:r>
              <a:rPr kumimoji="1" lang="en" altLang="zh-CN" dirty="0" err="1">
                <a:solidFill>
                  <a:srgbClr val="FF0000"/>
                </a:solidFill>
              </a:rPr>
              <a:t>ReferenceError</a:t>
            </a:r>
            <a:r>
              <a:rPr kumimoji="1" lang="en" altLang="zh-CN" dirty="0">
                <a:solidFill>
                  <a:srgbClr val="FF0000"/>
                </a:solidFill>
              </a:rPr>
              <a:t>: value is not defined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48C9B9F-4FD5-8645-BB61-011F6476E44A}"/>
              </a:ext>
            </a:extLst>
          </p:cNvPr>
          <p:cNvSpPr txBox="1"/>
          <p:nvPr/>
        </p:nvSpPr>
        <p:spPr>
          <a:xfrm>
            <a:off x="798022" y="1471353"/>
            <a:ext cx="27815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例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" altLang="zh-CN" dirty="0" err="1"/>
              <a:t>console.log</a:t>
            </a:r>
            <a:r>
              <a:rPr lang="en" altLang="zh-CN" dirty="0"/>
              <a:t>("</a:t>
            </a:r>
            <a:r>
              <a:rPr lang="zh-CN" altLang="en-US" dirty="0"/>
              <a:t>程序开始</a:t>
            </a:r>
            <a:r>
              <a:rPr lang="en-US" altLang="zh-CN" dirty="0"/>
              <a:t>");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(value);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("</a:t>
            </a:r>
            <a:r>
              <a:rPr lang="zh-CN" altLang="en-US" dirty="0"/>
              <a:t>程序结束</a:t>
            </a:r>
            <a:r>
              <a:rPr lang="en-US" altLang="zh-CN" dirty="0"/>
              <a:t>");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5C3C691-C9BA-FD44-BBB1-7FF21F4F2E23}"/>
              </a:ext>
            </a:extLst>
          </p:cNvPr>
          <p:cNvSpPr txBox="1"/>
          <p:nvPr/>
        </p:nvSpPr>
        <p:spPr>
          <a:xfrm>
            <a:off x="6759102" y="3807777"/>
            <a:ext cx="53944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输出：程序开始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zh-CN" altLang="en-US" dirty="0"/>
              <a:t>   </a:t>
            </a:r>
            <a:r>
              <a:rPr kumimoji="1" lang="en" altLang="zh-CN" dirty="0"/>
              <a:t>error </a:t>
            </a:r>
            <a:r>
              <a:rPr kumimoji="1" lang="en" altLang="zh-CN" dirty="0" err="1"/>
              <a:t>ReferenceError</a:t>
            </a:r>
            <a:r>
              <a:rPr kumimoji="1" lang="en" altLang="zh-CN" dirty="0"/>
              <a:t>: value is not defined</a:t>
            </a:r>
          </a:p>
          <a:p>
            <a:r>
              <a:rPr kumimoji="1" lang="en-US" altLang="zh-CN" dirty="0"/>
              <a:t>	</a:t>
            </a:r>
            <a:r>
              <a:rPr kumimoji="1" lang="zh-CN" altLang="en-US" dirty="0"/>
              <a:t>   程序正常结束</a:t>
            </a:r>
          </a:p>
        </p:txBody>
      </p:sp>
    </p:spTree>
    <p:extLst>
      <p:ext uri="{BB962C8B-B14F-4D97-AF65-F5344CB8AC3E}">
        <p14:creationId xmlns:p14="http://schemas.microsoft.com/office/powerpoint/2010/main" val="3171786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C32085-C333-DC4C-A19D-5218CC686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2627"/>
          </a:xfrm>
        </p:spPr>
        <p:txBody>
          <a:bodyPr/>
          <a:lstStyle/>
          <a:p>
            <a:r>
              <a:rPr kumimoji="1" lang="zh-CN" altLang="en-US" dirty="0"/>
              <a:t>原型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CF5AD15-7BEC-1C4E-9E1E-57ED1A3C7547}"/>
              </a:ext>
            </a:extLst>
          </p:cNvPr>
          <p:cNvSpPr txBox="1"/>
          <p:nvPr/>
        </p:nvSpPr>
        <p:spPr>
          <a:xfrm>
            <a:off x="646111" y="1363287"/>
            <a:ext cx="611257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 err="1"/>
              <a:t>var</a:t>
            </a:r>
            <a:r>
              <a:rPr lang="en" altLang="zh-CN" dirty="0"/>
              <a:t> a = {</a:t>
            </a:r>
          </a:p>
          <a:p>
            <a:r>
              <a:rPr lang="en" altLang="zh-CN" dirty="0"/>
              <a:t>	v: 1</a:t>
            </a:r>
          </a:p>
          <a:p>
            <a:r>
              <a:rPr lang="en" altLang="zh-CN" dirty="0"/>
              <a:t>};</a:t>
            </a:r>
          </a:p>
          <a:p>
            <a:r>
              <a:rPr lang="en" altLang="zh-CN" dirty="0" err="1"/>
              <a:t>var</a:t>
            </a:r>
            <a:r>
              <a:rPr lang="en" altLang="zh-CN" dirty="0"/>
              <a:t> b = </a:t>
            </a:r>
            <a:r>
              <a:rPr lang="en" altLang="zh-CN" dirty="0" err="1"/>
              <a:t>Object.create</a:t>
            </a:r>
            <a:r>
              <a:rPr lang="en" altLang="zh-CN" dirty="0"/>
              <a:t>(a);</a:t>
            </a:r>
          </a:p>
          <a:p>
            <a:r>
              <a:rPr lang="en" altLang="zh-CN" dirty="0" err="1"/>
              <a:t>var</a:t>
            </a:r>
            <a:r>
              <a:rPr lang="en" altLang="zh-CN" dirty="0"/>
              <a:t> c = </a:t>
            </a:r>
            <a:r>
              <a:rPr lang="en" altLang="zh-CN" dirty="0" err="1"/>
              <a:t>Object.create</a:t>
            </a:r>
            <a:r>
              <a:rPr lang="en" altLang="zh-CN" dirty="0"/>
              <a:t>(b);</a:t>
            </a:r>
          </a:p>
          <a:p>
            <a:r>
              <a:rPr lang="en" altLang="zh-CN" dirty="0" err="1"/>
              <a:t>c.v</a:t>
            </a:r>
            <a:r>
              <a:rPr lang="en" altLang="zh-CN" dirty="0"/>
              <a:t> = 2;</a:t>
            </a:r>
          </a:p>
          <a:p>
            <a:br>
              <a:rPr lang="en" altLang="zh-CN" dirty="0"/>
            </a:br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b.v</a:t>
            </a:r>
            <a:r>
              <a:rPr lang="en" altLang="zh-CN" dirty="0"/>
              <a:t>); // 1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c.v</a:t>
            </a:r>
            <a:r>
              <a:rPr lang="en" altLang="zh-CN" dirty="0"/>
              <a:t>); // 2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(c === a); // false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(b === a); // false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Object.getPrototypeOf</a:t>
            </a:r>
            <a:r>
              <a:rPr lang="en" altLang="zh-CN" dirty="0"/>
              <a:t>(b) === a); // true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Object.getPrototypeOf</a:t>
            </a:r>
            <a:r>
              <a:rPr lang="en" altLang="zh-CN" dirty="0"/>
              <a:t>(c) === b); // true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3C3D8AA-F66F-CB42-99B6-76809075E54F}"/>
              </a:ext>
            </a:extLst>
          </p:cNvPr>
          <p:cNvSpPr txBox="1"/>
          <p:nvPr/>
        </p:nvSpPr>
        <p:spPr>
          <a:xfrm>
            <a:off x="7473142" y="1928553"/>
            <a:ext cx="3595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原型链：</a:t>
            </a:r>
            <a:endParaRPr kumimoji="1" lang="en-US" altLang="zh-CN" dirty="0"/>
          </a:p>
          <a:p>
            <a:r>
              <a:rPr kumimoji="1" lang="zh-CN" altLang="en-US" dirty="0"/>
              <a:t>由</a:t>
            </a:r>
            <a:r>
              <a:rPr kumimoji="1" lang="en-US" altLang="zh-CN" dirty="0"/>
              <a:t>c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组成的链路叫原型连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6939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2D9DD5-6702-8046-95A7-785339CC1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9609"/>
          </a:xfrm>
        </p:spPr>
        <p:txBody>
          <a:bodyPr/>
          <a:lstStyle/>
          <a:p>
            <a:r>
              <a:rPr kumimoji="1" lang="zh-CN" altLang="en-US" dirty="0"/>
              <a:t>变量类型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C8BE16-D7E4-3247-84ED-598D793A0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993" y="1481894"/>
            <a:ext cx="3710735" cy="2742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1</a:t>
            </a:r>
            <a:r>
              <a:rPr kumimoji="1" lang="zh-CN" altLang="en-US" dirty="0"/>
              <a:t>、</a:t>
            </a:r>
            <a:r>
              <a:rPr lang="en" altLang="zh-CN" dirty="0"/>
              <a:t>undefined</a:t>
            </a:r>
            <a:r>
              <a:rPr lang="zh-CN" altLang="en-US" dirty="0"/>
              <a:t>    </a:t>
            </a:r>
            <a:r>
              <a:rPr lang="en-US" altLang="zh-CN" dirty="0"/>
              <a:t>//</a:t>
            </a:r>
            <a:r>
              <a:rPr lang="zh-CN" altLang="en-US" dirty="0"/>
              <a:t> 没有赋值</a:t>
            </a:r>
            <a:endParaRPr lang="en" altLang="zh-CN" dirty="0"/>
          </a:p>
          <a:p>
            <a:pPr marL="0" indent="0">
              <a:buNone/>
            </a:pPr>
            <a:r>
              <a:rPr kumimoji="1" lang="en-US" altLang="zh-CN" dirty="0"/>
              <a:t>2</a:t>
            </a:r>
            <a:r>
              <a:rPr kumimoji="1" lang="zh-CN" altLang="en-US" dirty="0"/>
              <a:t>、</a:t>
            </a:r>
            <a:r>
              <a:rPr lang="en" altLang="zh-CN" dirty="0"/>
              <a:t>null</a:t>
            </a:r>
            <a:r>
              <a:rPr lang="zh-CN" altLang="en-US" dirty="0"/>
              <a:t> </a:t>
            </a:r>
            <a:r>
              <a:rPr lang="en-US" altLang="zh-CN" dirty="0"/>
              <a:t>//</a:t>
            </a:r>
            <a:r>
              <a:rPr lang="zh-CN" altLang="en-US" dirty="0"/>
              <a:t> 没有对象</a:t>
            </a:r>
            <a:endParaRPr lang="en" altLang="zh-CN" dirty="0"/>
          </a:p>
          <a:p>
            <a:pPr marL="0" indent="0">
              <a:buNone/>
            </a:pPr>
            <a:r>
              <a:rPr kumimoji="1" lang="en-US" altLang="zh-CN" dirty="0"/>
              <a:t>3</a:t>
            </a:r>
            <a:r>
              <a:rPr kumimoji="1" lang="zh-CN" altLang="en-US" dirty="0"/>
              <a:t>、</a:t>
            </a:r>
            <a:r>
              <a:rPr lang="zh-CN" altLang="en-US" dirty="0"/>
              <a:t>布尔值</a:t>
            </a:r>
            <a:r>
              <a:rPr lang="en-US" altLang="zh-CN" dirty="0"/>
              <a:t>(</a:t>
            </a:r>
            <a:r>
              <a:rPr lang="en" altLang="zh-CN" dirty="0"/>
              <a:t>Boolean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kumimoji="1" lang="en-US" altLang="zh-CN" dirty="0"/>
              <a:t>4</a:t>
            </a:r>
            <a:r>
              <a:rPr kumimoji="1" lang="zh-CN" altLang="en-US" dirty="0"/>
              <a:t>、字符串</a:t>
            </a:r>
            <a:r>
              <a:rPr kumimoji="1" lang="en-US" altLang="zh-CN" dirty="0"/>
              <a:t>(</a:t>
            </a:r>
            <a:r>
              <a:rPr lang="en" altLang="zh-CN" dirty="0"/>
              <a:t>String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kumimoji="1" lang="en-US" altLang="zh-CN" dirty="0"/>
              <a:t>5</a:t>
            </a:r>
            <a:r>
              <a:rPr kumimoji="1" lang="zh-CN" altLang="en-US" dirty="0"/>
              <a:t>、</a:t>
            </a:r>
            <a:r>
              <a:rPr lang="zh-CN" altLang="en-US" dirty="0"/>
              <a:t>数值</a:t>
            </a:r>
            <a:r>
              <a:rPr lang="en-US" altLang="zh-CN" dirty="0"/>
              <a:t>(</a:t>
            </a:r>
            <a:r>
              <a:rPr lang="en" altLang="zh-CN" dirty="0"/>
              <a:t>Number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kumimoji="1" lang="en-US" altLang="zh-CN" dirty="0"/>
              <a:t>6</a:t>
            </a:r>
            <a:r>
              <a:rPr kumimoji="1" lang="zh-CN" altLang="en-US" dirty="0"/>
              <a:t>、</a:t>
            </a:r>
            <a:r>
              <a:rPr lang="zh-CN" altLang="en-US" dirty="0"/>
              <a:t>对象</a:t>
            </a:r>
            <a:r>
              <a:rPr lang="en-US" altLang="zh-CN" dirty="0"/>
              <a:t>(</a:t>
            </a:r>
            <a:r>
              <a:rPr lang="en" altLang="zh-CN" dirty="0"/>
              <a:t>Object</a:t>
            </a:r>
            <a:r>
              <a:rPr lang="en-US" altLang="zh-CN" dirty="0"/>
              <a:t>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EB6AC9-6950-FC4A-BC22-5FC0F0F1A11B}"/>
              </a:ext>
            </a:extLst>
          </p:cNvPr>
          <p:cNvSpPr txBox="1"/>
          <p:nvPr/>
        </p:nvSpPr>
        <p:spPr>
          <a:xfrm>
            <a:off x="4337731" y="1489500"/>
            <a:ext cx="692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typeof</a:t>
            </a:r>
            <a:r>
              <a:rPr lang="en" altLang="zh-CN" dirty="0"/>
              <a:t>(undefined));</a:t>
            </a:r>
            <a:r>
              <a:rPr lang="zh-CN" altLang="en-US" dirty="0"/>
              <a:t> 输出：</a:t>
            </a:r>
            <a:r>
              <a:rPr lang="en" altLang="zh-CN" dirty="0"/>
              <a:t> </a:t>
            </a:r>
            <a:r>
              <a:rPr lang="en-US" altLang="zh-CN" dirty="0"/>
              <a:t>"</a:t>
            </a:r>
            <a:r>
              <a:rPr lang="en" altLang="zh-CN" dirty="0"/>
              <a:t>undefined</a:t>
            </a:r>
            <a:r>
              <a:rPr lang="en-US" altLang="zh-CN" dirty="0"/>
              <a:t>"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56666EE-BFEA-914D-AA2E-E86109EA8D19}"/>
              </a:ext>
            </a:extLst>
          </p:cNvPr>
          <p:cNvSpPr txBox="1"/>
          <p:nvPr/>
        </p:nvSpPr>
        <p:spPr>
          <a:xfrm>
            <a:off x="4337731" y="1937307"/>
            <a:ext cx="692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typeof</a:t>
            </a:r>
            <a:r>
              <a:rPr lang="en" altLang="zh-CN" dirty="0"/>
              <a:t>(null));</a:t>
            </a:r>
            <a:r>
              <a:rPr lang="zh-CN" altLang="en-US" dirty="0"/>
              <a:t> 输出：</a:t>
            </a:r>
            <a:r>
              <a:rPr lang="en" altLang="zh-CN" dirty="0"/>
              <a:t> </a:t>
            </a:r>
            <a:r>
              <a:rPr lang="en-US" altLang="zh-CN" dirty="0"/>
              <a:t>"</a:t>
            </a:r>
            <a:r>
              <a:rPr lang="en" altLang="zh-CN" dirty="0"/>
              <a:t>object</a:t>
            </a:r>
            <a:r>
              <a:rPr lang="en-US" altLang="zh-CN" dirty="0"/>
              <a:t>"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F2E18DF-47C9-244B-8E15-593D81B9A903}"/>
              </a:ext>
            </a:extLst>
          </p:cNvPr>
          <p:cNvSpPr txBox="1"/>
          <p:nvPr/>
        </p:nvSpPr>
        <p:spPr>
          <a:xfrm>
            <a:off x="4337731" y="2385114"/>
            <a:ext cx="692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typeof</a:t>
            </a:r>
            <a:r>
              <a:rPr lang="en" altLang="zh-CN" dirty="0"/>
              <a:t>(</a:t>
            </a:r>
            <a:r>
              <a:rPr lang="en-US" altLang="zh-CN" dirty="0"/>
              <a:t>true</a:t>
            </a:r>
            <a:r>
              <a:rPr lang="en" altLang="zh-CN" dirty="0"/>
              <a:t>));</a:t>
            </a:r>
            <a:r>
              <a:rPr lang="zh-CN" altLang="en-US" dirty="0"/>
              <a:t> 输出：</a:t>
            </a:r>
            <a:r>
              <a:rPr lang="en" altLang="zh-CN" dirty="0"/>
              <a:t> </a:t>
            </a:r>
            <a:r>
              <a:rPr lang="en-US" altLang="zh-CN" dirty="0"/>
              <a:t>"</a:t>
            </a:r>
            <a:r>
              <a:rPr lang="en" altLang="zh-CN" dirty="0" err="1"/>
              <a:t>boolean</a:t>
            </a:r>
            <a:r>
              <a:rPr lang="en-US" altLang="zh-CN" dirty="0"/>
              <a:t>"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8130192-222F-5642-AA36-923F486B7314}"/>
              </a:ext>
            </a:extLst>
          </p:cNvPr>
          <p:cNvSpPr txBox="1"/>
          <p:nvPr/>
        </p:nvSpPr>
        <p:spPr>
          <a:xfrm>
            <a:off x="4337731" y="2787176"/>
            <a:ext cx="692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typeof</a:t>
            </a:r>
            <a:r>
              <a:rPr lang="en" altLang="zh-CN" dirty="0"/>
              <a:t>('</a:t>
            </a:r>
            <a:r>
              <a:rPr lang="en" altLang="zh-CN" dirty="0" err="1"/>
              <a:t>abc</a:t>
            </a:r>
            <a:r>
              <a:rPr lang="en" altLang="zh-CN" dirty="0"/>
              <a:t>'));</a:t>
            </a:r>
            <a:r>
              <a:rPr lang="zh-CN" altLang="en-US" dirty="0"/>
              <a:t>输出：</a:t>
            </a:r>
            <a:r>
              <a:rPr lang="en" altLang="zh-CN" dirty="0"/>
              <a:t> </a:t>
            </a:r>
            <a:r>
              <a:rPr lang="en-US" altLang="zh-CN" dirty="0"/>
              <a:t>"</a:t>
            </a:r>
            <a:r>
              <a:rPr lang="en" altLang="zh-CN" dirty="0"/>
              <a:t>string</a:t>
            </a:r>
            <a:r>
              <a:rPr lang="en-US" altLang="zh-CN" dirty="0"/>
              <a:t>"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64CB36D-1A8A-C649-83D1-944D63952DCB}"/>
              </a:ext>
            </a:extLst>
          </p:cNvPr>
          <p:cNvSpPr txBox="1"/>
          <p:nvPr/>
        </p:nvSpPr>
        <p:spPr>
          <a:xfrm>
            <a:off x="4337731" y="3212015"/>
            <a:ext cx="692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typeof</a:t>
            </a:r>
            <a:r>
              <a:rPr lang="en" altLang="zh-CN" dirty="0"/>
              <a:t>(1));</a:t>
            </a:r>
            <a:r>
              <a:rPr lang="zh-CN" altLang="en-US" dirty="0"/>
              <a:t>输出：</a:t>
            </a:r>
            <a:r>
              <a:rPr lang="en" altLang="zh-CN" dirty="0"/>
              <a:t> </a:t>
            </a:r>
            <a:r>
              <a:rPr lang="en-US" altLang="zh-CN" dirty="0"/>
              <a:t>"</a:t>
            </a:r>
            <a:r>
              <a:rPr lang="en" altLang="zh-CN" dirty="0"/>
              <a:t>number</a:t>
            </a:r>
            <a:r>
              <a:rPr lang="en-US" altLang="zh-CN" dirty="0"/>
              <a:t>"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4DC5CD6-11E6-1A42-A99A-1C0A39EB88A4}"/>
              </a:ext>
            </a:extLst>
          </p:cNvPr>
          <p:cNvSpPr txBox="1"/>
          <p:nvPr/>
        </p:nvSpPr>
        <p:spPr>
          <a:xfrm>
            <a:off x="4337731" y="3604124"/>
            <a:ext cx="692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typeof</a:t>
            </a:r>
            <a:r>
              <a:rPr lang="en" altLang="zh-CN" dirty="0"/>
              <a:t>(</a:t>
            </a:r>
            <a:r>
              <a:rPr lang="en-US" altLang="zh-CN" dirty="0"/>
              <a:t>{}</a:t>
            </a:r>
            <a:r>
              <a:rPr lang="en" altLang="zh-CN" dirty="0"/>
              <a:t>));</a:t>
            </a:r>
            <a:r>
              <a:rPr lang="zh-CN" altLang="en-US" dirty="0"/>
              <a:t>输出：</a:t>
            </a:r>
            <a:r>
              <a:rPr lang="en" altLang="zh-CN" dirty="0"/>
              <a:t> </a:t>
            </a:r>
            <a:r>
              <a:rPr lang="en-US" altLang="zh-CN" dirty="0"/>
              <a:t>"</a:t>
            </a:r>
            <a:r>
              <a:rPr lang="en" altLang="zh-CN" dirty="0"/>
              <a:t>object</a:t>
            </a:r>
            <a:r>
              <a:rPr lang="en-US" altLang="zh-CN" dirty="0"/>
              <a:t>"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03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1D85EE-17A7-6942-8468-19D23D5C4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4315"/>
          </a:xfrm>
        </p:spPr>
        <p:txBody>
          <a:bodyPr/>
          <a:lstStyle/>
          <a:p>
            <a:r>
              <a:rPr kumimoji="1" lang="zh-CN" altLang="en-US" dirty="0"/>
              <a:t>类实现原理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688B7F7-787C-4B44-BBEB-BE8D74D95455}"/>
              </a:ext>
            </a:extLst>
          </p:cNvPr>
          <p:cNvSpPr txBox="1"/>
          <p:nvPr/>
        </p:nvSpPr>
        <p:spPr>
          <a:xfrm>
            <a:off x="646111" y="1288472"/>
            <a:ext cx="105178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/>
              <a:t>function User(name) {</a:t>
            </a:r>
          </a:p>
          <a:p>
            <a:r>
              <a:rPr lang="en" altLang="zh-CN" dirty="0"/>
              <a:t>	</a:t>
            </a:r>
            <a:r>
              <a:rPr lang="en" altLang="zh-CN" dirty="0" err="1"/>
              <a:t>this.name</a:t>
            </a:r>
            <a:r>
              <a:rPr lang="en" altLang="zh-CN" dirty="0"/>
              <a:t> = name;</a:t>
            </a:r>
          </a:p>
          <a:p>
            <a:r>
              <a:rPr lang="en" altLang="zh-CN" dirty="0"/>
              <a:t>}</a:t>
            </a:r>
          </a:p>
          <a:p>
            <a:r>
              <a:rPr lang="en" altLang="zh-CN" dirty="0" err="1"/>
              <a:t>User.prototype.getName</a:t>
            </a:r>
            <a:r>
              <a:rPr lang="en" altLang="zh-CN" dirty="0"/>
              <a:t> = function() {</a:t>
            </a:r>
          </a:p>
          <a:p>
            <a:r>
              <a:rPr lang="en" altLang="zh-CN" dirty="0"/>
              <a:t>	return </a:t>
            </a:r>
            <a:r>
              <a:rPr lang="en" altLang="zh-CN" dirty="0" err="1"/>
              <a:t>this.name</a:t>
            </a:r>
            <a:r>
              <a:rPr lang="en" altLang="zh-CN" dirty="0"/>
              <a:t>;</a:t>
            </a:r>
          </a:p>
          <a:p>
            <a:r>
              <a:rPr lang="en" altLang="zh-CN" dirty="0"/>
              <a:t>};</a:t>
            </a:r>
          </a:p>
          <a:p>
            <a:br>
              <a:rPr lang="en" altLang="zh-CN" dirty="0"/>
            </a:br>
            <a:r>
              <a:rPr lang="en" altLang="zh-CN" dirty="0" err="1"/>
              <a:t>var</a:t>
            </a:r>
            <a:r>
              <a:rPr lang="en" altLang="zh-CN" dirty="0"/>
              <a:t> user = new User("</a:t>
            </a:r>
            <a:r>
              <a:rPr lang="en" altLang="zh-CN" dirty="0" err="1"/>
              <a:t>ddd</a:t>
            </a:r>
            <a:r>
              <a:rPr lang="en" altLang="zh-CN" dirty="0"/>
              <a:t>");</a:t>
            </a:r>
          </a:p>
          <a:p>
            <a:br>
              <a:rPr lang="en" altLang="zh-CN" dirty="0"/>
            </a:br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Object.getPrototypeOf</a:t>
            </a:r>
            <a:r>
              <a:rPr lang="en" altLang="zh-CN" dirty="0"/>
              <a:t>(user) === </a:t>
            </a:r>
            <a:r>
              <a:rPr lang="en" altLang="zh-CN" dirty="0" err="1"/>
              <a:t>User.prototype</a:t>
            </a:r>
            <a:r>
              <a:rPr lang="en" altLang="zh-CN" dirty="0"/>
              <a:t>); // true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Object.getPrototypeOf</a:t>
            </a:r>
            <a:r>
              <a:rPr lang="en" altLang="zh-CN" dirty="0"/>
              <a:t>(user).</a:t>
            </a:r>
            <a:r>
              <a:rPr lang="en" altLang="zh-CN" dirty="0" err="1"/>
              <a:t>getName</a:t>
            </a:r>
            <a:r>
              <a:rPr lang="en" altLang="zh-CN" dirty="0"/>
              <a:t> === </a:t>
            </a:r>
            <a:r>
              <a:rPr lang="en" altLang="zh-CN" dirty="0" err="1"/>
              <a:t>User.prototype.getName</a:t>
            </a:r>
            <a:r>
              <a:rPr lang="en" altLang="zh-CN" dirty="0"/>
              <a:t>); // true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Object.getPrototypeOf</a:t>
            </a:r>
            <a:r>
              <a:rPr lang="en" altLang="zh-CN" dirty="0"/>
              <a:t>(user).constructor === User); // true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A374D6A-5D91-744B-95EB-F604E45FA28E}"/>
              </a:ext>
            </a:extLst>
          </p:cNvPr>
          <p:cNvSpPr txBox="1"/>
          <p:nvPr/>
        </p:nvSpPr>
        <p:spPr>
          <a:xfrm>
            <a:off x="3931921" y="2726574"/>
            <a:ext cx="47965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等价于：</a:t>
            </a:r>
            <a:endParaRPr kumimoji="1" lang="en-US" altLang="zh-CN" dirty="0"/>
          </a:p>
          <a:p>
            <a:r>
              <a:rPr lang="en" altLang="zh-CN" dirty="0" err="1"/>
              <a:t>var</a:t>
            </a:r>
            <a:r>
              <a:rPr lang="en" altLang="zh-CN" dirty="0"/>
              <a:t> user = </a:t>
            </a:r>
            <a:r>
              <a:rPr lang="en" altLang="zh-CN" dirty="0" err="1"/>
              <a:t>Object.create</a:t>
            </a:r>
            <a:r>
              <a:rPr lang="en" altLang="zh-CN" dirty="0"/>
              <a:t>(</a:t>
            </a:r>
            <a:r>
              <a:rPr lang="en" altLang="zh-CN" dirty="0" err="1"/>
              <a:t>User.prototype</a:t>
            </a:r>
            <a:r>
              <a:rPr lang="en" altLang="zh-CN" dirty="0"/>
              <a:t>);</a:t>
            </a:r>
          </a:p>
          <a:p>
            <a:r>
              <a:rPr lang="en" altLang="zh-CN" dirty="0" err="1"/>
              <a:t>user.constructor</a:t>
            </a:r>
            <a:r>
              <a:rPr lang="en" altLang="zh-CN" dirty="0"/>
              <a:t>("</a:t>
            </a:r>
            <a:r>
              <a:rPr lang="en" altLang="zh-CN" dirty="0" err="1"/>
              <a:t>ddd</a:t>
            </a:r>
            <a:r>
              <a:rPr lang="en" altLang="zh-CN" dirty="0"/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953454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6E088-66A6-6645-866D-5D72E8019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4006" y="2546013"/>
            <a:ext cx="3525367" cy="1400530"/>
          </a:xfrm>
        </p:spPr>
        <p:txBody>
          <a:bodyPr/>
          <a:lstStyle/>
          <a:p>
            <a:r>
              <a:rPr kumimoji="1" lang="zh-CN" altLang="en-US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2170024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62520-C7EB-F040-A271-B7C428D1B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77248"/>
          </a:xfrm>
        </p:spPr>
        <p:txBody>
          <a:bodyPr/>
          <a:lstStyle/>
          <a:p>
            <a:r>
              <a:rPr kumimoji="1" lang="en-US" altLang="zh-CN" dirty="0" err="1"/>
              <a:t>var</a:t>
            </a:r>
            <a:r>
              <a:rPr kumimoji="1" lang="zh-CN" altLang="en-US" dirty="0"/>
              <a:t> 声明变量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B019B0-72CB-8249-B8A9-279EF6F77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004" y="1853248"/>
            <a:ext cx="3477923" cy="1346064"/>
          </a:xfrm>
        </p:spPr>
        <p:txBody>
          <a:bodyPr/>
          <a:lstStyle/>
          <a:p>
            <a:pPr marL="0" indent="0">
              <a:buNone/>
            </a:pPr>
            <a:r>
              <a:rPr lang="zh-CN" altLang="en" dirty="0"/>
              <a:t>例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" altLang="zh-CN" dirty="0"/>
          </a:p>
          <a:p>
            <a:pPr marL="0" indent="0">
              <a:buNone/>
            </a:pPr>
            <a:r>
              <a:rPr lang="en" altLang="zh-CN" dirty="0" err="1"/>
              <a:t>var</a:t>
            </a:r>
            <a:r>
              <a:rPr lang="en" altLang="zh-CN" dirty="0"/>
              <a:t> value = "Hello World!";</a:t>
            </a:r>
          </a:p>
          <a:p>
            <a:pPr marL="0" indent="0">
              <a:buNone/>
            </a:pPr>
            <a:r>
              <a:rPr lang="en" altLang="zh-CN" dirty="0" err="1"/>
              <a:t>console.log</a:t>
            </a:r>
            <a:r>
              <a:rPr lang="en" altLang="zh-CN" dirty="0"/>
              <a:t>(value);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46A6CC6-FE48-0441-931C-06C315AA0E2D}"/>
              </a:ext>
            </a:extLst>
          </p:cNvPr>
          <p:cNvSpPr txBox="1"/>
          <p:nvPr/>
        </p:nvSpPr>
        <p:spPr>
          <a:xfrm>
            <a:off x="1103312" y="3498903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lang="zh-CN" altLang="en-US" dirty="0"/>
              <a:t> </a:t>
            </a:r>
            <a:r>
              <a:rPr lang="en-US" altLang="zh-CN" dirty="0"/>
              <a:t>"</a:t>
            </a:r>
            <a:r>
              <a:rPr kumimoji="1" lang="en" altLang="zh-CN" dirty="0"/>
              <a:t>Hello World!</a:t>
            </a:r>
            <a:r>
              <a:rPr lang="en-US" altLang="zh-CN" dirty="0"/>
              <a:t>"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B2DD543-1E26-EB4F-B7FC-1C68F384A371}"/>
              </a:ext>
            </a:extLst>
          </p:cNvPr>
          <p:cNvSpPr txBox="1">
            <a:spLocks/>
          </p:cNvSpPr>
          <p:nvPr/>
        </p:nvSpPr>
        <p:spPr>
          <a:xfrm>
            <a:off x="5348472" y="1853248"/>
            <a:ext cx="3477923" cy="134606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CN" altLang="en" dirty="0"/>
              <a:t>例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" altLang="zh-CN" dirty="0"/>
          </a:p>
          <a:p>
            <a:pPr marL="0" indent="0">
              <a:buNone/>
            </a:pPr>
            <a:r>
              <a:rPr lang="en" altLang="zh-CN" dirty="0" err="1"/>
              <a:t>var</a:t>
            </a:r>
            <a:r>
              <a:rPr lang="en" altLang="zh-CN" dirty="0"/>
              <a:t> value = "Hello World!";</a:t>
            </a:r>
          </a:p>
          <a:p>
            <a:pPr marL="0" indent="0">
              <a:buNone/>
            </a:pPr>
            <a:r>
              <a:rPr lang="en" altLang="zh-CN" dirty="0" err="1"/>
              <a:t>var</a:t>
            </a:r>
            <a:r>
              <a:rPr lang="en" altLang="zh-CN" dirty="0"/>
              <a:t> value = "Hello World2!";</a:t>
            </a:r>
          </a:p>
          <a:p>
            <a:pPr marL="0" indent="0">
              <a:buNone/>
            </a:pPr>
            <a:r>
              <a:rPr lang="en" altLang="zh-CN" dirty="0" err="1"/>
              <a:t>console.log</a:t>
            </a:r>
            <a:r>
              <a:rPr lang="en" altLang="zh-CN" dirty="0"/>
              <a:t>(value);</a:t>
            </a:r>
          </a:p>
          <a:p>
            <a:pPr marL="0" indent="0">
              <a:buFont typeface="Wingdings 3" charset="2"/>
              <a:buNone/>
            </a:pP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A16CFC3-3C66-024A-8BD4-A2170B5EA850}"/>
              </a:ext>
            </a:extLst>
          </p:cNvPr>
          <p:cNvSpPr txBox="1"/>
          <p:nvPr/>
        </p:nvSpPr>
        <p:spPr>
          <a:xfrm>
            <a:off x="5348472" y="3534108"/>
            <a:ext cx="2606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lang="zh-CN" altLang="en-US" dirty="0"/>
              <a:t> </a:t>
            </a:r>
            <a:r>
              <a:rPr lang="en-US" altLang="zh-CN" dirty="0"/>
              <a:t>"</a:t>
            </a:r>
            <a:r>
              <a:rPr kumimoji="1" lang="en" altLang="zh-CN" dirty="0"/>
              <a:t>Hello World</a:t>
            </a:r>
            <a:r>
              <a:rPr kumimoji="1" lang="en-US" altLang="zh-CN" dirty="0"/>
              <a:t>2</a:t>
            </a:r>
            <a:r>
              <a:rPr kumimoji="1" lang="en" altLang="zh-CN" dirty="0"/>
              <a:t>!</a:t>
            </a:r>
            <a:r>
              <a:rPr lang="en-US" altLang="zh-CN" dirty="0"/>
              <a:t>"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3319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09FD4E-8703-A74A-9190-1E8BF95E3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var</a:t>
            </a:r>
            <a:r>
              <a:rPr kumimoji="1" lang="zh-CN" altLang="en-US" dirty="0"/>
              <a:t> 申明变量提升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885CDB-85BF-5E41-A973-0C79D84C4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73" y="1251873"/>
            <a:ext cx="3560773" cy="14308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例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" altLang="zh-CN" dirty="0" err="1"/>
              <a:t>var</a:t>
            </a:r>
            <a:r>
              <a:rPr lang="en" altLang="zh-CN" dirty="0"/>
              <a:t> value = "Hello World!";</a:t>
            </a:r>
          </a:p>
          <a:p>
            <a:pPr marL="0" indent="0">
              <a:buNone/>
            </a:pPr>
            <a:r>
              <a:rPr lang="en" altLang="zh-CN" dirty="0" err="1"/>
              <a:t>console.log</a:t>
            </a:r>
            <a:r>
              <a:rPr lang="en" altLang="zh-CN" dirty="0"/>
              <a:t>(value);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" altLang="zh-CN" dirty="0"/>
          </a:p>
          <a:p>
            <a:pPr marL="0" indent="0">
              <a:buNone/>
            </a:pPr>
            <a:endParaRPr lang="en" altLang="zh-CN" dirty="0"/>
          </a:p>
          <a:p>
            <a:pPr marL="0" indent="0">
              <a:buNone/>
            </a:pPr>
            <a:endParaRPr lang="en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948802A-81D0-1342-B58E-FCEC1F16E94F}"/>
              </a:ext>
            </a:extLst>
          </p:cNvPr>
          <p:cNvSpPr txBox="1"/>
          <p:nvPr/>
        </p:nvSpPr>
        <p:spPr>
          <a:xfrm>
            <a:off x="4541772" y="1251873"/>
            <a:ext cx="23374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" dirty="0"/>
              <a:t>例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" altLang="zh-CN" dirty="0"/>
          </a:p>
          <a:p>
            <a:r>
              <a:rPr lang="en" altLang="zh-CN" dirty="0" err="1"/>
              <a:t>console.log</a:t>
            </a:r>
            <a:r>
              <a:rPr lang="en" altLang="zh-CN" dirty="0"/>
              <a:t>(value);</a:t>
            </a:r>
          </a:p>
          <a:p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362B6A8-DA38-584B-92D6-89C3E717A282}"/>
              </a:ext>
            </a:extLst>
          </p:cNvPr>
          <p:cNvSpPr txBox="1"/>
          <p:nvPr/>
        </p:nvSpPr>
        <p:spPr>
          <a:xfrm>
            <a:off x="4541772" y="3251307"/>
            <a:ext cx="36198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" dirty="0"/>
              <a:t>例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" altLang="zh-CN" dirty="0"/>
              <a:t>value = 'Hello ';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(value);</a:t>
            </a:r>
          </a:p>
          <a:p>
            <a:r>
              <a:rPr lang="en" altLang="zh-CN" dirty="0" err="1"/>
              <a:t>var</a:t>
            </a:r>
            <a:r>
              <a:rPr lang="en" altLang="zh-CN" dirty="0"/>
              <a:t> value = "Hello World!";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(value);</a:t>
            </a:r>
          </a:p>
          <a:p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023970B-30B2-464C-B0BB-A0EB4858C529}"/>
              </a:ext>
            </a:extLst>
          </p:cNvPr>
          <p:cNvSpPr txBox="1"/>
          <p:nvPr/>
        </p:nvSpPr>
        <p:spPr>
          <a:xfrm>
            <a:off x="792073" y="3251307"/>
            <a:ext cx="30315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例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endParaRPr lang="en" altLang="zh-CN" dirty="0"/>
          </a:p>
          <a:p>
            <a:r>
              <a:rPr lang="en" altLang="zh-CN" dirty="0" err="1"/>
              <a:t>console.log</a:t>
            </a:r>
            <a:r>
              <a:rPr lang="en" altLang="zh-CN" dirty="0"/>
              <a:t>(value);</a:t>
            </a:r>
          </a:p>
          <a:p>
            <a:r>
              <a:rPr lang="en" altLang="zh-CN" dirty="0" err="1"/>
              <a:t>var</a:t>
            </a:r>
            <a:r>
              <a:rPr lang="en" altLang="zh-CN" dirty="0"/>
              <a:t> value = "Hello World!";</a:t>
            </a:r>
          </a:p>
          <a:p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F4CB65F-84F4-8B40-8BB8-4890DA4E2CE9}"/>
              </a:ext>
            </a:extLst>
          </p:cNvPr>
          <p:cNvSpPr txBox="1"/>
          <p:nvPr/>
        </p:nvSpPr>
        <p:spPr>
          <a:xfrm>
            <a:off x="792073" y="2652403"/>
            <a:ext cx="271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lang="zh-CN" altLang="en-US" dirty="0"/>
              <a:t> </a:t>
            </a:r>
            <a:r>
              <a:rPr lang="en-US" altLang="zh-CN" dirty="0"/>
              <a:t>"</a:t>
            </a:r>
            <a:r>
              <a:rPr kumimoji="1" lang="en" altLang="zh-CN" dirty="0"/>
              <a:t>Hello World!</a:t>
            </a:r>
            <a:r>
              <a:rPr lang="en-US" altLang="zh-CN" dirty="0"/>
              <a:t>"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64E977-12C0-6E4D-BCA2-5C219CE0578E}"/>
              </a:ext>
            </a:extLst>
          </p:cNvPr>
          <p:cNvSpPr txBox="1"/>
          <p:nvPr/>
        </p:nvSpPr>
        <p:spPr>
          <a:xfrm>
            <a:off x="4541772" y="2183551"/>
            <a:ext cx="542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" altLang="zh-CN" dirty="0" err="1">
                <a:solidFill>
                  <a:srgbClr val="FF0000"/>
                </a:solidFill>
              </a:rPr>
              <a:t>ReferenceError</a:t>
            </a:r>
            <a:r>
              <a:rPr kumimoji="1" lang="en" altLang="zh-CN" dirty="0">
                <a:solidFill>
                  <a:srgbClr val="FF0000"/>
                </a:solidFill>
              </a:rPr>
              <a:t>: value is not defined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224E477-38FF-9C4B-BD32-0BEF85F5C127}"/>
              </a:ext>
            </a:extLst>
          </p:cNvPr>
          <p:cNvSpPr txBox="1"/>
          <p:nvPr/>
        </p:nvSpPr>
        <p:spPr>
          <a:xfrm>
            <a:off x="792073" y="4178538"/>
            <a:ext cx="2780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" altLang="zh-CN" dirty="0"/>
              <a:t>undefined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5822DA9-A693-E24A-848E-CCBF8A95C12C}"/>
              </a:ext>
            </a:extLst>
          </p:cNvPr>
          <p:cNvSpPr txBox="1"/>
          <p:nvPr/>
        </p:nvSpPr>
        <p:spPr>
          <a:xfrm>
            <a:off x="4541772" y="4686933"/>
            <a:ext cx="2780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" altLang="zh-CN" dirty="0"/>
              <a:t> </a:t>
            </a:r>
          </a:p>
          <a:p>
            <a:r>
              <a:rPr lang="en-US" altLang="zh-CN" dirty="0"/>
              <a:t>"</a:t>
            </a:r>
            <a:r>
              <a:rPr kumimoji="1" lang="en" altLang="zh-CN" dirty="0"/>
              <a:t>Hello</a:t>
            </a:r>
            <a:r>
              <a:rPr lang="en-US" altLang="zh-CN" dirty="0"/>
              <a:t>"</a:t>
            </a:r>
            <a:endParaRPr kumimoji="1" lang="en" altLang="zh-CN" dirty="0"/>
          </a:p>
          <a:p>
            <a:r>
              <a:rPr lang="en-US" altLang="zh-CN" dirty="0"/>
              <a:t>"</a:t>
            </a:r>
            <a:r>
              <a:rPr kumimoji="1" lang="en" altLang="zh-CN" dirty="0"/>
              <a:t>Hello World!</a:t>
            </a:r>
            <a:r>
              <a:rPr lang="en-US" altLang="zh-CN" dirty="0"/>
              <a:t>"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8C1EB0-CE2A-D948-9195-74EBF7611CCE}"/>
              </a:ext>
            </a:extLst>
          </p:cNvPr>
          <p:cNvSpPr txBox="1"/>
          <p:nvPr/>
        </p:nvSpPr>
        <p:spPr>
          <a:xfrm>
            <a:off x="867574" y="5983496"/>
            <a:ext cx="6143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总结：</a:t>
            </a:r>
            <a:r>
              <a:rPr kumimoji="1" lang="en-US" altLang="zh-CN" dirty="0" err="1"/>
              <a:t>var</a:t>
            </a:r>
            <a:r>
              <a:rPr kumimoji="1" lang="zh-CN" altLang="en-US" dirty="0"/>
              <a:t> 声明的变量，会将声明提前到作用域的开头处。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D22740C-2489-544E-ABF8-50A6FCCB8634}"/>
              </a:ext>
            </a:extLst>
          </p:cNvPr>
          <p:cNvSpPr txBox="1"/>
          <p:nvPr/>
        </p:nvSpPr>
        <p:spPr>
          <a:xfrm>
            <a:off x="792073" y="4547870"/>
            <a:ext cx="2780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相当于：</a:t>
            </a:r>
            <a:endParaRPr kumimoji="1" lang="en-US" altLang="zh-CN" dirty="0"/>
          </a:p>
          <a:p>
            <a:r>
              <a:rPr lang="en" altLang="zh-CN" dirty="0" err="1"/>
              <a:t>var</a:t>
            </a:r>
            <a:r>
              <a:rPr lang="en" altLang="zh-CN" dirty="0"/>
              <a:t> value;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(value);</a:t>
            </a:r>
          </a:p>
          <a:p>
            <a:r>
              <a:rPr lang="en" altLang="zh-CN" dirty="0"/>
              <a:t>value = "Hello World!";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BF9A3BD-44C7-A446-9DE9-A20206969208}"/>
              </a:ext>
            </a:extLst>
          </p:cNvPr>
          <p:cNvSpPr txBox="1"/>
          <p:nvPr/>
        </p:nvSpPr>
        <p:spPr>
          <a:xfrm>
            <a:off x="7632143" y="3996093"/>
            <a:ext cx="27809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相当于：</a:t>
            </a:r>
            <a:endParaRPr kumimoji="1" lang="en-US" altLang="zh-CN" dirty="0"/>
          </a:p>
          <a:p>
            <a:r>
              <a:rPr lang="en" altLang="zh-CN" dirty="0" err="1"/>
              <a:t>var</a:t>
            </a:r>
            <a:r>
              <a:rPr lang="en" altLang="zh-CN" dirty="0"/>
              <a:t> value;</a:t>
            </a:r>
          </a:p>
          <a:p>
            <a:r>
              <a:rPr lang="en" altLang="zh-CN" dirty="0"/>
              <a:t>value = 'Hello ';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(value);</a:t>
            </a:r>
          </a:p>
          <a:p>
            <a:r>
              <a:rPr lang="en" altLang="zh-CN" dirty="0"/>
              <a:t>value = "Hello World!";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(value);</a:t>
            </a:r>
          </a:p>
        </p:txBody>
      </p:sp>
    </p:spTree>
    <p:extLst>
      <p:ext uri="{BB962C8B-B14F-4D97-AF65-F5344CB8AC3E}">
        <p14:creationId xmlns:p14="http://schemas.microsoft.com/office/powerpoint/2010/main" val="208902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  <p:bldP spid="11" grpId="0"/>
      <p:bldP spid="12" grpId="0"/>
      <p:bldP spid="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AD1E1-34FC-2140-8A17-78EC8B0D5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2926"/>
          </a:xfrm>
        </p:spPr>
        <p:txBody>
          <a:bodyPr/>
          <a:lstStyle/>
          <a:p>
            <a:r>
              <a:rPr kumimoji="1" lang="en-US" altLang="zh-CN" dirty="0" err="1"/>
              <a:t>var</a:t>
            </a:r>
            <a:r>
              <a:rPr kumimoji="1" lang="zh-CN" altLang="en-US" dirty="0"/>
              <a:t> 作用域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886C3D-D605-9543-B903-72E132CF4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60" y="1304774"/>
            <a:ext cx="2682786" cy="152155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kumimoji="1" lang="zh-CN" altLang="en-US" dirty="0"/>
              <a:t>例</a:t>
            </a:r>
            <a:r>
              <a:rPr kumimoji="1" lang="en-US" altLang="zh-CN" dirty="0"/>
              <a:t>1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marL="0" indent="0">
              <a:buNone/>
            </a:pPr>
            <a:r>
              <a:rPr lang="en" altLang="zh-CN" dirty="0"/>
              <a:t>{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" altLang="zh-CN" dirty="0" err="1"/>
              <a:t>var</a:t>
            </a:r>
            <a:r>
              <a:rPr lang="en" altLang="zh-CN" dirty="0"/>
              <a:t> value = 1;</a:t>
            </a:r>
          </a:p>
          <a:p>
            <a:pPr marL="0" indent="0">
              <a:buNone/>
            </a:pPr>
            <a:r>
              <a:rPr lang="en" altLang="zh-CN" dirty="0"/>
              <a:t>}</a:t>
            </a:r>
          </a:p>
          <a:p>
            <a:pPr marL="0" indent="0">
              <a:buNone/>
            </a:pPr>
            <a:r>
              <a:rPr lang="en" altLang="zh-CN" dirty="0" err="1"/>
              <a:t>console.log</a:t>
            </a:r>
            <a:r>
              <a:rPr lang="en" altLang="zh-CN" dirty="0"/>
              <a:t>(value);</a:t>
            </a:r>
          </a:p>
          <a:p>
            <a:pPr marL="0" indent="0">
              <a:buNone/>
            </a:pPr>
            <a:endParaRPr lang="en" altLang="zh-CN" dirty="0"/>
          </a:p>
          <a:p>
            <a:pPr marL="0" indent="0">
              <a:buNone/>
            </a:pPr>
            <a:endParaRPr lang="en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F56289-579C-824C-98B6-3754A437160D}"/>
              </a:ext>
            </a:extLst>
          </p:cNvPr>
          <p:cNvSpPr txBox="1"/>
          <p:nvPr/>
        </p:nvSpPr>
        <p:spPr>
          <a:xfrm>
            <a:off x="6922264" y="1236760"/>
            <a:ext cx="23200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" dirty="0"/>
              <a:t>例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" altLang="zh-CN" dirty="0"/>
              <a:t>if (false) {</a:t>
            </a:r>
          </a:p>
          <a:p>
            <a:r>
              <a:rPr lang="zh-CN" altLang="en-US" dirty="0"/>
              <a:t>  </a:t>
            </a:r>
            <a:r>
              <a:rPr lang="en" altLang="zh-CN" dirty="0" err="1"/>
              <a:t>var</a:t>
            </a:r>
            <a:r>
              <a:rPr lang="en" altLang="zh-CN" dirty="0"/>
              <a:t> value = 2;</a:t>
            </a:r>
          </a:p>
          <a:p>
            <a:r>
              <a:rPr lang="en" altLang="zh-CN" dirty="0"/>
              <a:t>}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(value);</a:t>
            </a:r>
          </a:p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F6D6DB4-663B-A84D-9225-2E8FBB752EF1}"/>
              </a:ext>
            </a:extLst>
          </p:cNvPr>
          <p:cNvSpPr txBox="1"/>
          <p:nvPr/>
        </p:nvSpPr>
        <p:spPr>
          <a:xfrm>
            <a:off x="3748285" y="1236760"/>
            <a:ext cx="24409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" dirty="0"/>
              <a:t>例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" altLang="zh-CN" dirty="0"/>
          </a:p>
          <a:p>
            <a:r>
              <a:rPr lang="en" altLang="zh-CN" dirty="0"/>
              <a:t>if (true) {</a:t>
            </a:r>
          </a:p>
          <a:p>
            <a:r>
              <a:rPr lang="zh-CN" altLang="en-US" dirty="0"/>
              <a:t>  </a:t>
            </a:r>
            <a:r>
              <a:rPr lang="en" altLang="zh-CN" dirty="0" err="1"/>
              <a:t>var</a:t>
            </a:r>
            <a:r>
              <a:rPr lang="en" altLang="zh-CN" dirty="0"/>
              <a:t> value = 2;</a:t>
            </a:r>
          </a:p>
          <a:p>
            <a:r>
              <a:rPr lang="en" altLang="zh-CN" dirty="0"/>
              <a:t>}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(value);</a:t>
            </a:r>
          </a:p>
          <a:p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2761C0-E7E7-1642-94CA-6DBB4230DA18}"/>
              </a:ext>
            </a:extLst>
          </p:cNvPr>
          <p:cNvSpPr txBox="1"/>
          <p:nvPr/>
        </p:nvSpPr>
        <p:spPr>
          <a:xfrm>
            <a:off x="755660" y="3423332"/>
            <a:ext cx="23374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例</a:t>
            </a:r>
            <a:r>
              <a:rPr kumimoji="1" lang="en-US" altLang="zh-CN" dirty="0"/>
              <a:t>4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r>
              <a:rPr lang="en" altLang="zh-CN" dirty="0"/>
              <a:t>function f1() {</a:t>
            </a:r>
          </a:p>
          <a:p>
            <a:r>
              <a:rPr lang="zh-CN" altLang="en-US" dirty="0"/>
              <a:t>  </a:t>
            </a:r>
            <a:r>
              <a:rPr lang="en" altLang="zh-CN" dirty="0" err="1"/>
              <a:t>var</a:t>
            </a:r>
            <a:r>
              <a:rPr lang="en" altLang="zh-CN" dirty="0"/>
              <a:t> value = 1;</a:t>
            </a:r>
          </a:p>
          <a:p>
            <a:r>
              <a:rPr lang="en" altLang="zh-CN" dirty="0"/>
              <a:t>}</a:t>
            </a:r>
            <a:br>
              <a:rPr lang="en" altLang="zh-CN" dirty="0"/>
            </a:br>
            <a:r>
              <a:rPr lang="en" altLang="zh-CN" dirty="0" err="1"/>
              <a:t>console.log</a:t>
            </a:r>
            <a:r>
              <a:rPr lang="en" altLang="zh-CN" dirty="0"/>
              <a:t>(value);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F9568B-0371-8E40-BE2A-E85D0EBC151F}"/>
              </a:ext>
            </a:extLst>
          </p:cNvPr>
          <p:cNvSpPr txBox="1"/>
          <p:nvPr/>
        </p:nvSpPr>
        <p:spPr>
          <a:xfrm>
            <a:off x="3530554" y="3423332"/>
            <a:ext cx="23374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例</a:t>
            </a:r>
            <a:r>
              <a:rPr kumimoji="1" lang="en-US" altLang="zh-CN" dirty="0"/>
              <a:t>5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r>
              <a:rPr lang="en" altLang="zh-CN" dirty="0"/>
              <a:t>function f1() {</a:t>
            </a:r>
          </a:p>
          <a:p>
            <a:r>
              <a:rPr lang="zh-CN" altLang="en-US" dirty="0"/>
              <a:t>  </a:t>
            </a:r>
            <a:r>
              <a:rPr lang="en" altLang="zh-CN" dirty="0" err="1"/>
              <a:t>var</a:t>
            </a:r>
            <a:r>
              <a:rPr lang="en" altLang="zh-CN" dirty="0"/>
              <a:t> value = 1;</a:t>
            </a:r>
          </a:p>
          <a:p>
            <a:r>
              <a:rPr lang="en" altLang="zh-CN" dirty="0"/>
              <a:t>}</a:t>
            </a:r>
          </a:p>
          <a:p>
            <a:r>
              <a:rPr lang="en-US" altLang="zh-CN" dirty="0"/>
              <a:t>f1();</a:t>
            </a:r>
            <a:br>
              <a:rPr lang="en" altLang="zh-CN" dirty="0"/>
            </a:br>
            <a:r>
              <a:rPr lang="en" altLang="zh-CN" dirty="0" err="1"/>
              <a:t>console.log</a:t>
            </a:r>
            <a:r>
              <a:rPr lang="en" altLang="zh-CN" dirty="0"/>
              <a:t>(value);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7980D2-4CB1-8348-A25A-711F6AD6BE28}"/>
              </a:ext>
            </a:extLst>
          </p:cNvPr>
          <p:cNvSpPr txBox="1"/>
          <p:nvPr/>
        </p:nvSpPr>
        <p:spPr>
          <a:xfrm>
            <a:off x="6201499" y="3396535"/>
            <a:ext cx="233749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例</a:t>
            </a:r>
            <a:r>
              <a:rPr lang="en-US" altLang="zh-CN" dirty="0"/>
              <a:t>6</a:t>
            </a:r>
            <a:r>
              <a:rPr lang="zh-CN" altLang="en-US" dirty="0"/>
              <a:t>：</a:t>
            </a:r>
            <a:endParaRPr lang="en" altLang="zh-CN" dirty="0"/>
          </a:p>
          <a:p>
            <a:r>
              <a:rPr lang="en" altLang="zh-CN" dirty="0" err="1"/>
              <a:t>var</a:t>
            </a:r>
            <a:r>
              <a:rPr lang="en" altLang="zh-CN" dirty="0"/>
              <a:t> value = 1;</a:t>
            </a:r>
          </a:p>
          <a:p>
            <a:r>
              <a:rPr lang="en" altLang="zh-CN" dirty="0"/>
              <a:t>function f1() {</a:t>
            </a:r>
          </a:p>
          <a:p>
            <a:r>
              <a:rPr lang="zh-CN" altLang="en-US" dirty="0"/>
              <a:t>  </a:t>
            </a:r>
            <a:r>
              <a:rPr lang="en" altLang="zh-CN" dirty="0"/>
              <a:t>value = 2;</a:t>
            </a:r>
          </a:p>
          <a:p>
            <a:r>
              <a:rPr lang="en" altLang="zh-CN" dirty="0"/>
              <a:t>}</a:t>
            </a:r>
          </a:p>
          <a:p>
            <a:r>
              <a:rPr lang="en" altLang="zh-CN" dirty="0"/>
              <a:t>f1();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(value);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6BA62D-376F-044B-AC76-D0803BDD3604}"/>
              </a:ext>
            </a:extLst>
          </p:cNvPr>
          <p:cNvSpPr txBox="1"/>
          <p:nvPr/>
        </p:nvSpPr>
        <p:spPr>
          <a:xfrm>
            <a:off x="8882084" y="3423332"/>
            <a:ext cx="233749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" dirty="0"/>
              <a:t>例</a:t>
            </a:r>
            <a:r>
              <a:rPr lang="en-US" altLang="zh-CN" dirty="0"/>
              <a:t>7</a:t>
            </a:r>
            <a:r>
              <a:rPr lang="zh-CN" altLang="en-US" dirty="0"/>
              <a:t>：</a:t>
            </a:r>
            <a:endParaRPr lang="en" altLang="zh-CN" dirty="0"/>
          </a:p>
          <a:p>
            <a:r>
              <a:rPr lang="en" altLang="zh-CN" dirty="0" err="1"/>
              <a:t>var</a:t>
            </a:r>
            <a:r>
              <a:rPr lang="en" altLang="zh-CN" dirty="0"/>
              <a:t> value = 1;</a:t>
            </a:r>
          </a:p>
          <a:p>
            <a:r>
              <a:rPr lang="en" altLang="zh-CN" dirty="0"/>
              <a:t>function f1() {</a:t>
            </a:r>
          </a:p>
          <a:p>
            <a:r>
              <a:rPr lang="zh-CN" altLang="en-US" dirty="0"/>
              <a:t>  </a:t>
            </a:r>
            <a:r>
              <a:rPr lang="en" altLang="zh-CN" dirty="0" err="1"/>
              <a:t>var</a:t>
            </a:r>
            <a:r>
              <a:rPr lang="en" altLang="zh-CN" dirty="0"/>
              <a:t> value = 2;</a:t>
            </a:r>
          </a:p>
          <a:p>
            <a:r>
              <a:rPr lang="en" altLang="zh-CN" dirty="0"/>
              <a:t>}</a:t>
            </a:r>
          </a:p>
          <a:p>
            <a:r>
              <a:rPr lang="en" altLang="zh-CN" dirty="0"/>
              <a:t>f1();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(value);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50EFF15-12F5-894C-BA09-DA7E9AFB4226}"/>
              </a:ext>
            </a:extLst>
          </p:cNvPr>
          <p:cNvSpPr txBox="1"/>
          <p:nvPr/>
        </p:nvSpPr>
        <p:spPr>
          <a:xfrm>
            <a:off x="755660" y="2826327"/>
            <a:ext cx="1551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D6C7235-4B2F-0A4C-B1E8-92D11F167A1C}"/>
              </a:ext>
            </a:extLst>
          </p:cNvPr>
          <p:cNvSpPr txBox="1"/>
          <p:nvPr/>
        </p:nvSpPr>
        <p:spPr>
          <a:xfrm>
            <a:off x="3748285" y="2755498"/>
            <a:ext cx="1551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68E811E-4026-164B-8364-F9D8B93D7805}"/>
              </a:ext>
            </a:extLst>
          </p:cNvPr>
          <p:cNvSpPr txBox="1"/>
          <p:nvPr/>
        </p:nvSpPr>
        <p:spPr>
          <a:xfrm>
            <a:off x="6922264" y="2755498"/>
            <a:ext cx="223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" altLang="zh-CN" dirty="0"/>
              <a:t>undefined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B5132FB-F5C7-7340-8966-4AA3BCF1E2F4}"/>
              </a:ext>
            </a:extLst>
          </p:cNvPr>
          <p:cNvSpPr txBox="1"/>
          <p:nvPr/>
        </p:nvSpPr>
        <p:spPr>
          <a:xfrm>
            <a:off x="570933" y="5085325"/>
            <a:ext cx="265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" altLang="zh-CN" dirty="0">
                <a:solidFill>
                  <a:srgbClr val="FF0000"/>
                </a:solidFill>
              </a:rPr>
              <a:t> </a:t>
            </a:r>
            <a:r>
              <a:rPr kumimoji="1" lang="en" altLang="zh-CN" dirty="0" err="1">
                <a:solidFill>
                  <a:srgbClr val="FF0000"/>
                </a:solidFill>
              </a:rPr>
              <a:t>ReferenceError</a:t>
            </a:r>
            <a:r>
              <a:rPr kumimoji="1" lang="en" altLang="zh-CN" dirty="0">
                <a:solidFill>
                  <a:srgbClr val="FF0000"/>
                </a:solidFill>
              </a:rPr>
              <a:t>: value is not defined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C3679F1-D2CF-3C4B-A907-90E77FD40F1E}"/>
              </a:ext>
            </a:extLst>
          </p:cNvPr>
          <p:cNvSpPr txBox="1"/>
          <p:nvPr/>
        </p:nvSpPr>
        <p:spPr>
          <a:xfrm>
            <a:off x="3441963" y="5199685"/>
            <a:ext cx="265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" altLang="zh-CN" dirty="0">
                <a:solidFill>
                  <a:srgbClr val="FF0000"/>
                </a:solidFill>
              </a:rPr>
              <a:t> </a:t>
            </a:r>
            <a:r>
              <a:rPr kumimoji="1" lang="en" altLang="zh-CN" dirty="0" err="1">
                <a:solidFill>
                  <a:srgbClr val="FF0000"/>
                </a:solidFill>
              </a:rPr>
              <a:t>ReferenceError</a:t>
            </a:r>
            <a:r>
              <a:rPr kumimoji="1" lang="en" altLang="zh-CN" dirty="0">
                <a:solidFill>
                  <a:srgbClr val="FF0000"/>
                </a:solidFill>
              </a:rPr>
              <a:t>: value is not defined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46875C6-C10C-FD44-A8FE-BE68810B62D6}"/>
              </a:ext>
            </a:extLst>
          </p:cNvPr>
          <p:cNvSpPr txBox="1"/>
          <p:nvPr/>
        </p:nvSpPr>
        <p:spPr>
          <a:xfrm>
            <a:off x="6189203" y="5454657"/>
            <a:ext cx="1551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9B11308-8D16-DD4A-96C5-CEF5241651C4}"/>
              </a:ext>
            </a:extLst>
          </p:cNvPr>
          <p:cNvSpPr txBox="1"/>
          <p:nvPr/>
        </p:nvSpPr>
        <p:spPr>
          <a:xfrm>
            <a:off x="8892616" y="5454657"/>
            <a:ext cx="1551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F5E8CCE-9E45-A245-9D9E-B407847813F9}"/>
              </a:ext>
            </a:extLst>
          </p:cNvPr>
          <p:cNvSpPr txBox="1"/>
          <p:nvPr/>
        </p:nvSpPr>
        <p:spPr>
          <a:xfrm>
            <a:off x="788103" y="5823989"/>
            <a:ext cx="8845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总结：</a:t>
            </a:r>
            <a:endParaRPr kumimoji="1" lang="en-US" altLang="zh-CN" dirty="0"/>
          </a:p>
          <a:p>
            <a:r>
              <a:rPr kumimoji="1" lang="en-US" altLang="zh-CN" dirty="0"/>
              <a:t>1</a:t>
            </a:r>
            <a:r>
              <a:rPr kumimoji="1" lang="zh-CN" altLang="en-US" dirty="0"/>
              <a:t>：在函数体内声明的为局部变量。</a:t>
            </a:r>
            <a:endParaRPr kumimoji="1" lang="en-US" altLang="zh-CN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：函数体外声明的为全局变量。</a:t>
            </a:r>
            <a:r>
              <a:rPr kumimoji="1" lang="en-US" altLang="zh-CN" dirty="0" err="1"/>
              <a:t>var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value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100;</a:t>
            </a:r>
            <a:r>
              <a:rPr kumimoji="1" lang="zh-CN" altLang="en-US" dirty="0"/>
              <a:t> </a:t>
            </a:r>
            <a:r>
              <a:rPr kumimoji="1" lang="en-US" altLang="zh-CN" dirty="0">
                <a:sym typeface="Wingdings" pitchFamily="2" charset="2"/>
              </a:rPr>
              <a:t>&lt;=&gt;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lang="en" altLang="zh-CN" dirty="0"/>
              <a:t>window</a:t>
            </a:r>
            <a:r>
              <a:rPr kumimoji="1" lang="en-US" altLang="zh-CN" dirty="0">
                <a:sym typeface="Wingdings" pitchFamily="2" charset="2"/>
              </a:rPr>
              <a:t>.</a:t>
            </a:r>
            <a:r>
              <a:rPr kumimoji="1" lang="en-US" altLang="zh-CN" dirty="0"/>
              <a:t> value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=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100;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544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AFAD52-9587-834C-B201-E17F95A5C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8773"/>
          </a:xfrm>
        </p:spPr>
        <p:txBody>
          <a:bodyPr/>
          <a:lstStyle/>
          <a:p>
            <a:r>
              <a:rPr kumimoji="1" lang="en-US" altLang="zh-CN" dirty="0" err="1"/>
              <a:t>var</a:t>
            </a:r>
            <a:r>
              <a:rPr kumimoji="1" lang="zh-CN" altLang="en-US" dirty="0"/>
              <a:t> 函数体内变量提升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D8010D-5BC3-FA48-BAAD-B6E3ABC71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144" y="1264748"/>
            <a:ext cx="3422506" cy="3378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" dirty="0"/>
              <a:t>例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" altLang="zh-CN" dirty="0"/>
          </a:p>
          <a:p>
            <a:pPr marL="0" indent="0">
              <a:buNone/>
            </a:pPr>
            <a:r>
              <a:rPr lang="en" altLang="zh-CN" dirty="0"/>
              <a:t>function f1() 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" altLang="zh-CN" dirty="0" err="1"/>
              <a:t>console.log</a:t>
            </a:r>
            <a:r>
              <a:rPr lang="en" altLang="zh-CN" dirty="0"/>
              <a:t>(value);</a:t>
            </a:r>
            <a:br>
              <a:rPr lang="en" altLang="zh-CN" dirty="0"/>
            </a:br>
            <a:endParaRPr lang="en" altLang="zh-CN" dirty="0"/>
          </a:p>
          <a:p>
            <a:pPr marL="0" indent="0">
              <a:buNone/>
            </a:pPr>
            <a:r>
              <a:rPr lang="en" altLang="zh-CN" dirty="0"/>
              <a:t>	</a:t>
            </a:r>
            <a:r>
              <a:rPr lang="en" altLang="zh-CN" dirty="0" err="1"/>
              <a:t>var</a:t>
            </a:r>
            <a:r>
              <a:rPr lang="en" altLang="zh-CN" dirty="0"/>
              <a:t> value = 2;</a:t>
            </a:r>
          </a:p>
          <a:p>
            <a:pPr marL="0" indent="0">
              <a:buNone/>
            </a:pPr>
            <a:r>
              <a:rPr lang="en" altLang="zh-CN" dirty="0"/>
              <a:t>	</a:t>
            </a:r>
            <a:r>
              <a:rPr lang="en" altLang="zh-CN" dirty="0" err="1"/>
              <a:t>console.log</a:t>
            </a:r>
            <a:r>
              <a:rPr lang="en" altLang="zh-CN" dirty="0"/>
              <a:t>(value);</a:t>
            </a:r>
          </a:p>
          <a:p>
            <a:pPr marL="0" indent="0">
              <a:buNone/>
            </a:pPr>
            <a:r>
              <a:rPr lang="en" altLang="zh-CN" dirty="0"/>
              <a:t>}</a:t>
            </a:r>
          </a:p>
          <a:p>
            <a:pPr marL="0" indent="0">
              <a:buNone/>
            </a:pPr>
            <a:r>
              <a:rPr lang="en" altLang="zh-CN" dirty="0"/>
              <a:t>f1();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B4C2237-609E-724E-84EC-F2E916D89EE4}"/>
              </a:ext>
            </a:extLst>
          </p:cNvPr>
          <p:cNvSpPr txBox="1"/>
          <p:nvPr/>
        </p:nvSpPr>
        <p:spPr>
          <a:xfrm>
            <a:off x="3709940" y="2154571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" altLang="zh-CN" dirty="0"/>
              <a:t>undefined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F6A0986-693D-A848-9A80-CB088A4D4053}"/>
              </a:ext>
            </a:extLst>
          </p:cNvPr>
          <p:cNvSpPr txBox="1"/>
          <p:nvPr/>
        </p:nvSpPr>
        <p:spPr>
          <a:xfrm>
            <a:off x="3723405" y="335070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6A15A82-585C-9D41-85BD-B03C0C11D22D}"/>
              </a:ext>
            </a:extLst>
          </p:cNvPr>
          <p:cNvSpPr txBox="1"/>
          <p:nvPr/>
        </p:nvSpPr>
        <p:spPr>
          <a:xfrm>
            <a:off x="1219200" y="4916177"/>
            <a:ext cx="414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总结：函数体内</a:t>
            </a:r>
            <a:r>
              <a:rPr kumimoji="1" lang="en-US" altLang="zh-CN" dirty="0" err="1"/>
              <a:t>var</a:t>
            </a:r>
            <a:r>
              <a:rPr kumimoji="1" lang="zh-CN" altLang="en-US" dirty="0"/>
              <a:t>声明的变量会提升。</a:t>
            </a:r>
            <a:endParaRPr lang="zh-CN" altLang="en-US" b="1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A555B1E-0B47-0946-B267-2617A298DC2A}"/>
              </a:ext>
            </a:extLst>
          </p:cNvPr>
          <p:cNvSpPr txBox="1">
            <a:spLocks/>
          </p:cNvSpPr>
          <p:nvPr/>
        </p:nvSpPr>
        <p:spPr>
          <a:xfrm>
            <a:off x="6758278" y="1191491"/>
            <a:ext cx="3422506" cy="33780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CN" altLang="en" dirty="0"/>
              <a:t>例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" altLang="zh-CN" dirty="0"/>
          </a:p>
          <a:p>
            <a:pPr marL="0" indent="0">
              <a:buFont typeface="Wingdings 3" charset="2"/>
              <a:buNone/>
            </a:pPr>
            <a:r>
              <a:rPr lang="en" altLang="zh-CN" dirty="0" err="1"/>
              <a:t>var</a:t>
            </a:r>
            <a:r>
              <a:rPr lang="en" altLang="zh-CN" dirty="0"/>
              <a:t> value = 1;</a:t>
            </a:r>
          </a:p>
          <a:p>
            <a:pPr marL="0" indent="0">
              <a:buFont typeface="Wingdings 3" charset="2"/>
              <a:buNone/>
            </a:pPr>
            <a:r>
              <a:rPr lang="en" altLang="zh-CN" dirty="0"/>
              <a:t>function f1() {</a:t>
            </a:r>
          </a:p>
          <a:p>
            <a:pPr marL="0" indent="0">
              <a:buFont typeface="Wingdings 3" charset="2"/>
              <a:buNone/>
            </a:pPr>
            <a:r>
              <a:rPr lang="en-US" altLang="zh-CN" dirty="0"/>
              <a:t>	</a:t>
            </a:r>
            <a:r>
              <a:rPr lang="en" altLang="zh-CN" dirty="0" err="1"/>
              <a:t>console.log</a:t>
            </a:r>
            <a:r>
              <a:rPr lang="en" altLang="zh-CN" dirty="0"/>
              <a:t>(value);</a:t>
            </a:r>
            <a:br>
              <a:rPr lang="en" altLang="zh-CN" dirty="0"/>
            </a:br>
            <a:endParaRPr lang="en" altLang="zh-CN" dirty="0"/>
          </a:p>
          <a:p>
            <a:pPr marL="0" indent="0">
              <a:buFont typeface="Wingdings 3" charset="2"/>
              <a:buNone/>
            </a:pPr>
            <a:r>
              <a:rPr lang="en" altLang="zh-CN" dirty="0"/>
              <a:t>	</a:t>
            </a:r>
            <a:r>
              <a:rPr lang="en" altLang="zh-CN" dirty="0" err="1"/>
              <a:t>var</a:t>
            </a:r>
            <a:r>
              <a:rPr lang="en" altLang="zh-CN" dirty="0"/>
              <a:t> value = 2;</a:t>
            </a:r>
          </a:p>
          <a:p>
            <a:pPr marL="0" indent="0">
              <a:buFont typeface="Wingdings 3" charset="2"/>
              <a:buNone/>
            </a:pPr>
            <a:r>
              <a:rPr lang="en" altLang="zh-CN" dirty="0"/>
              <a:t>	</a:t>
            </a:r>
            <a:r>
              <a:rPr lang="en" altLang="zh-CN" dirty="0" err="1"/>
              <a:t>console.log</a:t>
            </a:r>
            <a:r>
              <a:rPr lang="en" altLang="zh-CN" dirty="0"/>
              <a:t>(value);</a:t>
            </a:r>
          </a:p>
          <a:p>
            <a:pPr marL="0" indent="0">
              <a:buFont typeface="Wingdings 3" charset="2"/>
              <a:buNone/>
            </a:pPr>
            <a:r>
              <a:rPr lang="en" altLang="zh-CN" dirty="0"/>
              <a:t>}</a:t>
            </a:r>
          </a:p>
          <a:p>
            <a:pPr marL="0" indent="0">
              <a:buFont typeface="Wingdings 3" charset="2"/>
              <a:buNone/>
            </a:pPr>
            <a:r>
              <a:rPr lang="en" altLang="zh-CN" dirty="0"/>
              <a:t>f1();</a:t>
            </a:r>
          </a:p>
          <a:p>
            <a:pPr marL="0" indent="0">
              <a:buFont typeface="Wingdings 3" charset="2"/>
              <a:buNone/>
            </a:pP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4A202BC-8F20-3644-9854-430212428F7D}"/>
              </a:ext>
            </a:extLst>
          </p:cNvPr>
          <p:cNvSpPr txBox="1"/>
          <p:nvPr/>
        </p:nvSpPr>
        <p:spPr>
          <a:xfrm>
            <a:off x="9695873" y="2326524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" altLang="zh-CN" dirty="0"/>
              <a:t>undefined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63F5E75-170F-AD4A-8A9C-7B3ECDF53965}"/>
              </a:ext>
            </a:extLst>
          </p:cNvPr>
          <p:cNvSpPr txBox="1"/>
          <p:nvPr/>
        </p:nvSpPr>
        <p:spPr>
          <a:xfrm>
            <a:off x="9695873" y="3363949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036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8614A-2055-A340-91CF-6024EF5B2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6482"/>
          </a:xfrm>
        </p:spPr>
        <p:txBody>
          <a:bodyPr/>
          <a:lstStyle/>
          <a:p>
            <a:r>
              <a:rPr kumimoji="1" lang="en-US" altLang="zh-CN" dirty="0"/>
              <a:t>function</a:t>
            </a:r>
            <a:r>
              <a:rPr kumimoji="1" lang="zh-CN" altLang="en-US" dirty="0"/>
              <a:t> 申明提升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54760F1-95DB-E642-9F83-24BC9E72C7D0}"/>
              </a:ext>
            </a:extLst>
          </p:cNvPr>
          <p:cNvSpPr txBox="1"/>
          <p:nvPr/>
        </p:nvSpPr>
        <p:spPr>
          <a:xfrm>
            <a:off x="795867" y="1540933"/>
            <a:ext cx="77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" dirty="0"/>
              <a:t>例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" altLang="zh-CN" dirty="0"/>
          </a:p>
          <a:p>
            <a:r>
              <a:rPr lang="en" altLang="zh-CN" dirty="0"/>
              <a:t>f1();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E8D0BE6-8D74-544D-87AC-7E2E196A2AA8}"/>
              </a:ext>
            </a:extLst>
          </p:cNvPr>
          <p:cNvSpPr txBox="1"/>
          <p:nvPr/>
        </p:nvSpPr>
        <p:spPr>
          <a:xfrm>
            <a:off x="795867" y="2187264"/>
            <a:ext cx="4437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" altLang="zh-CN" dirty="0" err="1">
                <a:solidFill>
                  <a:srgbClr val="FF0000"/>
                </a:solidFill>
              </a:rPr>
              <a:t>ReferenceError</a:t>
            </a:r>
            <a:r>
              <a:rPr kumimoji="1" lang="en" altLang="zh-CN" dirty="0">
                <a:solidFill>
                  <a:srgbClr val="FF0000"/>
                </a:solidFill>
              </a:rPr>
              <a:t>: f1 is not defined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3787A0-3C0B-2944-B609-6BDC21BB2142}"/>
              </a:ext>
            </a:extLst>
          </p:cNvPr>
          <p:cNvSpPr txBox="1"/>
          <p:nvPr/>
        </p:nvSpPr>
        <p:spPr>
          <a:xfrm>
            <a:off x="5960533" y="1083733"/>
            <a:ext cx="23038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" dirty="0"/>
              <a:t>例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" altLang="zh-CN" dirty="0"/>
          </a:p>
          <a:p>
            <a:r>
              <a:rPr lang="en" altLang="zh-CN" dirty="0"/>
              <a:t>f1();</a:t>
            </a:r>
            <a:br>
              <a:rPr lang="en" altLang="zh-CN" dirty="0"/>
            </a:br>
            <a:r>
              <a:rPr lang="en" altLang="zh-CN" dirty="0"/>
              <a:t>function f1() {</a:t>
            </a:r>
          </a:p>
          <a:p>
            <a:r>
              <a:rPr lang="en" altLang="zh-CN" dirty="0"/>
              <a:t>	</a:t>
            </a:r>
            <a:r>
              <a:rPr lang="en" altLang="zh-CN" dirty="0" err="1"/>
              <a:t>console.log</a:t>
            </a:r>
            <a:r>
              <a:rPr lang="en" altLang="zh-CN" dirty="0"/>
              <a:t>(1);</a:t>
            </a:r>
          </a:p>
          <a:p>
            <a:r>
              <a:rPr lang="en" altLang="zh-CN" dirty="0"/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CBF7A14-7078-7348-A567-5D8E931DBFEA}"/>
              </a:ext>
            </a:extLst>
          </p:cNvPr>
          <p:cNvSpPr txBox="1"/>
          <p:nvPr/>
        </p:nvSpPr>
        <p:spPr>
          <a:xfrm>
            <a:off x="5960533" y="255659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8B001BB-B568-2742-AA8B-C91BD47431BC}"/>
              </a:ext>
            </a:extLst>
          </p:cNvPr>
          <p:cNvSpPr txBox="1"/>
          <p:nvPr/>
        </p:nvSpPr>
        <p:spPr>
          <a:xfrm>
            <a:off x="897467" y="3141133"/>
            <a:ext cx="23038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" dirty="0"/>
              <a:t>例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endParaRPr lang="en" altLang="zh-CN" dirty="0"/>
          </a:p>
          <a:p>
            <a:r>
              <a:rPr lang="en" altLang="zh-CN" dirty="0" err="1"/>
              <a:t>var</a:t>
            </a:r>
            <a:r>
              <a:rPr lang="en" altLang="zh-CN" dirty="0"/>
              <a:t> f1 = 100;</a:t>
            </a:r>
            <a:br>
              <a:rPr lang="en" altLang="zh-CN" dirty="0"/>
            </a:br>
            <a:r>
              <a:rPr lang="en" altLang="zh-CN" dirty="0"/>
              <a:t>function f1() {</a:t>
            </a:r>
          </a:p>
          <a:p>
            <a:r>
              <a:rPr lang="en" altLang="zh-CN" dirty="0"/>
              <a:t>	</a:t>
            </a:r>
            <a:r>
              <a:rPr lang="en" altLang="zh-CN" dirty="0" err="1"/>
              <a:t>console.log</a:t>
            </a:r>
            <a:r>
              <a:rPr lang="en" altLang="zh-CN" dirty="0"/>
              <a:t>(1);</a:t>
            </a:r>
          </a:p>
          <a:p>
            <a:r>
              <a:rPr lang="en" altLang="zh-CN" dirty="0"/>
              <a:t>}</a:t>
            </a:r>
            <a:br>
              <a:rPr lang="en" altLang="zh-CN" dirty="0"/>
            </a:br>
            <a:r>
              <a:rPr lang="en" altLang="zh-CN" dirty="0" err="1"/>
              <a:t>console.log</a:t>
            </a:r>
            <a:r>
              <a:rPr lang="en" altLang="zh-CN" dirty="0"/>
              <a:t>(f1);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4D63FC9-223C-9F4B-A5C2-A7848501BC7A}"/>
              </a:ext>
            </a:extLst>
          </p:cNvPr>
          <p:cNvSpPr txBox="1"/>
          <p:nvPr/>
        </p:nvSpPr>
        <p:spPr>
          <a:xfrm>
            <a:off x="897467" y="489545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-US" altLang="zh-CN" dirty="0"/>
              <a:t>100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2019ACC-2749-1340-B034-22769224119B}"/>
              </a:ext>
            </a:extLst>
          </p:cNvPr>
          <p:cNvSpPr txBox="1"/>
          <p:nvPr/>
        </p:nvSpPr>
        <p:spPr>
          <a:xfrm>
            <a:off x="6714066" y="3032791"/>
            <a:ext cx="230383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" dirty="0"/>
              <a:t>例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endParaRPr lang="en" altLang="zh-CN" dirty="0"/>
          </a:p>
          <a:p>
            <a:r>
              <a:rPr lang="en" altLang="zh-CN" dirty="0" err="1"/>
              <a:t>console.log</a:t>
            </a:r>
            <a:r>
              <a:rPr lang="en" altLang="zh-CN" dirty="0"/>
              <a:t>(f1);</a:t>
            </a:r>
          </a:p>
          <a:p>
            <a:br>
              <a:rPr lang="en" altLang="zh-CN" dirty="0"/>
            </a:br>
            <a:r>
              <a:rPr lang="en" altLang="zh-CN" dirty="0" err="1"/>
              <a:t>var</a:t>
            </a:r>
            <a:r>
              <a:rPr lang="en" altLang="zh-CN" dirty="0"/>
              <a:t> f1 = 100;</a:t>
            </a:r>
          </a:p>
          <a:p>
            <a:br>
              <a:rPr lang="en" altLang="zh-CN" dirty="0"/>
            </a:br>
            <a:r>
              <a:rPr lang="en" altLang="zh-CN" dirty="0"/>
              <a:t>function f1() {</a:t>
            </a:r>
          </a:p>
          <a:p>
            <a:r>
              <a:rPr lang="en" altLang="zh-CN" dirty="0"/>
              <a:t>	</a:t>
            </a:r>
            <a:r>
              <a:rPr lang="en" altLang="zh-CN" dirty="0" err="1"/>
              <a:t>console.log</a:t>
            </a:r>
            <a:r>
              <a:rPr lang="en" altLang="zh-CN" dirty="0"/>
              <a:t>(1);</a:t>
            </a:r>
          </a:p>
          <a:p>
            <a:r>
              <a:rPr lang="en" altLang="zh-CN" dirty="0"/>
              <a:t>}</a:t>
            </a:r>
          </a:p>
          <a:p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5B82CC8-2DE8-074E-961E-831F6383D31D}"/>
              </a:ext>
            </a:extLst>
          </p:cNvPr>
          <p:cNvSpPr txBox="1"/>
          <p:nvPr/>
        </p:nvSpPr>
        <p:spPr>
          <a:xfrm>
            <a:off x="5960533" y="5399582"/>
            <a:ext cx="239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-US" altLang="zh-CN" dirty="0"/>
              <a:t> [Function: f1]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D7D25CF-2652-EC4B-AB3A-FD1B37DE5AF5}"/>
              </a:ext>
            </a:extLst>
          </p:cNvPr>
          <p:cNvSpPr txBox="1"/>
          <p:nvPr/>
        </p:nvSpPr>
        <p:spPr>
          <a:xfrm>
            <a:off x="1024467" y="6087533"/>
            <a:ext cx="631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总结：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 函数将申明与定义一起提前到作用域的开头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A9636F8-E39E-C84F-90A9-A1C595C28843}"/>
              </a:ext>
            </a:extLst>
          </p:cNvPr>
          <p:cNvSpPr txBox="1"/>
          <p:nvPr/>
        </p:nvSpPr>
        <p:spPr>
          <a:xfrm>
            <a:off x="3653491" y="3163121"/>
            <a:ext cx="230704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" dirty="0"/>
              <a:t>相</a:t>
            </a:r>
            <a:r>
              <a:rPr lang="zh-CN" altLang="en-US" dirty="0"/>
              <a:t>当于：</a:t>
            </a:r>
            <a:endParaRPr lang="en" altLang="zh-CN" dirty="0"/>
          </a:p>
          <a:p>
            <a:r>
              <a:rPr lang="en" altLang="zh-CN" dirty="0" err="1"/>
              <a:t>var</a:t>
            </a:r>
            <a:r>
              <a:rPr lang="en" altLang="zh-CN" dirty="0"/>
              <a:t> f1 = function() {</a:t>
            </a:r>
          </a:p>
          <a:p>
            <a:r>
              <a:rPr lang="en" altLang="zh-CN" dirty="0"/>
              <a:t>	</a:t>
            </a:r>
            <a:r>
              <a:rPr lang="en" altLang="zh-CN" dirty="0" err="1"/>
              <a:t>console.log</a:t>
            </a:r>
            <a:r>
              <a:rPr lang="en" altLang="zh-CN" dirty="0"/>
              <a:t>(1);</a:t>
            </a:r>
          </a:p>
          <a:p>
            <a:r>
              <a:rPr lang="en" altLang="zh-CN" dirty="0"/>
              <a:t>};</a:t>
            </a:r>
          </a:p>
          <a:p>
            <a:br>
              <a:rPr lang="en" altLang="zh-CN" dirty="0"/>
            </a:br>
            <a:r>
              <a:rPr lang="en" altLang="zh-CN" dirty="0"/>
              <a:t>f1 = 100;</a:t>
            </a:r>
          </a:p>
          <a:p>
            <a:br>
              <a:rPr lang="en" altLang="zh-CN" dirty="0"/>
            </a:br>
            <a:r>
              <a:rPr lang="en" altLang="zh-CN" dirty="0" err="1"/>
              <a:t>console.log</a:t>
            </a:r>
            <a:r>
              <a:rPr lang="en" altLang="zh-CN" dirty="0"/>
              <a:t>(f1);</a:t>
            </a:r>
          </a:p>
          <a:p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DB97589-525C-4047-B0A2-4D8DB9D15F1A}"/>
              </a:ext>
            </a:extLst>
          </p:cNvPr>
          <p:cNvSpPr txBox="1"/>
          <p:nvPr/>
        </p:nvSpPr>
        <p:spPr>
          <a:xfrm>
            <a:off x="9144000" y="3032791"/>
            <a:ext cx="26363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" dirty="0"/>
              <a:t>相</a:t>
            </a:r>
            <a:r>
              <a:rPr lang="zh-CN" altLang="en-US" dirty="0"/>
              <a:t>当于：</a:t>
            </a:r>
            <a:endParaRPr lang="en" altLang="zh-CN" dirty="0"/>
          </a:p>
          <a:p>
            <a:r>
              <a:rPr lang="en" altLang="zh-CN" dirty="0" err="1"/>
              <a:t>var</a:t>
            </a:r>
            <a:r>
              <a:rPr lang="en" altLang="zh-CN" dirty="0"/>
              <a:t> f1 = function() {</a:t>
            </a:r>
          </a:p>
          <a:p>
            <a:r>
              <a:rPr lang="en" altLang="zh-CN" dirty="0"/>
              <a:t>	</a:t>
            </a:r>
            <a:r>
              <a:rPr lang="en" altLang="zh-CN" dirty="0" err="1"/>
              <a:t>console.log</a:t>
            </a:r>
            <a:r>
              <a:rPr lang="en" altLang="zh-CN" dirty="0"/>
              <a:t>(1);</a:t>
            </a:r>
          </a:p>
          <a:p>
            <a:r>
              <a:rPr lang="en" altLang="zh-CN" dirty="0"/>
              <a:t>};</a:t>
            </a:r>
          </a:p>
          <a:p>
            <a:br>
              <a:rPr lang="en" altLang="zh-CN" dirty="0"/>
            </a:br>
            <a:r>
              <a:rPr lang="en" altLang="zh-CN" dirty="0" err="1"/>
              <a:t>console.log</a:t>
            </a:r>
            <a:r>
              <a:rPr lang="en" altLang="zh-CN" dirty="0"/>
              <a:t>(f1);</a:t>
            </a:r>
          </a:p>
          <a:p>
            <a:r>
              <a:rPr lang="en" altLang="zh-CN" dirty="0"/>
              <a:t>f1 = 100;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765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957B77-A7E0-F149-A5E3-8883F495B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0623"/>
          </a:xfrm>
        </p:spPr>
        <p:txBody>
          <a:bodyPr/>
          <a:lstStyle/>
          <a:p>
            <a:r>
              <a:rPr kumimoji="1" lang="zh-CN" altLang="en-US" dirty="0"/>
              <a:t>非强类型，变量可以随意赋值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030AF09-EA34-4E4A-8AA4-D86A025C631F}"/>
              </a:ext>
            </a:extLst>
          </p:cNvPr>
          <p:cNvSpPr txBox="1"/>
          <p:nvPr/>
        </p:nvSpPr>
        <p:spPr>
          <a:xfrm>
            <a:off x="788894" y="1766047"/>
            <a:ext cx="233749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 err="1"/>
              <a:t>var</a:t>
            </a:r>
            <a:r>
              <a:rPr lang="en" altLang="zh-CN" dirty="0"/>
              <a:t> value = 100;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(value);</a:t>
            </a:r>
          </a:p>
          <a:p>
            <a:r>
              <a:rPr lang="en" altLang="zh-CN" dirty="0"/>
              <a:t>value = "</a:t>
            </a:r>
            <a:r>
              <a:rPr lang="en" altLang="zh-CN" dirty="0" err="1"/>
              <a:t>abc</a:t>
            </a:r>
            <a:r>
              <a:rPr lang="en" altLang="zh-CN" dirty="0"/>
              <a:t>";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(value);</a:t>
            </a:r>
          </a:p>
          <a:p>
            <a:r>
              <a:rPr lang="en" altLang="zh-CN" dirty="0"/>
              <a:t>value = false;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(value);</a:t>
            </a:r>
          </a:p>
          <a:p>
            <a:r>
              <a:rPr lang="en" altLang="zh-CN" dirty="0"/>
              <a:t>value = {};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(value);</a:t>
            </a:r>
          </a:p>
          <a:p>
            <a:r>
              <a:rPr lang="en" altLang="zh-CN" dirty="0"/>
              <a:t>value = [];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(value);</a:t>
            </a:r>
          </a:p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8783940-91A7-6444-96F6-1CE4EB1EA49D}"/>
              </a:ext>
            </a:extLst>
          </p:cNvPr>
          <p:cNvSpPr txBox="1"/>
          <p:nvPr/>
        </p:nvSpPr>
        <p:spPr>
          <a:xfrm>
            <a:off x="4265427" y="1766047"/>
            <a:ext cx="23095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输出：</a:t>
            </a:r>
            <a:endParaRPr kumimoji="1" lang="en-US" altLang="zh-CN" dirty="0"/>
          </a:p>
          <a:p>
            <a:r>
              <a:rPr kumimoji="1" lang="en" altLang="zh-CN" dirty="0"/>
              <a:t>100</a:t>
            </a:r>
          </a:p>
          <a:p>
            <a:endParaRPr kumimoji="1" lang="en" altLang="zh-CN" dirty="0"/>
          </a:p>
          <a:p>
            <a:r>
              <a:rPr lang="en-US" altLang="zh-CN" dirty="0"/>
              <a:t>"</a:t>
            </a:r>
            <a:r>
              <a:rPr kumimoji="1" lang="en" altLang="zh-CN" dirty="0" err="1"/>
              <a:t>abc</a:t>
            </a:r>
            <a:r>
              <a:rPr lang="en-US" altLang="zh-CN" dirty="0"/>
              <a:t>"</a:t>
            </a:r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-US" altLang="zh-CN" dirty="0"/>
              <a:t>f</a:t>
            </a:r>
            <a:r>
              <a:rPr kumimoji="1" lang="en" altLang="zh-CN" dirty="0" err="1"/>
              <a:t>alse</a:t>
            </a:r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{}</a:t>
            </a:r>
          </a:p>
          <a:p>
            <a:endParaRPr kumimoji="1" lang="en" altLang="zh-CN" dirty="0"/>
          </a:p>
          <a:p>
            <a:r>
              <a:rPr kumimoji="1" lang="en" altLang="zh-CN" dirty="0"/>
              <a:t>[]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800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{A682BC2C-787A-FA40-948E-FDC57F309D36}tf10001062</Template>
  <TotalTime>725</TotalTime>
  <Words>1976</Words>
  <Application>Microsoft Macintosh PowerPoint</Application>
  <PresentationFormat>宽屏</PresentationFormat>
  <Paragraphs>570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5" baseType="lpstr">
      <vt:lpstr>Arial</vt:lpstr>
      <vt:lpstr>Century Gothic</vt:lpstr>
      <vt:lpstr>Wingdings 3</vt:lpstr>
      <vt:lpstr>离子</vt:lpstr>
      <vt:lpstr>JavaScript基础（ES5）</vt:lpstr>
      <vt:lpstr>什么是JavaScript</vt:lpstr>
      <vt:lpstr>变量类型</vt:lpstr>
      <vt:lpstr>var 声明变量</vt:lpstr>
      <vt:lpstr>var 申明变量提升</vt:lpstr>
      <vt:lpstr>var 作用域</vt:lpstr>
      <vt:lpstr>var 函数体内变量提升</vt:lpstr>
      <vt:lpstr>function 申明提升</vt:lpstr>
      <vt:lpstr>非强类型，变量可以随意赋值</vt:lpstr>
      <vt:lpstr>非强类型，带来的麻烦</vt:lpstr>
      <vt:lpstr>boolean </vt:lpstr>
      <vt:lpstr>if 语句</vt:lpstr>
      <vt:lpstr>循环for</vt:lpstr>
      <vt:lpstr>string 与 其它类型进行+/-操作</vt:lpstr>
      <vt:lpstr>== 与 === 的区别</vt:lpstr>
      <vt:lpstr>对象操作</vt:lpstr>
      <vt:lpstr>function</vt:lpstr>
      <vt:lpstr>function 中的this</vt:lpstr>
      <vt:lpstr>修改function中的this</vt:lpstr>
      <vt:lpstr>bind的应用场景</vt:lpstr>
      <vt:lpstr>高阶函数</vt:lpstr>
      <vt:lpstr>如何实现变量在一个包内多个函数使用，而又不污染全局？</vt:lpstr>
      <vt:lpstr>闭包的应用：封装对象</vt:lpstr>
      <vt:lpstr>封装类</vt:lpstr>
      <vt:lpstr>闭包容易造成的问题</vt:lpstr>
      <vt:lpstr>扩展系统类方法</vt:lpstr>
      <vt:lpstr>异步</vt:lpstr>
      <vt:lpstr>异常处理</vt:lpstr>
      <vt:lpstr>原型</vt:lpstr>
      <vt:lpstr>类实现原理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JavaScript专家级培训</dc:title>
  <dc:creator>Microsoft Office User</dc:creator>
  <cp:lastModifiedBy>Microsoft Office User</cp:lastModifiedBy>
  <cp:revision>307</cp:revision>
  <dcterms:created xsi:type="dcterms:W3CDTF">2019-08-07T01:05:37Z</dcterms:created>
  <dcterms:modified xsi:type="dcterms:W3CDTF">2019-12-04T12:39:04Z</dcterms:modified>
</cp:coreProperties>
</file>