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7" r:id="rId11"/>
    <p:sldId id="278" r:id="rId12"/>
    <p:sldId id="268" r:id="rId13"/>
    <p:sldId id="279" r:id="rId14"/>
    <p:sldId id="269" r:id="rId15"/>
    <p:sldId id="264" r:id="rId16"/>
    <p:sldId id="265" r:id="rId17"/>
    <p:sldId id="274" r:id="rId18"/>
    <p:sldId id="271" r:id="rId19"/>
    <p:sldId id="272" r:id="rId20"/>
    <p:sldId id="273" r:id="rId21"/>
    <p:sldId id="270" r:id="rId22"/>
    <p:sldId id="275" r:id="rId23"/>
    <p:sldId id="276" r:id="rId24"/>
    <p:sldId id="277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801D2-3F76-49C6-B3F5-D45EFDDC8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11E1E-F773-4FD5-BA74-1CB880A89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9E94F-AFA2-4927-B970-535428B6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7F0-591D-44B0-AC6E-BDE35F3370E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BA1C9-1B45-43E5-B8D3-8F949EE2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3161A-3128-4CF2-8E36-40BB5375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6B0-FBE8-48B3-A842-505EDE12E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15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F227-B78D-4B5C-BB69-9EA6E142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EB045-669F-4892-8E01-8116099B8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C0C22-F7C6-4835-942C-40E8D7DD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7F0-591D-44B0-AC6E-BDE35F3370E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C68AA-5E6D-4ADC-B147-7901D23B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59015-95A0-455A-A317-D1A13BE0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6B0-FBE8-48B3-A842-505EDE12E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9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BEEF14-8D00-4BB2-80D9-B7523C150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0B6FE5-41B7-450B-965E-5D374986A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DC0DF-7003-4FC8-B8F0-3F265BBF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7F0-591D-44B0-AC6E-BDE35F3370E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A85A8-8A11-4A89-AFFD-BE22579A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C9F27-A1B2-40B0-85FC-3E3821E5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6B0-FBE8-48B3-A842-505EDE12E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5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B2858-CD19-4542-9100-6F280117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50971-2428-499E-8F6B-D52415ED2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FB08E-D029-46A1-AE03-8F46A9FC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7F0-591D-44B0-AC6E-BDE35F3370E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9162B-490C-4E3F-843C-B0E8A68F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566F3-AE71-44C8-AE9D-080E39B7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6B0-FBE8-48B3-A842-505EDE12E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3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AA1C0-DEBA-4728-99D0-369BEF19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B16A7-B727-430C-9DCF-6AC2C56E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AB059-66A6-4411-98D5-6C84EE1F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7F0-591D-44B0-AC6E-BDE35F3370E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E12DD-E173-4EEA-A0A6-5CE18235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AF8B6-991D-4D46-8034-DAF31AC7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6B0-FBE8-48B3-A842-505EDE12E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3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A07E-FDBE-443B-B210-28327171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0287E-7900-431E-AC5F-A9F6A21A6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7AF2B3-721D-4E17-9DED-0D0979902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C2E5A-31E9-4369-8FF6-DD97F01F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7F0-591D-44B0-AC6E-BDE35F3370E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F04E7-621E-4740-8F60-29DCB724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EE743-02E6-4D6E-8558-5695595B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6B0-FBE8-48B3-A842-505EDE12E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8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0D854-F81C-4700-B571-82C976C6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95BC5-EFB4-4EE4-B872-7F321769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EDC74-EE0E-4B8B-A8DC-F1F3CDB4D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F5052E-7050-4A03-8886-0C2995C8B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5FE514-EAC9-45D4-A968-4923669D9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1073E4-B7B7-4B0C-B31E-B0BA4CF1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7F0-591D-44B0-AC6E-BDE35F3370E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9EF7FC-0006-4E9D-958B-D1D3AD1C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16463A-E781-430F-A5FC-281C4B98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6B0-FBE8-48B3-A842-505EDE12E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8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8E333-908A-476D-B3CD-929ACAAE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D66028-CB93-469B-97BD-11DD64B1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7F0-591D-44B0-AC6E-BDE35F3370E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5226F7-837F-48E6-BCEA-B57DEACD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AF6E7B-A8B8-4148-BDB2-9E6639DE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6B0-FBE8-48B3-A842-505EDE12E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2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EA2AB5-DD35-4610-8A81-E94CCCC8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7F0-591D-44B0-AC6E-BDE35F3370E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D57438-0809-45BA-826A-81382C23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896CE9-DAD5-49D9-8D88-286DBDF4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6B0-FBE8-48B3-A842-505EDE12E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5EB37-F142-429D-8BCF-87403334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8136C-5DC6-4634-BD43-ABC84AE24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238EDF-8FD2-47D2-92C3-148AB0910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65E9C-841C-40A6-8BE0-741AD1E0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7F0-591D-44B0-AC6E-BDE35F3370E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7BF4AE-436F-4CED-BB9A-08FEA8C6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3442C9-7F25-478E-B651-073968DD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6B0-FBE8-48B3-A842-505EDE12E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6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639D3-5AAF-4590-A048-1C6A7C2B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1FFD3F-17FD-45FE-A324-344A9FEA1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986DE5-9F72-4B01-806C-D1B081F24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85772-C621-4B48-A484-1BA3AD42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7F0-591D-44B0-AC6E-BDE35F3370E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50F0F-AC2C-4570-A34F-5F9843BB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B15B2C-16C3-44DD-80F9-52E575C6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6B0-FBE8-48B3-A842-505EDE12E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3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EBD1F0-DA2A-4FD4-918F-97D407E7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EC733E-3097-45C2-ADB2-5053EB4DE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A71D7-7862-4322-9AA2-92CFAA59B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37F0-591D-44B0-AC6E-BDE35F3370E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DF48B-27A9-446A-9345-3930BB235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2B852-2C21-47C2-B6A2-81B43BFA9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66B0-FBE8-48B3-A842-505EDE12E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87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gular.c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gular.cn/api/core/SimpleChang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DB7EE-F952-4E98-B1AB-3B69039B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6393"/>
          </a:xfrm>
        </p:spPr>
        <p:txBody>
          <a:bodyPr/>
          <a:lstStyle/>
          <a:p>
            <a:r>
              <a:rPr lang="en-US" altLang="zh-CN" b="1" dirty="0"/>
              <a:t>Angular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7E68DC-81AB-409D-B8A1-8AD0326B8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文档地址：</a:t>
            </a:r>
            <a:r>
              <a:rPr lang="en-US" altLang="zh-CN" dirty="0">
                <a:hlinkClick r:id="rId2"/>
              </a:rPr>
              <a:t>https://www.angular.cn/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85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9449B-6AB1-4AC0-A0D6-D5EAF481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模板（</a:t>
            </a:r>
            <a:r>
              <a:rPr lang="en-US" altLang="zh-CN" dirty="0"/>
              <a:t>HTML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55550-D940-4D33-A653-2217CD85F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&lt;script&gt;</a:t>
            </a:r>
            <a:r>
              <a:rPr lang="zh-CN" altLang="en-US" dirty="0"/>
              <a:t>，</a:t>
            </a:r>
            <a:r>
              <a:rPr lang="en-US" altLang="zh-CN" dirty="0"/>
              <a:t>&lt;html&gt;</a:t>
            </a:r>
            <a:r>
              <a:rPr lang="zh-CN" altLang="en-US" dirty="0"/>
              <a:t>，</a:t>
            </a:r>
            <a:r>
              <a:rPr lang="en-US" altLang="zh-CN" dirty="0"/>
              <a:t>&lt;body&gt;</a:t>
            </a:r>
            <a:r>
              <a:rPr lang="zh-CN" altLang="en-US" dirty="0"/>
              <a:t>，</a:t>
            </a:r>
            <a:r>
              <a:rPr lang="en-US" altLang="zh-CN" dirty="0"/>
              <a:t>&lt;base&gt; </a:t>
            </a:r>
            <a:r>
              <a:rPr lang="zh-CN" altLang="en-US" dirty="0"/>
              <a:t>被忽略了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1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CA300-C57E-42BD-B367-2FE789FA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F832C-5B11-4B1E-92C3-F07882C2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Angular </a:t>
            </a:r>
            <a:r>
              <a:rPr lang="zh-CN" altLang="en-US" dirty="0"/>
              <a:t>中有三种类型的指令：</a:t>
            </a:r>
            <a:endParaRPr lang="en-US" altLang="zh-CN" dirty="0"/>
          </a:p>
          <a:p>
            <a:pPr lvl="1"/>
            <a:r>
              <a:rPr lang="zh-CN" altLang="en-US" dirty="0"/>
              <a:t>组件 </a:t>
            </a:r>
            <a:r>
              <a:rPr lang="en-US" altLang="zh-CN" dirty="0"/>
              <a:t>— </a:t>
            </a:r>
            <a:r>
              <a:rPr lang="zh-CN" altLang="en-US" dirty="0"/>
              <a:t>拥有模板的指令</a:t>
            </a:r>
          </a:p>
          <a:p>
            <a:pPr lvl="1"/>
            <a:r>
              <a:rPr lang="zh-CN" altLang="en-US" dirty="0"/>
              <a:t>结构型指令 </a:t>
            </a:r>
            <a:r>
              <a:rPr lang="en-US" altLang="zh-CN" dirty="0"/>
              <a:t>— </a:t>
            </a:r>
            <a:r>
              <a:rPr lang="zh-CN" altLang="en-US" dirty="0"/>
              <a:t>通过添加和移除 </a:t>
            </a:r>
            <a:r>
              <a:rPr lang="en-US" altLang="zh-CN" dirty="0"/>
              <a:t>DOM </a:t>
            </a:r>
            <a:r>
              <a:rPr lang="zh-CN" altLang="en-US" dirty="0"/>
              <a:t>元素改变 </a:t>
            </a:r>
            <a:r>
              <a:rPr lang="en-US" altLang="zh-CN" dirty="0"/>
              <a:t>DOM </a:t>
            </a:r>
            <a:r>
              <a:rPr lang="zh-CN" altLang="en-US" dirty="0"/>
              <a:t>布局的指令</a:t>
            </a:r>
          </a:p>
          <a:p>
            <a:pPr lvl="1"/>
            <a:r>
              <a:rPr lang="zh-CN" altLang="en-US" dirty="0"/>
              <a:t>属性型指令 </a:t>
            </a:r>
            <a:r>
              <a:rPr lang="en-US" altLang="zh-CN" dirty="0"/>
              <a:t>— </a:t>
            </a:r>
            <a:r>
              <a:rPr lang="zh-CN" altLang="en-US" dirty="0"/>
              <a:t>改变元素、组件或其它指令的外观和行为的指令。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56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11468-596C-4E68-91AB-C1ACF099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结构型指令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A87D8-6DC3-4B82-B08E-A56E0862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*</a:t>
            </a:r>
            <a:r>
              <a:rPr lang="en-US" altLang="zh-CN" dirty="0" err="1"/>
              <a:t>ngIf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*</a:t>
            </a:r>
            <a:r>
              <a:rPr lang="en-US" altLang="zh-CN" dirty="0" err="1"/>
              <a:t>ngFor</a:t>
            </a:r>
            <a:r>
              <a:rPr lang="en-US" altLang="zh-CN" dirty="0"/>
              <a:t> &lt;div *</a:t>
            </a:r>
            <a:r>
              <a:rPr lang="en-US" altLang="zh-CN" dirty="0" err="1"/>
              <a:t>ngFor</a:t>
            </a:r>
            <a:r>
              <a:rPr lang="en-US" altLang="zh-CN" dirty="0"/>
              <a:t>="let h of list; let </a:t>
            </a:r>
            <a:r>
              <a:rPr lang="en-US" altLang="zh-CN" dirty="0" err="1"/>
              <a:t>i</a:t>
            </a:r>
            <a:r>
              <a:rPr lang="en-US" altLang="zh-CN" dirty="0"/>
              <a:t>=index"&gt;{{i+1}} - {{h}}&lt;/div&gt;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*</a:t>
            </a:r>
            <a:r>
              <a:rPr lang="en-US" altLang="zh-CN" dirty="0" err="1"/>
              <a:t>ngSwitchCase</a:t>
            </a:r>
            <a:r>
              <a:rPr lang="en-US" altLang="zh-CN" dirty="0"/>
              <a:t>, *</a:t>
            </a:r>
            <a:r>
              <a:rPr lang="en-US" altLang="zh-CN" dirty="0" err="1"/>
              <a:t>ngSwitchDefault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857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D39B5-D8E0-4429-9589-1515A9DE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属性型指令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C8219-BB79-48E1-AD2A-BAC49F5E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</a:t>
            </a:r>
            <a:r>
              <a:rPr lang="en-US" altLang="zh-CN" dirty="0" err="1"/>
              <a:t>ngStyle</a:t>
            </a:r>
            <a:r>
              <a:rPr lang="en-US" altLang="zh-CN" dirty="0"/>
              <a:t>, </a:t>
            </a:r>
            <a:r>
              <a:rPr lang="en-US" altLang="zh-CN" dirty="0" err="1"/>
              <a:t>ngSwitch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另见</a:t>
            </a:r>
            <a:r>
              <a:rPr lang="en-US" altLang="zh-CN" dirty="0"/>
              <a:t>Demo</a:t>
            </a:r>
            <a:r>
              <a:rPr lang="zh-CN" altLang="en-US" dirty="0"/>
              <a:t>中的</a:t>
            </a:r>
            <a:r>
              <a:rPr lang="en-US" altLang="zh-CN" dirty="0"/>
              <a:t>common/ </a:t>
            </a:r>
            <a:r>
              <a:rPr lang="en-US" altLang="zh-CN" dirty="0" err="1"/>
              <a:t>highLight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82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0CF54-13E5-453F-8A64-D3026AB1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服务（</a:t>
            </a:r>
            <a:r>
              <a:rPr lang="en-US" altLang="zh-CN" dirty="0"/>
              <a:t>@Injectable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E02DA-EEE1-47E0-B688-119753AB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依赖注入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14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A397B-C310-40C1-9B84-5A1682B5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装饰器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75DBE-C1D1-4851-BDAD-F167D237F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@Component </a:t>
            </a:r>
            <a:r>
              <a:rPr lang="zh-CN" altLang="en-US" dirty="0"/>
              <a:t>装饰器能接受一个配置对象， </a:t>
            </a:r>
            <a:r>
              <a:rPr lang="en-US" altLang="zh-CN" dirty="0"/>
              <a:t>Angular </a:t>
            </a:r>
            <a:r>
              <a:rPr lang="zh-CN" altLang="en-US" dirty="0"/>
              <a:t>会基于这些信息创建和展示组件及其视图。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746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14F00-44FE-4078-8A61-6A939660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64"/>
            <a:ext cx="10515600" cy="1325563"/>
          </a:xfrm>
        </p:spPr>
        <p:txBody>
          <a:bodyPr/>
          <a:lstStyle/>
          <a:p>
            <a:r>
              <a:rPr lang="zh-CN" altLang="en-US" dirty="0"/>
              <a:t>属性绑定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55ECF-A0DC-467C-811C-69F18C1E6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727"/>
            <a:ext cx="10993582" cy="4722236"/>
          </a:xfrm>
        </p:spPr>
        <p:txBody>
          <a:bodyPr>
            <a:normAutofit/>
          </a:bodyPr>
          <a:lstStyle/>
          <a:p>
            <a:r>
              <a:rPr lang="en-US" altLang="zh-CN" dirty="0"/>
              <a:t>{{value}} </a:t>
            </a:r>
            <a:r>
              <a:rPr lang="zh-CN" altLang="en-US" dirty="0"/>
              <a:t>插值表达式</a:t>
            </a:r>
            <a:endParaRPr lang="en-US" altLang="zh-CN" dirty="0"/>
          </a:p>
          <a:p>
            <a:r>
              <a:rPr lang="en-US" altLang="zh-CN" dirty="0"/>
              <a:t>[value]=“value“ </a:t>
            </a:r>
            <a:r>
              <a:rPr lang="zh-CN" altLang="en-US" dirty="0"/>
              <a:t>属性绑定，</a:t>
            </a:r>
            <a:r>
              <a:rPr lang="en-US" altLang="zh-CN" dirty="0"/>
              <a:t>value</a:t>
            </a:r>
            <a:r>
              <a:rPr lang="zh-CN" altLang="en-US" dirty="0"/>
              <a:t>为表达式等同于</a:t>
            </a:r>
            <a:r>
              <a:rPr lang="en-US" altLang="zh-CN" dirty="0"/>
              <a:t>bind-value=“value”</a:t>
            </a:r>
          </a:p>
          <a:p>
            <a:r>
              <a:rPr lang="en-US" altLang="zh-CN" dirty="0"/>
              <a:t>value=“value“ </a:t>
            </a:r>
            <a:r>
              <a:rPr lang="zh-CN" altLang="en-US" dirty="0"/>
              <a:t>属性绑定</a:t>
            </a:r>
            <a:r>
              <a:rPr lang="en-US" altLang="zh-CN" dirty="0"/>
              <a:t>, value</a:t>
            </a:r>
            <a:r>
              <a:rPr lang="zh-CN" altLang="en-US" dirty="0"/>
              <a:t>为字符串值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261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A9E48-2EB3-4E7C-9488-A8B99142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双向数据绑定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8D090-8A1E-4937-80C0-A2389A87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[(</a:t>
            </a:r>
            <a:r>
              <a:rPr lang="en-US" altLang="zh-CN" dirty="0" err="1"/>
              <a:t>ngModel</a:t>
            </a:r>
            <a:r>
              <a:rPr lang="en-US" altLang="zh-CN" dirty="0"/>
              <a:t>)]=“value“ </a:t>
            </a:r>
            <a:r>
              <a:rPr lang="zh-CN" altLang="en-US" dirty="0"/>
              <a:t>等同于</a:t>
            </a:r>
            <a:r>
              <a:rPr lang="en-US" altLang="zh-CN" dirty="0" err="1"/>
              <a:t>bindon-ngModel</a:t>
            </a:r>
            <a:r>
              <a:rPr lang="en-US" altLang="zh-CN" dirty="0"/>
              <a:t>=“value”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12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CB75E-DC5C-49A0-9AFF-EE25D0D4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r>
              <a:rPr lang="zh-CN" altLang="en-US" dirty="0"/>
              <a:t>绑定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24CD3-F131-407F-BFF4-F55A20026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[class]=“</a:t>
            </a:r>
            <a:r>
              <a:rPr lang="en-US" altLang="zh-CN" dirty="0" err="1"/>
              <a:t>className</a:t>
            </a:r>
            <a:r>
              <a:rPr lang="en-US" altLang="zh-CN" dirty="0"/>
              <a:t>“ </a:t>
            </a:r>
            <a:r>
              <a:rPr lang="zh-CN" altLang="en-US" dirty="0"/>
              <a:t>绑定</a:t>
            </a:r>
            <a:r>
              <a:rPr lang="en-US" altLang="zh-CN" dirty="0" err="1"/>
              <a:t>className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class.className</a:t>
            </a:r>
            <a:r>
              <a:rPr lang="en-US" altLang="zh-CN" dirty="0"/>
              <a:t>]=“</a:t>
            </a:r>
            <a:r>
              <a:rPr lang="en-US" altLang="zh-CN" dirty="0" err="1"/>
              <a:t>isHaveClassName</a:t>
            </a:r>
            <a:r>
              <a:rPr lang="en-US" altLang="zh-CN" dirty="0"/>
              <a:t>” </a:t>
            </a:r>
            <a:r>
              <a:rPr lang="zh-CN" altLang="en-US" dirty="0"/>
              <a:t>当</a:t>
            </a:r>
            <a:r>
              <a:rPr lang="en-US" altLang="zh-CN" dirty="0" err="1"/>
              <a:t>isHaveClassName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时，添加</a:t>
            </a:r>
            <a:r>
              <a:rPr lang="en-US" altLang="zh-CN" dirty="0" err="1"/>
              <a:t>className</a:t>
            </a:r>
            <a:r>
              <a:rPr lang="zh-CN" altLang="en-US" dirty="0"/>
              <a:t>，否则移除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ngClass</a:t>
            </a:r>
            <a:r>
              <a:rPr lang="en-US" altLang="zh-CN" dirty="0"/>
              <a:t>]=“{</a:t>
            </a:r>
            <a:r>
              <a:rPr lang="en-US" altLang="zh-CN" dirty="0" err="1"/>
              <a:t>className:true</a:t>
            </a:r>
            <a:r>
              <a:rPr lang="en-US" altLang="zh-CN" dirty="0"/>
              <a:t>, </a:t>
            </a:r>
            <a:r>
              <a:rPr lang="en-US" altLang="zh-CN" dirty="0" err="1"/>
              <a:t>className:false</a:t>
            </a:r>
            <a:r>
              <a:rPr lang="en-US" altLang="zh-CN" dirty="0"/>
              <a:t>}”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414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2BFFE-5866-43E2-A273-35B49DC7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attribute </a:t>
            </a:r>
            <a:r>
              <a:rPr lang="zh-CN" altLang="en-US" dirty="0"/>
              <a:t>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C8DE4-7499-4C80-9E43-91722A2B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attr.colspan</a:t>
            </a:r>
            <a:r>
              <a:rPr lang="en-US" altLang="zh-CN" dirty="0"/>
              <a:t>]=</a:t>
            </a:r>
            <a:r>
              <a:rPr lang="zh-CN" altLang="en-US" dirty="0"/>
              <a:t>“</a:t>
            </a:r>
            <a:r>
              <a:rPr lang="en-US" altLang="zh-CN" dirty="0"/>
              <a:t>2</a:t>
            </a:r>
            <a:r>
              <a:rPr lang="zh-CN" altLang="en-US" dirty="0"/>
              <a:t>” 相当于 </a:t>
            </a:r>
            <a:r>
              <a:rPr lang="en-US" altLang="zh-CN" dirty="0" err="1"/>
              <a:t>setAttribute</a:t>
            </a:r>
            <a:r>
              <a:rPr lang="en-US" altLang="zh-CN" dirty="0"/>
              <a:t>(‘</a:t>
            </a:r>
            <a:r>
              <a:rPr lang="en-US" altLang="zh-CN" dirty="0" err="1"/>
              <a:t>colspan</a:t>
            </a:r>
            <a:r>
              <a:rPr lang="en-US" altLang="zh-CN" dirty="0"/>
              <a:t>’, 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61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93E85-3CB0-4587-A9C3-4C12918E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8" y="692506"/>
            <a:ext cx="735958" cy="92180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特性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8B182B-644C-41A2-B460-C9A9FF5B4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753" y="368415"/>
            <a:ext cx="9742857" cy="6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8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B180F-92BB-4E84-ADFB-5979EE9A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style </a:t>
            </a:r>
            <a:r>
              <a:rPr lang="zh-CN" altLang="en-US" dirty="0"/>
              <a:t>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C2EB8-4DA0-4EA5-98D1-58F2F2EB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8689" cy="4351338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style.background</a:t>
            </a:r>
            <a:r>
              <a:rPr lang="en-US" altLang="zh-CN" dirty="0"/>
              <a:t>-color]=</a:t>
            </a:r>
            <a:r>
              <a:rPr lang="zh-CN" altLang="en-US" dirty="0"/>
              <a:t>“</a:t>
            </a:r>
            <a:r>
              <a:rPr lang="en-US" altLang="zh-CN" dirty="0"/>
              <a:t>red</a:t>
            </a:r>
            <a:r>
              <a:rPr lang="zh-CN" altLang="en-US" dirty="0"/>
              <a:t>”等同于</a:t>
            </a:r>
            <a:r>
              <a:rPr lang="en-US" altLang="zh-CN" dirty="0"/>
              <a:t>style. </a:t>
            </a:r>
            <a:r>
              <a:rPr lang="en-US" altLang="zh-CN" dirty="0" err="1"/>
              <a:t>backgroundColor</a:t>
            </a:r>
            <a:r>
              <a:rPr lang="en-US" altLang="zh-CN" dirty="0"/>
              <a:t> = ‘red’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style.font-size.em</a:t>
            </a:r>
            <a:r>
              <a:rPr lang="en-US" altLang="zh-CN" dirty="0"/>
              <a:t>]=“3” </a:t>
            </a:r>
            <a:r>
              <a:rPr lang="zh-CN" altLang="en-US" dirty="0"/>
              <a:t>等同于 </a:t>
            </a:r>
            <a:r>
              <a:rPr lang="en-US" altLang="zh-CN" dirty="0" err="1"/>
              <a:t>style.fontSize</a:t>
            </a:r>
            <a:r>
              <a:rPr lang="en-US" altLang="zh-CN" dirty="0"/>
              <a:t>=“3em”</a:t>
            </a:r>
            <a:endParaRPr lang="zh-CN" altLang="en-US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ngStyle</a:t>
            </a:r>
            <a:r>
              <a:rPr lang="en-US" altLang="zh-CN" dirty="0"/>
              <a:t>]=“{</a:t>
            </a:r>
            <a:r>
              <a:rPr lang="en-US" altLang="zh-CN" dirty="0" err="1"/>
              <a:t>color:red</a:t>
            </a:r>
            <a:r>
              <a:rPr lang="en-US" altLang="zh-CN" dirty="0"/>
              <a:t>, </a:t>
            </a:r>
            <a:r>
              <a:rPr lang="en-US" altLang="zh-CN" dirty="0" err="1"/>
              <a:t>backgroundColor:blue</a:t>
            </a:r>
            <a:r>
              <a:rPr lang="en-US" altLang="zh-CN" dirty="0"/>
              <a:t>}”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649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B8B25-BF11-4DEA-9DCD-882F2B4B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DB046-E7D2-4C3D-8EE1-D2695D3E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(click)=“</a:t>
            </a:r>
            <a:r>
              <a:rPr lang="en-US" altLang="zh-CN" dirty="0" err="1"/>
              <a:t>onClick</a:t>
            </a:r>
            <a:r>
              <a:rPr lang="en-US" altLang="zh-CN" dirty="0"/>
              <a:t>“ </a:t>
            </a:r>
            <a:r>
              <a:rPr lang="zh-CN" altLang="en-US" dirty="0"/>
              <a:t>事件绑定</a:t>
            </a:r>
            <a:r>
              <a:rPr lang="en-US" altLang="zh-CN" dirty="0"/>
              <a:t> </a:t>
            </a:r>
            <a:r>
              <a:rPr lang="zh-CN" altLang="en-US" dirty="0"/>
              <a:t>等同于 </a:t>
            </a:r>
            <a:r>
              <a:rPr lang="en-US" altLang="zh-CN" dirty="0"/>
              <a:t>on-click=“</a:t>
            </a:r>
            <a:r>
              <a:rPr lang="en-US" altLang="zh-CN" dirty="0" err="1"/>
              <a:t>onClick</a:t>
            </a:r>
            <a:r>
              <a:rPr lang="en-US" altLang="zh-CN" dirty="0"/>
              <a:t>” 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keyup.enter</a:t>
            </a:r>
            <a:r>
              <a:rPr lang="en-US" altLang="zh-CN" dirty="0"/>
              <a:t>)=“</a:t>
            </a:r>
            <a:r>
              <a:rPr lang="en-US" altLang="zh-CN" dirty="0" err="1"/>
              <a:t>onEnter</a:t>
            </a:r>
            <a:r>
              <a:rPr lang="en-US" altLang="zh-CN" dirty="0"/>
              <a:t>($</a:t>
            </a:r>
            <a:r>
              <a:rPr lang="en-US" altLang="zh-CN"/>
              <a:t>event.target.value</a:t>
            </a:r>
            <a:r>
              <a:rPr lang="en-US" altLang="zh-CN" dirty="0"/>
              <a:t>)” </a:t>
            </a:r>
            <a:r>
              <a:rPr lang="zh-CN" altLang="en-US" dirty="0"/>
              <a:t>当回车时触发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670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FD25D-EE2E-4B39-AE6E-1E122E0C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模板引用变量 </a:t>
            </a:r>
            <a:r>
              <a:rPr lang="en-US" altLang="zh-CN" dirty="0"/>
              <a:t>( #</a:t>
            </a:r>
            <a:r>
              <a:rPr lang="en-US" altLang="zh-CN" dirty="0" err="1"/>
              <a:t>var</a:t>
            </a:r>
            <a:r>
              <a:rPr lang="en-US" altLang="zh-CN" dirty="0"/>
              <a:t> 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FFE4F-B17D-4415-A08F-18B0726DA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模板引用变量通常用来引用模板中的某个</a:t>
            </a:r>
            <a:r>
              <a:rPr lang="en-US" altLang="zh-CN" dirty="0"/>
              <a:t>DOM</a:t>
            </a:r>
            <a:r>
              <a:rPr lang="zh-CN" altLang="en-US" dirty="0"/>
              <a:t>元素，它还可以引用</a:t>
            </a:r>
            <a:r>
              <a:rPr lang="en-US" altLang="zh-CN" dirty="0"/>
              <a:t>Angular</a:t>
            </a:r>
            <a:r>
              <a:rPr lang="zh-CN" altLang="en-US" dirty="0"/>
              <a:t>组件或指令或</a:t>
            </a:r>
            <a:r>
              <a:rPr lang="en-US" altLang="zh-CN" dirty="0"/>
              <a:t>Web Component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46563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6F865-BD0B-40AA-BE7A-B0140C7C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声明输入和输出属性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6DE5E-6D47-428A-BE55-D63CC058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@Input()  user: User;</a:t>
            </a:r>
          </a:p>
          <a:p>
            <a:r>
              <a:rPr lang="en-US" altLang="zh-CN" dirty="0"/>
              <a:t>@Output() </a:t>
            </a:r>
            <a:r>
              <a:rPr lang="en-US" altLang="zh-CN" dirty="0" err="1"/>
              <a:t>onChanged</a:t>
            </a:r>
            <a:r>
              <a:rPr lang="en-US" altLang="zh-CN" dirty="0"/>
              <a:t> = new </a:t>
            </a:r>
            <a:r>
              <a:rPr lang="en-US" altLang="zh-CN" dirty="0" err="1"/>
              <a:t>EventEmitter</a:t>
            </a:r>
            <a:r>
              <a:rPr lang="en-US" altLang="zh-CN" dirty="0"/>
              <a:t>&lt;User&gt;();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32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961EF-0759-487A-802E-8F4763D6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7" y="1579417"/>
            <a:ext cx="436418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生命周期钩子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397CFB1-2F1C-4005-9D30-FF3DA3B77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823329"/>
              </p:ext>
            </p:extLst>
          </p:nvPr>
        </p:nvGraphicFramePr>
        <p:xfrm>
          <a:off x="900544" y="138544"/>
          <a:ext cx="11042074" cy="6476745"/>
        </p:xfrm>
        <a:graphic>
          <a:graphicData uri="http://schemas.openxmlformats.org/drawingml/2006/table">
            <a:tbl>
              <a:tblPr/>
              <a:tblGrid>
                <a:gridCol w="2202874">
                  <a:extLst>
                    <a:ext uri="{9D8B030D-6E8A-4147-A177-3AD203B41FA5}">
                      <a16:colId xmlns:a16="http://schemas.microsoft.com/office/drawing/2014/main" val="2317935676"/>
                    </a:ext>
                  </a:extLst>
                </a:gridCol>
                <a:gridCol w="8839200">
                  <a:extLst>
                    <a:ext uri="{9D8B030D-6E8A-4147-A177-3AD203B41FA5}">
                      <a16:colId xmlns:a16="http://schemas.microsoft.com/office/drawing/2014/main" val="3845540306"/>
                    </a:ext>
                  </a:extLst>
                </a:gridCol>
              </a:tblGrid>
              <a:tr h="481443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b="0">
                          <a:effectLst/>
                        </a:rPr>
                        <a:t>钩子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b="0" dirty="0">
                          <a:effectLst/>
                        </a:rPr>
                        <a:t>目的和时机</a:t>
                      </a:r>
                    </a:p>
                  </a:txBody>
                  <a:tcPr marL="57557" marR="57557" marT="57557" marB="57557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256851"/>
                  </a:ext>
                </a:extLst>
              </a:tr>
              <a:tr h="61751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 err="1">
                          <a:effectLst/>
                        </a:rPr>
                        <a:t>ngOnChanges</a:t>
                      </a:r>
                      <a:r>
                        <a:rPr lang="en-US" sz="1400" b="0" dirty="0">
                          <a:effectLst/>
                        </a:rPr>
                        <a:t>()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effectLst/>
                        </a:rPr>
                        <a:t>当</a:t>
                      </a:r>
                      <a:r>
                        <a:rPr lang="en-US" altLang="zh-CN" sz="1400" b="0" dirty="0">
                          <a:effectLst/>
                        </a:rPr>
                        <a:t>Angular</a:t>
                      </a:r>
                      <a:r>
                        <a:rPr lang="zh-CN" altLang="en-US" sz="1400" b="0" dirty="0">
                          <a:effectLst/>
                        </a:rPr>
                        <a:t>（重新）设置数据绑定输入属性时响应。 该方法接受当前和上一属性值的</a:t>
                      </a:r>
                      <a:r>
                        <a:rPr lang="en-US" altLang="zh-CN" sz="1400" b="0" u="none" strike="noStrike" dirty="0" err="1">
                          <a:effectLst/>
                          <a:hlinkClick r:id="rId2"/>
                        </a:rPr>
                        <a:t>SimpleChanges</a:t>
                      </a:r>
                      <a:r>
                        <a:rPr lang="zh-CN" altLang="en-US" sz="1400" b="0" dirty="0">
                          <a:effectLst/>
                        </a:rPr>
                        <a:t>对象</a:t>
                      </a:r>
                    </a:p>
                    <a:p>
                      <a:pPr algn="l" fontAlgn="t"/>
                      <a:r>
                        <a:rPr lang="zh-CN" altLang="en-US" sz="1400" b="0" dirty="0">
                          <a:effectLst/>
                        </a:rPr>
                        <a:t>当被绑定的输入属性的值发生变化时调用，首次调用一定会发生在</a:t>
                      </a:r>
                      <a:r>
                        <a:rPr lang="en-US" altLang="zh-CN" sz="1400" b="0" dirty="0" err="1">
                          <a:effectLst/>
                        </a:rPr>
                        <a:t>ngOnInit</a:t>
                      </a:r>
                      <a:r>
                        <a:rPr lang="en-US" altLang="zh-CN" sz="1400" b="0" dirty="0">
                          <a:effectLst/>
                        </a:rPr>
                        <a:t>()</a:t>
                      </a:r>
                      <a:r>
                        <a:rPr lang="zh-CN" altLang="en-US" sz="1400" b="0" dirty="0">
                          <a:effectLst/>
                        </a:rPr>
                        <a:t>之前。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295846"/>
                  </a:ext>
                </a:extLst>
              </a:tr>
              <a:tr h="61978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 err="1">
                          <a:effectLst/>
                        </a:rPr>
                        <a:t>ngOnInit</a:t>
                      </a:r>
                      <a:r>
                        <a:rPr lang="en-US" sz="1400" b="0" dirty="0">
                          <a:effectLst/>
                        </a:rPr>
                        <a:t>()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effectLst/>
                        </a:rPr>
                        <a:t>在</a:t>
                      </a:r>
                      <a:r>
                        <a:rPr lang="en-US" altLang="zh-CN" sz="1400" b="0">
                          <a:effectLst/>
                        </a:rPr>
                        <a:t>Angular</a:t>
                      </a:r>
                      <a:r>
                        <a:rPr lang="zh-CN" altLang="en-US" sz="1400" b="0">
                          <a:effectLst/>
                        </a:rPr>
                        <a:t>第一次显示数据绑定和设置指令</a:t>
                      </a:r>
                      <a:r>
                        <a:rPr lang="en-US" altLang="zh-CN" sz="1400" b="0">
                          <a:effectLst/>
                        </a:rPr>
                        <a:t>/</a:t>
                      </a:r>
                      <a:r>
                        <a:rPr lang="zh-CN" altLang="en-US" sz="1400" b="0">
                          <a:effectLst/>
                        </a:rPr>
                        <a:t>组件的输入属性之后，初始化指令</a:t>
                      </a:r>
                      <a:r>
                        <a:rPr lang="en-US" altLang="zh-CN" sz="1400" b="0">
                          <a:effectLst/>
                        </a:rPr>
                        <a:t>/</a:t>
                      </a:r>
                      <a:r>
                        <a:rPr lang="zh-CN" altLang="en-US" sz="1400" b="0">
                          <a:effectLst/>
                        </a:rPr>
                        <a:t>组件。</a:t>
                      </a:r>
                    </a:p>
                    <a:p>
                      <a:pPr algn="l" fontAlgn="t"/>
                      <a:r>
                        <a:rPr lang="zh-CN" altLang="en-US" sz="1400" b="0">
                          <a:effectLst/>
                        </a:rPr>
                        <a:t>在第一轮</a:t>
                      </a:r>
                      <a:r>
                        <a:rPr lang="en-US" altLang="zh-CN" sz="1400" b="0">
                          <a:effectLst/>
                        </a:rPr>
                        <a:t>ngOnChanges()</a:t>
                      </a:r>
                      <a:r>
                        <a:rPr lang="zh-CN" altLang="en-US" sz="1400" b="0">
                          <a:effectLst/>
                        </a:rPr>
                        <a:t>完成之后调用，只调用一次。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984340"/>
                  </a:ext>
                </a:extLst>
              </a:tr>
              <a:tr h="68773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 err="1">
                          <a:effectLst/>
                        </a:rPr>
                        <a:t>ngDoCheck</a:t>
                      </a:r>
                      <a:r>
                        <a:rPr lang="en-US" sz="1400" b="0" dirty="0">
                          <a:effectLst/>
                        </a:rPr>
                        <a:t>()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effectLst/>
                        </a:rPr>
                        <a:t>检测，并在发生</a:t>
                      </a:r>
                      <a:r>
                        <a:rPr lang="en-US" altLang="zh-CN" sz="1400" b="0">
                          <a:effectLst/>
                        </a:rPr>
                        <a:t>Angular</a:t>
                      </a:r>
                      <a:r>
                        <a:rPr lang="zh-CN" altLang="en-US" sz="1400" b="0">
                          <a:effectLst/>
                        </a:rPr>
                        <a:t>无法或不愿意自己检测的变化时作出反应。</a:t>
                      </a:r>
                    </a:p>
                    <a:p>
                      <a:pPr algn="l" fontAlgn="t"/>
                      <a:r>
                        <a:rPr lang="zh-CN" altLang="en-US" sz="1400" b="0">
                          <a:effectLst/>
                        </a:rPr>
                        <a:t>在每个</a:t>
                      </a:r>
                      <a:r>
                        <a:rPr lang="en-US" altLang="zh-CN" sz="1400" b="0">
                          <a:effectLst/>
                        </a:rPr>
                        <a:t>Angular</a:t>
                      </a:r>
                      <a:r>
                        <a:rPr lang="zh-CN" altLang="en-US" sz="1400" b="0">
                          <a:effectLst/>
                        </a:rPr>
                        <a:t>变更检测周期中调用，</a:t>
                      </a:r>
                      <a:r>
                        <a:rPr lang="en-US" altLang="zh-CN" sz="1400" b="0">
                          <a:effectLst/>
                        </a:rPr>
                        <a:t>ngOnChanges()</a:t>
                      </a:r>
                      <a:r>
                        <a:rPr lang="zh-CN" altLang="en-US" sz="1400" b="0">
                          <a:effectLst/>
                        </a:rPr>
                        <a:t>和</a:t>
                      </a:r>
                      <a:r>
                        <a:rPr lang="en-US" altLang="zh-CN" sz="1400" b="0">
                          <a:effectLst/>
                        </a:rPr>
                        <a:t>ngOnInit()</a:t>
                      </a:r>
                      <a:r>
                        <a:rPr lang="zh-CN" altLang="en-US" sz="1400" b="0">
                          <a:effectLst/>
                        </a:rPr>
                        <a:t>之后。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09149"/>
                  </a:ext>
                </a:extLst>
              </a:tr>
              <a:tr h="752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 err="1">
                          <a:effectLst/>
                        </a:rPr>
                        <a:t>ngAfterContentInit</a:t>
                      </a:r>
                      <a:r>
                        <a:rPr lang="en-US" sz="1400" b="0" dirty="0">
                          <a:effectLst/>
                        </a:rPr>
                        <a:t>()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effectLst/>
                        </a:rPr>
                        <a:t>当把内容投影进组件之后调用。</a:t>
                      </a:r>
                    </a:p>
                    <a:p>
                      <a:pPr algn="l" fontAlgn="t"/>
                      <a:r>
                        <a:rPr lang="zh-CN" altLang="en-US" sz="1400" b="0">
                          <a:effectLst/>
                        </a:rPr>
                        <a:t>第一次</a:t>
                      </a:r>
                      <a:r>
                        <a:rPr lang="en-US" altLang="zh-CN" sz="1400" b="0">
                          <a:effectLst/>
                        </a:rPr>
                        <a:t>ngDoCheck()</a:t>
                      </a:r>
                      <a:r>
                        <a:rPr lang="zh-CN" altLang="en-US" sz="1400" b="0">
                          <a:effectLst/>
                        </a:rPr>
                        <a:t>之后调用，只调用一次。</a:t>
                      </a:r>
                    </a:p>
                    <a:p>
                      <a:pPr algn="l" fontAlgn="t"/>
                      <a:r>
                        <a:rPr lang="zh-CN" altLang="en-US" sz="1400" b="0">
                          <a:effectLst/>
                        </a:rPr>
                        <a:t>只适用于组件。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94077"/>
                  </a:ext>
                </a:extLst>
              </a:tr>
              <a:tr h="74419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ngAfterContentChecked()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effectLst/>
                        </a:rPr>
                        <a:t>每次完成被投影组件内容的变更检测之后调用。</a:t>
                      </a:r>
                    </a:p>
                    <a:p>
                      <a:pPr algn="l" fontAlgn="t"/>
                      <a:r>
                        <a:rPr lang="en-US" sz="1400" b="0">
                          <a:effectLst/>
                        </a:rPr>
                        <a:t>ngAfterContentInit()</a:t>
                      </a:r>
                      <a:r>
                        <a:rPr lang="zh-CN" altLang="en-US" sz="1400" b="0">
                          <a:effectLst/>
                        </a:rPr>
                        <a:t>和每次</a:t>
                      </a:r>
                      <a:r>
                        <a:rPr lang="en-US" sz="1400" b="0">
                          <a:effectLst/>
                        </a:rPr>
                        <a:t>ngDoCheck()</a:t>
                      </a:r>
                      <a:r>
                        <a:rPr lang="zh-CN" altLang="en-US" sz="1400" b="0">
                          <a:effectLst/>
                        </a:rPr>
                        <a:t>之后调用</a:t>
                      </a:r>
                    </a:p>
                    <a:p>
                      <a:pPr algn="l" fontAlgn="t"/>
                      <a:r>
                        <a:rPr lang="zh-CN" altLang="en-US" sz="1400" b="0">
                          <a:effectLst/>
                        </a:rPr>
                        <a:t>只适合组件。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32667"/>
                  </a:ext>
                </a:extLst>
              </a:tr>
              <a:tr h="70847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ngAfterViewInit()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effectLst/>
                        </a:rPr>
                        <a:t>初始化完组件视图及其子视图之后调用。</a:t>
                      </a:r>
                    </a:p>
                    <a:p>
                      <a:pPr algn="l" fontAlgn="t"/>
                      <a:r>
                        <a:rPr lang="zh-CN" altLang="en-US" sz="1400" b="0" dirty="0">
                          <a:effectLst/>
                        </a:rPr>
                        <a:t>第一次</a:t>
                      </a:r>
                      <a:r>
                        <a:rPr lang="en-US" altLang="zh-CN" sz="1400" b="0" dirty="0" err="1">
                          <a:effectLst/>
                        </a:rPr>
                        <a:t>ngAfterContentChecked</a:t>
                      </a:r>
                      <a:r>
                        <a:rPr lang="en-US" altLang="zh-CN" sz="1400" b="0" dirty="0">
                          <a:effectLst/>
                        </a:rPr>
                        <a:t>()</a:t>
                      </a:r>
                      <a:r>
                        <a:rPr lang="zh-CN" altLang="en-US" sz="1400" b="0" dirty="0">
                          <a:effectLst/>
                        </a:rPr>
                        <a:t>之后调用，只调用一次。</a:t>
                      </a:r>
                    </a:p>
                    <a:p>
                      <a:pPr algn="l" fontAlgn="t"/>
                      <a:r>
                        <a:rPr lang="zh-CN" altLang="en-US" sz="1400" b="0" dirty="0">
                          <a:effectLst/>
                        </a:rPr>
                        <a:t>只适合组件。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18420"/>
                  </a:ext>
                </a:extLst>
              </a:tr>
              <a:tr h="774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ngAfterViewChecked()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effectLst/>
                        </a:rPr>
                        <a:t>每次做完组件视图和子视图的变更检测之后调用。</a:t>
                      </a:r>
                    </a:p>
                    <a:p>
                      <a:pPr algn="l" fontAlgn="t"/>
                      <a:r>
                        <a:rPr lang="en-US" sz="1400" b="0">
                          <a:effectLst/>
                        </a:rPr>
                        <a:t>ngAfterViewInit()</a:t>
                      </a:r>
                      <a:r>
                        <a:rPr lang="zh-CN" altLang="en-US" sz="1400" b="0">
                          <a:effectLst/>
                        </a:rPr>
                        <a:t>和每次</a:t>
                      </a:r>
                      <a:r>
                        <a:rPr lang="en-US" sz="1400" b="0">
                          <a:effectLst/>
                        </a:rPr>
                        <a:t>ngAfterContentChecked()</a:t>
                      </a:r>
                      <a:r>
                        <a:rPr lang="zh-CN" altLang="en-US" sz="1400" b="0">
                          <a:effectLst/>
                        </a:rPr>
                        <a:t>之后调用。</a:t>
                      </a:r>
                    </a:p>
                    <a:p>
                      <a:pPr algn="l" fontAlgn="t"/>
                      <a:r>
                        <a:rPr lang="zh-CN" altLang="en-US" sz="1400" b="0">
                          <a:effectLst/>
                        </a:rPr>
                        <a:t>只适合组件。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63594"/>
                  </a:ext>
                </a:extLst>
              </a:tr>
              <a:tr h="103068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ngOnDestroy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effectLst/>
                        </a:rPr>
                        <a:t>当</a:t>
                      </a:r>
                      <a:r>
                        <a:rPr lang="en-US" altLang="zh-CN" sz="1400" b="0" dirty="0">
                          <a:effectLst/>
                        </a:rPr>
                        <a:t>Angular</a:t>
                      </a:r>
                      <a:r>
                        <a:rPr lang="zh-CN" altLang="en-US" sz="1400" b="0" dirty="0">
                          <a:effectLst/>
                        </a:rPr>
                        <a:t>每次销毁指令</a:t>
                      </a:r>
                      <a:r>
                        <a:rPr lang="en-US" altLang="zh-CN" sz="1400" b="0" dirty="0">
                          <a:effectLst/>
                        </a:rPr>
                        <a:t>/</a:t>
                      </a:r>
                      <a:r>
                        <a:rPr lang="zh-CN" altLang="en-US" sz="1400" b="0" dirty="0">
                          <a:effectLst/>
                        </a:rPr>
                        <a:t>组件之前调用并清扫。 在这儿反订阅可观察对象和分离事件处理器，以防内存泄漏。</a:t>
                      </a:r>
                    </a:p>
                    <a:p>
                      <a:pPr algn="l" fontAlgn="t"/>
                      <a:r>
                        <a:rPr lang="zh-CN" altLang="en-US" sz="1400" b="0" dirty="0">
                          <a:effectLst/>
                        </a:rPr>
                        <a:t>在</a:t>
                      </a:r>
                      <a:r>
                        <a:rPr lang="en-US" altLang="zh-CN" sz="1400" b="0" dirty="0">
                          <a:effectLst/>
                        </a:rPr>
                        <a:t>Angular</a:t>
                      </a:r>
                      <a:r>
                        <a:rPr lang="zh-CN" altLang="en-US" sz="1400" b="0" dirty="0">
                          <a:effectLst/>
                        </a:rPr>
                        <a:t>销毁指令</a:t>
                      </a:r>
                      <a:r>
                        <a:rPr lang="en-US" altLang="zh-CN" sz="1400" b="0" dirty="0">
                          <a:effectLst/>
                        </a:rPr>
                        <a:t>/</a:t>
                      </a:r>
                      <a:r>
                        <a:rPr lang="zh-CN" altLang="en-US" sz="1400" b="0" dirty="0">
                          <a:effectLst/>
                        </a:rPr>
                        <a:t>组件之前调用。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9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844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7D6F3-FCDA-45D1-844E-D0269411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904A1-945E-47BA-8257-2396641D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路由出口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&lt;router-outlet&gt;&lt;/router-outlet&gt;</a:t>
            </a:r>
          </a:p>
          <a:p>
            <a:endParaRPr lang="en-US" altLang="zh-CN" dirty="0"/>
          </a:p>
          <a:p>
            <a:r>
              <a:rPr lang="zh-CN" altLang="en-US" dirty="0"/>
              <a:t>重定向路由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 path: '', </a:t>
            </a:r>
            <a:r>
              <a:rPr lang="en-US" altLang="zh-CN" dirty="0" err="1"/>
              <a:t>redirectTo</a:t>
            </a:r>
            <a:r>
              <a:rPr lang="en-US" altLang="zh-CN" dirty="0"/>
              <a:t>: '/dashboard', </a:t>
            </a:r>
            <a:r>
              <a:rPr lang="en-US" altLang="zh-CN" dirty="0" err="1"/>
              <a:t>pathMatch</a:t>
            </a:r>
            <a:r>
              <a:rPr lang="en-US" altLang="zh-CN" dirty="0"/>
              <a:t>: 'full’ }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27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30547-9905-4E87-AB44-1FEE439F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08" y="780873"/>
            <a:ext cx="870138" cy="83149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特性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E3E250-0B20-41BB-8C97-8F285A209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72" y="780873"/>
            <a:ext cx="9361905" cy="5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5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A838A-6282-44CA-B8AB-BD8F8EEA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D9030-EF61-4AFF-A8B1-0FD8E523A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安装</a:t>
            </a:r>
            <a:r>
              <a:rPr lang="en-US" altLang="zh-CN" dirty="0" err="1"/>
              <a:t>npm</a:t>
            </a:r>
            <a:r>
              <a:rPr lang="en-US" altLang="zh-CN" dirty="0"/>
              <a:t> install -g @angular/cli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83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EB9E1-E357-4071-BDDB-1AFEACB8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 CLI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156A9-C98F-4449-A2DD-8D5F9A3FC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837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Angular CLI</a:t>
            </a:r>
            <a:r>
              <a:rPr lang="zh-CN" altLang="en-US" dirty="0"/>
              <a:t>是一个命令行界面工具，它可以创建项目、添加文件以及执行一大堆开发任务，比如测试、打包和发布。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D4B52D-3FF1-4613-83CF-765BCA1E9F2F}"/>
              </a:ext>
            </a:extLst>
          </p:cNvPr>
          <p:cNvSpPr txBox="1"/>
          <p:nvPr/>
        </p:nvSpPr>
        <p:spPr>
          <a:xfrm>
            <a:off x="970845" y="2923823"/>
            <a:ext cx="1027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、创建新项目 </a:t>
            </a:r>
            <a:r>
              <a:rPr lang="en-US" altLang="zh-CN" dirty="0"/>
              <a:t>ng new demo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、创建组件 </a:t>
            </a:r>
            <a:r>
              <a:rPr lang="en-US" altLang="zh-CN" dirty="0"/>
              <a:t>ng g c name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、启动开发服务器 </a:t>
            </a:r>
            <a:r>
              <a:rPr lang="en-US" altLang="zh-CN" dirty="0"/>
              <a:t>ng serve --open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64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648EE-1AC8-44A6-8A86-D05FD460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08" y="1372122"/>
            <a:ext cx="643359" cy="132556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根目录结构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08422E-FE20-4413-A6A1-93398A442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53" y="748194"/>
            <a:ext cx="65055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6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689A9-7280-4D48-8D44-0B4ECAB7A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34" y="1071180"/>
            <a:ext cx="1117922" cy="132556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src</a:t>
            </a:r>
            <a:r>
              <a:rPr lang="zh-CN" altLang="en-US"/>
              <a:t>目录结构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CD7D2A-2C59-482E-830E-5CCDF5E33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47662"/>
            <a:ext cx="73152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5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76050-1140-4ECA-9159-04CC781E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模块（</a:t>
            </a:r>
            <a:r>
              <a:rPr lang="en-US" altLang="zh-CN" dirty="0"/>
              <a:t>@</a:t>
            </a:r>
            <a:r>
              <a:rPr lang="en-US" altLang="zh-CN" dirty="0" err="1"/>
              <a:t>NgModule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4DFF9-4244-4E4D-A98D-4448CD3F5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6242"/>
          </a:xfrm>
        </p:spPr>
        <p:txBody>
          <a:bodyPr/>
          <a:lstStyle/>
          <a:p>
            <a:r>
              <a:rPr lang="en-US" altLang="zh-CN" dirty="0"/>
              <a:t>declarations - </a:t>
            </a:r>
            <a:r>
              <a:rPr lang="zh-CN" altLang="en-US" dirty="0"/>
              <a:t>声明本模块中拥有的视图类。</a:t>
            </a:r>
            <a:r>
              <a:rPr lang="en-US" altLang="zh-CN" dirty="0"/>
              <a:t>Angular </a:t>
            </a:r>
            <a:r>
              <a:rPr lang="zh-CN" altLang="en-US" dirty="0"/>
              <a:t>有三种视图类：组件、指令和管道。</a:t>
            </a:r>
          </a:p>
          <a:p>
            <a:r>
              <a:rPr lang="en-US" altLang="zh-CN" dirty="0"/>
              <a:t>exports - declarations </a:t>
            </a:r>
            <a:r>
              <a:rPr lang="zh-CN" altLang="en-US" dirty="0"/>
              <a:t>的子集，可用于其它模块的组件模板。</a:t>
            </a:r>
          </a:p>
          <a:p>
            <a:r>
              <a:rPr lang="en-US" altLang="zh-CN" dirty="0"/>
              <a:t>imports - </a:t>
            </a:r>
            <a:r>
              <a:rPr lang="zh-CN" altLang="en-US" dirty="0"/>
              <a:t>本模块声明的组件模板需要的类所在的其它模块。</a:t>
            </a:r>
          </a:p>
          <a:p>
            <a:r>
              <a:rPr lang="en-US" altLang="zh-CN" dirty="0"/>
              <a:t>providers - </a:t>
            </a:r>
            <a:r>
              <a:rPr lang="zh-CN" altLang="en-US" dirty="0"/>
              <a:t>服务的创建者，并加入到全局服务列表中，可用于应用任何部分。</a:t>
            </a:r>
          </a:p>
          <a:p>
            <a:r>
              <a:rPr lang="en-US" altLang="zh-CN" dirty="0"/>
              <a:t>bootstrap - </a:t>
            </a:r>
            <a:r>
              <a:rPr lang="zh-CN" altLang="en-US" dirty="0"/>
              <a:t>指定应用的主视图（称为根组件），它是所有其它视图的宿主。只有根模块才能设置</a:t>
            </a:r>
            <a:r>
              <a:rPr lang="en-US" altLang="zh-CN" dirty="0"/>
              <a:t>bootstrap</a:t>
            </a:r>
            <a:r>
              <a:rPr lang="zh-CN" altLang="en-US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82842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B5679-9C4D-4E22-AF31-C109EDCF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组件（</a:t>
            </a:r>
            <a:r>
              <a:rPr lang="en-US" altLang="zh-CN" dirty="0"/>
              <a:t>@Component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5E041-A49B-48BA-80F3-D0BF174F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selector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template</a:t>
            </a:r>
            <a:r>
              <a:rPr lang="zh-CN" altLang="en-US" dirty="0"/>
              <a:t>：内联</a:t>
            </a:r>
            <a:r>
              <a:rPr lang="en-US" altLang="zh-CN" dirty="0"/>
              <a:t>HTML</a:t>
            </a:r>
          </a:p>
          <a:p>
            <a:r>
              <a:rPr lang="en-US" altLang="zh-CN" dirty="0" err="1"/>
              <a:t>templateUrl</a:t>
            </a:r>
            <a:r>
              <a:rPr lang="zh-CN" altLang="en-US" dirty="0"/>
              <a:t>：链接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 err="1"/>
              <a:t>styleUrls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style</a:t>
            </a:r>
            <a:r>
              <a:rPr lang="zh-CN" altLang="en-US" dirty="0"/>
              <a:t>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796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5857</TotalTime>
  <Words>908</Words>
  <Application>Microsoft Office PowerPoint</Application>
  <PresentationFormat>宽屏</PresentationFormat>
  <Paragraphs>106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Angular</vt:lpstr>
      <vt:lpstr>特性</vt:lpstr>
      <vt:lpstr>特性</vt:lpstr>
      <vt:lpstr>安装环境</vt:lpstr>
      <vt:lpstr>Angular CLI</vt:lpstr>
      <vt:lpstr>根目录结构</vt:lpstr>
      <vt:lpstr>src目录结构</vt:lpstr>
      <vt:lpstr>模块（@NgModule）</vt:lpstr>
      <vt:lpstr>组件（@Component）</vt:lpstr>
      <vt:lpstr>模板（HTML）</vt:lpstr>
      <vt:lpstr>指令</vt:lpstr>
      <vt:lpstr>结构型指令</vt:lpstr>
      <vt:lpstr>属性型指令</vt:lpstr>
      <vt:lpstr>服务（@Injectable）</vt:lpstr>
      <vt:lpstr>装饰器</vt:lpstr>
      <vt:lpstr>属性绑定</vt:lpstr>
      <vt:lpstr>双向数据绑定</vt:lpstr>
      <vt:lpstr>class 绑定　</vt:lpstr>
      <vt:lpstr>attribute 绑定</vt:lpstr>
      <vt:lpstr>style 绑定</vt:lpstr>
      <vt:lpstr>事件绑定</vt:lpstr>
      <vt:lpstr>模板引用变量 ( #var )</vt:lpstr>
      <vt:lpstr>声明输入和输出属性</vt:lpstr>
      <vt:lpstr>生命周期钩子</vt:lpstr>
      <vt:lpstr>路由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</dc:creator>
  <cp:lastModifiedBy>ham</cp:lastModifiedBy>
  <cp:revision>78</cp:revision>
  <dcterms:created xsi:type="dcterms:W3CDTF">2017-10-30T02:44:13Z</dcterms:created>
  <dcterms:modified xsi:type="dcterms:W3CDTF">2017-11-03T05:11:58Z</dcterms:modified>
</cp:coreProperties>
</file>