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73" r:id="rId2"/>
    <p:sldId id="570" r:id="rId3"/>
    <p:sldId id="403" r:id="rId4"/>
    <p:sldId id="404" r:id="rId5"/>
    <p:sldId id="405" r:id="rId6"/>
    <p:sldId id="406" r:id="rId7"/>
    <p:sldId id="408" r:id="rId8"/>
    <p:sldId id="409" r:id="rId9"/>
    <p:sldId id="410" r:id="rId10"/>
    <p:sldId id="411" r:id="rId11"/>
    <p:sldId id="412" r:id="rId12"/>
    <p:sldId id="413" r:id="rId13"/>
    <p:sldId id="415" r:id="rId14"/>
    <p:sldId id="416" r:id="rId15"/>
    <p:sldId id="417" r:id="rId16"/>
    <p:sldId id="418" r:id="rId17"/>
    <p:sldId id="419" r:id="rId18"/>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744" y="-1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dLbls>
            <c:spPr>
              <a:noFill/>
              <a:ln>
                <a:noFill/>
              </a:ln>
              <a:effectLst/>
            </c:spPr>
            <c:txPr>
              <a:bodyPr/>
              <a:lstStyle/>
              <a:p>
                <a:pPr>
                  <a:defRPr sz="900" b="1">
                    <a:solidFill>
                      <a:schemeClr val="tx2"/>
                    </a:solidFill>
                  </a:defRPr>
                </a:pPr>
                <a:endParaRPr lang="en-US"/>
              </a:p>
            </c:txPr>
            <c:dLblPos val="outEnd"/>
            <c:showLegendKey val="0"/>
            <c:showVal val="1"/>
            <c:showCatName val="0"/>
            <c:showSerName val="0"/>
            <c:showPercent val="0"/>
            <c:showBubbleSize val="0"/>
            <c:showLeaderLines val="1"/>
            <c:extLst xmlns:c16r2="http://schemas.microsoft.com/office/drawing/2015/06/chart">
              <c:ext xmlns:c15="http://schemas.microsoft.com/office/drawing/2012/chart" uri="{CE6537A1-D6FC-4f65-9D91-7224C49458BB}"/>
            </c:extLst>
          </c:dLbls>
          <c:cat>
            <c:strRef>
              <c:f>Sheet1!$A$1:$F$1</c:f>
              <c:strCache>
                <c:ptCount val="6"/>
                <c:pt idx="0">
                  <c:v>XX Company</c:v>
                </c:pt>
                <c:pt idx="1">
                  <c:v>YY Company</c:v>
                </c:pt>
                <c:pt idx="2">
                  <c:v>ZZ Company</c:v>
                </c:pt>
                <c:pt idx="3">
                  <c:v>AA Company</c:v>
                </c:pt>
                <c:pt idx="4">
                  <c:v>Others</c:v>
                </c:pt>
                <c:pt idx="5">
                  <c:v>Short Term Cash</c:v>
                </c:pt>
              </c:strCache>
            </c:strRef>
          </c:cat>
          <c:val>
            <c:numRef>
              <c:f>Sheet1!$A$2:$F$2</c:f>
              <c:numCache>
                <c:formatCode>0%</c:formatCode>
                <c:ptCount val="6"/>
                <c:pt idx="0">
                  <c:v>0.22</c:v>
                </c:pt>
                <c:pt idx="1">
                  <c:v>0.16</c:v>
                </c:pt>
                <c:pt idx="2">
                  <c:v>0.17</c:v>
                </c:pt>
                <c:pt idx="3">
                  <c:v>0.28000000000000003</c:v>
                </c:pt>
                <c:pt idx="4">
                  <c:v>0.15</c:v>
                </c:pt>
                <c:pt idx="5">
                  <c:v>0.02</c:v>
                </c:pt>
              </c:numCache>
            </c:numRef>
          </c:val>
          <c:extLst xmlns:c16r2="http://schemas.microsoft.com/office/drawing/2015/06/chart">
            <c:ext xmlns:c16="http://schemas.microsoft.com/office/drawing/2014/chart" uri="{C3380CC4-5D6E-409C-BE32-E72D297353CC}">
              <c16:uniqueId val="{00000000-3301-4D60-8213-E52B7AACB423}"/>
            </c:ext>
          </c:extLst>
        </c:ser>
        <c:dLbls>
          <c:dLblPos val="outEnd"/>
          <c:showLegendKey val="0"/>
          <c:showVal val="1"/>
          <c:showCatName val="0"/>
          <c:showSerName val="0"/>
          <c:showPercent val="0"/>
          <c:showBubbleSize val="0"/>
          <c:showLeaderLines val="1"/>
        </c:dLbls>
        <c:firstSliceAng val="0"/>
      </c:pieChart>
    </c:plotArea>
    <c:legend>
      <c:legendPos val="r"/>
      <c:layout/>
      <c:overlay val="0"/>
      <c:txPr>
        <a:bodyPr/>
        <a:lstStyle/>
        <a:p>
          <a:pPr>
            <a:defRPr sz="9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83949914122363"/>
          <c:y val="0.13496376811594205"/>
          <c:w val="0.47551254935895826"/>
          <c:h val="0.79528985507246375"/>
        </c:manualLayout>
      </c:layout>
      <c:pieChart>
        <c:varyColors val="1"/>
        <c:ser>
          <c:idx val="0"/>
          <c:order val="0"/>
          <c:dPt>
            <c:idx val="0"/>
            <c:bubble3D val="0"/>
            <c:spPr>
              <a:solidFill>
                <a:schemeClr val="accent3"/>
              </a:solidFill>
            </c:spPr>
            <c:extLst xmlns:c16r2="http://schemas.microsoft.com/office/drawing/2015/06/chart">
              <c:ext xmlns:c16="http://schemas.microsoft.com/office/drawing/2014/chart" uri="{C3380CC4-5D6E-409C-BE32-E72D297353CC}">
                <c16:uniqueId val="{00000001-58B5-49F9-BD10-F876930E2A67}"/>
              </c:ext>
            </c:extLst>
          </c:dPt>
          <c:dPt>
            <c:idx val="1"/>
            <c:bubble3D val="0"/>
            <c:spPr>
              <a:solidFill>
                <a:schemeClr val="accent1"/>
              </a:solidFill>
            </c:spPr>
            <c:extLst xmlns:c16r2="http://schemas.microsoft.com/office/drawing/2015/06/chart">
              <c:ext xmlns:c16="http://schemas.microsoft.com/office/drawing/2014/chart" uri="{C3380CC4-5D6E-409C-BE32-E72D297353CC}">
                <c16:uniqueId val="{00000004-58B5-49F9-BD10-F876930E2A67}"/>
              </c:ext>
            </c:extLst>
          </c:dPt>
          <c:dPt>
            <c:idx val="2"/>
            <c:bubble3D val="0"/>
            <c:spPr>
              <a:solidFill>
                <a:schemeClr val="accent4"/>
              </a:solidFill>
            </c:spPr>
            <c:extLst xmlns:c16r2="http://schemas.microsoft.com/office/drawing/2015/06/chart">
              <c:ext xmlns:c16="http://schemas.microsoft.com/office/drawing/2014/chart" uri="{C3380CC4-5D6E-409C-BE32-E72D297353CC}">
                <c16:uniqueId val="{00000003-58B5-49F9-BD10-F876930E2A67}"/>
              </c:ext>
            </c:extLst>
          </c:dPt>
          <c:dLbls>
            <c:dLbl>
              <c:idx val="0"/>
              <c:layout>
                <c:manualLayout>
                  <c:x val="-0.1336037340268364"/>
                  <c:y val="7.246376811594203E-3"/>
                </c:manualLayout>
              </c:layout>
              <c:tx>
                <c:rich>
                  <a:bodyPr/>
                  <a:lstStyle/>
                  <a:p>
                    <a:r>
                      <a:rPr lang="en-US" sz="900" dirty="0">
                        <a:solidFill>
                          <a:schemeClr val="tx1"/>
                        </a:solidFill>
                      </a:rPr>
                      <a:t>Commercial Papers and Others X%</a:t>
                    </a:r>
                  </a:p>
                </c:rich>
              </c:tx>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15:showDataLabelsRange val="0"/>
                </c:ext>
                <c:ext xmlns:c16="http://schemas.microsoft.com/office/drawing/2014/chart" uri="{C3380CC4-5D6E-409C-BE32-E72D297353CC}">
                  <c16:uniqueId val="{00000001-58B5-49F9-BD10-F876930E2A67}"/>
                </c:ext>
              </c:extLst>
            </c:dLbl>
            <c:dLbl>
              <c:idx val="1"/>
              <c:layout>
                <c:manualLayout>
                  <c:x val="4.903409194612933E-2"/>
                  <c:y val="3.5832477462055957E-4"/>
                </c:manualLayout>
              </c:layout>
              <c:tx>
                <c:rich>
                  <a:bodyPr/>
                  <a:lstStyle/>
                  <a:p>
                    <a:r>
                      <a:rPr lang="en-US" sz="900" dirty="0">
                        <a:solidFill>
                          <a:schemeClr val="tx1"/>
                        </a:solidFill>
                      </a:rPr>
                      <a:t>Government Agencies Y%</a:t>
                    </a:r>
                  </a:p>
                </c:rich>
              </c:tx>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15:showDataLabelsRange val="0"/>
                </c:ext>
                <c:ext xmlns:c16="http://schemas.microsoft.com/office/drawing/2014/chart" uri="{C3380CC4-5D6E-409C-BE32-E72D297353CC}">
                  <c16:uniqueId val="{00000004-58B5-49F9-BD10-F876930E2A67}"/>
                </c:ext>
              </c:extLst>
            </c:dLbl>
            <c:dLbl>
              <c:idx val="2"/>
              <c:layout>
                <c:manualLayout>
                  <c:x val="-0.142978716435951"/>
                  <c:y val="0"/>
                </c:manualLayout>
              </c:layout>
              <c:tx>
                <c:rich>
                  <a:bodyPr/>
                  <a:lstStyle/>
                  <a:p>
                    <a:r>
                      <a:rPr lang="en-US" sz="900" dirty="0">
                        <a:solidFill>
                          <a:schemeClr val="tx1"/>
                        </a:solidFill>
                      </a:rPr>
                      <a:t>Government</a:t>
                    </a:r>
                    <a:r>
                      <a:rPr lang="en-US" sz="900" baseline="0" dirty="0">
                        <a:solidFill>
                          <a:schemeClr val="tx1"/>
                        </a:solidFill>
                      </a:rPr>
                      <a:t> Treasuries XY</a:t>
                    </a:r>
                    <a:r>
                      <a:rPr lang="en-US" sz="900" dirty="0">
                        <a:solidFill>
                          <a:schemeClr val="tx1"/>
                        </a:solidFill>
                      </a:rPr>
                      <a:t>%</a:t>
                    </a:r>
                  </a:p>
                </c:rich>
              </c:tx>
              <c:dLblPos val="bestFit"/>
              <c:showLegendKey val="0"/>
              <c:showVal val="1"/>
              <c:showCatName val="0"/>
              <c:showSerName val="0"/>
              <c:showPercent val="0"/>
              <c:showBubbleSize val="0"/>
              <c:extLst xmlns:c16r2="http://schemas.microsoft.com/office/drawing/2015/06/chart">
                <c:ext xmlns:c15="http://schemas.microsoft.com/office/drawing/2012/chart" uri="{CE6537A1-D6FC-4f65-9D91-7224C49458BB}">
                  <c15:showDataLabelsRange val="0"/>
                </c:ext>
                <c:ext xmlns:c16="http://schemas.microsoft.com/office/drawing/2014/chart" uri="{C3380CC4-5D6E-409C-BE32-E72D297353CC}">
                  <c16:uniqueId val="{00000003-58B5-49F9-BD10-F876930E2A67}"/>
                </c:ext>
              </c:extLst>
            </c:dLbl>
            <c:spPr>
              <a:noFill/>
              <a:ln>
                <a:noFill/>
              </a:ln>
              <a:effectLst/>
            </c:spPr>
            <c:txPr>
              <a:bodyPr wrap="square" lIns="38100" tIns="19050" rIns="38100" bIns="19050" anchor="ctr">
                <a:spAutoFit/>
              </a:bodyPr>
              <a:lstStyle/>
              <a:p>
                <a:pPr>
                  <a:defRPr>
                    <a:solidFill>
                      <a:schemeClr val="tx2"/>
                    </a:solidFill>
                  </a:defRPr>
                </a:pPr>
                <a:endParaRPr lang="en-US"/>
              </a:p>
            </c:txPr>
            <c:dLblPos val="outEnd"/>
            <c:showLegendKey val="0"/>
            <c:showVal val="1"/>
            <c:showCatName val="0"/>
            <c:showSerName val="0"/>
            <c:showPercent val="0"/>
            <c:showBubbleSize val="0"/>
            <c:showLeaderLines val="1"/>
            <c:extLst xmlns:c16r2="http://schemas.microsoft.com/office/drawing/2015/06/chart">
              <c:ext xmlns:c15="http://schemas.microsoft.com/office/drawing/2012/chart" uri="{CE6537A1-D6FC-4f65-9D91-7224C49458BB}"/>
            </c:extLst>
          </c:dLbls>
          <c:cat>
            <c:strRef>
              <c:f>Sheet1!$A$1:$C$1</c:f>
              <c:strCache>
                <c:ptCount val="3"/>
                <c:pt idx="0">
                  <c:v>Commercial Papers &amp; Others</c:v>
                </c:pt>
                <c:pt idx="1">
                  <c:v>Government Agencies</c:v>
                </c:pt>
                <c:pt idx="2">
                  <c:v>Government Treasuries</c:v>
                </c:pt>
              </c:strCache>
            </c:strRef>
          </c:cat>
          <c:val>
            <c:numRef>
              <c:f>Sheet1!$A$2:$C$2</c:f>
              <c:numCache>
                <c:formatCode>0%</c:formatCode>
                <c:ptCount val="3"/>
                <c:pt idx="0">
                  <c:v>0.01</c:v>
                </c:pt>
                <c:pt idx="1">
                  <c:v>0.02</c:v>
                </c:pt>
                <c:pt idx="2">
                  <c:v>0.97</c:v>
                </c:pt>
              </c:numCache>
            </c:numRef>
          </c:val>
          <c:extLst xmlns:c16r2="http://schemas.microsoft.com/office/drawing/2015/06/chart">
            <c:ext xmlns:c16="http://schemas.microsoft.com/office/drawing/2014/chart" uri="{C3380CC4-5D6E-409C-BE32-E72D297353CC}">
              <c16:uniqueId val="{00000005-58B5-49F9-BD10-F876930E2A67}"/>
            </c:ext>
          </c:extLst>
        </c:ser>
        <c:dLbls>
          <c:showLegendKey val="0"/>
          <c:showVal val="0"/>
          <c:showCatName val="0"/>
          <c:showSerName val="0"/>
          <c:showPercent val="0"/>
          <c:showBubbleSize val="0"/>
          <c:showLeaderLines val="1"/>
        </c:dLbls>
        <c:firstSliceAng val="0"/>
      </c:pieChart>
    </c:plotArea>
    <c:legend>
      <c:legendPos val="r"/>
      <c:legendEntry>
        <c:idx val="0"/>
        <c:txPr>
          <a:bodyPr/>
          <a:lstStyle/>
          <a:p>
            <a:pPr>
              <a:defRPr sz="1000">
                <a:solidFill>
                  <a:schemeClr val="tx2"/>
                </a:solidFill>
              </a:defRPr>
            </a:pPr>
            <a:endParaRPr lang="en-US"/>
          </a:p>
        </c:txPr>
      </c:legendEntry>
      <c:layout>
        <c:manualLayout>
          <c:xMode val="edge"/>
          <c:yMode val="edge"/>
          <c:x val="0.68352423601825252"/>
          <c:y val="0.72248231199360946"/>
          <c:w val="0.31647576398174748"/>
          <c:h val="0.16649460839990934"/>
        </c:manualLayout>
      </c:layout>
      <c:overlay val="0"/>
      <c:txPr>
        <a:bodyPr/>
        <a:lstStyle/>
        <a:p>
          <a:pPr>
            <a:defRPr sz="1000">
              <a:solidFill>
                <a:schemeClr val="tx2"/>
              </a:solidFill>
            </a:defRPr>
          </a:pPr>
          <a:endParaRPr lang="en-US"/>
        </a:p>
      </c:txPr>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8FFF6-23E4-40AD-A4BD-01D2B17B47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xmlns="" id="{CA331AF0-6621-4E80-8CFF-F21ABEE5C8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xmlns="" id="{DF071239-5D0E-4218-91E1-07B71FA261B3}"/>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5" name="Footer Placeholder 4">
            <a:extLst>
              <a:ext uri="{FF2B5EF4-FFF2-40B4-BE49-F238E27FC236}">
                <a16:creationId xmlns:a16="http://schemas.microsoft.com/office/drawing/2014/main" xmlns="" id="{4C9A9F8A-D1E9-4CD4-A749-C01E455457C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EB0CF57D-B7A0-4A72-8672-1FE46592A75D}"/>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1770678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EB4AF9-EF3B-43BA-A585-519E4F0F3F71}"/>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5AA777D5-2F0F-4DC0-B72A-D85A2C79F7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FE664871-8101-42A6-A863-32BA0149FA09}"/>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5" name="Footer Placeholder 4">
            <a:extLst>
              <a:ext uri="{FF2B5EF4-FFF2-40B4-BE49-F238E27FC236}">
                <a16:creationId xmlns:a16="http://schemas.microsoft.com/office/drawing/2014/main" xmlns="" id="{300DE5A9-F0EA-4028-9221-5DC058A28AAB}"/>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DF3109EC-6AA7-45AB-AA54-ECD6D0363835}"/>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2078425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EE3203A-2878-4DAA-955E-81C0060DCA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xmlns="" id="{363E64C3-76DF-4C5C-B8B9-EC46AEAEF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71CFFEBA-CA01-4CEE-9E89-4AB021822521}"/>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5" name="Footer Placeholder 4">
            <a:extLst>
              <a:ext uri="{FF2B5EF4-FFF2-40B4-BE49-F238E27FC236}">
                <a16:creationId xmlns:a16="http://schemas.microsoft.com/office/drawing/2014/main" xmlns="" id="{1C6C8049-EB8C-4E7D-A5D8-904562A28C8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2E77332F-B44F-4F81-B92C-A3D34037928F}"/>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1710650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Section Divider_Sub">
    <p:spTree>
      <p:nvGrpSpPr>
        <p:cNvPr id="1" name=""/>
        <p:cNvGrpSpPr/>
        <p:nvPr/>
      </p:nvGrpSpPr>
      <p:grpSpPr>
        <a:xfrm>
          <a:off x="0" y="0"/>
          <a:ext cx="0" cy="0"/>
          <a:chOff x="0" y="0"/>
          <a:chExt cx="0" cy="0"/>
        </a:xfrm>
      </p:grpSpPr>
      <p:sp>
        <p:nvSpPr>
          <p:cNvPr id="12" name="Rectangle 11"/>
          <p:cNvSpPr/>
          <p:nvPr/>
        </p:nvSpPr>
        <p:spPr>
          <a:xfrm>
            <a:off x="762000" y="1143000"/>
            <a:ext cx="11430000" cy="3733801"/>
          </a:xfrm>
          <a:prstGeom prst="rect">
            <a:avLst/>
          </a:prstGeom>
          <a:gradFill flip="none" rotWithShape="0">
            <a:gsLst>
              <a:gs pos="50000">
                <a:srgbClr val="3897B2"/>
              </a:gs>
              <a:gs pos="0">
                <a:srgbClr val="00BDD2">
                  <a:lumMod val="100000"/>
                </a:srgbClr>
              </a:gs>
              <a:gs pos="100000">
                <a:srgbClr val="35678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p>
          <a:p>
            <a:pPr algn="ctr"/>
            <a:endParaRPr lang="en-US" sz="1200" dirty="0"/>
          </a:p>
          <a:p>
            <a:pPr algn="ctr"/>
            <a:endParaRPr lang="en-US" sz="1200" dirty="0"/>
          </a:p>
        </p:txBody>
      </p:sp>
      <p:sp>
        <p:nvSpPr>
          <p:cNvPr id="2" name="Title 1"/>
          <p:cNvSpPr>
            <a:spLocks noGrp="1"/>
          </p:cNvSpPr>
          <p:nvPr>
            <p:ph type="ctrTitle" hasCustomPrompt="1"/>
          </p:nvPr>
        </p:nvSpPr>
        <p:spPr>
          <a:xfrm>
            <a:off x="2426899" y="1142999"/>
            <a:ext cx="9003101" cy="1920240"/>
          </a:xfrm>
        </p:spPr>
        <p:txBody>
          <a:bodyPr lIns="0" tIns="91440" rIns="0" bIns="91440" anchor="b"/>
          <a:lstStyle>
            <a:lvl1pPr algn="l">
              <a:lnSpc>
                <a:spcPct val="90000"/>
              </a:lnSpc>
              <a:defRPr sz="3200">
                <a:solidFill>
                  <a:schemeClr val="bg1"/>
                </a:solidFill>
              </a:defRPr>
            </a:lvl1pPr>
          </a:lstStyle>
          <a:p>
            <a:r>
              <a:rPr lang="en-US" dirty="0"/>
              <a:t>Click to edit Master </a:t>
            </a:r>
            <a:br>
              <a:rPr lang="en-US" dirty="0"/>
            </a:br>
            <a:r>
              <a:rPr lang="en-US" dirty="0"/>
              <a:t>section divider style</a:t>
            </a:r>
          </a:p>
        </p:txBody>
      </p:sp>
      <p:sp>
        <p:nvSpPr>
          <p:cNvPr id="3" name="Subtitle 2"/>
          <p:cNvSpPr>
            <a:spLocks noGrp="1"/>
          </p:cNvSpPr>
          <p:nvPr>
            <p:ph type="subTitle" idx="1" hasCustomPrompt="1"/>
          </p:nvPr>
        </p:nvSpPr>
        <p:spPr>
          <a:xfrm>
            <a:off x="2426899" y="3085320"/>
            <a:ext cx="9003101" cy="1786398"/>
          </a:xfrm>
        </p:spPr>
        <p:txBody>
          <a:bodyPr lIns="0" tIns="91440" bIns="91440">
            <a:noAutofit/>
          </a:bodyPr>
          <a:lstStyle>
            <a:lvl1pPr marL="0" indent="0" algn="l">
              <a:lnSpc>
                <a:spcPct val="90000"/>
              </a:lnSpc>
              <a:spcBef>
                <a:spcPts val="1200"/>
              </a:spcBef>
              <a:spcAft>
                <a:spcPts val="0"/>
              </a:spcAft>
              <a:buNone/>
              <a:defRPr sz="2000"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br>
              <a:rPr lang="en-US" dirty="0"/>
            </a:br>
            <a:r>
              <a:rPr lang="en-US" dirty="0"/>
              <a:t>1-4 lines</a:t>
            </a:r>
          </a:p>
        </p:txBody>
      </p:sp>
      <p:sp>
        <p:nvSpPr>
          <p:cNvPr id="6" name="Rectangle 5"/>
          <p:cNvSpPr/>
          <p:nvPr/>
        </p:nvSpPr>
        <p:spPr>
          <a:xfrm>
            <a:off x="762000" y="1143000"/>
            <a:ext cx="11436096" cy="114300"/>
          </a:xfrm>
          <a:prstGeom prst="rect">
            <a:avLst/>
          </a:prstGeom>
          <a:gradFill flip="none" rotWithShape="0">
            <a:gsLst>
              <a:gs pos="0">
                <a:srgbClr val="00AABD"/>
              </a:gs>
              <a:gs pos="100000">
                <a:srgbClr val="00355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p>
        </p:txBody>
      </p:sp>
    </p:spTree>
    <p:extLst>
      <p:ext uri="{BB962C8B-B14F-4D97-AF65-F5344CB8AC3E}">
        <p14:creationId xmlns:p14="http://schemas.microsoft.com/office/powerpoint/2010/main" val="3314243877"/>
      </p:ext>
    </p:extLst>
  </p:cSld>
  <p:clrMapOvr>
    <a:masterClrMapping/>
  </p:clrMapOvr>
  <p:extLst>
    <p:ext uri="{DCECCB84-F9BA-43D5-87BE-67443E8EF086}">
      <p15:sldGuideLst xmlns:p15="http://schemas.microsoft.com/office/powerpoint/2012/main" xmlns="">
        <p15:guide id="1" orient="horz" pos="30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73F9A-9446-4113-9099-6AFE8015AA37}"/>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02116ACC-8A2B-4464-9602-7163BBA245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E4DFA45D-FEDC-4412-810B-93FBFD4CC031}"/>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5" name="Footer Placeholder 4">
            <a:extLst>
              <a:ext uri="{FF2B5EF4-FFF2-40B4-BE49-F238E27FC236}">
                <a16:creationId xmlns:a16="http://schemas.microsoft.com/office/drawing/2014/main" xmlns="" id="{8DE573CC-7FD3-4D51-AE41-DC4C456782F8}"/>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04E7C779-4B3A-40FD-8B93-31ABB7052C86}"/>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1815557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A5B587-2AE7-41E4-BD6D-BAAB49CA1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CE9AD861-8B5A-4973-91C5-EF0823E056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BA397BB-512E-408C-BB11-C6A1C5611754}"/>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5" name="Footer Placeholder 4">
            <a:extLst>
              <a:ext uri="{FF2B5EF4-FFF2-40B4-BE49-F238E27FC236}">
                <a16:creationId xmlns:a16="http://schemas.microsoft.com/office/drawing/2014/main" xmlns="" id="{46EF3E2C-7247-4264-917B-5D247913D65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B44FE158-D6D5-491F-B693-43498C2D80B0}"/>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357449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CEB1BA-3063-4933-B3C0-D0FDD0C52C16}"/>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6B66AA61-7A5A-4600-A116-E9FAC212FC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xmlns="" id="{BB356FD7-D9B8-41F5-ADEB-7EF1418091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xmlns="" id="{746445D3-B147-4BDB-AC43-7AC69496E721}"/>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6" name="Footer Placeholder 5">
            <a:extLst>
              <a:ext uri="{FF2B5EF4-FFF2-40B4-BE49-F238E27FC236}">
                <a16:creationId xmlns:a16="http://schemas.microsoft.com/office/drawing/2014/main" xmlns="" id="{8423DE45-17FC-4039-BCE0-1B7D76FD56BE}"/>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F66A5B9E-0C40-46DF-84E9-A1A5DD6C23C7}"/>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809700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BBE114-8DF7-44DE-95B8-9EF918AECB4F}"/>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8783A1C5-D71F-444E-86D0-16BB9B6037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4F9A0CA-A3FC-4D47-9054-A39FD19880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xmlns="" id="{FF1CD719-E616-4E54-85FC-DDF0944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F9F1D57-5DE4-4407-B704-F809E47FFF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xmlns="" id="{E9A24877-6F2A-4A46-8490-035F7387B851}"/>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8" name="Footer Placeholder 7">
            <a:extLst>
              <a:ext uri="{FF2B5EF4-FFF2-40B4-BE49-F238E27FC236}">
                <a16:creationId xmlns:a16="http://schemas.microsoft.com/office/drawing/2014/main" xmlns="" id="{35D330DF-E560-416B-A07B-17FF09B06AB3}"/>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xmlns="" id="{DAFE1B5D-744B-4D25-9310-A94AC61A56C5}"/>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699428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6A9F1E-2BA9-401B-AA1D-A8AC0138F208}"/>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xmlns="" id="{EA078444-B1FD-4A10-8124-9E2CBE6E138A}"/>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4" name="Footer Placeholder 3">
            <a:extLst>
              <a:ext uri="{FF2B5EF4-FFF2-40B4-BE49-F238E27FC236}">
                <a16:creationId xmlns:a16="http://schemas.microsoft.com/office/drawing/2014/main" xmlns="" id="{AB2A0177-F7AA-4F0D-B186-A4E4F8A498E6}"/>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xmlns="" id="{7FCD8974-BA4E-4823-BD60-73290AB47AF8}"/>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252645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6BFE30C-19B9-49B4-B2A5-6AF4B0FAE6F4}"/>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3" name="Footer Placeholder 2">
            <a:extLst>
              <a:ext uri="{FF2B5EF4-FFF2-40B4-BE49-F238E27FC236}">
                <a16:creationId xmlns:a16="http://schemas.microsoft.com/office/drawing/2014/main" xmlns="" id="{9A77593C-1C0D-4005-B6F5-7B6397CC75BF}"/>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xmlns="" id="{6058F6F6-FB7C-45B9-95F5-C028F1B1068A}"/>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989989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39BDF8-A359-4FD6-BAFD-75DD846FC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xmlns="" id="{25398976-5D60-4292-9D02-7AAE6434BB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xmlns="" id="{739EA191-D60C-432A-B0DD-FC0EA326B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2F57983-2D02-4485-B18B-BCA325456C07}"/>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6" name="Footer Placeholder 5">
            <a:extLst>
              <a:ext uri="{FF2B5EF4-FFF2-40B4-BE49-F238E27FC236}">
                <a16:creationId xmlns:a16="http://schemas.microsoft.com/office/drawing/2014/main" xmlns="" id="{5EF2E61D-D48A-4312-B53F-400F75DB045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71FAC92F-7525-47AA-AA21-AE2194C77C5F}"/>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368902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CC4C5-2E0F-4181-A8FA-AC503ED52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xmlns="" id="{EFC5C7AD-8BF0-43AD-A737-D5035CD74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xmlns="" id="{578ACF1A-81DB-41C8-8E8C-BFB5A9ADC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F74F50-BEF7-4A6D-AC7E-81EF4CACD289}"/>
              </a:ext>
            </a:extLst>
          </p:cNvPr>
          <p:cNvSpPr>
            <a:spLocks noGrp="1"/>
          </p:cNvSpPr>
          <p:nvPr>
            <p:ph type="dt" sz="half" idx="10"/>
          </p:nvPr>
        </p:nvSpPr>
        <p:spPr/>
        <p:txBody>
          <a:bodyPr/>
          <a:lstStyle/>
          <a:p>
            <a:fld id="{B7122966-5229-4943-8CE7-1C44A04CAF35}" type="datetimeFigureOut">
              <a:rPr lang="x-none" smtClean="0"/>
              <a:t>2/24/2022</a:t>
            </a:fld>
            <a:endParaRPr lang="x-none"/>
          </a:p>
        </p:txBody>
      </p:sp>
      <p:sp>
        <p:nvSpPr>
          <p:cNvPr id="6" name="Footer Placeholder 5">
            <a:extLst>
              <a:ext uri="{FF2B5EF4-FFF2-40B4-BE49-F238E27FC236}">
                <a16:creationId xmlns:a16="http://schemas.microsoft.com/office/drawing/2014/main" xmlns="" id="{DC0D030D-2591-4D4E-A938-8E143A40977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xmlns="" id="{B8A85847-D922-4A46-A527-C8B872783BB3}"/>
              </a:ext>
            </a:extLst>
          </p:cNvPr>
          <p:cNvSpPr>
            <a:spLocks noGrp="1"/>
          </p:cNvSpPr>
          <p:nvPr>
            <p:ph type="sldNum" sz="quarter" idx="12"/>
          </p:nvPr>
        </p:nvSpPr>
        <p:spPr/>
        <p:txBody>
          <a:bodyPr/>
          <a:lstStyle/>
          <a:p>
            <a:fld id="{EE78BA07-80CE-41C6-86C6-947E3A573E68}" type="slidenum">
              <a:rPr lang="x-none" smtClean="0"/>
              <a:t>‹#›</a:t>
            </a:fld>
            <a:endParaRPr lang="x-none"/>
          </a:p>
        </p:txBody>
      </p:sp>
    </p:spTree>
    <p:extLst>
      <p:ext uri="{BB962C8B-B14F-4D97-AF65-F5344CB8AC3E}">
        <p14:creationId xmlns:p14="http://schemas.microsoft.com/office/powerpoint/2010/main" val="3360428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97AA186-4186-4A4B-A63C-2B5B222AA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xmlns="" id="{95F51B99-37AA-4EAB-84E1-E998B24CB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xmlns="" id="{EAD88813-180F-4722-8CD4-07F7537333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122966-5229-4943-8CE7-1C44A04CAF35}" type="datetimeFigureOut">
              <a:rPr lang="x-none" smtClean="0"/>
              <a:t>2/24/2022</a:t>
            </a:fld>
            <a:endParaRPr lang="x-none"/>
          </a:p>
        </p:txBody>
      </p:sp>
      <p:sp>
        <p:nvSpPr>
          <p:cNvPr id="5" name="Footer Placeholder 4">
            <a:extLst>
              <a:ext uri="{FF2B5EF4-FFF2-40B4-BE49-F238E27FC236}">
                <a16:creationId xmlns:a16="http://schemas.microsoft.com/office/drawing/2014/main" xmlns="" id="{5D2C540F-0AD3-47F8-9652-A54A3D9033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xmlns="" id="{A994D554-3E02-4261-9491-645E2A3C8D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8BA07-80CE-41C6-86C6-947E3A573E68}" type="slidenum">
              <a:rPr lang="x-none" smtClean="0"/>
              <a:t>‹#›</a:t>
            </a:fld>
            <a:endParaRPr lang="x-none"/>
          </a:p>
        </p:txBody>
      </p:sp>
    </p:spTree>
    <p:extLst>
      <p:ext uri="{BB962C8B-B14F-4D97-AF65-F5344CB8AC3E}">
        <p14:creationId xmlns:p14="http://schemas.microsoft.com/office/powerpoint/2010/main" val="228696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B2F150-41B6-471A-9978-17F365D23F3A}"/>
              </a:ext>
            </a:extLst>
          </p:cNvPr>
          <p:cNvSpPr>
            <a:spLocks noGrp="1"/>
          </p:cNvSpPr>
          <p:nvPr>
            <p:ph type="ctrTitle"/>
          </p:nvPr>
        </p:nvSpPr>
        <p:spPr/>
        <p:txBody>
          <a:bodyPr/>
          <a:lstStyle/>
          <a:p>
            <a:r>
              <a:rPr lang="en-US" smtClean="0"/>
              <a:t>Audit report</a:t>
            </a:r>
            <a:endParaRPr lang="en-US" dirty="0"/>
          </a:p>
        </p:txBody>
      </p:sp>
    </p:spTree>
    <p:extLst>
      <p:ext uri="{BB962C8B-B14F-4D97-AF65-F5344CB8AC3E}">
        <p14:creationId xmlns:p14="http://schemas.microsoft.com/office/powerpoint/2010/main" val="4244298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E36254-073A-4255-A332-6643BEFF8F94}"/>
              </a:ext>
            </a:extLst>
          </p:cNvPr>
          <p:cNvSpPr>
            <a:spLocks noGrp="1"/>
          </p:cNvSpPr>
          <p:nvPr>
            <p:ph type="title"/>
          </p:nvPr>
        </p:nvSpPr>
        <p:spPr>
          <a:xfrm>
            <a:off x="2100072" y="0"/>
            <a:ext cx="8001000" cy="1143000"/>
          </a:xfrm>
        </p:spPr>
        <p:txBody>
          <a:bodyPr>
            <a:normAutofit fontScale="90000"/>
          </a:bodyPr>
          <a:lstStyle/>
          <a:p>
            <a:r>
              <a:rPr lang="en-US" dirty="0"/>
              <a:t>Background: Cash Management and Wire Transfers (3/3)</a:t>
            </a:r>
            <a:endParaRPr lang="en-AU" dirty="0"/>
          </a:p>
        </p:txBody>
      </p:sp>
      <p:sp>
        <p:nvSpPr>
          <p:cNvPr id="3" name="Slide Number Placeholder 2">
            <a:extLst>
              <a:ext uri="{FF2B5EF4-FFF2-40B4-BE49-F238E27FC236}">
                <a16:creationId xmlns:a16="http://schemas.microsoft.com/office/drawing/2014/main" xmlns="" id="{AFCD1381-5C59-450D-A969-E5176CB3B006}"/>
              </a:ext>
            </a:extLst>
          </p:cNvPr>
          <p:cNvSpPr>
            <a:spLocks noGrp="1"/>
          </p:cNvSpPr>
          <p:nvPr>
            <p:ph type="sldNum" sz="quarter" idx="11"/>
          </p:nvPr>
        </p:nvSpPr>
        <p:spPr/>
        <p:txBody>
          <a:bodyPr/>
          <a:lstStyle/>
          <a:p>
            <a:fld id="{1C026648-BCB3-47E3-8128-611D1202DC8A}" type="slidenum">
              <a:rPr lang="en-US" smtClean="0"/>
              <a:pPr/>
              <a:t>10</a:t>
            </a:fld>
            <a:endParaRPr lang="en-US" dirty="0"/>
          </a:p>
        </p:txBody>
      </p:sp>
      <p:sp>
        <p:nvSpPr>
          <p:cNvPr id="4" name="Rectangle 4">
            <a:extLst>
              <a:ext uri="{FF2B5EF4-FFF2-40B4-BE49-F238E27FC236}">
                <a16:creationId xmlns:a16="http://schemas.microsoft.com/office/drawing/2014/main" xmlns="" id="{29A194E4-7194-4B6B-BCC6-59B87980C47C}"/>
              </a:ext>
            </a:extLst>
          </p:cNvPr>
          <p:cNvSpPr>
            <a:spLocks noChangeArrowheads="1"/>
          </p:cNvSpPr>
          <p:nvPr/>
        </p:nvSpPr>
        <p:spPr bwMode="auto">
          <a:xfrm>
            <a:off x="2100072" y="1143987"/>
            <a:ext cx="8001000" cy="548640"/>
          </a:xfrm>
          <a:prstGeom prst="rect">
            <a:avLst/>
          </a:prstGeom>
          <a:solidFill>
            <a:schemeClr val="bg1"/>
          </a:solidFill>
          <a:ln w="12700">
            <a:solidFill>
              <a:schemeClr val="accent4"/>
            </a:solidFill>
            <a:prstDash val="solid"/>
          </a:ln>
        </p:spPr>
        <p:txBody>
          <a:bodyPr anchor="ct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Wire templates have been established within the XX system. Dual authorization is required for the creation of such templates. In addition, dual authorization is required for all template changes.</a:t>
            </a:r>
          </a:p>
        </p:txBody>
      </p:sp>
      <p:sp>
        <p:nvSpPr>
          <p:cNvPr id="5" name="Rectangle 4">
            <a:extLst>
              <a:ext uri="{FF2B5EF4-FFF2-40B4-BE49-F238E27FC236}">
                <a16:creationId xmlns:a16="http://schemas.microsoft.com/office/drawing/2014/main" xmlns="" id="{568476A3-F0C2-41DD-8587-3DCAC1BDD08A}"/>
              </a:ext>
            </a:extLst>
          </p:cNvPr>
          <p:cNvSpPr>
            <a:spLocks noChangeArrowheads="1"/>
          </p:cNvSpPr>
          <p:nvPr/>
        </p:nvSpPr>
        <p:spPr bwMode="auto">
          <a:xfrm>
            <a:off x="2100072" y="1754775"/>
            <a:ext cx="8001000" cy="640080"/>
          </a:xfrm>
          <a:prstGeom prst="rect">
            <a:avLst/>
          </a:prstGeom>
          <a:solidFill>
            <a:schemeClr val="bg1"/>
          </a:solidFill>
          <a:ln w="12700">
            <a:solidFill>
              <a:schemeClr val="accent1"/>
            </a:solidFill>
            <a:prstDash val="solid"/>
          </a:ln>
        </p:spPr>
        <p:txBody>
          <a:bodyPr anchor="ct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To process a wire, a wire transfer sheet must be signed and approved by certain Company ABC employees, based on the current company signature authority policy. Exceptions to this rule exist for overnight investments and payroll payments, which do not require such approvals.</a:t>
            </a:r>
          </a:p>
        </p:txBody>
      </p:sp>
      <p:sp>
        <p:nvSpPr>
          <p:cNvPr id="6" name="Rectangle 4">
            <a:extLst>
              <a:ext uri="{FF2B5EF4-FFF2-40B4-BE49-F238E27FC236}">
                <a16:creationId xmlns:a16="http://schemas.microsoft.com/office/drawing/2014/main" xmlns="" id="{A67A7AC2-D52D-49E0-A0E2-DF4B2976A849}"/>
              </a:ext>
            </a:extLst>
          </p:cNvPr>
          <p:cNvSpPr>
            <a:spLocks noChangeArrowheads="1"/>
          </p:cNvSpPr>
          <p:nvPr/>
        </p:nvSpPr>
        <p:spPr bwMode="auto">
          <a:xfrm>
            <a:off x="2100072" y="2457003"/>
            <a:ext cx="8001000" cy="548640"/>
          </a:xfrm>
          <a:prstGeom prst="rect">
            <a:avLst/>
          </a:prstGeom>
          <a:solidFill>
            <a:schemeClr val="bg1"/>
          </a:solidFill>
          <a:ln w="12700">
            <a:solidFill>
              <a:schemeClr val="accent5"/>
            </a:solidFill>
            <a:prstDash val="solid"/>
          </a:ln>
        </p:spPr>
        <p:txBody>
          <a:bodyPr anchor="ct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Wire information is reconciled monthly to the general ledger by Company ABC’s general accounting department. </a:t>
            </a:r>
          </a:p>
        </p:txBody>
      </p:sp>
      <p:sp>
        <p:nvSpPr>
          <p:cNvPr id="7" name="Rectangle 4">
            <a:extLst>
              <a:ext uri="{FF2B5EF4-FFF2-40B4-BE49-F238E27FC236}">
                <a16:creationId xmlns:a16="http://schemas.microsoft.com/office/drawing/2014/main" xmlns="" id="{1CFB02BF-E1E2-4C1A-BC62-94054E23D591}"/>
              </a:ext>
            </a:extLst>
          </p:cNvPr>
          <p:cNvSpPr>
            <a:spLocks noChangeArrowheads="1"/>
          </p:cNvSpPr>
          <p:nvPr/>
        </p:nvSpPr>
        <p:spPr bwMode="auto">
          <a:xfrm>
            <a:off x="2100072" y="3067791"/>
            <a:ext cx="8001000" cy="548640"/>
          </a:xfrm>
          <a:prstGeom prst="rect">
            <a:avLst/>
          </a:prstGeom>
          <a:solidFill>
            <a:schemeClr val="bg1"/>
          </a:solidFill>
          <a:ln w="12700">
            <a:solidFill>
              <a:schemeClr val="accent2"/>
            </a:solidFill>
            <a:prstDash val="solid"/>
          </a:ln>
        </p:spPr>
        <p:txBody>
          <a:bodyPr anchor="ctr"/>
          <a:lstStyle>
            <a:lvl1pPr marL="228600" indent="-2286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marL="0" indent="0" eaLnBrk="1" hangingPunct="1">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The matrix below details the people authorized to initiate and approve wire transfers with their respective processing limits.</a:t>
            </a:r>
          </a:p>
        </p:txBody>
      </p:sp>
      <p:sp>
        <p:nvSpPr>
          <p:cNvPr id="8" name="Rectangle 6">
            <a:extLst>
              <a:ext uri="{FF2B5EF4-FFF2-40B4-BE49-F238E27FC236}">
                <a16:creationId xmlns:a16="http://schemas.microsoft.com/office/drawing/2014/main" xmlns="" id="{3872C868-ADD0-447E-BC0A-D8A12991E830}"/>
              </a:ext>
            </a:extLst>
          </p:cNvPr>
          <p:cNvSpPr>
            <a:spLocks noChangeArrowheads="1"/>
          </p:cNvSpPr>
          <p:nvPr/>
        </p:nvSpPr>
        <p:spPr bwMode="auto">
          <a:xfrm>
            <a:off x="2100072" y="4350359"/>
            <a:ext cx="1637310" cy="1197754"/>
          </a:xfrm>
          <a:prstGeom prst="rect">
            <a:avLst/>
          </a:prstGeom>
          <a:noFill/>
          <a:ln w="12700">
            <a:solidFill>
              <a:schemeClr val="accent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78" tIns="44445" rIns="90478" bIns="44445">
            <a:no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000" b="1" dirty="0">
                <a:latin typeface="+mj-lt"/>
              </a:rPr>
              <a:t>Wire Transfer (Company Y) Authorization Matrix</a:t>
            </a:r>
          </a:p>
          <a:p>
            <a:pPr algn="ctr"/>
            <a:r>
              <a:rPr lang="en-US" altLang="en-US" sz="1000" dirty="0">
                <a:latin typeface="+mj-lt"/>
              </a:rPr>
              <a:t>Users and Approval Limits</a:t>
            </a:r>
            <a:endParaRPr lang="en-US" altLang="en-US" sz="1000" b="1" dirty="0">
              <a:latin typeface="+mj-lt"/>
            </a:endParaRPr>
          </a:p>
        </p:txBody>
      </p:sp>
      <p:graphicFrame>
        <p:nvGraphicFramePr>
          <p:cNvPr id="9" name="Table 8">
            <a:extLst>
              <a:ext uri="{FF2B5EF4-FFF2-40B4-BE49-F238E27FC236}">
                <a16:creationId xmlns:a16="http://schemas.microsoft.com/office/drawing/2014/main" xmlns="" id="{BC106331-98A5-4906-BD73-9ACBD2325E1E}"/>
              </a:ext>
            </a:extLst>
          </p:cNvPr>
          <p:cNvGraphicFramePr>
            <a:graphicFrameLocks noGrp="1"/>
          </p:cNvGraphicFramePr>
          <p:nvPr/>
        </p:nvGraphicFramePr>
        <p:xfrm>
          <a:off x="3865419" y="3699556"/>
          <a:ext cx="6231083" cy="2500408"/>
        </p:xfrm>
        <a:graphic>
          <a:graphicData uri="http://schemas.openxmlformats.org/drawingml/2006/table">
            <a:tbl>
              <a:tblPr firstRow="1" bandRow="1">
                <a:tableStyleId>{5C22544A-7EE6-4342-B048-85BDC9FD1C3A}</a:tableStyleId>
              </a:tblPr>
              <a:tblGrid>
                <a:gridCol w="1175408">
                  <a:extLst>
                    <a:ext uri="{9D8B030D-6E8A-4147-A177-3AD203B41FA5}">
                      <a16:colId xmlns:a16="http://schemas.microsoft.com/office/drawing/2014/main" xmlns="" val="20000"/>
                    </a:ext>
                  </a:extLst>
                </a:gridCol>
                <a:gridCol w="1685225">
                  <a:extLst>
                    <a:ext uri="{9D8B030D-6E8A-4147-A177-3AD203B41FA5}">
                      <a16:colId xmlns:a16="http://schemas.microsoft.com/office/drawing/2014/main" xmlns="" val="20001"/>
                    </a:ext>
                  </a:extLst>
                </a:gridCol>
                <a:gridCol w="1685225">
                  <a:extLst>
                    <a:ext uri="{9D8B030D-6E8A-4147-A177-3AD203B41FA5}">
                      <a16:colId xmlns:a16="http://schemas.microsoft.com/office/drawing/2014/main" xmlns="" val="20002"/>
                    </a:ext>
                  </a:extLst>
                </a:gridCol>
                <a:gridCol w="1685225">
                  <a:extLst>
                    <a:ext uri="{9D8B030D-6E8A-4147-A177-3AD203B41FA5}">
                      <a16:colId xmlns:a16="http://schemas.microsoft.com/office/drawing/2014/main" xmlns="" val="20003"/>
                    </a:ext>
                  </a:extLst>
                </a:gridCol>
              </a:tblGrid>
              <a:tr h="425669">
                <a:tc>
                  <a:txBody>
                    <a:bodyPr/>
                    <a:lstStyle/>
                    <a:p>
                      <a:pPr algn="ctr"/>
                      <a:r>
                        <a:rPr lang="en-US" sz="1200" dirty="0"/>
                        <a:t>User</a:t>
                      </a:r>
                      <a:endParaRPr lang="en-IN" sz="12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a:txBody>
                    <a:bodyPr/>
                    <a:lstStyle/>
                    <a:p>
                      <a:pPr algn="ctr"/>
                      <a:r>
                        <a:rPr lang="en-US" sz="1200" dirty="0"/>
                        <a:t>Dollar Limits Per Transaction</a:t>
                      </a:r>
                      <a:endParaRPr lang="en-IN" sz="12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a:txBody>
                    <a:bodyPr/>
                    <a:lstStyle/>
                    <a:p>
                      <a:pPr algn="ctr"/>
                      <a:r>
                        <a:rPr lang="en-US" sz="1200" dirty="0"/>
                        <a:t>Dollar Limits Per</a:t>
                      </a:r>
                      <a:r>
                        <a:rPr lang="en-US" sz="1200" baseline="0" dirty="0"/>
                        <a:t> User Per Day</a:t>
                      </a:r>
                      <a:endParaRPr lang="en-IN" sz="12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tc>
                  <a:txBody>
                    <a:bodyPr/>
                    <a:lstStyle/>
                    <a:p>
                      <a:pPr algn="ctr"/>
                      <a:r>
                        <a:rPr lang="en-US" sz="1200" dirty="0"/>
                        <a:t>Other</a:t>
                      </a:r>
                      <a:r>
                        <a:rPr lang="en-US" sz="1200" baseline="0" dirty="0"/>
                        <a:t> Access Limitations</a:t>
                      </a:r>
                      <a:endParaRPr lang="en-IN" sz="12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xmlns="" val="10000"/>
                  </a:ext>
                </a:extLst>
              </a:tr>
              <a:tr h="255401">
                <a:tc rowSpan="2">
                  <a:txBody>
                    <a:bodyPr/>
                    <a:lstStyle/>
                    <a:p>
                      <a:r>
                        <a:rPr lang="en-US" sz="1000" dirty="0"/>
                        <a:t>ABC Treasury</a:t>
                      </a:r>
                      <a:r>
                        <a:rPr lang="en-US" sz="1000" baseline="0" dirty="0"/>
                        <a:t> Analyst</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a:r>
                        <a:rPr lang="en-US" sz="1000" dirty="0"/>
                        <a:t>Release = $XXX</a:t>
                      </a:r>
                      <a:endParaRPr lang="en-IN" sz="1000" dirty="0"/>
                    </a:p>
                  </a:txBody>
                  <a:tcPr marL="45720" marR="45720"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rowSpan="2">
                  <a:txBody>
                    <a:bodyPr/>
                    <a:lstStyle/>
                    <a:p>
                      <a:pPr algn="ctr"/>
                      <a:r>
                        <a:rPr lang="en-US" sz="1000" dirty="0"/>
                        <a:t>Up to $ X million</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rowSpan="2">
                  <a:txBody>
                    <a:bodyPr/>
                    <a:lstStyle/>
                    <a:p>
                      <a:pPr algn="ctr"/>
                      <a:r>
                        <a:rPr lang="en-US" sz="1000" dirty="0"/>
                        <a:t>None</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255401">
                <a:tc vMerge="1">
                  <a:txBody>
                    <a:bodyPr/>
                    <a:lstStyle/>
                    <a:p>
                      <a:endParaRPr lang="en-IN"/>
                    </a:p>
                  </a:txBody>
                  <a:tcPr/>
                </a:tc>
                <a:tc>
                  <a:txBody>
                    <a:bodyPr/>
                    <a:lstStyle/>
                    <a:p>
                      <a:pPr algn="ctr"/>
                      <a:r>
                        <a:rPr lang="en-US" sz="1000" dirty="0"/>
                        <a:t>Approve = $XXX</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xmlns="" val="10002"/>
                  </a:ext>
                </a:extLst>
              </a:tr>
              <a:tr h="255401">
                <a:tc rowSpan="2">
                  <a:txBody>
                    <a:bodyPr/>
                    <a:lstStyle/>
                    <a:p>
                      <a:r>
                        <a:rPr lang="en-US" sz="1000" dirty="0"/>
                        <a:t>ABC</a:t>
                      </a:r>
                      <a:r>
                        <a:rPr lang="en-US" sz="1000" baseline="0" dirty="0"/>
                        <a:t> Treasury Manager</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a:r>
                        <a:rPr lang="en-US" sz="1000" dirty="0"/>
                        <a:t>Release = $XXX</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a:t>Up to $ X million</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rowSpan="2">
                  <a:txBody>
                    <a:bodyPr/>
                    <a:lstStyle/>
                    <a:p>
                      <a:pPr algn="ctr"/>
                      <a:r>
                        <a:rPr lang="en-US" sz="1000" dirty="0"/>
                        <a:t>None</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255401">
                <a:tc vMerge="1">
                  <a:txBody>
                    <a:bodyPr/>
                    <a:lstStyle/>
                    <a:p>
                      <a:endParaRPr lang="en-IN"/>
                    </a:p>
                  </a:txBody>
                  <a:tcPr/>
                </a:tc>
                <a:tc>
                  <a:txBody>
                    <a:bodyPr/>
                    <a:lstStyle/>
                    <a:p>
                      <a:pPr algn="ctr"/>
                      <a:r>
                        <a:rPr lang="en-US" sz="1000" dirty="0"/>
                        <a:t>Approve = $XXX</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xmlns="" val="10004"/>
                  </a:ext>
                </a:extLst>
              </a:tr>
              <a:tr h="255401">
                <a:tc rowSpan="2">
                  <a:txBody>
                    <a:bodyPr/>
                    <a:lstStyle/>
                    <a:p>
                      <a:r>
                        <a:rPr lang="en-US" sz="1000" dirty="0"/>
                        <a:t>AAA</a:t>
                      </a:r>
                      <a:r>
                        <a:rPr lang="en-US" sz="1000" baseline="0" dirty="0"/>
                        <a:t> Finance Manager</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a:r>
                        <a:rPr lang="en-US" sz="1000" dirty="0"/>
                        <a:t>Release = $XXX</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rowSpan="2">
                  <a:txBody>
                    <a:bodyPr/>
                    <a:lstStyle/>
                    <a:p>
                      <a:pPr algn="ctr"/>
                      <a:r>
                        <a:rPr lang="en-US" sz="1000" dirty="0"/>
                        <a:t>Up to $ X million</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rowSpan="2">
                  <a:txBody>
                    <a:bodyPr/>
                    <a:lstStyle/>
                    <a:p>
                      <a:pPr algn="ctr"/>
                      <a:r>
                        <a:rPr lang="en-US" sz="1000" dirty="0"/>
                        <a:t>None</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255401">
                <a:tc vMerge="1">
                  <a:txBody>
                    <a:bodyPr/>
                    <a:lstStyle/>
                    <a:p>
                      <a:endParaRPr lang="en-IN"/>
                    </a:p>
                  </a:txBody>
                  <a:tcPr/>
                </a:tc>
                <a:tc>
                  <a:txBody>
                    <a:bodyPr/>
                    <a:lstStyle/>
                    <a:p>
                      <a:pPr algn="ctr"/>
                      <a:r>
                        <a:rPr lang="en-US" sz="1000" dirty="0"/>
                        <a:t>Approve = $XXX</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xmlns="" val="10006"/>
                  </a:ext>
                </a:extLst>
              </a:tr>
              <a:tr h="255401">
                <a:tc rowSpan="2">
                  <a:txBody>
                    <a:bodyPr/>
                    <a:lstStyle/>
                    <a:p>
                      <a:r>
                        <a:rPr lang="en-US" sz="1000" dirty="0"/>
                        <a:t>Total</a:t>
                      </a:r>
                      <a:r>
                        <a:rPr lang="en-US" sz="1000" baseline="0" dirty="0"/>
                        <a:t> Limits Per XYZ Inc.</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a:txBody>
                    <a:bodyPr/>
                    <a:lstStyle/>
                    <a:p>
                      <a:pPr algn="ctr"/>
                      <a:r>
                        <a:rPr lang="en-US" sz="1000" dirty="0"/>
                        <a:t>Release = $XXX</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rowSpan="2">
                  <a:txBody>
                    <a:bodyPr/>
                    <a:lstStyle/>
                    <a:p>
                      <a:pPr algn="ctr"/>
                      <a:r>
                        <a:rPr lang="en-US" sz="1000" dirty="0"/>
                        <a:t>Up to $ X million</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rowSpan="2">
                  <a:txBody>
                    <a:bodyPr/>
                    <a:lstStyle/>
                    <a:p>
                      <a:pPr algn="ctr"/>
                      <a:r>
                        <a:rPr lang="en-US" sz="1000" dirty="0"/>
                        <a:t>None</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7"/>
                  </a:ext>
                </a:extLst>
              </a:tr>
              <a:tr h="255401">
                <a:tc vMerge="1">
                  <a:txBody>
                    <a:bodyPr/>
                    <a:lstStyle/>
                    <a:p>
                      <a:endParaRPr lang="en-IN"/>
                    </a:p>
                  </a:txBody>
                  <a:tcPr/>
                </a:tc>
                <a:tc>
                  <a:txBody>
                    <a:bodyPr/>
                    <a:lstStyle/>
                    <a:p>
                      <a:pPr algn="ctr"/>
                      <a:r>
                        <a:rPr lang="en-US" sz="1000" dirty="0"/>
                        <a:t>Approve = $XXX</a:t>
                      </a:r>
                      <a:endParaRPr lang="en-IN" sz="1000" dirty="0"/>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no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3626214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21D83D-6E4C-494A-9199-F45DA2730F70}"/>
              </a:ext>
            </a:extLst>
          </p:cNvPr>
          <p:cNvSpPr>
            <a:spLocks noGrp="1"/>
          </p:cNvSpPr>
          <p:nvPr>
            <p:ph type="title"/>
          </p:nvPr>
        </p:nvSpPr>
        <p:spPr/>
        <p:txBody>
          <a:bodyPr/>
          <a:lstStyle/>
          <a:p>
            <a:r>
              <a:rPr lang="en-AU" dirty="0"/>
              <a:t>Background: Investments (1/2)</a:t>
            </a:r>
          </a:p>
        </p:txBody>
      </p:sp>
      <p:sp>
        <p:nvSpPr>
          <p:cNvPr id="3" name="Slide Number Placeholder 2">
            <a:extLst>
              <a:ext uri="{FF2B5EF4-FFF2-40B4-BE49-F238E27FC236}">
                <a16:creationId xmlns:a16="http://schemas.microsoft.com/office/drawing/2014/main" xmlns="" id="{313F2B37-AB6C-4B4F-A5EB-4F3E9A25144F}"/>
              </a:ext>
            </a:extLst>
          </p:cNvPr>
          <p:cNvSpPr>
            <a:spLocks noGrp="1"/>
          </p:cNvSpPr>
          <p:nvPr>
            <p:ph type="sldNum" sz="quarter" idx="11"/>
          </p:nvPr>
        </p:nvSpPr>
        <p:spPr/>
        <p:txBody>
          <a:bodyPr/>
          <a:lstStyle/>
          <a:p>
            <a:fld id="{1C026648-BCB3-47E3-8128-611D1202DC8A}" type="slidenum">
              <a:rPr lang="en-US" smtClean="0"/>
              <a:pPr/>
              <a:t>11</a:t>
            </a:fld>
            <a:endParaRPr lang="en-US" dirty="0"/>
          </a:p>
        </p:txBody>
      </p:sp>
      <p:grpSp>
        <p:nvGrpSpPr>
          <p:cNvPr id="16" name="Group 15">
            <a:extLst>
              <a:ext uri="{FF2B5EF4-FFF2-40B4-BE49-F238E27FC236}">
                <a16:creationId xmlns:a16="http://schemas.microsoft.com/office/drawing/2014/main" xmlns="" id="{28463B86-D05A-4FF6-BCCD-D73E5530FB71}"/>
              </a:ext>
            </a:extLst>
          </p:cNvPr>
          <p:cNvGrpSpPr/>
          <p:nvPr/>
        </p:nvGrpSpPr>
        <p:grpSpPr>
          <a:xfrm>
            <a:off x="2100072" y="1257301"/>
            <a:ext cx="8001000" cy="638175"/>
            <a:chOff x="576072" y="1257300"/>
            <a:chExt cx="8001000" cy="638175"/>
          </a:xfrm>
        </p:grpSpPr>
        <p:sp>
          <p:nvSpPr>
            <p:cNvPr id="4" name="Rectangle 3">
              <a:extLst>
                <a:ext uri="{FF2B5EF4-FFF2-40B4-BE49-F238E27FC236}">
                  <a16:creationId xmlns:a16="http://schemas.microsoft.com/office/drawing/2014/main" xmlns="" id="{C1850A06-B9E4-410D-84A1-418DB2BBC072}"/>
                </a:ext>
              </a:extLst>
            </p:cNvPr>
            <p:cNvSpPr/>
            <p:nvPr/>
          </p:nvSpPr>
          <p:spPr>
            <a:xfrm>
              <a:off x="576072" y="1257300"/>
              <a:ext cx="8001000" cy="638175"/>
            </a:xfrm>
            <a:prstGeom prst="rect">
              <a:avLst/>
            </a:prstGeom>
            <a:noFill/>
            <a:ln w="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000" dirty="0">
                  <a:solidFill>
                    <a:schemeClr val="tx2"/>
                  </a:solidFill>
                </a:rPr>
                <a:t>Excess cash for both Incorporated and international accounts are invested daily in overnight money market accounts held with Bank X. Excess cash from money market accounts is invested short-term with external money managers (BB, CC and DD).</a:t>
              </a:r>
            </a:p>
          </p:txBody>
        </p:sp>
        <p:sp>
          <p:nvSpPr>
            <p:cNvPr id="10" name="Rectangle 10">
              <a:extLst>
                <a:ext uri="{FF2B5EF4-FFF2-40B4-BE49-F238E27FC236}">
                  <a16:creationId xmlns:a16="http://schemas.microsoft.com/office/drawing/2014/main" xmlns="" id="{68C8A280-5A5B-43A8-BCB4-5787E30540C6}"/>
                </a:ext>
              </a:extLst>
            </p:cNvPr>
            <p:cNvSpPr/>
            <p:nvPr/>
          </p:nvSpPr>
          <p:spPr>
            <a:xfrm>
              <a:off x="576072" y="1257300"/>
              <a:ext cx="776478" cy="638174"/>
            </a:xfrm>
            <a:custGeom>
              <a:avLst/>
              <a:gdLst>
                <a:gd name="connsiteX0" fmla="*/ 0 w 6567678"/>
                <a:gd name="connsiteY0" fmla="*/ 0 h 638175"/>
                <a:gd name="connsiteX1" fmla="*/ 6567678 w 6567678"/>
                <a:gd name="connsiteY1" fmla="*/ 0 h 638175"/>
                <a:gd name="connsiteX2" fmla="*/ 6567678 w 6567678"/>
                <a:gd name="connsiteY2" fmla="*/ 638175 h 638175"/>
                <a:gd name="connsiteX3" fmla="*/ 0 w 6567678"/>
                <a:gd name="connsiteY3" fmla="*/ 638175 h 638175"/>
                <a:gd name="connsiteX4" fmla="*/ 0 w 6567678"/>
                <a:gd name="connsiteY4" fmla="*/ 0 h 638175"/>
                <a:gd name="connsiteX0" fmla="*/ 0 w 6567678"/>
                <a:gd name="connsiteY0" fmla="*/ 0 h 638175"/>
                <a:gd name="connsiteX1" fmla="*/ 6567678 w 6567678"/>
                <a:gd name="connsiteY1" fmla="*/ 0 h 638175"/>
                <a:gd name="connsiteX2" fmla="*/ 0 w 6567678"/>
                <a:gd name="connsiteY2" fmla="*/ 638175 h 638175"/>
                <a:gd name="connsiteX3" fmla="*/ 0 w 6567678"/>
                <a:gd name="connsiteY3" fmla="*/ 0 h 638175"/>
              </a:gdLst>
              <a:ahLst/>
              <a:cxnLst>
                <a:cxn ang="0">
                  <a:pos x="connsiteX0" y="connsiteY0"/>
                </a:cxn>
                <a:cxn ang="0">
                  <a:pos x="connsiteX1" y="connsiteY1"/>
                </a:cxn>
                <a:cxn ang="0">
                  <a:pos x="connsiteX2" y="connsiteY2"/>
                </a:cxn>
                <a:cxn ang="0">
                  <a:pos x="connsiteX3" y="connsiteY3"/>
                </a:cxn>
              </a:cxnLst>
              <a:rect l="l" t="t" r="r" b="b"/>
              <a:pathLst>
                <a:path w="6567678" h="638175">
                  <a:moveTo>
                    <a:pt x="0" y="0"/>
                  </a:moveTo>
                  <a:lnTo>
                    <a:pt x="6567678" y="0"/>
                  </a:lnTo>
                  <a:lnTo>
                    <a:pt x="0" y="638175"/>
                  </a:lnTo>
                  <a:lnTo>
                    <a:pt x="0" y="0"/>
                  </a:lnTo>
                  <a:close/>
                </a:path>
              </a:pathLst>
            </a:custGeom>
            <a:solidFill>
              <a:schemeClr val="accent1"/>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01</a:t>
              </a:r>
            </a:p>
          </p:txBody>
        </p:sp>
      </p:grpSp>
      <p:grpSp>
        <p:nvGrpSpPr>
          <p:cNvPr id="17" name="Group 16">
            <a:extLst>
              <a:ext uri="{FF2B5EF4-FFF2-40B4-BE49-F238E27FC236}">
                <a16:creationId xmlns:a16="http://schemas.microsoft.com/office/drawing/2014/main" xmlns="" id="{F3F61A88-CC92-4C6A-85C1-961AAFE213FD}"/>
              </a:ext>
            </a:extLst>
          </p:cNvPr>
          <p:cNvGrpSpPr/>
          <p:nvPr/>
        </p:nvGrpSpPr>
        <p:grpSpPr>
          <a:xfrm>
            <a:off x="2100072" y="2022558"/>
            <a:ext cx="8001000" cy="638175"/>
            <a:chOff x="576072" y="1969500"/>
            <a:chExt cx="8001000" cy="638175"/>
          </a:xfrm>
        </p:grpSpPr>
        <p:sp>
          <p:nvSpPr>
            <p:cNvPr id="5" name="Rectangle 4">
              <a:extLst>
                <a:ext uri="{FF2B5EF4-FFF2-40B4-BE49-F238E27FC236}">
                  <a16:creationId xmlns:a16="http://schemas.microsoft.com/office/drawing/2014/main" xmlns="" id="{3F926F03-006C-46F0-AF77-1E1B8A67070B}"/>
                </a:ext>
              </a:extLst>
            </p:cNvPr>
            <p:cNvSpPr/>
            <p:nvPr/>
          </p:nvSpPr>
          <p:spPr>
            <a:xfrm>
              <a:off x="576072" y="1969500"/>
              <a:ext cx="8001000" cy="638175"/>
            </a:xfrm>
            <a:prstGeom prst="rect">
              <a:avLst/>
            </a:prstGeom>
            <a:noFill/>
            <a:ln w="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pPr fontAlgn="base">
                <a:spcBef>
                  <a:spcPct val="0"/>
                </a:spcBef>
                <a:spcAft>
                  <a:spcPct val="0"/>
                </a:spcAft>
              </a:pPr>
              <a:r>
                <a:rPr lang="en-US" sz="1000" dirty="0">
                  <a:solidFill>
                    <a:schemeClr val="tx2"/>
                  </a:solidFill>
                </a:rPr>
                <a:t>Company ABC’s current investment policy is conservative; however, a more aggressive policy has been developed and submitted to the board for approval. All money managers are required to adhere to this policy in all investments. All short-term investments are made through money managers. </a:t>
              </a:r>
            </a:p>
          </p:txBody>
        </p:sp>
        <p:sp>
          <p:nvSpPr>
            <p:cNvPr id="11" name="Rectangle 10">
              <a:extLst>
                <a:ext uri="{FF2B5EF4-FFF2-40B4-BE49-F238E27FC236}">
                  <a16:creationId xmlns:a16="http://schemas.microsoft.com/office/drawing/2014/main" xmlns="" id="{076555AB-B74F-4D21-A749-2AC13C01D330}"/>
                </a:ext>
              </a:extLst>
            </p:cNvPr>
            <p:cNvSpPr/>
            <p:nvPr/>
          </p:nvSpPr>
          <p:spPr>
            <a:xfrm>
              <a:off x="576072" y="1969500"/>
              <a:ext cx="776478" cy="638174"/>
            </a:xfrm>
            <a:custGeom>
              <a:avLst/>
              <a:gdLst>
                <a:gd name="connsiteX0" fmla="*/ 0 w 6567678"/>
                <a:gd name="connsiteY0" fmla="*/ 0 h 638175"/>
                <a:gd name="connsiteX1" fmla="*/ 6567678 w 6567678"/>
                <a:gd name="connsiteY1" fmla="*/ 0 h 638175"/>
                <a:gd name="connsiteX2" fmla="*/ 6567678 w 6567678"/>
                <a:gd name="connsiteY2" fmla="*/ 638175 h 638175"/>
                <a:gd name="connsiteX3" fmla="*/ 0 w 6567678"/>
                <a:gd name="connsiteY3" fmla="*/ 638175 h 638175"/>
                <a:gd name="connsiteX4" fmla="*/ 0 w 6567678"/>
                <a:gd name="connsiteY4" fmla="*/ 0 h 638175"/>
                <a:gd name="connsiteX0" fmla="*/ 0 w 6567678"/>
                <a:gd name="connsiteY0" fmla="*/ 0 h 638175"/>
                <a:gd name="connsiteX1" fmla="*/ 6567678 w 6567678"/>
                <a:gd name="connsiteY1" fmla="*/ 0 h 638175"/>
                <a:gd name="connsiteX2" fmla="*/ 0 w 6567678"/>
                <a:gd name="connsiteY2" fmla="*/ 638175 h 638175"/>
                <a:gd name="connsiteX3" fmla="*/ 0 w 6567678"/>
                <a:gd name="connsiteY3" fmla="*/ 0 h 638175"/>
              </a:gdLst>
              <a:ahLst/>
              <a:cxnLst>
                <a:cxn ang="0">
                  <a:pos x="connsiteX0" y="connsiteY0"/>
                </a:cxn>
                <a:cxn ang="0">
                  <a:pos x="connsiteX1" y="connsiteY1"/>
                </a:cxn>
                <a:cxn ang="0">
                  <a:pos x="connsiteX2" y="connsiteY2"/>
                </a:cxn>
                <a:cxn ang="0">
                  <a:pos x="connsiteX3" y="connsiteY3"/>
                </a:cxn>
              </a:cxnLst>
              <a:rect l="l" t="t" r="r" b="b"/>
              <a:pathLst>
                <a:path w="6567678" h="638175">
                  <a:moveTo>
                    <a:pt x="0" y="0"/>
                  </a:moveTo>
                  <a:lnTo>
                    <a:pt x="6567678" y="0"/>
                  </a:lnTo>
                  <a:lnTo>
                    <a:pt x="0" y="638175"/>
                  </a:lnTo>
                  <a:lnTo>
                    <a:pt x="0" y="0"/>
                  </a:lnTo>
                  <a:close/>
                </a:path>
              </a:pathLst>
            </a:custGeom>
            <a:solidFill>
              <a:schemeClr val="accent4"/>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02</a:t>
              </a:r>
            </a:p>
          </p:txBody>
        </p:sp>
      </p:grpSp>
      <p:grpSp>
        <p:nvGrpSpPr>
          <p:cNvPr id="18" name="Group 17">
            <a:extLst>
              <a:ext uri="{FF2B5EF4-FFF2-40B4-BE49-F238E27FC236}">
                <a16:creationId xmlns:a16="http://schemas.microsoft.com/office/drawing/2014/main" xmlns="" id="{92F3AB7E-3D68-411D-90D1-85499E3AB441}"/>
              </a:ext>
            </a:extLst>
          </p:cNvPr>
          <p:cNvGrpSpPr/>
          <p:nvPr/>
        </p:nvGrpSpPr>
        <p:grpSpPr>
          <a:xfrm>
            <a:off x="2100072" y="2787814"/>
            <a:ext cx="8001000" cy="1097280"/>
            <a:chOff x="576072" y="2681700"/>
            <a:chExt cx="8001000" cy="638175"/>
          </a:xfrm>
        </p:grpSpPr>
        <p:sp>
          <p:nvSpPr>
            <p:cNvPr id="6" name="Rectangle 5">
              <a:extLst>
                <a:ext uri="{FF2B5EF4-FFF2-40B4-BE49-F238E27FC236}">
                  <a16:creationId xmlns:a16="http://schemas.microsoft.com/office/drawing/2014/main" xmlns="" id="{AFBF69A3-AEC3-44FA-BA2A-C1CAB8A0F11A}"/>
                </a:ext>
              </a:extLst>
            </p:cNvPr>
            <p:cNvSpPr/>
            <p:nvPr/>
          </p:nvSpPr>
          <p:spPr>
            <a:xfrm>
              <a:off x="576072" y="2681700"/>
              <a:ext cx="8001000" cy="638175"/>
            </a:xfrm>
            <a:prstGeom prst="rect">
              <a:avLst/>
            </a:prstGeom>
            <a:noFill/>
            <a:ln w="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pPr fontAlgn="base">
                <a:spcBef>
                  <a:spcPts val="200"/>
                </a:spcBef>
                <a:spcAft>
                  <a:spcPts val="200"/>
                </a:spcAft>
              </a:pPr>
              <a:r>
                <a:rPr lang="en-US" sz="1000" dirty="0">
                  <a:solidFill>
                    <a:schemeClr val="tx2"/>
                  </a:solidFill>
                  <a:latin typeface="+mj-lt"/>
                </a:rPr>
                <a:t>All current short-term investments have a maturity less than four months. </a:t>
              </a:r>
            </a:p>
            <a:p>
              <a:pPr marL="173736" indent="-173736" fontAlgn="base">
                <a:spcBef>
                  <a:spcPts val="200"/>
                </a:spcBef>
                <a:spcAft>
                  <a:spcPts val="200"/>
                </a:spcAft>
                <a:buClr>
                  <a:srgbClr val="3C3D3E"/>
                </a:buClr>
                <a:buSzPct val="100000"/>
                <a:buFont typeface="Arial" panose="020B0604020202020204" pitchFamily="34" charset="0"/>
                <a:buChar char="•"/>
                <a:defRPr/>
              </a:pPr>
              <a:r>
                <a:rPr lang="en-US" sz="1000" dirty="0">
                  <a:solidFill>
                    <a:schemeClr val="tx2"/>
                  </a:solidFill>
                  <a:latin typeface="+mj-lt"/>
                  <a:cs typeface="Arial" panose="020B0604020202020204" pitchFamily="34" charset="0"/>
                </a:rPr>
                <a:t>Of the $XXX million in cash, approximately XX% is held in short-term investments. The remaining XX% is short-term cash, consisting primarily of the Bank X AA cash and overnight money market accounts.</a:t>
              </a:r>
            </a:p>
            <a:p>
              <a:pPr marL="173736" indent="-173736" fontAlgn="base">
                <a:spcBef>
                  <a:spcPts val="200"/>
                </a:spcBef>
                <a:spcAft>
                  <a:spcPts val="200"/>
                </a:spcAft>
                <a:buClr>
                  <a:srgbClr val="3C3D3E"/>
                </a:buClr>
                <a:buSzPct val="100000"/>
                <a:buFont typeface="Arial" panose="020B0604020202020204" pitchFamily="34" charset="0"/>
                <a:buChar char="•"/>
                <a:defRPr/>
              </a:pPr>
              <a:r>
                <a:rPr lang="en-US" sz="1000" dirty="0">
                  <a:solidFill>
                    <a:schemeClr val="tx2"/>
                  </a:solidFill>
                  <a:latin typeface="+mj-lt"/>
                  <a:cs typeface="Arial" panose="020B0604020202020204" pitchFamily="34" charset="0"/>
                </a:rPr>
                <a:t>The following page displays the short-term investment portfolio by instrument type.</a:t>
              </a:r>
            </a:p>
          </p:txBody>
        </p:sp>
        <p:sp>
          <p:nvSpPr>
            <p:cNvPr id="12" name="Rectangle 10">
              <a:extLst>
                <a:ext uri="{FF2B5EF4-FFF2-40B4-BE49-F238E27FC236}">
                  <a16:creationId xmlns:a16="http://schemas.microsoft.com/office/drawing/2014/main" xmlns="" id="{97C61062-D825-4EC0-B875-A9B65C820BF1}"/>
                </a:ext>
              </a:extLst>
            </p:cNvPr>
            <p:cNvSpPr/>
            <p:nvPr/>
          </p:nvSpPr>
          <p:spPr>
            <a:xfrm>
              <a:off x="576072" y="2681700"/>
              <a:ext cx="776478" cy="638174"/>
            </a:xfrm>
            <a:custGeom>
              <a:avLst/>
              <a:gdLst>
                <a:gd name="connsiteX0" fmla="*/ 0 w 6567678"/>
                <a:gd name="connsiteY0" fmla="*/ 0 h 638175"/>
                <a:gd name="connsiteX1" fmla="*/ 6567678 w 6567678"/>
                <a:gd name="connsiteY1" fmla="*/ 0 h 638175"/>
                <a:gd name="connsiteX2" fmla="*/ 6567678 w 6567678"/>
                <a:gd name="connsiteY2" fmla="*/ 638175 h 638175"/>
                <a:gd name="connsiteX3" fmla="*/ 0 w 6567678"/>
                <a:gd name="connsiteY3" fmla="*/ 638175 h 638175"/>
                <a:gd name="connsiteX4" fmla="*/ 0 w 6567678"/>
                <a:gd name="connsiteY4" fmla="*/ 0 h 638175"/>
                <a:gd name="connsiteX0" fmla="*/ 0 w 6567678"/>
                <a:gd name="connsiteY0" fmla="*/ 0 h 638175"/>
                <a:gd name="connsiteX1" fmla="*/ 6567678 w 6567678"/>
                <a:gd name="connsiteY1" fmla="*/ 0 h 638175"/>
                <a:gd name="connsiteX2" fmla="*/ 0 w 6567678"/>
                <a:gd name="connsiteY2" fmla="*/ 638175 h 638175"/>
                <a:gd name="connsiteX3" fmla="*/ 0 w 6567678"/>
                <a:gd name="connsiteY3" fmla="*/ 0 h 638175"/>
              </a:gdLst>
              <a:ahLst/>
              <a:cxnLst>
                <a:cxn ang="0">
                  <a:pos x="connsiteX0" y="connsiteY0"/>
                </a:cxn>
                <a:cxn ang="0">
                  <a:pos x="connsiteX1" y="connsiteY1"/>
                </a:cxn>
                <a:cxn ang="0">
                  <a:pos x="connsiteX2" y="connsiteY2"/>
                </a:cxn>
                <a:cxn ang="0">
                  <a:pos x="connsiteX3" y="connsiteY3"/>
                </a:cxn>
              </a:cxnLst>
              <a:rect l="l" t="t" r="r" b="b"/>
              <a:pathLst>
                <a:path w="6567678" h="638175">
                  <a:moveTo>
                    <a:pt x="0" y="0"/>
                  </a:moveTo>
                  <a:lnTo>
                    <a:pt x="6567678" y="0"/>
                  </a:lnTo>
                  <a:lnTo>
                    <a:pt x="0" y="638175"/>
                  </a:lnTo>
                  <a:lnTo>
                    <a:pt x="0" y="0"/>
                  </a:lnTo>
                  <a:close/>
                </a:path>
              </a:pathLst>
            </a:custGeom>
            <a:solidFill>
              <a:schemeClr val="accent1"/>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03</a:t>
              </a:r>
            </a:p>
          </p:txBody>
        </p:sp>
      </p:grpSp>
      <p:grpSp>
        <p:nvGrpSpPr>
          <p:cNvPr id="19" name="Group 18">
            <a:extLst>
              <a:ext uri="{FF2B5EF4-FFF2-40B4-BE49-F238E27FC236}">
                <a16:creationId xmlns:a16="http://schemas.microsoft.com/office/drawing/2014/main" xmlns="" id="{7C0FDF56-6257-4BC5-BF84-3932D3B8C05C}"/>
              </a:ext>
            </a:extLst>
          </p:cNvPr>
          <p:cNvGrpSpPr/>
          <p:nvPr/>
        </p:nvGrpSpPr>
        <p:grpSpPr>
          <a:xfrm>
            <a:off x="2100072" y="4012177"/>
            <a:ext cx="8001000" cy="638175"/>
            <a:chOff x="576072" y="3393900"/>
            <a:chExt cx="8001000" cy="638175"/>
          </a:xfrm>
        </p:grpSpPr>
        <p:sp>
          <p:nvSpPr>
            <p:cNvPr id="7" name="Rectangle 6">
              <a:extLst>
                <a:ext uri="{FF2B5EF4-FFF2-40B4-BE49-F238E27FC236}">
                  <a16:creationId xmlns:a16="http://schemas.microsoft.com/office/drawing/2014/main" xmlns="" id="{D852A42B-38AB-42E3-B838-FF1EC07248DC}"/>
                </a:ext>
              </a:extLst>
            </p:cNvPr>
            <p:cNvSpPr/>
            <p:nvPr/>
          </p:nvSpPr>
          <p:spPr>
            <a:xfrm>
              <a:off x="576072" y="3393900"/>
              <a:ext cx="8001000" cy="638175"/>
            </a:xfrm>
            <a:prstGeom prst="rect">
              <a:avLst/>
            </a:prstGeom>
            <a:noFill/>
            <a:ln w="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000" dirty="0">
                  <a:solidFill>
                    <a:schemeClr val="tx2"/>
                  </a:solidFill>
                </a:rPr>
                <a:t>Maturing investments are automatically transferred into a money market account held by the managing institution. From there, the money is either rolled over into another short-term investment or wired back to Company ABC.</a:t>
              </a:r>
            </a:p>
          </p:txBody>
        </p:sp>
        <p:sp>
          <p:nvSpPr>
            <p:cNvPr id="13" name="Rectangle 10">
              <a:extLst>
                <a:ext uri="{FF2B5EF4-FFF2-40B4-BE49-F238E27FC236}">
                  <a16:creationId xmlns:a16="http://schemas.microsoft.com/office/drawing/2014/main" xmlns="" id="{E5872A64-0E3E-4DAD-BF5F-1FBE4393C721}"/>
                </a:ext>
              </a:extLst>
            </p:cNvPr>
            <p:cNvSpPr/>
            <p:nvPr/>
          </p:nvSpPr>
          <p:spPr>
            <a:xfrm>
              <a:off x="576072" y="3393900"/>
              <a:ext cx="776478" cy="638174"/>
            </a:xfrm>
            <a:custGeom>
              <a:avLst/>
              <a:gdLst>
                <a:gd name="connsiteX0" fmla="*/ 0 w 6567678"/>
                <a:gd name="connsiteY0" fmla="*/ 0 h 638175"/>
                <a:gd name="connsiteX1" fmla="*/ 6567678 w 6567678"/>
                <a:gd name="connsiteY1" fmla="*/ 0 h 638175"/>
                <a:gd name="connsiteX2" fmla="*/ 6567678 w 6567678"/>
                <a:gd name="connsiteY2" fmla="*/ 638175 h 638175"/>
                <a:gd name="connsiteX3" fmla="*/ 0 w 6567678"/>
                <a:gd name="connsiteY3" fmla="*/ 638175 h 638175"/>
                <a:gd name="connsiteX4" fmla="*/ 0 w 6567678"/>
                <a:gd name="connsiteY4" fmla="*/ 0 h 638175"/>
                <a:gd name="connsiteX0" fmla="*/ 0 w 6567678"/>
                <a:gd name="connsiteY0" fmla="*/ 0 h 638175"/>
                <a:gd name="connsiteX1" fmla="*/ 6567678 w 6567678"/>
                <a:gd name="connsiteY1" fmla="*/ 0 h 638175"/>
                <a:gd name="connsiteX2" fmla="*/ 0 w 6567678"/>
                <a:gd name="connsiteY2" fmla="*/ 638175 h 638175"/>
                <a:gd name="connsiteX3" fmla="*/ 0 w 6567678"/>
                <a:gd name="connsiteY3" fmla="*/ 0 h 638175"/>
              </a:gdLst>
              <a:ahLst/>
              <a:cxnLst>
                <a:cxn ang="0">
                  <a:pos x="connsiteX0" y="connsiteY0"/>
                </a:cxn>
                <a:cxn ang="0">
                  <a:pos x="connsiteX1" y="connsiteY1"/>
                </a:cxn>
                <a:cxn ang="0">
                  <a:pos x="connsiteX2" y="connsiteY2"/>
                </a:cxn>
                <a:cxn ang="0">
                  <a:pos x="connsiteX3" y="connsiteY3"/>
                </a:cxn>
              </a:cxnLst>
              <a:rect l="l" t="t" r="r" b="b"/>
              <a:pathLst>
                <a:path w="6567678" h="638175">
                  <a:moveTo>
                    <a:pt x="0" y="0"/>
                  </a:moveTo>
                  <a:lnTo>
                    <a:pt x="6567678" y="0"/>
                  </a:lnTo>
                  <a:lnTo>
                    <a:pt x="0" y="638175"/>
                  </a:lnTo>
                  <a:lnTo>
                    <a:pt x="0" y="0"/>
                  </a:lnTo>
                  <a:close/>
                </a:path>
              </a:pathLst>
            </a:custGeom>
            <a:solidFill>
              <a:schemeClr val="accent4"/>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04</a:t>
              </a:r>
            </a:p>
          </p:txBody>
        </p:sp>
      </p:grpSp>
      <p:grpSp>
        <p:nvGrpSpPr>
          <p:cNvPr id="20" name="Group 19">
            <a:extLst>
              <a:ext uri="{FF2B5EF4-FFF2-40B4-BE49-F238E27FC236}">
                <a16:creationId xmlns:a16="http://schemas.microsoft.com/office/drawing/2014/main" xmlns="" id="{29EAABBB-4C5E-4D81-9491-96B7585A84D1}"/>
              </a:ext>
            </a:extLst>
          </p:cNvPr>
          <p:cNvGrpSpPr/>
          <p:nvPr/>
        </p:nvGrpSpPr>
        <p:grpSpPr>
          <a:xfrm>
            <a:off x="2100072" y="4777434"/>
            <a:ext cx="8001000" cy="638175"/>
            <a:chOff x="576072" y="4106100"/>
            <a:chExt cx="8001000" cy="638175"/>
          </a:xfrm>
        </p:grpSpPr>
        <p:sp>
          <p:nvSpPr>
            <p:cNvPr id="8" name="Rectangle 7">
              <a:extLst>
                <a:ext uri="{FF2B5EF4-FFF2-40B4-BE49-F238E27FC236}">
                  <a16:creationId xmlns:a16="http://schemas.microsoft.com/office/drawing/2014/main" xmlns="" id="{1502D350-5FF7-48D0-B9C5-324A9BD6E2FB}"/>
                </a:ext>
              </a:extLst>
            </p:cNvPr>
            <p:cNvSpPr/>
            <p:nvPr/>
          </p:nvSpPr>
          <p:spPr>
            <a:xfrm>
              <a:off x="576072" y="4106100"/>
              <a:ext cx="8001000" cy="638175"/>
            </a:xfrm>
            <a:prstGeom prst="rect">
              <a:avLst/>
            </a:prstGeom>
            <a:noFill/>
            <a:ln w="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pPr fontAlgn="base">
                <a:spcBef>
                  <a:spcPct val="0"/>
                </a:spcBef>
                <a:spcAft>
                  <a:spcPct val="0"/>
                </a:spcAft>
              </a:pPr>
              <a:r>
                <a:rPr lang="en-US" sz="1000" dirty="0">
                  <a:solidFill>
                    <a:schemeClr val="tx2"/>
                  </a:solidFill>
                </a:rPr>
                <a:t>Investments are recorded at cost. Cost-to-market value adjustments are minimal due to the short duration of investments.</a:t>
              </a:r>
            </a:p>
          </p:txBody>
        </p:sp>
        <p:sp>
          <p:nvSpPr>
            <p:cNvPr id="14" name="Rectangle 10">
              <a:extLst>
                <a:ext uri="{FF2B5EF4-FFF2-40B4-BE49-F238E27FC236}">
                  <a16:creationId xmlns:a16="http://schemas.microsoft.com/office/drawing/2014/main" xmlns="" id="{17921DF3-44F6-49AB-B0BA-3E2F3C8068FA}"/>
                </a:ext>
              </a:extLst>
            </p:cNvPr>
            <p:cNvSpPr/>
            <p:nvPr/>
          </p:nvSpPr>
          <p:spPr>
            <a:xfrm>
              <a:off x="576072" y="4106100"/>
              <a:ext cx="776478" cy="638174"/>
            </a:xfrm>
            <a:custGeom>
              <a:avLst/>
              <a:gdLst>
                <a:gd name="connsiteX0" fmla="*/ 0 w 6567678"/>
                <a:gd name="connsiteY0" fmla="*/ 0 h 638175"/>
                <a:gd name="connsiteX1" fmla="*/ 6567678 w 6567678"/>
                <a:gd name="connsiteY1" fmla="*/ 0 h 638175"/>
                <a:gd name="connsiteX2" fmla="*/ 6567678 w 6567678"/>
                <a:gd name="connsiteY2" fmla="*/ 638175 h 638175"/>
                <a:gd name="connsiteX3" fmla="*/ 0 w 6567678"/>
                <a:gd name="connsiteY3" fmla="*/ 638175 h 638175"/>
                <a:gd name="connsiteX4" fmla="*/ 0 w 6567678"/>
                <a:gd name="connsiteY4" fmla="*/ 0 h 638175"/>
                <a:gd name="connsiteX0" fmla="*/ 0 w 6567678"/>
                <a:gd name="connsiteY0" fmla="*/ 0 h 638175"/>
                <a:gd name="connsiteX1" fmla="*/ 6567678 w 6567678"/>
                <a:gd name="connsiteY1" fmla="*/ 0 h 638175"/>
                <a:gd name="connsiteX2" fmla="*/ 0 w 6567678"/>
                <a:gd name="connsiteY2" fmla="*/ 638175 h 638175"/>
                <a:gd name="connsiteX3" fmla="*/ 0 w 6567678"/>
                <a:gd name="connsiteY3" fmla="*/ 0 h 638175"/>
              </a:gdLst>
              <a:ahLst/>
              <a:cxnLst>
                <a:cxn ang="0">
                  <a:pos x="connsiteX0" y="connsiteY0"/>
                </a:cxn>
                <a:cxn ang="0">
                  <a:pos x="connsiteX1" y="connsiteY1"/>
                </a:cxn>
                <a:cxn ang="0">
                  <a:pos x="connsiteX2" y="connsiteY2"/>
                </a:cxn>
                <a:cxn ang="0">
                  <a:pos x="connsiteX3" y="connsiteY3"/>
                </a:cxn>
              </a:cxnLst>
              <a:rect l="l" t="t" r="r" b="b"/>
              <a:pathLst>
                <a:path w="6567678" h="638175">
                  <a:moveTo>
                    <a:pt x="0" y="0"/>
                  </a:moveTo>
                  <a:lnTo>
                    <a:pt x="6567678" y="0"/>
                  </a:lnTo>
                  <a:lnTo>
                    <a:pt x="0" y="638175"/>
                  </a:lnTo>
                  <a:lnTo>
                    <a:pt x="0" y="0"/>
                  </a:lnTo>
                  <a:close/>
                </a:path>
              </a:pathLst>
            </a:custGeom>
            <a:solidFill>
              <a:schemeClr val="accent1"/>
            </a:solidFill>
            <a:ln w="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05</a:t>
              </a:r>
            </a:p>
          </p:txBody>
        </p:sp>
      </p:grpSp>
      <p:grpSp>
        <p:nvGrpSpPr>
          <p:cNvPr id="21" name="Group 20">
            <a:extLst>
              <a:ext uri="{FF2B5EF4-FFF2-40B4-BE49-F238E27FC236}">
                <a16:creationId xmlns:a16="http://schemas.microsoft.com/office/drawing/2014/main" xmlns="" id="{76887986-FA71-4937-807B-E6BF704B8CF9}"/>
              </a:ext>
            </a:extLst>
          </p:cNvPr>
          <p:cNvGrpSpPr/>
          <p:nvPr/>
        </p:nvGrpSpPr>
        <p:grpSpPr>
          <a:xfrm>
            <a:off x="2100072" y="5542691"/>
            <a:ext cx="8001000" cy="638175"/>
            <a:chOff x="576072" y="4818300"/>
            <a:chExt cx="8001000" cy="638175"/>
          </a:xfrm>
        </p:grpSpPr>
        <p:sp>
          <p:nvSpPr>
            <p:cNvPr id="9" name="Rectangle 8">
              <a:extLst>
                <a:ext uri="{FF2B5EF4-FFF2-40B4-BE49-F238E27FC236}">
                  <a16:creationId xmlns:a16="http://schemas.microsoft.com/office/drawing/2014/main" xmlns="" id="{4D325B07-6551-45EC-880F-D300575E5092}"/>
                </a:ext>
              </a:extLst>
            </p:cNvPr>
            <p:cNvSpPr/>
            <p:nvPr/>
          </p:nvSpPr>
          <p:spPr>
            <a:xfrm>
              <a:off x="576072" y="4818300"/>
              <a:ext cx="8001000" cy="638175"/>
            </a:xfrm>
            <a:prstGeom prst="rect">
              <a:avLst/>
            </a:prstGeom>
            <a:noFill/>
            <a:ln w="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0" rtlCol="0" anchor="ctr"/>
            <a:lstStyle/>
            <a:p>
              <a:r>
                <a:rPr lang="en-US" sz="1000" dirty="0">
                  <a:solidFill>
                    <a:schemeClr val="tx2"/>
                  </a:solidFill>
                </a:rPr>
                <a:t>Company ABC participates in approximately 10 strategic alliances/partnerships. In some cases, dollar investments have been made. These alliances/partnerships are managed at the executive level and are independent of corporate treasury.</a:t>
              </a:r>
            </a:p>
          </p:txBody>
        </p:sp>
        <p:sp>
          <p:nvSpPr>
            <p:cNvPr id="15" name="Rectangle 10">
              <a:extLst>
                <a:ext uri="{FF2B5EF4-FFF2-40B4-BE49-F238E27FC236}">
                  <a16:creationId xmlns:a16="http://schemas.microsoft.com/office/drawing/2014/main" xmlns="" id="{53823638-4437-433C-9174-EBBF892BB54A}"/>
                </a:ext>
              </a:extLst>
            </p:cNvPr>
            <p:cNvSpPr/>
            <p:nvPr/>
          </p:nvSpPr>
          <p:spPr>
            <a:xfrm>
              <a:off x="576072" y="4818300"/>
              <a:ext cx="776478" cy="638174"/>
            </a:xfrm>
            <a:custGeom>
              <a:avLst/>
              <a:gdLst>
                <a:gd name="connsiteX0" fmla="*/ 0 w 6567678"/>
                <a:gd name="connsiteY0" fmla="*/ 0 h 638175"/>
                <a:gd name="connsiteX1" fmla="*/ 6567678 w 6567678"/>
                <a:gd name="connsiteY1" fmla="*/ 0 h 638175"/>
                <a:gd name="connsiteX2" fmla="*/ 6567678 w 6567678"/>
                <a:gd name="connsiteY2" fmla="*/ 638175 h 638175"/>
                <a:gd name="connsiteX3" fmla="*/ 0 w 6567678"/>
                <a:gd name="connsiteY3" fmla="*/ 638175 h 638175"/>
                <a:gd name="connsiteX4" fmla="*/ 0 w 6567678"/>
                <a:gd name="connsiteY4" fmla="*/ 0 h 638175"/>
                <a:gd name="connsiteX0" fmla="*/ 0 w 6567678"/>
                <a:gd name="connsiteY0" fmla="*/ 0 h 638175"/>
                <a:gd name="connsiteX1" fmla="*/ 6567678 w 6567678"/>
                <a:gd name="connsiteY1" fmla="*/ 0 h 638175"/>
                <a:gd name="connsiteX2" fmla="*/ 0 w 6567678"/>
                <a:gd name="connsiteY2" fmla="*/ 638175 h 638175"/>
                <a:gd name="connsiteX3" fmla="*/ 0 w 6567678"/>
                <a:gd name="connsiteY3" fmla="*/ 0 h 638175"/>
              </a:gdLst>
              <a:ahLst/>
              <a:cxnLst>
                <a:cxn ang="0">
                  <a:pos x="connsiteX0" y="connsiteY0"/>
                </a:cxn>
                <a:cxn ang="0">
                  <a:pos x="connsiteX1" y="connsiteY1"/>
                </a:cxn>
                <a:cxn ang="0">
                  <a:pos x="connsiteX2" y="connsiteY2"/>
                </a:cxn>
                <a:cxn ang="0">
                  <a:pos x="connsiteX3" y="connsiteY3"/>
                </a:cxn>
              </a:cxnLst>
              <a:rect l="l" t="t" r="r" b="b"/>
              <a:pathLst>
                <a:path w="6567678" h="638175">
                  <a:moveTo>
                    <a:pt x="0" y="0"/>
                  </a:moveTo>
                  <a:lnTo>
                    <a:pt x="6567678" y="0"/>
                  </a:lnTo>
                  <a:lnTo>
                    <a:pt x="0" y="638175"/>
                  </a:lnTo>
                  <a:lnTo>
                    <a:pt x="0" y="0"/>
                  </a:lnTo>
                  <a:close/>
                </a:path>
              </a:pathLst>
            </a:custGeom>
            <a:solidFill>
              <a:schemeClr val="accent4"/>
            </a:solidFill>
            <a:ln w="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06</a:t>
              </a:r>
            </a:p>
          </p:txBody>
        </p:sp>
      </p:grpSp>
    </p:spTree>
    <p:extLst>
      <p:ext uri="{BB962C8B-B14F-4D97-AF65-F5344CB8AC3E}">
        <p14:creationId xmlns:p14="http://schemas.microsoft.com/office/powerpoint/2010/main" val="2616033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5AC5E9-5A54-4EA2-A7F3-6C103FA354F8}"/>
              </a:ext>
            </a:extLst>
          </p:cNvPr>
          <p:cNvSpPr>
            <a:spLocks noGrp="1"/>
          </p:cNvSpPr>
          <p:nvPr>
            <p:ph type="title"/>
          </p:nvPr>
        </p:nvSpPr>
        <p:spPr>
          <a:xfrm>
            <a:off x="2100072" y="0"/>
            <a:ext cx="8001000" cy="1143000"/>
          </a:xfrm>
        </p:spPr>
        <p:txBody>
          <a:bodyPr/>
          <a:lstStyle/>
          <a:p>
            <a:r>
              <a:rPr lang="en-AU" dirty="0"/>
              <a:t>Background: Investments (2/2)</a:t>
            </a:r>
          </a:p>
        </p:txBody>
      </p:sp>
      <p:sp>
        <p:nvSpPr>
          <p:cNvPr id="3" name="Slide Number Placeholder 2">
            <a:extLst>
              <a:ext uri="{FF2B5EF4-FFF2-40B4-BE49-F238E27FC236}">
                <a16:creationId xmlns:a16="http://schemas.microsoft.com/office/drawing/2014/main" xmlns="" id="{992C686F-4FF3-432D-8A45-042C12C74733}"/>
              </a:ext>
            </a:extLst>
          </p:cNvPr>
          <p:cNvSpPr>
            <a:spLocks noGrp="1"/>
          </p:cNvSpPr>
          <p:nvPr>
            <p:ph type="sldNum" sz="quarter" idx="11"/>
          </p:nvPr>
        </p:nvSpPr>
        <p:spPr/>
        <p:txBody>
          <a:bodyPr/>
          <a:lstStyle/>
          <a:p>
            <a:fld id="{1C026648-BCB3-47E3-8128-611D1202DC8A}" type="slidenum">
              <a:rPr lang="en-US" smtClean="0"/>
              <a:pPr/>
              <a:t>12</a:t>
            </a:fld>
            <a:endParaRPr lang="en-US" dirty="0"/>
          </a:p>
        </p:txBody>
      </p:sp>
      <p:sp>
        <p:nvSpPr>
          <p:cNvPr id="12" name="Rectangle 11">
            <a:extLst>
              <a:ext uri="{FF2B5EF4-FFF2-40B4-BE49-F238E27FC236}">
                <a16:creationId xmlns:a16="http://schemas.microsoft.com/office/drawing/2014/main" xmlns="" id="{1B21891A-EEEF-426A-B148-02AB1554497B}"/>
              </a:ext>
            </a:extLst>
          </p:cNvPr>
          <p:cNvSpPr>
            <a:spLocks noChangeArrowheads="1"/>
          </p:cNvSpPr>
          <p:nvPr/>
        </p:nvSpPr>
        <p:spPr bwMode="auto">
          <a:xfrm>
            <a:off x="2443164" y="1143000"/>
            <a:ext cx="7305675" cy="828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en-US" sz="1200" b="1" dirty="0">
                <a:latin typeface="+mj-lt"/>
              </a:rPr>
              <a:t>Short-Term Investment Portfolio</a:t>
            </a:r>
          </a:p>
          <a:p>
            <a:pPr algn="ctr"/>
            <a:r>
              <a:rPr lang="en-US" altLang="en-US" sz="1200" b="1" dirty="0">
                <a:latin typeface="+mj-lt"/>
              </a:rPr>
              <a:t>by Instrument Type</a:t>
            </a:r>
          </a:p>
          <a:p>
            <a:pPr algn="ctr"/>
            <a:r>
              <a:rPr lang="en-US" altLang="en-US" sz="1200" dirty="0">
                <a:latin typeface="+mj-lt"/>
              </a:rPr>
              <a:t>as of XXXX</a:t>
            </a:r>
          </a:p>
          <a:p>
            <a:pPr algn="ctr"/>
            <a:r>
              <a:rPr lang="en-US" altLang="en-US" sz="1200" b="1" dirty="0">
                <a:latin typeface="+mj-lt"/>
              </a:rPr>
              <a:t>(in millions of dollars)</a:t>
            </a:r>
            <a:endParaRPr lang="en-US" altLang="en-US" sz="900" b="1" dirty="0">
              <a:latin typeface="+mj-lt"/>
            </a:endParaRPr>
          </a:p>
        </p:txBody>
      </p:sp>
      <p:graphicFrame>
        <p:nvGraphicFramePr>
          <p:cNvPr id="13" name="Chart 12">
            <a:extLst>
              <a:ext uri="{FF2B5EF4-FFF2-40B4-BE49-F238E27FC236}">
                <a16:creationId xmlns:a16="http://schemas.microsoft.com/office/drawing/2014/main" xmlns="" id="{6EB19A45-0205-46CD-A08C-73928FD3805F}"/>
              </a:ext>
            </a:extLst>
          </p:cNvPr>
          <p:cNvGraphicFramePr>
            <a:graphicFrameLocks/>
          </p:cNvGraphicFramePr>
          <p:nvPr/>
        </p:nvGraphicFramePr>
        <p:xfrm>
          <a:off x="3657601" y="2032977"/>
          <a:ext cx="5862411" cy="3904685"/>
        </p:xfrm>
        <a:graphic>
          <a:graphicData uri="http://schemas.openxmlformats.org/drawingml/2006/chart">
            <c:chart xmlns:c="http://schemas.openxmlformats.org/drawingml/2006/chart" xmlns:r="http://schemas.openxmlformats.org/officeDocument/2006/relationships" r:id="rId2"/>
          </a:graphicData>
        </a:graphic>
      </p:graphicFrame>
      <p:sp>
        <p:nvSpPr>
          <p:cNvPr id="14" name="Rectangle 6">
            <a:extLst>
              <a:ext uri="{FF2B5EF4-FFF2-40B4-BE49-F238E27FC236}">
                <a16:creationId xmlns:a16="http://schemas.microsoft.com/office/drawing/2014/main" xmlns="" id="{9B073D12-22F5-4409-958A-E06CCEA056E0}"/>
              </a:ext>
            </a:extLst>
          </p:cNvPr>
          <p:cNvSpPr>
            <a:spLocks noChangeArrowheads="1"/>
          </p:cNvSpPr>
          <p:nvPr/>
        </p:nvSpPr>
        <p:spPr bwMode="auto">
          <a:xfrm>
            <a:off x="2100072" y="2423610"/>
            <a:ext cx="1920240" cy="400742"/>
          </a:xfrm>
          <a:prstGeom prst="rect">
            <a:avLst/>
          </a:prstGeom>
          <a:solidFill>
            <a:srgbClr val="EAEAEA"/>
          </a:solidFill>
          <a:ln>
            <a:noFill/>
          </a:ln>
          <a:effectLst/>
        </p:spPr>
        <p:txBody>
          <a:bodyPr wrap="square" lIns="92064" tIns="46033" rIns="92064" bIns="46033">
            <a:spAutoFit/>
          </a:bodyPr>
          <a:lstStyle>
            <a:lvl1pPr marL="114300" indent="-1143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gn="ctr"/>
            <a:r>
              <a:rPr lang="en-US" altLang="en-US" sz="1000" dirty="0">
                <a:latin typeface="+mj-lt"/>
              </a:rPr>
              <a:t>Short-term portfolio includes (Insert Financial Institutions)</a:t>
            </a:r>
          </a:p>
        </p:txBody>
      </p:sp>
      <p:sp>
        <p:nvSpPr>
          <p:cNvPr id="15" name="Round Single Corner Rectangle 6">
            <a:extLst>
              <a:ext uri="{FF2B5EF4-FFF2-40B4-BE49-F238E27FC236}">
                <a16:creationId xmlns:a16="http://schemas.microsoft.com/office/drawing/2014/main" xmlns="" id="{0413E948-87BA-45F9-AA71-9A45BCD05784}"/>
              </a:ext>
            </a:extLst>
          </p:cNvPr>
          <p:cNvSpPr>
            <a:spLocks noChangeArrowheads="1"/>
          </p:cNvSpPr>
          <p:nvPr/>
        </p:nvSpPr>
        <p:spPr bwMode="auto">
          <a:xfrm>
            <a:off x="8180832" y="2654440"/>
            <a:ext cx="1920240" cy="554630"/>
          </a:xfrm>
          <a:prstGeom prst="rect">
            <a:avLst/>
          </a:prstGeom>
          <a:solidFill>
            <a:srgbClr val="EAEAEA"/>
          </a:solidFill>
          <a:ln>
            <a:noFill/>
          </a:ln>
          <a:effectLst/>
        </p:spPr>
        <p:txBody>
          <a:bodyPr wrap="square" lIns="92064" tIns="46033" rIns="92064" bIns="46033" anchor="ctr">
            <a:spAutoFit/>
          </a:bodyPr>
          <a:lstStyle>
            <a:lvl1pPr marL="114300" indent="-1143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lgn="ctr"/>
            <a:r>
              <a:rPr lang="en-US" altLang="en-US" sz="1000" dirty="0">
                <a:latin typeface="+mj-lt"/>
              </a:rPr>
              <a:t>Average combined taxable equivalent yield as of XXXX is approximately X.X%</a:t>
            </a:r>
          </a:p>
        </p:txBody>
      </p:sp>
    </p:spTree>
    <p:extLst>
      <p:ext uri="{BB962C8B-B14F-4D97-AF65-F5344CB8AC3E}">
        <p14:creationId xmlns:p14="http://schemas.microsoft.com/office/powerpoint/2010/main" val="2854237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90C475-63C2-487D-B57B-FAD5035BC932}"/>
              </a:ext>
            </a:extLst>
          </p:cNvPr>
          <p:cNvSpPr>
            <a:spLocks noGrp="1"/>
          </p:cNvSpPr>
          <p:nvPr>
            <p:ph type="title"/>
          </p:nvPr>
        </p:nvSpPr>
        <p:spPr>
          <a:xfrm>
            <a:off x="2100072" y="0"/>
            <a:ext cx="8001000" cy="1143000"/>
          </a:xfrm>
        </p:spPr>
        <p:txBody>
          <a:bodyPr/>
          <a:lstStyle/>
          <a:p>
            <a:r>
              <a:rPr lang="en-AU" dirty="0"/>
              <a:t>Background: FX</a:t>
            </a:r>
          </a:p>
        </p:txBody>
      </p:sp>
      <p:sp>
        <p:nvSpPr>
          <p:cNvPr id="3" name="Slide Number Placeholder 2">
            <a:extLst>
              <a:ext uri="{FF2B5EF4-FFF2-40B4-BE49-F238E27FC236}">
                <a16:creationId xmlns:a16="http://schemas.microsoft.com/office/drawing/2014/main" xmlns="" id="{67F17FB6-C1A6-481D-B0B2-B3FD9CA8A108}"/>
              </a:ext>
            </a:extLst>
          </p:cNvPr>
          <p:cNvSpPr>
            <a:spLocks noGrp="1"/>
          </p:cNvSpPr>
          <p:nvPr>
            <p:ph type="sldNum" sz="quarter" idx="11"/>
          </p:nvPr>
        </p:nvSpPr>
        <p:spPr/>
        <p:txBody>
          <a:bodyPr/>
          <a:lstStyle/>
          <a:p>
            <a:fld id="{1C026648-BCB3-47E3-8128-611D1202DC8A}" type="slidenum">
              <a:rPr lang="en-US" smtClean="0"/>
              <a:pPr/>
              <a:t>13</a:t>
            </a:fld>
            <a:endParaRPr lang="en-US" dirty="0"/>
          </a:p>
        </p:txBody>
      </p:sp>
      <p:grpSp>
        <p:nvGrpSpPr>
          <p:cNvPr id="30" name="Group 29">
            <a:extLst>
              <a:ext uri="{FF2B5EF4-FFF2-40B4-BE49-F238E27FC236}">
                <a16:creationId xmlns:a16="http://schemas.microsoft.com/office/drawing/2014/main" xmlns="" id="{AC70F939-BDD0-4F8F-9A46-B0F2EB15E8E7}"/>
              </a:ext>
            </a:extLst>
          </p:cNvPr>
          <p:cNvGrpSpPr/>
          <p:nvPr/>
        </p:nvGrpSpPr>
        <p:grpSpPr>
          <a:xfrm>
            <a:off x="2100073" y="1257301"/>
            <a:ext cx="5314377" cy="938379"/>
            <a:chOff x="576072" y="1257300"/>
            <a:chExt cx="5314377" cy="938379"/>
          </a:xfrm>
        </p:grpSpPr>
        <p:sp>
          <p:nvSpPr>
            <p:cNvPr id="10" name="Rectangle 9">
              <a:extLst>
                <a:ext uri="{FF2B5EF4-FFF2-40B4-BE49-F238E27FC236}">
                  <a16:creationId xmlns:a16="http://schemas.microsoft.com/office/drawing/2014/main" xmlns="" id="{72715628-31D9-43B6-9136-2FF6D725463A}"/>
                </a:ext>
              </a:extLst>
            </p:cNvPr>
            <p:cNvSpPr/>
            <p:nvPr/>
          </p:nvSpPr>
          <p:spPr bwMode="auto">
            <a:xfrm>
              <a:off x="952689" y="1257300"/>
              <a:ext cx="4937760" cy="938379"/>
            </a:xfrm>
            <a:prstGeom prst="rect">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548640" tIns="0" rIns="91440" bIns="0" numCol="1" spcCol="0" rtlCol="0" fromWordArt="0" anchor="ctr" anchorCtr="0" forceAA="0" compatLnSpc="1">
              <a:prstTxWarp prst="textNoShape">
                <a:avLst/>
              </a:prstTxWarp>
              <a:noAutofit/>
            </a:bodyPr>
            <a:lstStyle/>
            <a:p>
              <a:pPr marL="0" lvl="3">
                <a:spcBef>
                  <a:spcPts val="600"/>
                </a:spcBef>
                <a:spcAft>
                  <a:spcPts val="600"/>
                </a:spcAft>
                <a:buClr>
                  <a:schemeClr val="tx2"/>
                </a:buClr>
                <a:defRPr/>
              </a:pPr>
              <a:r>
                <a:rPr lang="en-US" altLang="en-US" sz="1000" kern="0" dirty="0"/>
                <a:t>Company ABC’s foreign currency exposure management program is primarily focused on managing its transaction exposures. </a:t>
              </a:r>
            </a:p>
          </p:txBody>
        </p:sp>
        <p:grpSp>
          <p:nvGrpSpPr>
            <p:cNvPr id="11" name="Group 10">
              <a:extLst>
                <a:ext uri="{FF2B5EF4-FFF2-40B4-BE49-F238E27FC236}">
                  <a16:creationId xmlns:a16="http://schemas.microsoft.com/office/drawing/2014/main" xmlns="" id="{C07D3105-F39B-4731-935D-7788ED2C854E}"/>
                </a:ext>
              </a:extLst>
            </p:cNvPr>
            <p:cNvGrpSpPr/>
            <p:nvPr/>
          </p:nvGrpSpPr>
          <p:grpSpPr>
            <a:xfrm>
              <a:off x="576072" y="1315009"/>
              <a:ext cx="822960" cy="822960"/>
              <a:chOff x="1957509" y="5296181"/>
              <a:chExt cx="822960" cy="822960"/>
            </a:xfrm>
          </p:grpSpPr>
          <p:sp>
            <p:nvSpPr>
              <p:cNvPr id="12" name="Oval 11">
                <a:extLst>
                  <a:ext uri="{FF2B5EF4-FFF2-40B4-BE49-F238E27FC236}">
                    <a16:creationId xmlns:a16="http://schemas.microsoft.com/office/drawing/2014/main" xmlns="" id="{94EE50D3-AC93-4A89-B337-DC3BBF65D751}"/>
                  </a:ext>
                </a:extLst>
              </p:cNvPr>
              <p:cNvSpPr/>
              <p:nvPr/>
            </p:nvSpPr>
            <p:spPr bwMode="auto">
              <a:xfrm>
                <a:off x="1957509" y="5296181"/>
                <a:ext cx="822960" cy="822960"/>
              </a:xfrm>
              <a:prstGeom prst="ellipse">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457200" tIns="45720" rIns="45720" bIns="45720" numCol="1" spcCol="0" rtlCol="0" fromWordArt="0" anchor="ctr" anchorCtr="0" forceAA="0" compatLnSpc="1">
                <a:prstTxWarp prst="textNoShape">
                  <a:avLst/>
                </a:prstTxWarp>
                <a:noAutofit/>
              </a:bodyPr>
              <a:lstStyle/>
              <a:p>
                <a:pPr marL="0" lvl="3">
                  <a:spcBef>
                    <a:spcPts val="600"/>
                  </a:spcBef>
                  <a:spcAft>
                    <a:spcPts val="600"/>
                  </a:spcAft>
                  <a:buClr>
                    <a:schemeClr val="tx2"/>
                  </a:buClr>
                  <a:defRPr/>
                </a:pPr>
                <a:endParaRPr lang="en-US" altLang="en-US" sz="1400" kern="0" dirty="0"/>
              </a:p>
            </p:txBody>
          </p:sp>
          <p:sp>
            <p:nvSpPr>
              <p:cNvPr id="13" name="Oval 12">
                <a:extLst>
                  <a:ext uri="{FF2B5EF4-FFF2-40B4-BE49-F238E27FC236}">
                    <a16:creationId xmlns:a16="http://schemas.microsoft.com/office/drawing/2014/main" xmlns="" id="{0F76DBB4-1588-431D-B522-BF4DA2305DA6}"/>
                  </a:ext>
                </a:extLst>
              </p:cNvPr>
              <p:cNvSpPr/>
              <p:nvPr/>
            </p:nvSpPr>
            <p:spPr bwMode="auto">
              <a:xfrm>
                <a:off x="2056297" y="5394969"/>
                <a:ext cx="625385" cy="625385"/>
              </a:xfrm>
              <a:prstGeom prst="ellipse">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3" algn="ctr">
                  <a:spcBef>
                    <a:spcPts val="600"/>
                  </a:spcBef>
                  <a:spcAft>
                    <a:spcPts val="600"/>
                  </a:spcAft>
                  <a:buClr>
                    <a:schemeClr val="tx2"/>
                  </a:buClr>
                  <a:defRPr/>
                </a:pPr>
                <a:r>
                  <a:rPr lang="en-US" altLang="en-US" sz="2400" kern="0" dirty="0"/>
                  <a:t>1</a:t>
                </a:r>
              </a:p>
            </p:txBody>
          </p:sp>
        </p:grpSp>
      </p:grpSp>
      <p:grpSp>
        <p:nvGrpSpPr>
          <p:cNvPr id="31" name="Group 30">
            <a:extLst>
              <a:ext uri="{FF2B5EF4-FFF2-40B4-BE49-F238E27FC236}">
                <a16:creationId xmlns:a16="http://schemas.microsoft.com/office/drawing/2014/main" xmlns="" id="{ED3A9A5A-FED2-43CE-86D6-888C702140EA}"/>
              </a:ext>
            </a:extLst>
          </p:cNvPr>
          <p:cNvGrpSpPr/>
          <p:nvPr/>
        </p:nvGrpSpPr>
        <p:grpSpPr>
          <a:xfrm>
            <a:off x="2100073" y="2492544"/>
            <a:ext cx="5314377" cy="938379"/>
            <a:chOff x="576072" y="2492543"/>
            <a:chExt cx="5314377" cy="938379"/>
          </a:xfrm>
        </p:grpSpPr>
        <p:sp>
          <p:nvSpPr>
            <p:cNvPr id="15" name="Rectangle 14">
              <a:extLst>
                <a:ext uri="{FF2B5EF4-FFF2-40B4-BE49-F238E27FC236}">
                  <a16:creationId xmlns:a16="http://schemas.microsoft.com/office/drawing/2014/main" xmlns="" id="{A991EF32-B2DA-4AC9-9E4B-36C2544AE2BD}"/>
                </a:ext>
              </a:extLst>
            </p:cNvPr>
            <p:cNvSpPr/>
            <p:nvPr/>
          </p:nvSpPr>
          <p:spPr bwMode="auto">
            <a:xfrm>
              <a:off x="952689" y="2492543"/>
              <a:ext cx="4937760" cy="938379"/>
            </a:xfrm>
            <a:prstGeom prst="rect">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548640" tIns="0" rIns="91440" bIns="0" numCol="1" spcCol="0" rtlCol="0" fromWordArt="0" anchor="ctr" anchorCtr="0" forceAA="0" compatLnSpc="1">
              <a:prstTxWarp prst="textNoShape">
                <a:avLst/>
              </a:prstTxWarp>
              <a:noAutofit/>
            </a:bodyPr>
            <a:lstStyle/>
            <a:p>
              <a:pPr marL="0" lvl="3">
                <a:spcBef>
                  <a:spcPts val="600"/>
                </a:spcBef>
                <a:spcAft>
                  <a:spcPts val="600"/>
                </a:spcAft>
                <a:buClr>
                  <a:schemeClr val="tx2"/>
                </a:buClr>
                <a:defRPr/>
              </a:pPr>
              <a:r>
                <a:rPr lang="en-US" altLang="en-US" sz="1000" kern="0" dirty="0"/>
                <a:t>Transaction exposure results occur mainly from nonfunctional currency AA denominated receivables and payables. </a:t>
              </a:r>
            </a:p>
          </p:txBody>
        </p:sp>
        <p:grpSp>
          <p:nvGrpSpPr>
            <p:cNvPr id="16" name="Group 15">
              <a:extLst>
                <a:ext uri="{FF2B5EF4-FFF2-40B4-BE49-F238E27FC236}">
                  <a16:creationId xmlns:a16="http://schemas.microsoft.com/office/drawing/2014/main" xmlns="" id="{4F3F8FBE-1335-443F-B78A-ECA0A824D0C1}"/>
                </a:ext>
              </a:extLst>
            </p:cNvPr>
            <p:cNvGrpSpPr/>
            <p:nvPr/>
          </p:nvGrpSpPr>
          <p:grpSpPr>
            <a:xfrm>
              <a:off x="576072" y="2550252"/>
              <a:ext cx="822960" cy="822960"/>
              <a:chOff x="1957509" y="5296181"/>
              <a:chExt cx="822960" cy="822960"/>
            </a:xfrm>
          </p:grpSpPr>
          <p:sp>
            <p:nvSpPr>
              <p:cNvPr id="17" name="Oval 16">
                <a:extLst>
                  <a:ext uri="{FF2B5EF4-FFF2-40B4-BE49-F238E27FC236}">
                    <a16:creationId xmlns:a16="http://schemas.microsoft.com/office/drawing/2014/main" xmlns="" id="{7434DA67-AC81-4F35-B87A-3CF4497CBC39}"/>
                  </a:ext>
                </a:extLst>
              </p:cNvPr>
              <p:cNvSpPr/>
              <p:nvPr/>
            </p:nvSpPr>
            <p:spPr bwMode="auto">
              <a:xfrm>
                <a:off x="1957509" y="5296181"/>
                <a:ext cx="822960" cy="822960"/>
              </a:xfrm>
              <a:prstGeom prst="ellipse">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457200" tIns="45720" rIns="45720" bIns="45720" numCol="1" spcCol="0" rtlCol="0" fromWordArt="0" anchor="ctr" anchorCtr="0" forceAA="0" compatLnSpc="1">
                <a:prstTxWarp prst="textNoShape">
                  <a:avLst/>
                </a:prstTxWarp>
                <a:noAutofit/>
              </a:bodyPr>
              <a:lstStyle/>
              <a:p>
                <a:pPr marL="0" lvl="3">
                  <a:spcBef>
                    <a:spcPts val="600"/>
                  </a:spcBef>
                  <a:spcAft>
                    <a:spcPts val="600"/>
                  </a:spcAft>
                  <a:buClr>
                    <a:schemeClr val="tx2"/>
                  </a:buClr>
                  <a:defRPr/>
                </a:pPr>
                <a:endParaRPr lang="en-US" altLang="en-US" sz="1400" kern="0" dirty="0"/>
              </a:p>
            </p:txBody>
          </p:sp>
          <p:sp>
            <p:nvSpPr>
              <p:cNvPr id="18" name="Oval 17">
                <a:extLst>
                  <a:ext uri="{FF2B5EF4-FFF2-40B4-BE49-F238E27FC236}">
                    <a16:creationId xmlns:a16="http://schemas.microsoft.com/office/drawing/2014/main" xmlns="" id="{01BB0982-0FBE-4F05-AF8D-993F0A2CE09F}"/>
                  </a:ext>
                </a:extLst>
              </p:cNvPr>
              <p:cNvSpPr/>
              <p:nvPr/>
            </p:nvSpPr>
            <p:spPr bwMode="auto">
              <a:xfrm>
                <a:off x="2056297" y="5394969"/>
                <a:ext cx="625385" cy="625385"/>
              </a:xfrm>
              <a:prstGeom prst="ellipse">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3" algn="ctr">
                  <a:spcBef>
                    <a:spcPts val="600"/>
                  </a:spcBef>
                  <a:spcAft>
                    <a:spcPts val="600"/>
                  </a:spcAft>
                  <a:buClr>
                    <a:schemeClr val="tx2"/>
                  </a:buClr>
                  <a:defRPr/>
                </a:pPr>
                <a:r>
                  <a:rPr lang="en-US" altLang="en-US" sz="2400" kern="0" dirty="0"/>
                  <a:t>2</a:t>
                </a:r>
              </a:p>
            </p:txBody>
          </p:sp>
        </p:grpSp>
      </p:grpSp>
      <p:grpSp>
        <p:nvGrpSpPr>
          <p:cNvPr id="32" name="Group 31">
            <a:extLst>
              <a:ext uri="{FF2B5EF4-FFF2-40B4-BE49-F238E27FC236}">
                <a16:creationId xmlns:a16="http://schemas.microsoft.com/office/drawing/2014/main" xmlns="" id="{30462F7D-A3FF-4B7D-95A3-CD68E46AF47C}"/>
              </a:ext>
            </a:extLst>
          </p:cNvPr>
          <p:cNvGrpSpPr/>
          <p:nvPr/>
        </p:nvGrpSpPr>
        <p:grpSpPr>
          <a:xfrm>
            <a:off x="2100073" y="3727787"/>
            <a:ext cx="5314377" cy="938379"/>
            <a:chOff x="576072" y="3727786"/>
            <a:chExt cx="5314377" cy="938379"/>
          </a:xfrm>
        </p:grpSpPr>
        <p:sp>
          <p:nvSpPr>
            <p:cNvPr id="20" name="Rectangle 19">
              <a:extLst>
                <a:ext uri="{FF2B5EF4-FFF2-40B4-BE49-F238E27FC236}">
                  <a16:creationId xmlns:a16="http://schemas.microsoft.com/office/drawing/2014/main" xmlns="" id="{DF1C442F-4CA7-4196-8ECB-8D0F9FFBD000}"/>
                </a:ext>
              </a:extLst>
            </p:cNvPr>
            <p:cNvSpPr/>
            <p:nvPr/>
          </p:nvSpPr>
          <p:spPr bwMode="auto">
            <a:xfrm>
              <a:off x="952689" y="3727786"/>
              <a:ext cx="4937760" cy="938379"/>
            </a:xfrm>
            <a:prstGeom prst="rect">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548640" tIns="0" rIns="91440" bIns="0" numCol="1" spcCol="0" rtlCol="0" fromWordArt="0" anchor="ctr" anchorCtr="0" forceAA="0" compatLnSpc="1">
              <a:prstTxWarp prst="textNoShape">
                <a:avLst/>
              </a:prstTxWarp>
              <a:noAutofit/>
            </a:bodyPr>
            <a:lstStyle/>
            <a:p>
              <a:pPr marL="0" lvl="3">
                <a:spcBef>
                  <a:spcPts val="600"/>
                </a:spcBef>
                <a:spcAft>
                  <a:spcPts val="600"/>
                </a:spcAft>
                <a:buClr>
                  <a:schemeClr val="tx2"/>
                </a:buClr>
                <a:defRPr/>
              </a:pPr>
              <a:r>
                <a:rPr lang="en-US" altLang="en-US" sz="1000" kern="0" dirty="0"/>
                <a:t>AA foreign exchange forward contracts and AA put and call options are the primary hedging instruments utilized.</a:t>
              </a:r>
            </a:p>
          </p:txBody>
        </p:sp>
        <p:grpSp>
          <p:nvGrpSpPr>
            <p:cNvPr id="21" name="Group 20">
              <a:extLst>
                <a:ext uri="{FF2B5EF4-FFF2-40B4-BE49-F238E27FC236}">
                  <a16:creationId xmlns:a16="http://schemas.microsoft.com/office/drawing/2014/main" xmlns="" id="{3045A87C-E116-4299-BA4C-E513D1E62B01}"/>
                </a:ext>
              </a:extLst>
            </p:cNvPr>
            <p:cNvGrpSpPr/>
            <p:nvPr/>
          </p:nvGrpSpPr>
          <p:grpSpPr>
            <a:xfrm>
              <a:off x="576072" y="3785495"/>
              <a:ext cx="822960" cy="822960"/>
              <a:chOff x="1957509" y="5296181"/>
              <a:chExt cx="822960" cy="822960"/>
            </a:xfrm>
          </p:grpSpPr>
          <p:sp>
            <p:nvSpPr>
              <p:cNvPr id="22" name="Oval 21">
                <a:extLst>
                  <a:ext uri="{FF2B5EF4-FFF2-40B4-BE49-F238E27FC236}">
                    <a16:creationId xmlns:a16="http://schemas.microsoft.com/office/drawing/2014/main" xmlns="" id="{23F52E9D-621C-441E-B29D-E0B1F53E03A7}"/>
                  </a:ext>
                </a:extLst>
              </p:cNvPr>
              <p:cNvSpPr/>
              <p:nvPr/>
            </p:nvSpPr>
            <p:spPr bwMode="auto">
              <a:xfrm>
                <a:off x="1957509" y="5296181"/>
                <a:ext cx="822960" cy="822960"/>
              </a:xfrm>
              <a:prstGeom prst="ellipse">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457200" tIns="45720" rIns="45720" bIns="45720" numCol="1" spcCol="0" rtlCol="0" fromWordArt="0" anchor="ctr" anchorCtr="0" forceAA="0" compatLnSpc="1">
                <a:prstTxWarp prst="textNoShape">
                  <a:avLst/>
                </a:prstTxWarp>
                <a:noAutofit/>
              </a:bodyPr>
              <a:lstStyle/>
              <a:p>
                <a:pPr marL="0" lvl="3">
                  <a:spcBef>
                    <a:spcPts val="600"/>
                  </a:spcBef>
                  <a:spcAft>
                    <a:spcPts val="600"/>
                  </a:spcAft>
                  <a:buClr>
                    <a:schemeClr val="tx2"/>
                  </a:buClr>
                  <a:defRPr/>
                </a:pPr>
                <a:endParaRPr lang="en-US" altLang="en-US" sz="1400" kern="0" dirty="0"/>
              </a:p>
            </p:txBody>
          </p:sp>
          <p:sp>
            <p:nvSpPr>
              <p:cNvPr id="23" name="Oval 22">
                <a:extLst>
                  <a:ext uri="{FF2B5EF4-FFF2-40B4-BE49-F238E27FC236}">
                    <a16:creationId xmlns:a16="http://schemas.microsoft.com/office/drawing/2014/main" xmlns="" id="{24C8F8AB-C027-4DEC-8141-CDCAAE42100D}"/>
                  </a:ext>
                </a:extLst>
              </p:cNvPr>
              <p:cNvSpPr/>
              <p:nvPr/>
            </p:nvSpPr>
            <p:spPr bwMode="auto">
              <a:xfrm>
                <a:off x="2056297" y="5394969"/>
                <a:ext cx="625385" cy="625385"/>
              </a:xfrm>
              <a:prstGeom prst="ellipse">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3" algn="ctr">
                  <a:spcBef>
                    <a:spcPts val="600"/>
                  </a:spcBef>
                  <a:spcAft>
                    <a:spcPts val="600"/>
                  </a:spcAft>
                  <a:buClr>
                    <a:schemeClr val="tx2"/>
                  </a:buClr>
                  <a:defRPr/>
                </a:pPr>
                <a:r>
                  <a:rPr lang="en-US" altLang="en-US" sz="2400" kern="0" dirty="0"/>
                  <a:t>3</a:t>
                </a:r>
              </a:p>
            </p:txBody>
          </p:sp>
        </p:grpSp>
      </p:grpSp>
      <p:grpSp>
        <p:nvGrpSpPr>
          <p:cNvPr id="33" name="Group 32">
            <a:extLst>
              <a:ext uri="{FF2B5EF4-FFF2-40B4-BE49-F238E27FC236}">
                <a16:creationId xmlns:a16="http://schemas.microsoft.com/office/drawing/2014/main" xmlns="" id="{2D990619-CC96-4AB2-AB60-1B427581C87C}"/>
              </a:ext>
            </a:extLst>
          </p:cNvPr>
          <p:cNvGrpSpPr/>
          <p:nvPr/>
        </p:nvGrpSpPr>
        <p:grpSpPr>
          <a:xfrm>
            <a:off x="2100073" y="4963029"/>
            <a:ext cx="5314377" cy="938379"/>
            <a:chOff x="576072" y="4963028"/>
            <a:chExt cx="5314377" cy="938379"/>
          </a:xfrm>
        </p:grpSpPr>
        <p:sp>
          <p:nvSpPr>
            <p:cNvPr id="25" name="Rectangle 24">
              <a:extLst>
                <a:ext uri="{FF2B5EF4-FFF2-40B4-BE49-F238E27FC236}">
                  <a16:creationId xmlns:a16="http://schemas.microsoft.com/office/drawing/2014/main" xmlns="" id="{217FD2F7-EF0D-4942-A0F3-F8B4569C0CDE}"/>
                </a:ext>
              </a:extLst>
            </p:cNvPr>
            <p:cNvSpPr/>
            <p:nvPr/>
          </p:nvSpPr>
          <p:spPr bwMode="auto">
            <a:xfrm>
              <a:off x="952689" y="4963028"/>
              <a:ext cx="4937760" cy="938379"/>
            </a:xfrm>
            <a:prstGeom prst="rect">
              <a:avLst/>
            </a:prstGeom>
            <a:solidFill>
              <a:schemeClr val="bg1">
                <a:lumMod val="95000"/>
              </a:schemeClr>
            </a:solidFill>
            <a:ln w="12700" cap="flat" cmpd="sng" algn="ctr">
              <a:noFill/>
              <a:prstDash val="solid"/>
              <a:round/>
              <a:headEnd type="none" w="med" len="med"/>
              <a:tailEnd type="none" w="med" len="med"/>
            </a:ln>
            <a:effectLst/>
          </p:spPr>
          <p:txBody>
            <a:bodyPr rot="0" spcFirstLastPara="0" vertOverflow="overflow" horzOverflow="overflow" vert="horz" wrap="square" lIns="548640" tIns="0" rIns="91440" bIns="0" numCol="1" spcCol="0" rtlCol="0" fromWordArt="0" anchor="ctr" anchorCtr="0" forceAA="0" compatLnSpc="1">
              <a:prstTxWarp prst="textNoShape">
                <a:avLst/>
              </a:prstTxWarp>
              <a:noAutofit/>
            </a:bodyPr>
            <a:lstStyle/>
            <a:p>
              <a:pPr marL="0" lvl="3">
                <a:spcBef>
                  <a:spcPts val="600"/>
                </a:spcBef>
                <a:spcAft>
                  <a:spcPts val="600"/>
                </a:spcAft>
                <a:buClr>
                  <a:schemeClr val="tx2"/>
                </a:buClr>
                <a:defRPr/>
              </a:pPr>
              <a:r>
                <a:rPr lang="en-US" altLang="en-US" sz="1000" kern="0" dirty="0"/>
                <a:t>Treasury has concluded that no other significant foreign currency exposures exist at Company ABC that require hedging.</a:t>
              </a:r>
            </a:p>
          </p:txBody>
        </p:sp>
        <p:grpSp>
          <p:nvGrpSpPr>
            <p:cNvPr id="26" name="Group 25">
              <a:extLst>
                <a:ext uri="{FF2B5EF4-FFF2-40B4-BE49-F238E27FC236}">
                  <a16:creationId xmlns:a16="http://schemas.microsoft.com/office/drawing/2014/main" xmlns="" id="{9005E8EA-C9CC-44C4-96A4-B3CAE02BB234}"/>
                </a:ext>
              </a:extLst>
            </p:cNvPr>
            <p:cNvGrpSpPr/>
            <p:nvPr/>
          </p:nvGrpSpPr>
          <p:grpSpPr>
            <a:xfrm>
              <a:off x="576072" y="5020737"/>
              <a:ext cx="822960" cy="822960"/>
              <a:chOff x="1957509" y="5296181"/>
              <a:chExt cx="822960" cy="822960"/>
            </a:xfrm>
          </p:grpSpPr>
          <p:sp>
            <p:nvSpPr>
              <p:cNvPr id="27" name="Oval 26">
                <a:extLst>
                  <a:ext uri="{FF2B5EF4-FFF2-40B4-BE49-F238E27FC236}">
                    <a16:creationId xmlns:a16="http://schemas.microsoft.com/office/drawing/2014/main" xmlns="" id="{99B7AAEE-D49F-4DFF-BEEA-0CEBF9A3577D}"/>
                  </a:ext>
                </a:extLst>
              </p:cNvPr>
              <p:cNvSpPr/>
              <p:nvPr/>
            </p:nvSpPr>
            <p:spPr bwMode="auto">
              <a:xfrm>
                <a:off x="1957509" y="5296181"/>
                <a:ext cx="822960" cy="822960"/>
              </a:xfrm>
              <a:prstGeom prst="ellipse">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457200" tIns="45720" rIns="45720" bIns="45720" numCol="1" spcCol="0" rtlCol="0" fromWordArt="0" anchor="ctr" anchorCtr="0" forceAA="0" compatLnSpc="1">
                <a:prstTxWarp prst="textNoShape">
                  <a:avLst/>
                </a:prstTxWarp>
                <a:noAutofit/>
              </a:bodyPr>
              <a:lstStyle/>
              <a:p>
                <a:pPr marL="0" lvl="3">
                  <a:spcBef>
                    <a:spcPts val="600"/>
                  </a:spcBef>
                  <a:spcAft>
                    <a:spcPts val="600"/>
                  </a:spcAft>
                  <a:buClr>
                    <a:schemeClr val="tx2"/>
                  </a:buClr>
                  <a:defRPr/>
                </a:pPr>
                <a:endParaRPr lang="en-US" altLang="en-US" sz="1400" kern="0" dirty="0"/>
              </a:p>
            </p:txBody>
          </p:sp>
          <p:sp>
            <p:nvSpPr>
              <p:cNvPr id="28" name="Oval 27">
                <a:extLst>
                  <a:ext uri="{FF2B5EF4-FFF2-40B4-BE49-F238E27FC236}">
                    <a16:creationId xmlns:a16="http://schemas.microsoft.com/office/drawing/2014/main" xmlns="" id="{7DC4377B-4867-4E1B-B229-264A717204A7}"/>
                  </a:ext>
                </a:extLst>
              </p:cNvPr>
              <p:cNvSpPr/>
              <p:nvPr/>
            </p:nvSpPr>
            <p:spPr bwMode="auto">
              <a:xfrm>
                <a:off x="2056297" y="5394969"/>
                <a:ext cx="625385" cy="625385"/>
              </a:xfrm>
              <a:prstGeom prst="ellipse">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lvl="3" algn="ctr">
                  <a:spcBef>
                    <a:spcPts val="600"/>
                  </a:spcBef>
                  <a:spcAft>
                    <a:spcPts val="600"/>
                  </a:spcAft>
                  <a:buClr>
                    <a:schemeClr val="tx2"/>
                  </a:buClr>
                  <a:defRPr/>
                </a:pPr>
                <a:r>
                  <a:rPr lang="en-US" altLang="en-US" sz="2400" kern="0" dirty="0"/>
                  <a:t>4</a:t>
                </a:r>
              </a:p>
            </p:txBody>
          </p:sp>
        </p:grpSp>
      </p:grpSp>
      <p:sp>
        <p:nvSpPr>
          <p:cNvPr id="29" name="Rectangle 28">
            <a:extLst>
              <a:ext uri="{FF2B5EF4-FFF2-40B4-BE49-F238E27FC236}">
                <a16:creationId xmlns:a16="http://schemas.microsoft.com/office/drawing/2014/main" xmlns="" id="{71669864-64E2-4A05-9321-E98C073BB54B}"/>
              </a:ext>
            </a:extLst>
          </p:cNvPr>
          <p:cNvSpPr/>
          <p:nvPr/>
        </p:nvSpPr>
        <p:spPr>
          <a:xfrm>
            <a:off x="7509165" y="1257301"/>
            <a:ext cx="2591907" cy="4644107"/>
          </a:xfrm>
          <a:prstGeom prst="rect">
            <a:avLst/>
          </a:prstGeom>
          <a:solidFill>
            <a:schemeClr val="bg1"/>
          </a:solidFill>
          <a:ln w="1270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Insert Graph</a:t>
            </a:r>
            <a:endParaRPr lang="en-IN" dirty="0">
              <a:solidFill>
                <a:schemeClr val="tx2"/>
              </a:solidFill>
            </a:endParaRPr>
          </a:p>
        </p:txBody>
      </p:sp>
    </p:spTree>
    <p:extLst>
      <p:ext uri="{BB962C8B-B14F-4D97-AF65-F5344CB8AC3E}">
        <p14:creationId xmlns:p14="http://schemas.microsoft.com/office/powerpoint/2010/main" val="1032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AC492-FD3F-44F0-AF2C-13F7F1ACE974}"/>
              </a:ext>
            </a:extLst>
          </p:cNvPr>
          <p:cNvSpPr>
            <a:spLocks noGrp="1"/>
          </p:cNvSpPr>
          <p:nvPr>
            <p:ph type="title"/>
          </p:nvPr>
        </p:nvSpPr>
        <p:spPr/>
        <p:txBody>
          <a:bodyPr/>
          <a:lstStyle/>
          <a:p>
            <a:r>
              <a:rPr lang="en-AU" dirty="0"/>
              <a:t>Action Matrix</a:t>
            </a:r>
          </a:p>
        </p:txBody>
      </p:sp>
      <p:sp>
        <p:nvSpPr>
          <p:cNvPr id="3" name="Slide Number Placeholder 2">
            <a:extLst>
              <a:ext uri="{FF2B5EF4-FFF2-40B4-BE49-F238E27FC236}">
                <a16:creationId xmlns:a16="http://schemas.microsoft.com/office/drawing/2014/main" xmlns="" id="{BFC2E748-8F19-4BE8-B43A-98EDF625BD35}"/>
              </a:ext>
            </a:extLst>
          </p:cNvPr>
          <p:cNvSpPr>
            <a:spLocks noGrp="1"/>
          </p:cNvSpPr>
          <p:nvPr>
            <p:ph type="sldNum" sz="quarter" idx="11"/>
          </p:nvPr>
        </p:nvSpPr>
        <p:spPr/>
        <p:txBody>
          <a:bodyPr/>
          <a:lstStyle/>
          <a:p>
            <a:fld id="{1C026648-BCB3-47E3-8128-611D1202DC8A}" type="slidenum">
              <a:rPr lang="en-US" smtClean="0"/>
              <a:pPr/>
              <a:t>14</a:t>
            </a:fld>
            <a:endParaRPr lang="en-US" dirty="0"/>
          </a:p>
        </p:txBody>
      </p:sp>
      <p:sp>
        <p:nvSpPr>
          <p:cNvPr id="4" name="Rectangle 3">
            <a:extLst>
              <a:ext uri="{FF2B5EF4-FFF2-40B4-BE49-F238E27FC236}">
                <a16:creationId xmlns:a16="http://schemas.microsoft.com/office/drawing/2014/main" xmlns="" id="{35C8DD83-C186-4BB6-B054-DA972249F8F8}"/>
              </a:ext>
            </a:extLst>
          </p:cNvPr>
          <p:cNvSpPr/>
          <p:nvPr/>
        </p:nvSpPr>
        <p:spPr>
          <a:xfrm>
            <a:off x="2484120" y="1793175"/>
            <a:ext cx="7223760" cy="3716977"/>
          </a:xfrm>
          <a:prstGeom prst="rect">
            <a:avLst/>
          </a:prstGeom>
          <a:solidFill>
            <a:schemeClr val="bg1"/>
          </a:solidFill>
          <a:ln w="1270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(Insert Action Matrix Pages Here)</a:t>
            </a:r>
          </a:p>
        </p:txBody>
      </p:sp>
    </p:spTree>
    <p:extLst>
      <p:ext uri="{BB962C8B-B14F-4D97-AF65-F5344CB8AC3E}">
        <p14:creationId xmlns:p14="http://schemas.microsoft.com/office/powerpoint/2010/main" val="1150026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AC492-FD3F-44F0-AF2C-13F7F1ACE974}"/>
              </a:ext>
            </a:extLst>
          </p:cNvPr>
          <p:cNvSpPr>
            <a:spLocks noGrp="1"/>
          </p:cNvSpPr>
          <p:nvPr>
            <p:ph type="title"/>
          </p:nvPr>
        </p:nvSpPr>
        <p:spPr/>
        <p:txBody>
          <a:bodyPr/>
          <a:lstStyle/>
          <a:p>
            <a:r>
              <a:rPr lang="en-AU" dirty="0"/>
              <a:t>Best Practices</a:t>
            </a:r>
          </a:p>
        </p:txBody>
      </p:sp>
      <p:sp>
        <p:nvSpPr>
          <p:cNvPr id="3" name="Slide Number Placeholder 2">
            <a:extLst>
              <a:ext uri="{FF2B5EF4-FFF2-40B4-BE49-F238E27FC236}">
                <a16:creationId xmlns:a16="http://schemas.microsoft.com/office/drawing/2014/main" xmlns="" id="{BFC2E748-8F19-4BE8-B43A-98EDF625BD35}"/>
              </a:ext>
            </a:extLst>
          </p:cNvPr>
          <p:cNvSpPr>
            <a:spLocks noGrp="1"/>
          </p:cNvSpPr>
          <p:nvPr>
            <p:ph type="sldNum" sz="quarter" idx="11"/>
          </p:nvPr>
        </p:nvSpPr>
        <p:spPr/>
        <p:txBody>
          <a:bodyPr/>
          <a:lstStyle/>
          <a:p>
            <a:fld id="{1C026648-BCB3-47E3-8128-611D1202DC8A}" type="slidenum">
              <a:rPr lang="en-US" smtClean="0"/>
              <a:pPr/>
              <a:t>15</a:t>
            </a:fld>
            <a:endParaRPr lang="en-US" dirty="0"/>
          </a:p>
        </p:txBody>
      </p:sp>
      <p:sp>
        <p:nvSpPr>
          <p:cNvPr id="4" name="Rectangle 3">
            <a:extLst>
              <a:ext uri="{FF2B5EF4-FFF2-40B4-BE49-F238E27FC236}">
                <a16:creationId xmlns:a16="http://schemas.microsoft.com/office/drawing/2014/main" xmlns="" id="{35C8DD83-C186-4BB6-B054-DA972249F8F8}"/>
              </a:ext>
            </a:extLst>
          </p:cNvPr>
          <p:cNvSpPr/>
          <p:nvPr/>
        </p:nvSpPr>
        <p:spPr>
          <a:xfrm>
            <a:off x="2484120" y="1793175"/>
            <a:ext cx="7223760" cy="3716977"/>
          </a:xfrm>
          <a:prstGeom prst="rect">
            <a:avLst/>
          </a:prstGeom>
          <a:solidFill>
            <a:schemeClr val="bg1"/>
          </a:solidFill>
          <a:ln w="12700">
            <a:solidFill>
              <a:schemeClr val="accent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(Insert Leading Practice Pages Here)</a:t>
            </a:r>
          </a:p>
        </p:txBody>
      </p:sp>
    </p:spTree>
    <p:extLst>
      <p:ext uri="{BB962C8B-B14F-4D97-AF65-F5344CB8AC3E}">
        <p14:creationId xmlns:p14="http://schemas.microsoft.com/office/powerpoint/2010/main" val="2636698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E4B0A-6F3F-4D46-B16C-88725691BDBF}"/>
              </a:ext>
            </a:extLst>
          </p:cNvPr>
          <p:cNvSpPr>
            <a:spLocks noGrp="1"/>
          </p:cNvSpPr>
          <p:nvPr>
            <p:ph type="title"/>
          </p:nvPr>
        </p:nvSpPr>
        <p:spPr/>
        <p:txBody>
          <a:bodyPr/>
          <a:lstStyle/>
          <a:p>
            <a:r>
              <a:rPr lang="en-AU" dirty="0"/>
              <a:t>Appendix: FX Background/Strategy (1/2)</a:t>
            </a:r>
          </a:p>
        </p:txBody>
      </p:sp>
      <p:sp>
        <p:nvSpPr>
          <p:cNvPr id="3" name="Slide Number Placeholder 2">
            <a:extLst>
              <a:ext uri="{FF2B5EF4-FFF2-40B4-BE49-F238E27FC236}">
                <a16:creationId xmlns:a16="http://schemas.microsoft.com/office/drawing/2014/main" xmlns="" id="{6D04BB39-9F47-4803-94C3-89910ADAC1A7}"/>
              </a:ext>
            </a:extLst>
          </p:cNvPr>
          <p:cNvSpPr>
            <a:spLocks noGrp="1"/>
          </p:cNvSpPr>
          <p:nvPr>
            <p:ph type="sldNum" sz="quarter" idx="11"/>
          </p:nvPr>
        </p:nvSpPr>
        <p:spPr/>
        <p:txBody>
          <a:bodyPr/>
          <a:lstStyle/>
          <a:p>
            <a:fld id="{1C026648-BCB3-47E3-8128-611D1202DC8A}" type="slidenum">
              <a:rPr lang="en-US" smtClean="0"/>
              <a:pPr/>
              <a:t>16</a:t>
            </a:fld>
            <a:endParaRPr lang="en-US" dirty="0"/>
          </a:p>
        </p:txBody>
      </p:sp>
      <p:sp>
        <p:nvSpPr>
          <p:cNvPr id="5" name="Rectangle 4">
            <a:extLst>
              <a:ext uri="{FF2B5EF4-FFF2-40B4-BE49-F238E27FC236}">
                <a16:creationId xmlns:a16="http://schemas.microsoft.com/office/drawing/2014/main" xmlns="" id="{8E6DAA0F-CE4C-4EB4-ADAA-D17A97090321}"/>
              </a:ext>
            </a:extLst>
          </p:cNvPr>
          <p:cNvSpPr/>
          <p:nvPr/>
        </p:nvSpPr>
        <p:spPr>
          <a:xfrm>
            <a:off x="2100073" y="1696453"/>
            <a:ext cx="7992495" cy="4475746"/>
          </a:xfrm>
          <a:prstGeom prst="rect">
            <a:avLst/>
          </a:prstGeom>
          <a:noFill/>
          <a:ln>
            <a:solidFill>
              <a:schemeClr val="accent4"/>
            </a:solidFill>
          </a:ln>
        </p:spPr>
        <p:txBody>
          <a:bodyPr wrap="square" tIns="91440" bIns="91440">
            <a:noAutofit/>
          </a:bodyPr>
          <a:lstStyle/>
          <a:p>
            <a:pPr algn="ctr"/>
            <a:endParaRPr lang="en-US" altLang="en-US" sz="1400" dirty="0">
              <a:solidFill>
                <a:schemeClr val="bg1"/>
              </a:solidFill>
              <a:latin typeface="+mj-lt"/>
              <a:cs typeface="Tahoma" panose="020B0604030504040204" pitchFamily="34" charset="0"/>
            </a:endParaRPr>
          </a:p>
        </p:txBody>
      </p:sp>
      <p:sp>
        <p:nvSpPr>
          <p:cNvPr id="6" name="Rectangle 5">
            <a:extLst>
              <a:ext uri="{FF2B5EF4-FFF2-40B4-BE49-F238E27FC236}">
                <a16:creationId xmlns:a16="http://schemas.microsoft.com/office/drawing/2014/main" xmlns="" id="{BB90631C-423C-4056-823F-887DB3A2ED60}"/>
              </a:ext>
            </a:extLst>
          </p:cNvPr>
          <p:cNvSpPr/>
          <p:nvPr/>
        </p:nvSpPr>
        <p:spPr>
          <a:xfrm>
            <a:off x="2100073" y="1262063"/>
            <a:ext cx="7992495" cy="369332"/>
          </a:xfrm>
          <a:prstGeom prst="rect">
            <a:avLst/>
          </a:prstGeom>
          <a:solidFill>
            <a:schemeClr val="accent4"/>
          </a:solidFill>
          <a:ln w="9525">
            <a:solidFill>
              <a:schemeClr val="accent4"/>
            </a:solidFill>
          </a:ln>
        </p:spPr>
        <p:txBody>
          <a:bodyPr wrap="square" tIns="91440" bIns="91440">
            <a:spAutoFit/>
          </a:bodyPr>
          <a:lstStyle/>
          <a:p>
            <a:r>
              <a:rPr lang="en-US" altLang="en-US" sz="1200" b="1" dirty="0">
                <a:solidFill>
                  <a:schemeClr val="bg1"/>
                </a:solidFill>
                <a:latin typeface="+mj-lt"/>
                <a:cs typeface="Tahoma" panose="020B0604030504040204" pitchFamily="34" charset="0"/>
              </a:rPr>
              <a:t>FX Strategy and Process Overview</a:t>
            </a:r>
          </a:p>
        </p:txBody>
      </p:sp>
      <p:grpSp>
        <p:nvGrpSpPr>
          <p:cNvPr id="52" name="Group 51">
            <a:extLst>
              <a:ext uri="{FF2B5EF4-FFF2-40B4-BE49-F238E27FC236}">
                <a16:creationId xmlns:a16="http://schemas.microsoft.com/office/drawing/2014/main" xmlns="" id="{CA331868-74A3-49C0-BCAA-9944339BFB32}"/>
              </a:ext>
            </a:extLst>
          </p:cNvPr>
          <p:cNvGrpSpPr/>
          <p:nvPr/>
        </p:nvGrpSpPr>
        <p:grpSpPr>
          <a:xfrm>
            <a:off x="2169285" y="3131888"/>
            <a:ext cx="7863840" cy="914405"/>
            <a:chOff x="645285" y="3161575"/>
            <a:chExt cx="7863840" cy="914405"/>
          </a:xfrm>
        </p:grpSpPr>
        <p:sp>
          <p:nvSpPr>
            <p:cNvPr id="18" name="object 8">
              <a:extLst>
                <a:ext uri="{FF2B5EF4-FFF2-40B4-BE49-F238E27FC236}">
                  <a16:creationId xmlns:a16="http://schemas.microsoft.com/office/drawing/2014/main" xmlns="" id="{603F80AD-000F-4DCC-8A0B-2759AA5666CE}"/>
                </a:ext>
              </a:extLst>
            </p:cNvPr>
            <p:cNvSpPr>
              <a:spLocks/>
            </p:cNvSpPr>
            <p:nvPr/>
          </p:nvSpPr>
          <p:spPr bwMode="auto">
            <a:xfrm>
              <a:off x="645285" y="4075980"/>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19" name="object 8">
              <a:extLst>
                <a:ext uri="{FF2B5EF4-FFF2-40B4-BE49-F238E27FC236}">
                  <a16:creationId xmlns:a16="http://schemas.microsoft.com/office/drawing/2014/main" xmlns="" id="{664D7B94-631F-4CC8-B652-6714632A4653}"/>
                </a:ext>
              </a:extLst>
            </p:cNvPr>
            <p:cNvSpPr>
              <a:spLocks/>
            </p:cNvSpPr>
            <p:nvPr/>
          </p:nvSpPr>
          <p:spPr bwMode="auto">
            <a:xfrm>
              <a:off x="645285" y="3161575"/>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21" name="TextBox 20">
              <a:extLst>
                <a:ext uri="{FF2B5EF4-FFF2-40B4-BE49-F238E27FC236}">
                  <a16:creationId xmlns:a16="http://schemas.microsoft.com/office/drawing/2014/main" xmlns="" id="{E5436986-E0C2-49F3-A6A8-5B5CF4BAF275}"/>
                </a:ext>
              </a:extLst>
            </p:cNvPr>
            <p:cNvSpPr txBox="1"/>
            <p:nvPr/>
          </p:nvSpPr>
          <p:spPr>
            <a:xfrm>
              <a:off x="645285" y="3326390"/>
              <a:ext cx="693336" cy="584775"/>
            </a:xfrm>
            <a:prstGeom prst="rect">
              <a:avLst/>
            </a:prstGeom>
            <a:solidFill>
              <a:schemeClr val="bg1">
                <a:lumMod val="85000"/>
              </a:schemeClr>
            </a:solidFill>
          </p:spPr>
          <p:txBody>
            <a:bodyPr wrap="square" rtlCol="0" anchor="ctr">
              <a:spAutoFit/>
            </a:bodyPr>
            <a:lstStyle/>
            <a:p>
              <a:pPr algn="ctr"/>
              <a:r>
                <a:rPr lang="en-US" sz="3200" dirty="0"/>
                <a:t>02</a:t>
              </a:r>
            </a:p>
          </p:txBody>
        </p:sp>
        <p:sp>
          <p:nvSpPr>
            <p:cNvPr id="22" name="TextBox 21">
              <a:extLst>
                <a:ext uri="{FF2B5EF4-FFF2-40B4-BE49-F238E27FC236}">
                  <a16:creationId xmlns:a16="http://schemas.microsoft.com/office/drawing/2014/main" xmlns="" id="{86958A13-B6ED-4DDF-92F7-F866E0E199AD}"/>
                </a:ext>
              </a:extLst>
            </p:cNvPr>
            <p:cNvSpPr txBox="1"/>
            <p:nvPr/>
          </p:nvSpPr>
          <p:spPr>
            <a:xfrm>
              <a:off x="1320569" y="3234057"/>
              <a:ext cx="7132320" cy="769441"/>
            </a:xfrm>
            <a:prstGeom prst="rect">
              <a:avLst/>
            </a:prstGeom>
            <a:noFill/>
          </p:spPr>
          <p:txBody>
            <a:bodyPr wrap="square" rtlCol="0" anchor="ctr">
              <a:noAutofit/>
            </a:bodyPr>
            <a:lstStyle/>
            <a:p>
              <a:pPr>
                <a:defRPr/>
              </a:pPr>
              <a:r>
                <a:rPr lang="en-US" sz="1000" dirty="0">
                  <a:latin typeface="+mj-lt"/>
                  <a:cs typeface="Arial" panose="020B0604020202020204" pitchFamily="34" charset="0"/>
                </a:rPr>
                <a:t>The decision on whether to sell any excess AA forward is made by the treasury manager based on his analysis of the current foreign exchange market conditions, particularly the current trend in the AA exchange rate in relation to the most recent accounting AA exchange rate and his level of confidence in the AA forecast. </a:t>
              </a:r>
            </a:p>
          </p:txBody>
        </p:sp>
      </p:grpSp>
      <p:grpSp>
        <p:nvGrpSpPr>
          <p:cNvPr id="51" name="Group 50">
            <a:extLst>
              <a:ext uri="{FF2B5EF4-FFF2-40B4-BE49-F238E27FC236}">
                <a16:creationId xmlns:a16="http://schemas.microsoft.com/office/drawing/2014/main" xmlns="" id="{FB4E52C8-43B0-4D8A-B6A4-B2858B381BCE}"/>
              </a:ext>
            </a:extLst>
          </p:cNvPr>
          <p:cNvGrpSpPr/>
          <p:nvPr/>
        </p:nvGrpSpPr>
        <p:grpSpPr>
          <a:xfrm>
            <a:off x="2169285" y="1783742"/>
            <a:ext cx="7863840" cy="1163780"/>
            <a:chOff x="645285" y="1783742"/>
            <a:chExt cx="7863840" cy="1163780"/>
          </a:xfrm>
        </p:grpSpPr>
        <p:sp>
          <p:nvSpPr>
            <p:cNvPr id="24" name="object 8">
              <a:extLst>
                <a:ext uri="{FF2B5EF4-FFF2-40B4-BE49-F238E27FC236}">
                  <a16:creationId xmlns:a16="http://schemas.microsoft.com/office/drawing/2014/main" xmlns="" id="{8C2FA081-5384-43F5-B316-71BD294377B7}"/>
                </a:ext>
              </a:extLst>
            </p:cNvPr>
            <p:cNvSpPr>
              <a:spLocks/>
            </p:cNvSpPr>
            <p:nvPr/>
          </p:nvSpPr>
          <p:spPr bwMode="auto">
            <a:xfrm>
              <a:off x="645285" y="2947522"/>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25" name="object 8">
              <a:extLst>
                <a:ext uri="{FF2B5EF4-FFF2-40B4-BE49-F238E27FC236}">
                  <a16:creationId xmlns:a16="http://schemas.microsoft.com/office/drawing/2014/main" xmlns="" id="{F0E1D218-D82C-4EDB-946D-5F398E1257AE}"/>
                </a:ext>
              </a:extLst>
            </p:cNvPr>
            <p:cNvSpPr>
              <a:spLocks/>
            </p:cNvSpPr>
            <p:nvPr/>
          </p:nvSpPr>
          <p:spPr bwMode="auto">
            <a:xfrm>
              <a:off x="645285" y="1783742"/>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27" name="TextBox 26">
              <a:extLst>
                <a:ext uri="{FF2B5EF4-FFF2-40B4-BE49-F238E27FC236}">
                  <a16:creationId xmlns:a16="http://schemas.microsoft.com/office/drawing/2014/main" xmlns="" id="{77F24BFE-FF60-4457-AB66-2C2A8EBE93A3}"/>
                </a:ext>
              </a:extLst>
            </p:cNvPr>
            <p:cNvSpPr txBox="1"/>
            <p:nvPr/>
          </p:nvSpPr>
          <p:spPr>
            <a:xfrm>
              <a:off x="645285" y="2073245"/>
              <a:ext cx="693336" cy="584775"/>
            </a:xfrm>
            <a:prstGeom prst="rect">
              <a:avLst/>
            </a:prstGeom>
            <a:solidFill>
              <a:schemeClr val="bg1">
                <a:lumMod val="85000"/>
              </a:schemeClr>
            </a:solidFill>
          </p:spPr>
          <p:txBody>
            <a:bodyPr wrap="square" rtlCol="0" anchor="ctr">
              <a:spAutoFit/>
            </a:bodyPr>
            <a:lstStyle/>
            <a:p>
              <a:pPr algn="ctr"/>
              <a:r>
                <a:rPr lang="en-US" sz="3200" dirty="0"/>
                <a:t>01</a:t>
              </a:r>
            </a:p>
          </p:txBody>
        </p:sp>
        <p:sp>
          <p:nvSpPr>
            <p:cNvPr id="28" name="TextBox 27">
              <a:extLst>
                <a:ext uri="{FF2B5EF4-FFF2-40B4-BE49-F238E27FC236}">
                  <a16:creationId xmlns:a16="http://schemas.microsoft.com/office/drawing/2014/main" xmlns="" id="{E73499B6-A639-426A-90AA-3870C05A00A6}"/>
                </a:ext>
              </a:extLst>
            </p:cNvPr>
            <p:cNvSpPr txBox="1"/>
            <p:nvPr/>
          </p:nvSpPr>
          <p:spPr>
            <a:xfrm>
              <a:off x="1320569" y="1862712"/>
              <a:ext cx="7132320" cy="1005840"/>
            </a:xfrm>
            <a:prstGeom prst="rect">
              <a:avLst/>
            </a:prstGeom>
            <a:noFill/>
            <a:ln>
              <a:noFill/>
            </a:ln>
          </p:spPr>
          <p:txBody>
            <a:bodyPr wrap="square" rtlCol="0" anchor="ctr">
              <a:noAutofit/>
            </a:bodyPr>
            <a:lstStyle/>
            <a:p>
              <a:pPr>
                <a:defRPr/>
              </a:pPr>
              <a:r>
                <a:rPr lang="en-US" sz="1000" dirty="0">
                  <a:latin typeface="+mj-lt"/>
                  <a:cs typeface="Arial" panose="020B0604020202020204" pitchFamily="34" charset="0"/>
                </a:rPr>
                <a:t>The treasury manager receives biweekly information regarding forecasted intercompany AA activity from Company ABC, its xx subsidiary. This information is utilized by the treasury manager to determine Company ABC ’s expected monthly AA cash position and net AA balance sheet exposures for each month through the end of the fiscal year. If the AA cash forecast indicates months in which excess AA will be available, the treasury manager will sell AA forward to reduce this foreign currency exposure. </a:t>
              </a:r>
            </a:p>
          </p:txBody>
        </p:sp>
      </p:grpSp>
      <p:grpSp>
        <p:nvGrpSpPr>
          <p:cNvPr id="53" name="Group 52">
            <a:extLst>
              <a:ext uri="{FF2B5EF4-FFF2-40B4-BE49-F238E27FC236}">
                <a16:creationId xmlns:a16="http://schemas.microsoft.com/office/drawing/2014/main" xmlns="" id="{95E588FA-DAC1-4061-885C-8435579A6AA2}"/>
              </a:ext>
            </a:extLst>
          </p:cNvPr>
          <p:cNvGrpSpPr/>
          <p:nvPr/>
        </p:nvGrpSpPr>
        <p:grpSpPr>
          <a:xfrm>
            <a:off x="2169285" y="4230659"/>
            <a:ext cx="7863840" cy="1698211"/>
            <a:chOff x="645285" y="4396908"/>
            <a:chExt cx="7863840" cy="1698211"/>
          </a:xfrm>
        </p:grpSpPr>
        <p:sp>
          <p:nvSpPr>
            <p:cNvPr id="30" name="object 8">
              <a:extLst>
                <a:ext uri="{FF2B5EF4-FFF2-40B4-BE49-F238E27FC236}">
                  <a16:creationId xmlns:a16="http://schemas.microsoft.com/office/drawing/2014/main" xmlns="" id="{96F8E26A-CA3F-457A-A851-AD4C23B8752E}"/>
                </a:ext>
              </a:extLst>
            </p:cNvPr>
            <p:cNvSpPr>
              <a:spLocks/>
            </p:cNvSpPr>
            <p:nvPr/>
          </p:nvSpPr>
          <p:spPr bwMode="auto">
            <a:xfrm>
              <a:off x="645285" y="6095119"/>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1" name="object 8">
              <a:extLst>
                <a:ext uri="{FF2B5EF4-FFF2-40B4-BE49-F238E27FC236}">
                  <a16:creationId xmlns:a16="http://schemas.microsoft.com/office/drawing/2014/main" xmlns="" id="{9A3454B7-398A-4ADA-BB59-B1B7C10CE1A8}"/>
                </a:ext>
              </a:extLst>
            </p:cNvPr>
            <p:cNvSpPr>
              <a:spLocks/>
            </p:cNvSpPr>
            <p:nvPr/>
          </p:nvSpPr>
          <p:spPr bwMode="auto">
            <a:xfrm>
              <a:off x="645285" y="4396908"/>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3" name="TextBox 32">
              <a:extLst>
                <a:ext uri="{FF2B5EF4-FFF2-40B4-BE49-F238E27FC236}">
                  <a16:creationId xmlns:a16="http://schemas.microsoft.com/office/drawing/2014/main" xmlns="" id="{2610CD8B-3B6C-4529-B864-585F15F26962}"/>
                </a:ext>
              </a:extLst>
            </p:cNvPr>
            <p:cNvSpPr txBox="1"/>
            <p:nvPr/>
          </p:nvSpPr>
          <p:spPr>
            <a:xfrm>
              <a:off x="645285" y="4954242"/>
              <a:ext cx="693336" cy="584775"/>
            </a:xfrm>
            <a:prstGeom prst="rect">
              <a:avLst/>
            </a:prstGeom>
            <a:solidFill>
              <a:schemeClr val="bg1">
                <a:lumMod val="85000"/>
              </a:schemeClr>
            </a:solidFill>
          </p:spPr>
          <p:txBody>
            <a:bodyPr wrap="square" rtlCol="0" anchor="ctr">
              <a:spAutoFit/>
            </a:bodyPr>
            <a:lstStyle/>
            <a:p>
              <a:pPr algn="ctr"/>
              <a:r>
                <a:rPr lang="en-US" sz="3200" dirty="0"/>
                <a:t>03</a:t>
              </a:r>
            </a:p>
          </p:txBody>
        </p:sp>
        <p:sp>
          <p:nvSpPr>
            <p:cNvPr id="34" name="TextBox 33">
              <a:extLst>
                <a:ext uri="{FF2B5EF4-FFF2-40B4-BE49-F238E27FC236}">
                  <a16:creationId xmlns:a16="http://schemas.microsoft.com/office/drawing/2014/main" xmlns="" id="{7CB79DEE-C776-4772-AF1C-FCDB6B41DBE0}"/>
                </a:ext>
              </a:extLst>
            </p:cNvPr>
            <p:cNvSpPr txBox="1"/>
            <p:nvPr/>
          </p:nvSpPr>
          <p:spPr>
            <a:xfrm>
              <a:off x="1320569" y="4469389"/>
              <a:ext cx="7132320" cy="1554480"/>
            </a:xfrm>
            <a:prstGeom prst="rect">
              <a:avLst/>
            </a:prstGeom>
            <a:noFill/>
          </p:spPr>
          <p:txBody>
            <a:bodyPr wrap="square" rtlCol="0" anchor="ctr" anchorCtr="0">
              <a:noAutofit/>
            </a:bodyPr>
            <a:lstStyle/>
            <a:p>
              <a:pPr>
                <a:spcBef>
                  <a:spcPts val="200"/>
                </a:spcBef>
                <a:spcAft>
                  <a:spcPts val="200"/>
                </a:spcAft>
                <a:defRPr/>
              </a:pPr>
              <a:r>
                <a:rPr lang="en-US" sz="1000" dirty="0">
                  <a:latin typeface="+mj-lt"/>
                  <a:cs typeface="Arial" panose="020B0604020202020204" pitchFamily="34" charset="0"/>
                </a:rPr>
                <a:t>Company ABC is typically long AA. </a:t>
              </a:r>
            </a:p>
            <a:p>
              <a:pPr marL="118872" indent="-118872" fontAlgn="base">
                <a:spcBef>
                  <a:spcPts val="200"/>
                </a:spcBef>
                <a:spcAft>
                  <a:spcPts val="200"/>
                </a:spcAft>
                <a:buClr>
                  <a:srgbClr val="3C3D3E"/>
                </a:buClr>
                <a:buSzPct val="100000"/>
                <a:buFont typeface="Arial" panose="020B0604020202020204" pitchFamily="34" charset="0"/>
                <a:buChar char="•"/>
                <a:defRPr/>
              </a:pPr>
              <a:r>
                <a:rPr lang="en-US" sz="1000" dirty="0">
                  <a:latin typeface="+mj-lt"/>
                  <a:cs typeface="Arial" panose="020B0604020202020204" pitchFamily="34" charset="0"/>
                </a:rPr>
                <a:t>If the AA has been weakening against the dollar and the treasury manager expects this trend to continue, he will consider selling any excess AA forward (thus reducing AA exposure and minimizing expected translation losses). </a:t>
              </a:r>
            </a:p>
            <a:p>
              <a:pPr marL="118872" indent="-118872" fontAlgn="base">
                <a:spcBef>
                  <a:spcPts val="200"/>
                </a:spcBef>
                <a:spcAft>
                  <a:spcPts val="200"/>
                </a:spcAft>
                <a:buClr>
                  <a:srgbClr val="3C3D3E"/>
                </a:buClr>
                <a:buSzPct val="100000"/>
                <a:buFont typeface="Arial" panose="020B0604020202020204" pitchFamily="34" charset="0"/>
                <a:buChar char="•"/>
                <a:defRPr/>
              </a:pPr>
              <a:r>
                <a:rPr lang="en-US" sz="1000" dirty="0">
                  <a:latin typeface="+mj-lt"/>
                  <a:cs typeface="Arial" panose="020B0604020202020204" pitchFamily="34" charset="0"/>
                </a:rPr>
                <a:t>Additionally, the biweekly AA exposure update performed by the treasury manager might result in changes in the forecasted AA cash position. Such changes in the forecast, depending on their significance, can result in additional forward AA sales to keep the hedges in line with the adjusted exposures.</a:t>
              </a:r>
            </a:p>
          </p:txBody>
        </p:sp>
      </p:grpSp>
    </p:spTree>
    <p:extLst>
      <p:ext uri="{BB962C8B-B14F-4D97-AF65-F5344CB8AC3E}">
        <p14:creationId xmlns:p14="http://schemas.microsoft.com/office/powerpoint/2010/main" val="330480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6B2C5-E68F-4B9E-866F-0CB9768B61E9}"/>
              </a:ext>
            </a:extLst>
          </p:cNvPr>
          <p:cNvSpPr>
            <a:spLocks noGrp="1"/>
          </p:cNvSpPr>
          <p:nvPr>
            <p:ph type="title"/>
          </p:nvPr>
        </p:nvSpPr>
        <p:spPr/>
        <p:txBody>
          <a:bodyPr/>
          <a:lstStyle/>
          <a:p>
            <a:r>
              <a:rPr lang="en-AU" dirty="0"/>
              <a:t>Appendix: FX Background/Strategy (2/2)</a:t>
            </a:r>
          </a:p>
        </p:txBody>
      </p:sp>
      <p:sp>
        <p:nvSpPr>
          <p:cNvPr id="3" name="Slide Number Placeholder 2">
            <a:extLst>
              <a:ext uri="{FF2B5EF4-FFF2-40B4-BE49-F238E27FC236}">
                <a16:creationId xmlns:a16="http://schemas.microsoft.com/office/drawing/2014/main" xmlns="" id="{04E22C0A-7E48-46F0-BE2D-A36300D1EF1C}"/>
              </a:ext>
            </a:extLst>
          </p:cNvPr>
          <p:cNvSpPr>
            <a:spLocks noGrp="1"/>
          </p:cNvSpPr>
          <p:nvPr>
            <p:ph type="sldNum" sz="quarter" idx="11"/>
          </p:nvPr>
        </p:nvSpPr>
        <p:spPr/>
        <p:txBody>
          <a:bodyPr/>
          <a:lstStyle/>
          <a:p>
            <a:fld id="{1C026648-BCB3-47E3-8128-611D1202DC8A}" type="slidenum">
              <a:rPr lang="en-US" smtClean="0"/>
              <a:pPr/>
              <a:t>17</a:t>
            </a:fld>
            <a:endParaRPr lang="en-US" dirty="0"/>
          </a:p>
        </p:txBody>
      </p:sp>
      <p:sp>
        <p:nvSpPr>
          <p:cNvPr id="4" name="Rectangle 3">
            <a:extLst>
              <a:ext uri="{FF2B5EF4-FFF2-40B4-BE49-F238E27FC236}">
                <a16:creationId xmlns:a16="http://schemas.microsoft.com/office/drawing/2014/main" xmlns="" id="{71CB7A6F-9202-4111-9482-EAB155D45369}"/>
              </a:ext>
            </a:extLst>
          </p:cNvPr>
          <p:cNvSpPr/>
          <p:nvPr/>
        </p:nvSpPr>
        <p:spPr>
          <a:xfrm>
            <a:off x="2100073" y="1268944"/>
            <a:ext cx="7992495" cy="4903256"/>
          </a:xfrm>
          <a:prstGeom prst="rect">
            <a:avLst/>
          </a:prstGeom>
          <a:noFill/>
          <a:ln>
            <a:solidFill>
              <a:schemeClr val="accent4"/>
            </a:solidFill>
          </a:ln>
        </p:spPr>
        <p:txBody>
          <a:bodyPr wrap="square" tIns="91440" bIns="91440">
            <a:noAutofit/>
          </a:bodyPr>
          <a:lstStyle/>
          <a:p>
            <a:pPr algn="ctr"/>
            <a:endParaRPr lang="en-US" altLang="en-US" sz="1400" dirty="0">
              <a:solidFill>
                <a:schemeClr val="bg1"/>
              </a:solidFill>
              <a:latin typeface="+mj-lt"/>
              <a:cs typeface="Tahoma" panose="020B0604030504040204" pitchFamily="34" charset="0"/>
            </a:endParaRPr>
          </a:p>
        </p:txBody>
      </p:sp>
      <p:sp>
        <p:nvSpPr>
          <p:cNvPr id="7" name="object 8">
            <a:extLst>
              <a:ext uri="{FF2B5EF4-FFF2-40B4-BE49-F238E27FC236}">
                <a16:creationId xmlns:a16="http://schemas.microsoft.com/office/drawing/2014/main" xmlns="" id="{57B24F63-6229-41B5-8A9D-C2F44662738B}"/>
              </a:ext>
            </a:extLst>
          </p:cNvPr>
          <p:cNvSpPr>
            <a:spLocks/>
          </p:cNvSpPr>
          <p:nvPr/>
        </p:nvSpPr>
        <p:spPr bwMode="auto">
          <a:xfrm>
            <a:off x="2169285" y="5934471"/>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8" name="object 8">
            <a:extLst>
              <a:ext uri="{FF2B5EF4-FFF2-40B4-BE49-F238E27FC236}">
                <a16:creationId xmlns:a16="http://schemas.microsoft.com/office/drawing/2014/main" xmlns="" id="{5AC3A2E3-C6B2-4198-89C0-F5B78844A2D5}"/>
              </a:ext>
            </a:extLst>
          </p:cNvPr>
          <p:cNvSpPr>
            <a:spLocks/>
          </p:cNvSpPr>
          <p:nvPr/>
        </p:nvSpPr>
        <p:spPr bwMode="auto">
          <a:xfrm>
            <a:off x="2169285" y="3725661"/>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9" name="TextBox 8">
            <a:extLst>
              <a:ext uri="{FF2B5EF4-FFF2-40B4-BE49-F238E27FC236}">
                <a16:creationId xmlns:a16="http://schemas.microsoft.com/office/drawing/2014/main" xmlns="" id="{E867BEBE-04F3-4996-AB6C-3C5EBECC5B9A}"/>
              </a:ext>
            </a:extLst>
          </p:cNvPr>
          <p:cNvSpPr txBox="1"/>
          <p:nvPr/>
        </p:nvSpPr>
        <p:spPr>
          <a:xfrm>
            <a:off x="2169285" y="4549555"/>
            <a:ext cx="693336" cy="584775"/>
          </a:xfrm>
          <a:prstGeom prst="rect">
            <a:avLst/>
          </a:prstGeom>
          <a:solidFill>
            <a:schemeClr val="bg1">
              <a:lumMod val="85000"/>
            </a:schemeClr>
          </a:solidFill>
        </p:spPr>
        <p:txBody>
          <a:bodyPr wrap="square" rtlCol="0" anchor="ctr">
            <a:spAutoFit/>
          </a:bodyPr>
          <a:lstStyle/>
          <a:p>
            <a:pPr algn="ctr"/>
            <a:r>
              <a:rPr lang="en-US" sz="3200" dirty="0"/>
              <a:t>05</a:t>
            </a:r>
          </a:p>
        </p:txBody>
      </p:sp>
      <p:sp>
        <p:nvSpPr>
          <p:cNvPr id="10" name="TextBox 9">
            <a:extLst>
              <a:ext uri="{FF2B5EF4-FFF2-40B4-BE49-F238E27FC236}">
                <a16:creationId xmlns:a16="http://schemas.microsoft.com/office/drawing/2014/main" xmlns="" id="{DFC39FCF-94A0-4AAA-8E67-988CD549C79D}"/>
              </a:ext>
            </a:extLst>
          </p:cNvPr>
          <p:cNvSpPr txBox="1"/>
          <p:nvPr/>
        </p:nvSpPr>
        <p:spPr>
          <a:xfrm>
            <a:off x="2844569" y="3836101"/>
            <a:ext cx="7132320" cy="2011680"/>
          </a:xfrm>
          <a:prstGeom prst="rect">
            <a:avLst/>
          </a:prstGeom>
          <a:noFill/>
        </p:spPr>
        <p:txBody>
          <a:bodyPr wrap="square" rtlCol="0" anchor="ctr">
            <a:noAutofit/>
          </a:bodyPr>
          <a:lstStyle/>
          <a:p>
            <a:pPr>
              <a:spcBef>
                <a:spcPts val="200"/>
              </a:spcBef>
              <a:spcAft>
                <a:spcPts val="200"/>
              </a:spcAft>
              <a:defRPr/>
            </a:pPr>
            <a:r>
              <a:rPr lang="en-US" sz="1000" dirty="0">
                <a:latin typeface="+mj-lt"/>
                <a:cs typeface="Arial" panose="020B0604020202020204" pitchFamily="34" charset="0"/>
              </a:rPr>
              <a:t>AA Fluctuation</a:t>
            </a:r>
          </a:p>
          <a:p>
            <a:pPr marL="173736" indent="-173736" fontAlgn="base">
              <a:spcBef>
                <a:spcPts val="200"/>
              </a:spcBef>
              <a:spcAft>
                <a:spcPts val="200"/>
              </a:spcAft>
              <a:buClr>
                <a:srgbClr val="3C3D3E"/>
              </a:buClr>
              <a:buSzPct val="100000"/>
              <a:buFont typeface="Arial" panose="020B0604020202020204" pitchFamily="34" charset="0"/>
              <a:buChar char="•"/>
              <a:defRPr/>
            </a:pPr>
            <a:r>
              <a:rPr lang="en-US" sz="1000" dirty="0">
                <a:latin typeface="+mj-lt"/>
                <a:cs typeface="Arial" panose="020B0604020202020204" pitchFamily="34" charset="0"/>
              </a:rPr>
              <a:t>The purchased AA put option protects Company ABC in the event of a weakening AA. In this scenario, translation of the AA balance sheet exposure will result in a remeasurement loss. The purchased AA put option will increase in value, resulting in a gain that will offset the remeasurement loss. The written AA call option will expire worthless.</a:t>
            </a:r>
          </a:p>
          <a:p>
            <a:pPr marL="173736" indent="-173736" fontAlgn="base">
              <a:spcBef>
                <a:spcPts val="200"/>
              </a:spcBef>
              <a:spcAft>
                <a:spcPts val="200"/>
              </a:spcAft>
              <a:buClr>
                <a:srgbClr val="3C3D3E"/>
              </a:buClr>
              <a:buSzPct val="100000"/>
              <a:buFont typeface="Arial" panose="020B0604020202020204" pitchFamily="34" charset="0"/>
              <a:buChar char="•"/>
              <a:defRPr/>
            </a:pPr>
            <a:r>
              <a:rPr lang="en-US" sz="1000" dirty="0">
                <a:latin typeface="+mj-lt"/>
                <a:cs typeface="Arial" panose="020B0604020202020204" pitchFamily="34" charset="0"/>
              </a:rPr>
              <a:t>In the event of a strengthening AA, remeasurement of the AA balance sheet exposure will result in a gain. The purchased AA put option will expire worthless. The written AA call option, however, will be exercised by the counterparty, resulting in a loss for Company ABC on the option exercise. This loss incurred from the exercise of the written call option will be offset by the remeasurement gain on the AA exposure (the AA exposure remeasured should exceed the AA covered by the written call option, as described above, resulting in a net gain).</a:t>
            </a:r>
          </a:p>
        </p:txBody>
      </p:sp>
      <p:sp>
        <p:nvSpPr>
          <p:cNvPr id="12" name="object 8">
            <a:extLst>
              <a:ext uri="{FF2B5EF4-FFF2-40B4-BE49-F238E27FC236}">
                <a16:creationId xmlns:a16="http://schemas.microsoft.com/office/drawing/2014/main" xmlns="" id="{C52F5599-118A-4388-829C-83FF35FDA432}"/>
              </a:ext>
            </a:extLst>
          </p:cNvPr>
          <p:cNvSpPr>
            <a:spLocks/>
          </p:cNvSpPr>
          <p:nvPr/>
        </p:nvSpPr>
        <p:spPr bwMode="auto">
          <a:xfrm>
            <a:off x="2169285" y="3517538"/>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13" name="object 8">
            <a:extLst>
              <a:ext uri="{FF2B5EF4-FFF2-40B4-BE49-F238E27FC236}">
                <a16:creationId xmlns:a16="http://schemas.microsoft.com/office/drawing/2014/main" xmlns="" id="{160DF239-5E3C-4D00-84A8-AA1CA619EC39}"/>
              </a:ext>
            </a:extLst>
          </p:cNvPr>
          <p:cNvSpPr>
            <a:spLocks/>
          </p:cNvSpPr>
          <p:nvPr/>
        </p:nvSpPr>
        <p:spPr bwMode="auto">
          <a:xfrm>
            <a:off x="2169285" y="1356233"/>
            <a:ext cx="7863840" cy="0"/>
          </a:xfrm>
          <a:custGeom>
            <a:avLst/>
            <a:gdLst>
              <a:gd name="T0" fmla="*/ 0 w 3093720"/>
              <a:gd name="T1" fmla="*/ 3094044 w 3093720"/>
              <a:gd name="T2" fmla="*/ 0 60000 65536"/>
              <a:gd name="T3" fmla="*/ 0 60000 65536"/>
            </a:gdLst>
            <a:ahLst/>
            <a:cxnLst>
              <a:cxn ang="T2">
                <a:pos x="T0" y="0"/>
              </a:cxn>
              <a:cxn ang="T3">
                <a:pos x="T1" y="0"/>
              </a:cxn>
            </a:cxnLst>
            <a:rect l="0" t="0" r="r" b="b"/>
            <a:pathLst>
              <a:path w="3093720">
                <a:moveTo>
                  <a:pt x="0" y="0"/>
                </a:moveTo>
                <a:lnTo>
                  <a:pt x="3093726" y="0"/>
                </a:lnTo>
              </a:path>
            </a:pathLst>
          </a:custGeom>
          <a:noFill/>
          <a:ln w="28575">
            <a:solidFill>
              <a:schemeClr val="accent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14" name="TextBox 13">
            <a:extLst>
              <a:ext uri="{FF2B5EF4-FFF2-40B4-BE49-F238E27FC236}">
                <a16:creationId xmlns:a16="http://schemas.microsoft.com/office/drawing/2014/main" xmlns="" id="{CDF3B7E6-C143-4A0B-9D86-26B67103426A}"/>
              </a:ext>
            </a:extLst>
          </p:cNvPr>
          <p:cNvSpPr txBox="1"/>
          <p:nvPr/>
        </p:nvSpPr>
        <p:spPr>
          <a:xfrm>
            <a:off x="2169285" y="2144499"/>
            <a:ext cx="693336" cy="584775"/>
          </a:xfrm>
          <a:prstGeom prst="rect">
            <a:avLst/>
          </a:prstGeom>
          <a:solidFill>
            <a:schemeClr val="bg1">
              <a:lumMod val="85000"/>
            </a:schemeClr>
          </a:solidFill>
        </p:spPr>
        <p:txBody>
          <a:bodyPr wrap="square" rtlCol="0" anchor="ctr">
            <a:spAutoFit/>
          </a:bodyPr>
          <a:lstStyle/>
          <a:p>
            <a:pPr algn="ctr"/>
            <a:r>
              <a:rPr lang="en-US" sz="3200" dirty="0"/>
              <a:t>04</a:t>
            </a:r>
          </a:p>
        </p:txBody>
      </p:sp>
      <p:sp>
        <p:nvSpPr>
          <p:cNvPr id="15" name="TextBox 14">
            <a:extLst>
              <a:ext uri="{FF2B5EF4-FFF2-40B4-BE49-F238E27FC236}">
                <a16:creationId xmlns:a16="http://schemas.microsoft.com/office/drawing/2014/main" xmlns="" id="{B3F123D8-8E94-4067-8D7F-DC01F8910308}"/>
              </a:ext>
            </a:extLst>
          </p:cNvPr>
          <p:cNvSpPr txBox="1"/>
          <p:nvPr/>
        </p:nvSpPr>
        <p:spPr>
          <a:xfrm>
            <a:off x="2844569" y="1431045"/>
            <a:ext cx="7132320" cy="2011680"/>
          </a:xfrm>
          <a:prstGeom prst="rect">
            <a:avLst/>
          </a:prstGeom>
          <a:noFill/>
          <a:ln>
            <a:noFill/>
          </a:ln>
        </p:spPr>
        <p:txBody>
          <a:bodyPr wrap="square" rtlCol="0" anchor="ctr">
            <a:noAutofit/>
          </a:bodyPr>
          <a:lstStyle/>
          <a:p>
            <a:pPr>
              <a:defRPr/>
            </a:pPr>
            <a:r>
              <a:rPr lang="en-US" sz="1000" dirty="0">
                <a:latin typeface="+mj-lt"/>
                <a:cs typeface="Arial" panose="020B0604020202020204" pitchFamily="34" charset="0"/>
              </a:rPr>
              <a:t>AA foreign exchange options are utilized to hedge any remaining net unhedged AA exposures. The strategy utilized by the treasury manager in this area involves the purchase of an AA put option (maturity date of quarter-end, strike price equal to current AA exchange rate and option amount equal to remaining unhedged quarter end AA exposure). While the treasury manager purchases this AA put option, he will also sell an AA call option that has the same maturity date and strike price. The amount of AA covered by this written call option is set at the amount necessary so that the option premium received by Company ABC from the sale of this call option exactly offsets the option premium paid by Company ABC on the purchase of the AA put option. Additionally, according to the treasury manager, Company ABC’s unhedged AA exposure will always remain in excess of the AA covered by the written call option (i.e., the written option is “covered” in that Company ABC maintains sufficient AA positions).</a:t>
            </a:r>
          </a:p>
        </p:txBody>
      </p:sp>
    </p:spTree>
    <p:extLst>
      <p:ext uri="{BB962C8B-B14F-4D97-AF65-F5344CB8AC3E}">
        <p14:creationId xmlns:p14="http://schemas.microsoft.com/office/powerpoint/2010/main" val="1244614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365126"/>
            <a:ext cx="10515600" cy="1085988"/>
          </a:xfrm>
        </p:spPr>
        <p:txBody>
          <a:bodyPr/>
          <a:lstStyle/>
          <a:p>
            <a:r>
              <a:rPr lang="en-US" altLang="en-US" dirty="0">
                <a:latin typeface="Arial" charset="0"/>
                <a:cs typeface="Arial" charset="0"/>
              </a:rPr>
              <a:t>Table of Contents</a:t>
            </a:r>
          </a:p>
        </p:txBody>
      </p:sp>
      <p:pic>
        <p:nvPicPr>
          <p:cNvPr id="10" name="Picture Placeholder 9">
            <a:extLst>
              <a:ext uri="{FF2B5EF4-FFF2-40B4-BE49-F238E27FC236}">
                <a16:creationId xmlns:a16="http://schemas.microsoft.com/office/drawing/2014/main" xmlns="" id="{045A7923-7631-414A-B659-3AF9FD162B40}"/>
              </a:ext>
            </a:extLst>
          </p:cNvPr>
          <p:cNvPicPr>
            <a:picLocks noChangeAspect="1"/>
          </p:cNvPicPr>
          <p:nvPr/>
        </p:nvPicPr>
        <p:blipFill rotWithShape="1">
          <a:blip r:embed="rId2">
            <a:extLst>
              <a:ext uri="{28A0092B-C50C-407E-A947-70E740481C1C}">
                <a14:useLocalDpi xmlns:a14="http://schemas.microsoft.com/office/drawing/2010/main" val="0"/>
              </a:ext>
            </a:extLst>
          </a:blip>
          <a:srcRect l="103" t="33706" r="-103" b="25847"/>
          <a:stretch/>
        </p:blipFill>
        <p:spPr>
          <a:xfrm>
            <a:off x="2100074" y="1152103"/>
            <a:ext cx="8567927" cy="1271016"/>
          </a:xfrm>
          <a:prstGeom prst="rect">
            <a:avLst/>
          </a:prstGeom>
        </p:spPr>
      </p:pic>
      <p:sp>
        <p:nvSpPr>
          <p:cNvPr id="15" name="Text Placeholder 3">
            <a:extLst>
              <a:ext uri="{FF2B5EF4-FFF2-40B4-BE49-F238E27FC236}">
                <a16:creationId xmlns:a16="http://schemas.microsoft.com/office/drawing/2014/main" xmlns="" id="{E2C4606E-EF77-47FC-A1BB-AEF9B3B43399}"/>
              </a:ext>
            </a:extLst>
          </p:cNvPr>
          <p:cNvSpPr txBox="1">
            <a:spLocks/>
          </p:cNvSpPr>
          <p:nvPr/>
        </p:nvSpPr>
        <p:spPr>
          <a:xfrm>
            <a:off x="6468400" y="2824828"/>
            <a:ext cx="3632673" cy="3347373"/>
          </a:xfrm>
          <a:prstGeom prst="rect">
            <a:avLst/>
          </a:prstGeom>
        </p:spPr>
        <p:txBody>
          <a:bodyPr numCol="1"/>
          <a:lstStyle>
            <a:lvl1pPr marL="173038" indent="-173038" algn="l" defTabSz="914400" rtl="0" eaLnBrk="1" latinLnBrk="0" hangingPunct="1">
              <a:lnSpc>
                <a:spcPct val="100000"/>
              </a:lnSpc>
              <a:spcBef>
                <a:spcPts val="1000"/>
              </a:spcBef>
              <a:spcAft>
                <a:spcPts val="200"/>
              </a:spcAft>
              <a:buFont typeface="Arial" panose="020B0604020202020204" pitchFamily="34" charset="0"/>
              <a:buChar char="•"/>
              <a:defRPr sz="1400" kern="1200">
                <a:solidFill>
                  <a:schemeClr val="tx2"/>
                </a:solidFill>
                <a:latin typeface="+mn-lt"/>
                <a:ea typeface="+mn-ea"/>
                <a:cs typeface="+mn-cs"/>
              </a:defRPr>
            </a:lvl1pPr>
            <a:lvl2pPr marL="344488" indent="-171450" algn="l" defTabSz="914400" rtl="0" eaLnBrk="1" latinLnBrk="0" hangingPunct="1">
              <a:lnSpc>
                <a:spcPct val="100000"/>
              </a:lnSpc>
              <a:spcBef>
                <a:spcPts val="500"/>
              </a:spcBef>
              <a:spcAft>
                <a:spcPts val="200"/>
              </a:spcAft>
              <a:buFont typeface="Arial" panose="020B0604020202020204" pitchFamily="34" charset="0"/>
              <a:buChar char="−"/>
              <a:defRPr sz="1200" kern="1200">
                <a:solidFill>
                  <a:schemeClr val="tx2"/>
                </a:solidFill>
                <a:latin typeface="+mn-lt"/>
                <a:ea typeface="+mn-ea"/>
                <a:cs typeface="+mn-cs"/>
              </a:defRPr>
            </a:lvl2pPr>
            <a:lvl3pPr marL="517525" indent="-173038" algn="l" defTabSz="914400" rtl="0" eaLnBrk="1" latinLnBrk="0" hangingPunct="1">
              <a:lnSpc>
                <a:spcPct val="100000"/>
              </a:lnSpc>
              <a:spcBef>
                <a:spcPts val="200"/>
              </a:spcBef>
              <a:spcAft>
                <a:spcPts val="200"/>
              </a:spcAft>
              <a:buFont typeface="Arial" panose="020B0604020202020204" pitchFamily="34" charset="0"/>
              <a:buChar char="•"/>
              <a:defRPr sz="1100" kern="1200">
                <a:solidFill>
                  <a:schemeClr val="tx2"/>
                </a:solidFill>
                <a:latin typeface="+mn-lt"/>
                <a:ea typeface="+mn-ea"/>
                <a:cs typeface="+mn-cs"/>
              </a:defRPr>
            </a:lvl3pPr>
            <a:lvl4pPr marL="630238" indent="-112713" algn="l" defTabSz="914400" rtl="0" eaLnBrk="1" latinLnBrk="0" hangingPunct="1">
              <a:lnSpc>
                <a:spcPct val="100000"/>
              </a:lnSpc>
              <a:spcBef>
                <a:spcPts val="200"/>
              </a:spcBef>
              <a:spcAft>
                <a:spcPts val="200"/>
              </a:spcAft>
              <a:buFont typeface="Arial" panose="020B0604020202020204" pitchFamily="34" charset="0"/>
              <a:buChar char="−"/>
              <a:defRPr sz="1050" kern="1200">
                <a:solidFill>
                  <a:schemeClr val="tx2"/>
                </a:solidFill>
                <a:latin typeface="+mn-lt"/>
                <a:ea typeface="+mn-ea"/>
                <a:cs typeface="+mn-cs"/>
              </a:defRPr>
            </a:lvl4pPr>
            <a:lvl5pPr marL="741363" indent="-111125" algn="l" defTabSz="914400" rtl="0" eaLnBrk="1" latinLnBrk="0" hangingPunct="1">
              <a:lnSpc>
                <a:spcPct val="100000"/>
              </a:lnSpc>
              <a:spcBef>
                <a:spcPts val="200"/>
              </a:spcBef>
              <a:spcAft>
                <a:spcPts val="200"/>
              </a:spcAft>
              <a:buFont typeface="Arial" panose="020B0604020202020204" pitchFamily="34" charset="0"/>
              <a:buChar char="•"/>
              <a:defRPr sz="105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6344" indent="-466344">
              <a:spcBef>
                <a:spcPts val="300"/>
              </a:spcBef>
              <a:spcAft>
                <a:spcPts val="300"/>
              </a:spcAft>
              <a:buNone/>
            </a:pPr>
            <a:r>
              <a:rPr lang="en-US" altLang="en-US" sz="1100" b="1" dirty="0"/>
              <a:t>11	Background: Cash Management and Wire Transfers</a:t>
            </a:r>
          </a:p>
          <a:p>
            <a:pPr marL="466344" indent="-466344">
              <a:spcBef>
                <a:spcPts val="300"/>
              </a:spcBef>
              <a:spcAft>
                <a:spcPts val="300"/>
              </a:spcAft>
              <a:buNone/>
            </a:pPr>
            <a:r>
              <a:rPr lang="en-US" sz="1100" b="1" dirty="0"/>
              <a:t>14	Background: Investments</a:t>
            </a:r>
          </a:p>
          <a:p>
            <a:pPr marL="466344" indent="-466344">
              <a:spcBef>
                <a:spcPts val="300"/>
              </a:spcBef>
              <a:spcAft>
                <a:spcPts val="300"/>
              </a:spcAft>
              <a:buNone/>
            </a:pPr>
            <a:r>
              <a:rPr lang="en-US" sz="1100" b="1" dirty="0"/>
              <a:t>16	Background: FX</a:t>
            </a:r>
          </a:p>
          <a:p>
            <a:pPr marL="466344" indent="-466344">
              <a:spcBef>
                <a:spcPts val="300"/>
              </a:spcBef>
              <a:spcAft>
                <a:spcPts val="300"/>
              </a:spcAft>
              <a:buAutoNum type="arabicPlain" startAt="17"/>
            </a:pPr>
            <a:r>
              <a:rPr lang="en-IN" sz="1100" b="1" dirty="0"/>
              <a:t>Action Matrix</a:t>
            </a:r>
          </a:p>
          <a:p>
            <a:pPr marL="466344" indent="-466344">
              <a:spcBef>
                <a:spcPts val="300"/>
              </a:spcBef>
              <a:spcAft>
                <a:spcPts val="300"/>
              </a:spcAft>
              <a:buNone/>
            </a:pPr>
            <a:r>
              <a:rPr lang="en-IN" sz="1100" b="1" dirty="0"/>
              <a:t>18	Best Practices</a:t>
            </a:r>
          </a:p>
          <a:p>
            <a:pPr marL="466344" indent="-466344">
              <a:spcBef>
                <a:spcPts val="300"/>
              </a:spcBef>
              <a:spcAft>
                <a:spcPts val="300"/>
              </a:spcAft>
              <a:buNone/>
            </a:pPr>
            <a:r>
              <a:rPr lang="en-US" sz="1100" b="1" dirty="0"/>
              <a:t>19	Appendix: FX Background/Strategy </a:t>
            </a:r>
          </a:p>
        </p:txBody>
      </p:sp>
      <p:sp>
        <p:nvSpPr>
          <p:cNvPr id="2" name="Slide Number Placeholder 1">
            <a:extLst>
              <a:ext uri="{FF2B5EF4-FFF2-40B4-BE49-F238E27FC236}">
                <a16:creationId xmlns:a16="http://schemas.microsoft.com/office/drawing/2014/main" xmlns="" id="{068921CE-F726-49BB-9EBC-257CEEDE8140}"/>
              </a:ext>
            </a:extLst>
          </p:cNvPr>
          <p:cNvSpPr>
            <a:spLocks noGrp="1"/>
          </p:cNvSpPr>
          <p:nvPr>
            <p:ph type="sldNum" sz="quarter" idx="11"/>
          </p:nvPr>
        </p:nvSpPr>
        <p:spPr/>
        <p:txBody>
          <a:bodyPr/>
          <a:lstStyle/>
          <a:p>
            <a:fld id="{1C026648-BCB3-47E3-8128-611D1202DC8A}" type="slidenum">
              <a:rPr lang="en-US" smtClean="0"/>
              <a:pPr/>
              <a:t>2</a:t>
            </a:fld>
            <a:endParaRPr lang="en-US" dirty="0"/>
          </a:p>
        </p:txBody>
      </p:sp>
      <p:sp>
        <p:nvSpPr>
          <p:cNvPr id="9" name="Text Placeholder 3">
            <a:extLst>
              <a:ext uri="{FF2B5EF4-FFF2-40B4-BE49-F238E27FC236}">
                <a16:creationId xmlns:a16="http://schemas.microsoft.com/office/drawing/2014/main" xmlns="" id="{E5B80D99-D9C2-48FF-B36A-0783263F011D}"/>
              </a:ext>
            </a:extLst>
          </p:cNvPr>
          <p:cNvSpPr txBox="1">
            <a:spLocks/>
          </p:cNvSpPr>
          <p:nvPr/>
        </p:nvSpPr>
        <p:spPr>
          <a:xfrm>
            <a:off x="2100073" y="2824828"/>
            <a:ext cx="3632673" cy="3347373"/>
          </a:xfrm>
          <a:prstGeom prst="rect">
            <a:avLst/>
          </a:prstGeom>
        </p:spPr>
        <p:txBody>
          <a:bodyPr numCol="1"/>
          <a:lstStyle>
            <a:lvl1pPr marL="173038" indent="-173038" algn="l" defTabSz="914400" rtl="0" eaLnBrk="1" latinLnBrk="0" hangingPunct="1">
              <a:lnSpc>
                <a:spcPct val="100000"/>
              </a:lnSpc>
              <a:spcBef>
                <a:spcPts val="1000"/>
              </a:spcBef>
              <a:spcAft>
                <a:spcPts val="200"/>
              </a:spcAft>
              <a:buFont typeface="Arial" panose="020B0604020202020204" pitchFamily="34" charset="0"/>
              <a:buChar char="•"/>
              <a:defRPr sz="1400" kern="1200">
                <a:solidFill>
                  <a:schemeClr val="tx2"/>
                </a:solidFill>
                <a:latin typeface="+mn-lt"/>
                <a:ea typeface="+mn-ea"/>
                <a:cs typeface="+mn-cs"/>
              </a:defRPr>
            </a:lvl1pPr>
            <a:lvl2pPr marL="344488" indent="-171450" algn="l" defTabSz="914400" rtl="0" eaLnBrk="1" latinLnBrk="0" hangingPunct="1">
              <a:lnSpc>
                <a:spcPct val="100000"/>
              </a:lnSpc>
              <a:spcBef>
                <a:spcPts val="500"/>
              </a:spcBef>
              <a:spcAft>
                <a:spcPts val="200"/>
              </a:spcAft>
              <a:buFont typeface="Arial" panose="020B0604020202020204" pitchFamily="34" charset="0"/>
              <a:buChar char="−"/>
              <a:defRPr sz="1200" kern="1200">
                <a:solidFill>
                  <a:schemeClr val="tx2"/>
                </a:solidFill>
                <a:latin typeface="+mn-lt"/>
                <a:ea typeface="+mn-ea"/>
                <a:cs typeface="+mn-cs"/>
              </a:defRPr>
            </a:lvl2pPr>
            <a:lvl3pPr marL="517525" indent="-173038" algn="l" defTabSz="914400" rtl="0" eaLnBrk="1" latinLnBrk="0" hangingPunct="1">
              <a:lnSpc>
                <a:spcPct val="100000"/>
              </a:lnSpc>
              <a:spcBef>
                <a:spcPts val="200"/>
              </a:spcBef>
              <a:spcAft>
                <a:spcPts val="200"/>
              </a:spcAft>
              <a:buFont typeface="Arial" panose="020B0604020202020204" pitchFamily="34" charset="0"/>
              <a:buChar char="•"/>
              <a:defRPr sz="1100" kern="1200">
                <a:solidFill>
                  <a:schemeClr val="tx2"/>
                </a:solidFill>
                <a:latin typeface="+mn-lt"/>
                <a:ea typeface="+mn-ea"/>
                <a:cs typeface="+mn-cs"/>
              </a:defRPr>
            </a:lvl3pPr>
            <a:lvl4pPr marL="630238" indent="-112713" algn="l" defTabSz="914400" rtl="0" eaLnBrk="1" latinLnBrk="0" hangingPunct="1">
              <a:lnSpc>
                <a:spcPct val="100000"/>
              </a:lnSpc>
              <a:spcBef>
                <a:spcPts val="200"/>
              </a:spcBef>
              <a:spcAft>
                <a:spcPts val="200"/>
              </a:spcAft>
              <a:buFont typeface="Arial" panose="020B0604020202020204" pitchFamily="34" charset="0"/>
              <a:buChar char="−"/>
              <a:defRPr sz="1050" kern="1200">
                <a:solidFill>
                  <a:schemeClr val="tx2"/>
                </a:solidFill>
                <a:latin typeface="+mn-lt"/>
                <a:ea typeface="+mn-ea"/>
                <a:cs typeface="+mn-cs"/>
              </a:defRPr>
            </a:lvl4pPr>
            <a:lvl5pPr marL="741363" indent="-111125" algn="l" defTabSz="914400" rtl="0" eaLnBrk="1" latinLnBrk="0" hangingPunct="1">
              <a:lnSpc>
                <a:spcPct val="100000"/>
              </a:lnSpc>
              <a:spcBef>
                <a:spcPts val="200"/>
              </a:spcBef>
              <a:spcAft>
                <a:spcPts val="200"/>
              </a:spcAft>
              <a:buFont typeface="Arial" panose="020B0604020202020204" pitchFamily="34" charset="0"/>
              <a:buChar char="•"/>
              <a:defRPr sz="105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6344" indent="-466344">
              <a:spcBef>
                <a:spcPts val="300"/>
              </a:spcBef>
              <a:spcAft>
                <a:spcPts val="300"/>
              </a:spcAft>
              <a:buNone/>
            </a:pPr>
            <a:r>
              <a:rPr lang="en-US" sz="1100" b="1" dirty="0">
                <a:solidFill>
                  <a:schemeClr val="accent1"/>
                </a:solidFill>
              </a:rPr>
              <a:t>04	Treasury Review Audit Report: Sample 1</a:t>
            </a:r>
          </a:p>
          <a:p>
            <a:pPr marL="466344" indent="-466344">
              <a:spcBef>
                <a:spcPts val="300"/>
              </a:spcBef>
              <a:spcAft>
                <a:spcPts val="300"/>
              </a:spcAft>
              <a:buNone/>
            </a:pPr>
            <a:r>
              <a:rPr lang="en-US" sz="1100" b="1" dirty="0"/>
              <a:t>05	Executive Summary</a:t>
            </a:r>
          </a:p>
          <a:p>
            <a:pPr marL="466344" indent="-466344">
              <a:spcBef>
                <a:spcPts val="300"/>
              </a:spcBef>
              <a:spcAft>
                <a:spcPts val="300"/>
              </a:spcAft>
              <a:buNone/>
            </a:pPr>
            <a:r>
              <a:rPr lang="en-US" sz="1100" b="1" dirty="0"/>
              <a:t>06	Objective and Scope</a:t>
            </a:r>
          </a:p>
          <a:p>
            <a:pPr marL="466344" indent="-466344">
              <a:spcBef>
                <a:spcPts val="300"/>
              </a:spcBef>
              <a:spcAft>
                <a:spcPts val="300"/>
              </a:spcAft>
              <a:buNone/>
            </a:pPr>
            <a:r>
              <a:rPr lang="en-US" sz="1100" b="1" dirty="0"/>
              <a:t>07	Summary of Procedures Performed </a:t>
            </a:r>
          </a:p>
          <a:p>
            <a:pPr marL="466344" indent="-466344">
              <a:spcBef>
                <a:spcPts val="300"/>
              </a:spcBef>
              <a:spcAft>
                <a:spcPts val="300"/>
              </a:spcAft>
              <a:buNone/>
            </a:pPr>
            <a:r>
              <a:rPr lang="en-US" altLang="en-US" sz="1100" b="1" dirty="0"/>
              <a:t>09 	Acknowledgments</a:t>
            </a:r>
          </a:p>
          <a:p>
            <a:pPr marL="463550" indent="-463550">
              <a:spcBef>
                <a:spcPts val="300"/>
              </a:spcBef>
              <a:spcAft>
                <a:spcPts val="300"/>
              </a:spcAft>
              <a:buNone/>
            </a:pPr>
            <a:r>
              <a:rPr lang="en-US" altLang="en-US" sz="1100" b="1" dirty="0"/>
              <a:t>10	General Background</a:t>
            </a:r>
          </a:p>
        </p:txBody>
      </p:sp>
    </p:spTree>
    <p:extLst>
      <p:ext uri="{BB962C8B-B14F-4D97-AF65-F5344CB8AC3E}">
        <p14:creationId xmlns:p14="http://schemas.microsoft.com/office/powerpoint/2010/main" val="124000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60ACA2-B373-4141-9253-4FD67BCBCD4A}"/>
              </a:ext>
            </a:extLst>
          </p:cNvPr>
          <p:cNvSpPr>
            <a:spLocks noGrp="1"/>
          </p:cNvSpPr>
          <p:nvPr>
            <p:ph type="title"/>
          </p:nvPr>
        </p:nvSpPr>
        <p:spPr>
          <a:xfrm>
            <a:off x="2100072" y="0"/>
            <a:ext cx="8001000" cy="1143000"/>
          </a:xfrm>
        </p:spPr>
        <p:txBody>
          <a:bodyPr/>
          <a:lstStyle/>
          <a:p>
            <a:r>
              <a:rPr lang="en-AU" dirty="0"/>
              <a:t>Executive Summary</a:t>
            </a:r>
          </a:p>
        </p:txBody>
      </p:sp>
      <p:sp>
        <p:nvSpPr>
          <p:cNvPr id="3" name="Slide Number Placeholder 2">
            <a:extLst>
              <a:ext uri="{FF2B5EF4-FFF2-40B4-BE49-F238E27FC236}">
                <a16:creationId xmlns:a16="http://schemas.microsoft.com/office/drawing/2014/main" xmlns="" id="{E54AC36C-6345-4342-8C26-281D23AB241C}"/>
              </a:ext>
            </a:extLst>
          </p:cNvPr>
          <p:cNvSpPr>
            <a:spLocks noGrp="1"/>
          </p:cNvSpPr>
          <p:nvPr>
            <p:ph type="sldNum" sz="quarter" idx="11"/>
          </p:nvPr>
        </p:nvSpPr>
        <p:spPr/>
        <p:txBody>
          <a:bodyPr/>
          <a:lstStyle/>
          <a:p>
            <a:fld id="{1C026648-BCB3-47E3-8128-611D1202DC8A}" type="slidenum">
              <a:rPr lang="en-US" smtClean="0"/>
              <a:pPr/>
              <a:t>3</a:t>
            </a:fld>
            <a:endParaRPr lang="en-US" dirty="0"/>
          </a:p>
        </p:txBody>
      </p:sp>
      <p:sp>
        <p:nvSpPr>
          <p:cNvPr id="5" name="Rectangle 3">
            <a:extLst>
              <a:ext uri="{FF2B5EF4-FFF2-40B4-BE49-F238E27FC236}">
                <a16:creationId xmlns:a16="http://schemas.microsoft.com/office/drawing/2014/main" xmlns="" id="{52FE34CF-63DB-4E0F-A929-666A9A418D21}"/>
              </a:ext>
            </a:extLst>
          </p:cNvPr>
          <p:cNvSpPr>
            <a:spLocks noChangeArrowheads="1"/>
          </p:cNvSpPr>
          <p:nvPr/>
        </p:nvSpPr>
        <p:spPr bwMode="auto">
          <a:xfrm>
            <a:off x="2100072" y="1828839"/>
            <a:ext cx="8001000" cy="3931920"/>
          </a:xfrm>
          <a:prstGeom prst="rect">
            <a:avLst/>
          </a:prstGeom>
          <a:solidFill>
            <a:schemeClr val="bg1"/>
          </a:solidFill>
          <a:ln w="19050">
            <a:solidFill>
              <a:schemeClr val="accent4"/>
            </a:solidFill>
            <a:prstDash val="solid"/>
          </a:ln>
          <a:effectLst/>
        </p:spPr>
        <p:txBody>
          <a:bodyPr lIns="88900" tIns="182880" rIns="88900" bIns="44450" anchor="t"/>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173736"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Treasury department policies and procedures are outdated in all areas (cash management, wire transfers, foreign exchange, treasury accounting, subsidiary procedure-related policies). Formal, written cash management or treasury accounting policies do not exist.</a:t>
            </a:r>
          </a:p>
          <a:p>
            <a:pPr marL="173736"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Cash management operations at the subsidiary corporation could be combined with Company ABC corporate treasury. </a:t>
            </a:r>
          </a:p>
          <a:p>
            <a:pPr marL="347472" lvl="1"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Excess cash balances at the subsidiary (occasionally as high as $XXX million) are not automatically transferred to Company ABC for investment.</a:t>
            </a:r>
          </a:p>
          <a:p>
            <a:pPr marL="347472" lvl="1"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General ledger investment accounts are not adequately reconciled. Until recently, general ledger investment accounts were not reconciled to broker statements or treasury records.</a:t>
            </a:r>
          </a:p>
          <a:p>
            <a:pPr marL="347472" lvl="1"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General ledger investment transactions are not accurately recorded. During our review, we noted two booking errors where investments were recorded into the wrong general ledger account (no adverse financial effect). In each case, the daily transaction report prepared by treasury was incorrect. Adjustments were made to journal entries to reverse each error prior to our identifying the error.</a:t>
            </a:r>
          </a:p>
          <a:p>
            <a:pPr marL="347472" lvl="1"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Authorization letters sent to counterparties identifying those approved to make foreign exchange transactions are outdated and include former Company ABC employees. These employees are, technically, still allowed to initiate transactions on behalf of Company ABC.</a:t>
            </a:r>
          </a:p>
          <a:p>
            <a:pPr marL="173736"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Foreign exchange exposure hedges are not formally approved. The policy requires written documentation from the chief financial officer (CFO) of all hedge contracts.</a:t>
            </a:r>
          </a:p>
          <a:p>
            <a:pPr marL="173736"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Confirmations sent by counterparties are received directly by the people who execute foreign exchange hedging transactions.</a:t>
            </a:r>
          </a:p>
          <a:p>
            <a:pPr marL="173736"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Management reporting in all areas could be improved (specifically, investments and foreign exchange hedging). Treasury currently submits single-page documents to executive management with little detail of key treasury measures (e.g., yield, portfolio composition, foreign exchange exposures, etc.).</a:t>
            </a:r>
          </a:p>
          <a:p>
            <a:pPr marL="173736" indent="-173736">
              <a:spcBef>
                <a:spcPts val="100"/>
              </a:spcBef>
              <a:spcAft>
                <a:spcPts val="1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Reconciliations of the AA bank account should be reviewed by the treasury manager to ensure that they have been properly prepared. This review should be documented.</a:t>
            </a:r>
          </a:p>
        </p:txBody>
      </p:sp>
      <p:sp>
        <p:nvSpPr>
          <p:cNvPr id="6" name="Rectangle 5">
            <a:extLst>
              <a:ext uri="{FF2B5EF4-FFF2-40B4-BE49-F238E27FC236}">
                <a16:creationId xmlns:a16="http://schemas.microsoft.com/office/drawing/2014/main" xmlns="" id="{7A8B683B-6741-40AB-B6B2-56B917058789}"/>
              </a:ext>
            </a:extLst>
          </p:cNvPr>
          <p:cNvSpPr/>
          <p:nvPr/>
        </p:nvSpPr>
        <p:spPr>
          <a:xfrm>
            <a:off x="2100072" y="1147594"/>
            <a:ext cx="8001000" cy="548640"/>
          </a:xfrm>
          <a:prstGeom prst="rect">
            <a:avLst/>
          </a:prstGeom>
        </p:spPr>
        <p:txBody>
          <a:bodyPr wrap="square" lIns="0" tIns="0" rIns="0" bIns="0">
            <a:noAutofit/>
          </a:bodyPr>
          <a:lstStyle/>
          <a:p>
            <a:r>
              <a:rPr lang="en-US" altLang="en-US" sz="1000" dirty="0">
                <a:solidFill>
                  <a:schemeClr val="tx2"/>
                </a:solidFill>
                <a:latin typeface="+mj-lt"/>
              </a:rPr>
              <a:t>In general, treasury department controls surrounding cash management, wire transfers, investments and foreign exchange hedging functions are less than adequate. The following primary opportunities for improvement have been identified through interviews and process observations with treasury personnel and limited transaction testing.</a:t>
            </a:r>
          </a:p>
        </p:txBody>
      </p:sp>
      <p:sp>
        <p:nvSpPr>
          <p:cNvPr id="7" name="Rectangle 6">
            <a:extLst>
              <a:ext uri="{FF2B5EF4-FFF2-40B4-BE49-F238E27FC236}">
                <a16:creationId xmlns:a16="http://schemas.microsoft.com/office/drawing/2014/main" xmlns="" id="{561DF74B-7566-4764-BF8B-5C40751D5DD0}"/>
              </a:ext>
            </a:extLst>
          </p:cNvPr>
          <p:cNvSpPr/>
          <p:nvPr/>
        </p:nvSpPr>
        <p:spPr>
          <a:xfrm>
            <a:off x="2100072" y="5893366"/>
            <a:ext cx="8001000" cy="276999"/>
          </a:xfrm>
          <a:prstGeom prst="rect">
            <a:avLst/>
          </a:prstGeom>
        </p:spPr>
        <p:txBody>
          <a:bodyPr lIns="0" tIns="0" rIns="0" bIns="0">
            <a:noAutofit/>
          </a:bodyPr>
          <a:lstStyle/>
          <a:p>
            <a:r>
              <a:rPr lang="en-US" altLang="en-US" sz="1000" b="1" dirty="0">
                <a:solidFill>
                  <a:schemeClr val="tx2"/>
                </a:solidFill>
                <a:latin typeface="+mj-lt"/>
              </a:rPr>
              <a:t>Please see the Action Matrix section for further details.</a:t>
            </a:r>
            <a:endParaRPr lang="en-IN" sz="1000" b="1" dirty="0">
              <a:solidFill>
                <a:schemeClr val="tx2"/>
              </a:solidFill>
              <a:latin typeface="+mj-lt"/>
            </a:endParaRPr>
          </a:p>
        </p:txBody>
      </p:sp>
      <p:sp>
        <p:nvSpPr>
          <p:cNvPr id="10" name="Freeform 5">
            <a:extLst>
              <a:ext uri="{FF2B5EF4-FFF2-40B4-BE49-F238E27FC236}">
                <a16:creationId xmlns:a16="http://schemas.microsoft.com/office/drawing/2014/main" xmlns="" id="{8C4A0E8B-AF52-475F-B84C-1A64ED02F19D}"/>
              </a:ext>
            </a:extLst>
          </p:cNvPr>
          <p:cNvSpPr>
            <a:spLocks noEditPoints="1"/>
          </p:cNvSpPr>
          <p:nvPr/>
        </p:nvSpPr>
        <p:spPr bwMode="auto">
          <a:xfrm>
            <a:off x="1613877" y="1147594"/>
            <a:ext cx="407988" cy="458788"/>
          </a:xfrm>
          <a:custGeom>
            <a:avLst/>
            <a:gdLst>
              <a:gd name="T0" fmla="*/ 674 w 2136"/>
              <a:gd name="T1" fmla="*/ 1904 h 2400"/>
              <a:gd name="T2" fmla="*/ 1628 w 2136"/>
              <a:gd name="T3" fmla="*/ 1904 h 2400"/>
              <a:gd name="T4" fmla="*/ 1628 w 2136"/>
              <a:gd name="T5" fmla="*/ 1990 h 2400"/>
              <a:gd name="T6" fmla="*/ 674 w 2136"/>
              <a:gd name="T7" fmla="*/ 1990 h 2400"/>
              <a:gd name="T8" fmla="*/ 674 w 2136"/>
              <a:gd name="T9" fmla="*/ 1904 h 2400"/>
              <a:gd name="T10" fmla="*/ 1751 w 2136"/>
              <a:gd name="T11" fmla="*/ 1886 h 2400"/>
              <a:gd name="T12" fmla="*/ 1813 w 2136"/>
              <a:gd name="T13" fmla="*/ 1949 h 2400"/>
              <a:gd name="T14" fmla="*/ 1751 w 2136"/>
              <a:gd name="T15" fmla="*/ 2011 h 2400"/>
              <a:gd name="T16" fmla="*/ 1688 w 2136"/>
              <a:gd name="T17" fmla="*/ 1949 h 2400"/>
              <a:gd name="T18" fmla="*/ 1751 w 2136"/>
              <a:gd name="T19" fmla="*/ 1886 h 2400"/>
              <a:gd name="T20" fmla="*/ 674 w 2136"/>
              <a:gd name="T21" fmla="*/ 1524 h 2400"/>
              <a:gd name="T22" fmla="*/ 1813 w 2136"/>
              <a:gd name="T23" fmla="*/ 1524 h 2400"/>
              <a:gd name="T24" fmla="*/ 1813 w 2136"/>
              <a:gd name="T25" fmla="*/ 1610 h 2400"/>
              <a:gd name="T26" fmla="*/ 674 w 2136"/>
              <a:gd name="T27" fmla="*/ 1610 h 2400"/>
              <a:gd name="T28" fmla="*/ 674 w 2136"/>
              <a:gd name="T29" fmla="*/ 1524 h 2400"/>
              <a:gd name="T30" fmla="*/ 674 w 2136"/>
              <a:gd name="T31" fmla="*/ 1148 h 2400"/>
              <a:gd name="T32" fmla="*/ 1813 w 2136"/>
              <a:gd name="T33" fmla="*/ 1148 h 2400"/>
              <a:gd name="T34" fmla="*/ 1813 w 2136"/>
              <a:gd name="T35" fmla="*/ 1235 h 2400"/>
              <a:gd name="T36" fmla="*/ 674 w 2136"/>
              <a:gd name="T37" fmla="*/ 1235 h 2400"/>
              <a:gd name="T38" fmla="*/ 674 w 2136"/>
              <a:gd name="T39" fmla="*/ 1148 h 2400"/>
              <a:gd name="T40" fmla="*/ 674 w 2136"/>
              <a:gd name="T41" fmla="*/ 768 h 2400"/>
              <a:gd name="T42" fmla="*/ 1813 w 2136"/>
              <a:gd name="T43" fmla="*/ 768 h 2400"/>
              <a:gd name="T44" fmla="*/ 1813 w 2136"/>
              <a:gd name="T45" fmla="*/ 855 h 2400"/>
              <a:gd name="T46" fmla="*/ 674 w 2136"/>
              <a:gd name="T47" fmla="*/ 855 h 2400"/>
              <a:gd name="T48" fmla="*/ 674 w 2136"/>
              <a:gd name="T49" fmla="*/ 768 h 2400"/>
              <a:gd name="T50" fmla="*/ 367 w 2136"/>
              <a:gd name="T51" fmla="*/ 422 h 2400"/>
              <a:gd name="T52" fmla="*/ 367 w 2136"/>
              <a:gd name="T53" fmla="*/ 2315 h 2400"/>
              <a:gd name="T54" fmla="*/ 2051 w 2136"/>
              <a:gd name="T55" fmla="*/ 2315 h 2400"/>
              <a:gd name="T56" fmla="*/ 2051 w 2136"/>
              <a:gd name="T57" fmla="*/ 422 h 2400"/>
              <a:gd name="T58" fmla="*/ 367 w 2136"/>
              <a:gd name="T59" fmla="*/ 422 h 2400"/>
              <a:gd name="T60" fmla="*/ 88 w 2136"/>
              <a:gd name="T61" fmla="*/ 86 h 2400"/>
              <a:gd name="T62" fmla="*/ 88 w 2136"/>
              <a:gd name="T63" fmla="*/ 1977 h 2400"/>
              <a:gd name="T64" fmla="*/ 282 w 2136"/>
              <a:gd name="T65" fmla="*/ 1977 h 2400"/>
              <a:gd name="T66" fmla="*/ 282 w 2136"/>
              <a:gd name="T67" fmla="*/ 337 h 2400"/>
              <a:gd name="T68" fmla="*/ 1770 w 2136"/>
              <a:gd name="T69" fmla="*/ 337 h 2400"/>
              <a:gd name="T70" fmla="*/ 1770 w 2136"/>
              <a:gd name="T71" fmla="*/ 86 h 2400"/>
              <a:gd name="T72" fmla="*/ 88 w 2136"/>
              <a:gd name="T73" fmla="*/ 86 h 2400"/>
              <a:gd name="T74" fmla="*/ 0 w 2136"/>
              <a:gd name="T75" fmla="*/ 0 h 2400"/>
              <a:gd name="T76" fmla="*/ 1857 w 2136"/>
              <a:gd name="T77" fmla="*/ 0 h 2400"/>
              <a:gd name="T78" fmla="*/ 1857 w 2136"/>
              <a:gd name="T79" fmla="*/ 337 h 2400"/>
              <a:gd name="T80" fmla="*/ 2136 w 2136"/>
              <a:gd name="T81" fmla="*/ 337 h 2400"/>
              <a:gd name="T82" fmla="*/ 2136 w 2136"/>
              <a:gd name="T83" fmla="*/ 2400 h 2400"/>
              <a:gd name="T84" fmla="*/ 282 w 2136"/>
              <a:gd name="T85" fmla="*/ 2400 h 2400"/>
              <a:gd name="T86" fmla="*/ 282 w 2136"/>
              <a:gd name="T87" fmla="*/ 2064 h 2400"/>
              <a:gd name="T88" fmla="*/ 0 w 2136"/>
              <a:gd name="T89" fmla="*/ 2064 h 2400"/>
              <a:gd name="T90" fmla="*/ 0 w 2136"/>
              <a:gd name="T91" fmla="*/ 0 h 2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36" h="2400">
                <a:moveTo>
                  <a:pt x="674" y="1904"/>
                </a:moveTo>
                <a:lnTo>
                  <a:pt x="1628" y="1904"/>
                </a:lnTo>
                <a:lnTo>
                  <a:pt x="1628" y="1990"/>
                </a:lnTo>
                <a:lnTo>
                  <a:pt x="674" y="1990"/>
                </a:lnTo>
                <a:lnTo>
                  <a:pt x="674" y="1904"/>
                </a:lnTo>
                <a:close/>
                <a:moveTo>
                  <a:pt x="1751" y="1886"/>
                </a:moveTo>
                <a:cubicBezTo>
                  <a:pt x="1785" y="1886"/>
                  <a:pt x="1813" y="1914"/>
                  <a:pt x="1813" y="1949"/>
                </a:cubicBezTo>
                <a:cubicBezTo>
                  <a:pt x="1813" y="1983"/>
                  <a:pt x="1785" y="2011"/>
                  <a:pt x="1751" y="2011"/>
                </a:cubicBezTo>
                <a:cubicBezTo>
                  <a:pt x="1716" y="2011"/>
                  <a:pt x="1688" y="1983"/>
                  <a:pt x="1688" y="1949"/>
                </a:cubicBezTo>
                <a:cubicBezTo>
                  <a:pt x="1688" y="1914"/>
                  <a:pt x="1716" y="1886"/>
                  <a:pt x="1751" y="1886"/>
                </a:cubicBezTo>
                <a:close/>
                <a:moveTo>
                  <a:pt x="674" y="1524"/>
                </a:moveTo>
                <a:lnTo>
                  <a:pt x="1813" y="1524"/>
                </a:lnTo>
                <a:lnTo>
                  <a:pt x="1813" y="1610"/>
                </a:lnTo>
                <a:lnTo>
                  <a:pt x="674" y="1610"/>
                </a:lnTo>
                <a:lnTo>
                  <a:pt x="674" y="1524"/>
                </a:lnTo>
                <a:close/>
                <a:moveTo>
                  <a:pt x="674" y="1148"/>
                </a:moveTo>
                <a:lnTo>
                  <a:pt x="1813" y="1148"/>
                </a:lnTo>
                <a:lnTo>
                  <a:pt x="1813" y="1235"/>
                </a:lnTo>
                <a:lnTo>
                  <a:pt x="674" y="1235"/>
                </a:lnTo>
                <a:lnTo>
                  <a:pt x="674" y="1148"/>
                </a:lnTo>
                <a:close/>
                <a:moveTo>
                  <a:pt x="674" y="768"/>
                </a:moveTo>
                <a:lnTo>
                  <a:pt x="1813" y="768"/>
                </a:lnTo>
                <a:lnTo>
                  <a:pt x="1813" y="855"/>
                </a:lnTo>
                <a:lnTo>
                  <a:pt x="674" y="855"/>
                </a:lnTo>
                <a:lnTo>
                  <a:pt x="674" y="768"/>
                </a:lnTo>
                <a:close/>
                <a:moveTo>
                  <a:pt x="367" y="422"/>
                </a:moveTo>
                <a:lnTo>
                  <a:pt x="367" y="2315"/>
                </a:lnTo>
                <a:lnTo>
                  <a:pt x="2051" y="2315"/>
                </a:lnTo>
                <a:lnTo>
                  <a:pt x="2051" y="422"/>
                </a:lnTo>
                <a:lnTo>
                  <a:pt x="367" y="422"/>
                </a:lnTo>
                <a:close/>
                <a:moveTo>
                  <a:pt x="88" y="86"/>
                </a:moveTo>
                <a:lnTo>
                  <a:pt x="88" y="1977"/>
                </a:lnTo>
                <a:lnTo>
                  <a:pt x="282" y="1977"/>
                </a:lnTo>
                <a:lnTo>
                  <a:pt x="282" y="337"/>
                </a:lnTo>
                <a:lnTo>
                  <a:pt x="1770" y="337"/>
                </a:lnTo>
                <a:lnTo>
                  <a:pt x="1770" y="86"/>
                </a:lnTo>
                <a:lnTo>
                  <a:pt x="88" y="86"/>
                </a:lnTo>
                <a:close/>
                <a:moveTo>
                  <a:pt x="0" y="0"/>
                </a:moveTo>
                <a:lnTo>
                  <a:pt x="1857" y="0"/>
                </a:lnTo>
                <a:lnTo>
                  <a:pt x="1857" y="337"/>
                </a:lnTo>
                <a:lnTo>
                  <a:pt x="2136" y="337"/>
                </a:lnTo>
                <a:lnTo>
                  <a:pt x="2136" y="2400"/>
                </a:lnTo>
                <a:lnTo>
                  <a:pt x="282" y="2400"/>
                </a:lnTo>
                <a:lnTo>
                  <a:pt x="282" y="2064"/>
                </a:lnTo>
                <a:lnTo>
                  <a:pt x="0" y="2064"/>
                </a:lnTo>
                <a:lnTo>
                  <a:pt x="0" y="0"/>
                </a:lnTo>
                <a:close/>
              </a:path>
            </a:pathLst>
          </a:custGeom>
          <a:solidFill>
            <a:srgbClr val="5D7B9A"/>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2936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15522-F8BA-4F30-B34C-51D22AC51C28}"/>
              </a:ext>
            </a:extLst>
          </p:cNvPr>
          <p:cNvSpPr>
            <a:spLocks noGrp="1"/>
          </p:cNvSpPr>
          <p:nvPr>
            <p:ph type="title"/>
          </p:nvPr>
        </p:nvSpPr>
        <p:spPr>
          <a:xfrm>
            <a:off x="2100072" y="0"/>
            <a:ext cx="8001000" cy="1143000"/>
          </a:xfrm>
        </p:spPr>
        <p:txBody>
          <a:bodyPr/>
          <a:lstStyle/>
          <a:p>
            <a:r>
              <a:rPr lang="en-AU" dirty="0"/>
              <a:t>Objective and Scope</a:t>
            </a:r>
          </a:p>
        </p:txBody>
      </p:sp>
      <p:sp>
        <p:nvSpPr>
          <p:cNvPr id="3" name="Slide Number Placeholder 2">
            <a:extLst>
              <a:ext uri="{FF2B5EF4-FFF2-40B4-BE49-F238E27FC236}">
                <a16:creationId xmlns:a16="http://schemas.microsoft.com/office/drawing/2014/main" xmlns="" id="{9B0E0E7E-D07B-4EF9-9779-82DFFACB56AB}"/>
              </a:ext>
            </a:extLst>
          </p:cNvPr>
          <p:cNvSpPr>
            <a:spLocks noGrp="1"/>
          </p:cNvSpPr>
          <p:nvPr>
            <p:ph type="sldNum" sz="quarter" idx="11"/>
          </p:nvPr>
        </p:nvSpPr>
        <p:spPr/>
        <p:txBody>
          <a:bodyPr/>
          <a:lstStyle/>
          <a:p>
            <a:fld id="{1C026648-BCB3-47E3-8128-611D1202DC8A}" type="slidenum">
              <a:rPr lang="en-US" smtClean="0"/>
              <a:pPr/>
              <a:t>4</a:t>
            </a:fld>
            <a:endParaRPr lang="en-US" dirty="0"/>
          </a:p>
        </p:txBody>
      </p:sp>
      <p:grpSp>
        <p:nvGrpSpPr>
          <p:cNvPr id="13" name="Group 12">
            <a:extLst>
              <a:ext uri="{FF2B5EF4-FFF2-40B4-BE49-F238E27FC236}">
                <a16:creationId xmlns:a16="http://schemas.microsoft.com/office/drawing/2014/main" xmlns="" id="{938ED05B-1D8A-4262-A0EF-D584BD7FB880}"/>
              </a:ext>
            </a:extLst>
          </p:cNvPr>
          <p:cNvGrpSpPr/>
          <p:nvPr/>
        </p:nvGrpSpPr>
        <p:grpSpPr>
          <a:xfrm>
            <a:off x="4980432" y="1232869"/>
            <a:ext cx="5120640" cy="1467663"/>
            <a:chOff x="3456432" y="1164266"/>
            <a:chExt cx="5120640" cy="1467663"/>
          </a:xfrm>
        </p:grpSpPr>
        <p:sp>
          <p:nvSpPr>
            <p:cNvPr id="4" name="Rectangle 5">
              <a:extLst>
                <a:ext uri="{FF2B5EF4-FFF2-40B4-BE49-F238E27FC236}">
                  <a16:creationId xmlns:a16="http://schemas.microsoft.com/office/drawing/2014/main" xmlns="" id="{A87396A2-F10A-4076-8621-3DAD4B669BAE}"/>
                </a:ext>
              </a:extLst>
            </p:cNvPr>
            <p:cNvSpPr>
              <a:spLocks noChangeArrowheads="1"/>
            </p:cNvSpPr>
            <p:nvPr/>
          </p:nvSpPr>
          <p:spPr bwMode="auto">
            <a:xfrm>
              <a:off x="5010912" y="1164266"/>
              <a:ext cx="3566160" cy="320315"/>
            </a:xfrm>
            <a:prstGeom prst="rect">
              <a:avLst/>
            </a:prstGeom>
            <a:solidFill>
              <a:schemeClr val="accent4"/>
            </a:solidFill>
            <a:ln w="12700">
              <a:solidFill>
                <a:schemeClr val="accent4"/>
              </a:solidFill>
            </a:ln>
            <a:effectLst/>
          </p:spPr>
          <p:txBody>
            <a:bodyPr wrap="none" lIns="90488" tIns="44450" rIns="90488" bIns="44450" anchor="ctr"/>
            <a:lstStyle>
              <a:lvl1pPr eaLnBrk="0" hangingPunct="0">
                <a:spcAft>
                  <a:spcPts val="963"/>
                </a:spcAft>
                <a:buClr>
                  <a:schemeClr val="accent1"/>
                </a:buClr>
                <a:buFont typeface="Arial" charset="0"/>
                <a:buChar char="•"/>
                <a:defRPr sz="1400">
                  <a:solidFill>
                    <a:schemeClr val="tx1"/>
                  </a:solidFill>
                  <a:latin typeface="Arial" charset="0"/>
                  <a:cs typeface="Arial" charset="0"/>
                </a:defRPr>
              </a:lvl1pPr>
              <a:lvl2pPr marL="742950" indent="-285750" eaLnBrk="0" hangingPunct="0">
                <a:spcAft>
                  <a:spcPts val="963"/>
                </a:spcAft>
                <a:buClr>
                  <a:schemeClr val="accent1"/>
                </a:buClr>
                <a:buFont typeface="Arial" charset="0"/>
                <a:buChar char="–"/>
                <a:defRPr sz="1200">
                  <a:solidFill>
                    <a:schemeClr val="tx1"/>
                  </a:solidFill>
                  <a:latin typeface="Arial" charset="0"/>
                  <a:cs typeface="Arial" charset="0"/>
                </a:defRPr>
              </a:lvl2pPr>
              <a:lvl3pPr marL="1143000" indent="-228600" eaLnBrk="0" hangingPunct="0">
                <a:spcAft>
                  <a:spcPts val="963"/>
                </a:spcAft>
                <a:buClr>
                  <a:schemeClr val="accent1"/>
                </a:buClr>
                <a:buFont typeface="Wingdings" pitchFamily="2" charset="2"/>
                <a:buChar char="§"/>
                <a:defRPr sz="1200">
                  <a:solidFill>
                    <a:schemeClr val="tx1"/>
                  </a:solidFill>
                  <a:latin typeface="Arial" charset="0"/>
                  <a:cs typeface="Arial" charset="0"/>
                </a:defRPr>
              </a:lvl3pPr>
              <a:lvl4pPr marL="1600200" indent="-228600" eaLnBrk="0" hangingPunct="0">
                <a:spcAft>
                  <a:spcPts val="963"/>
                </a:spcAft>
                <a:buClr>
                  <a:schemeClr val="accent1"/>
                </a:buClr>
                <a:buFont typeface="Arial" charset="0"/>
                <a:buChar char="▫"/>
                <a:defRPr sz="1100">
                  <a:solidFill>
                    <a:schemeClr val="tx1"/>
                  </a:solidFill>
                  <a:latin typeface="Arial" charset="0"/>
                  <a:cs typeface="Arial" charset="0"/>
                </a:defRPr>
              </a:lvl4pPr>
              <a:lvl5pPr marL="2057400" indent="-228600" eaLnBrk="0" hangingPunct="0">
                <a:spcAft>
                  <a:spcPts val="963"/>
                </a:spcAft>
                <a:buClr>
                  <a:schemeClr val="accent1"/>
                </a:buClr>
                <a:buFont typeface="Arial" charset="0"/>
                <a:buChar char="»"/>
                <a:defRPr sz="1100">
                  <a:solidFill>
                    <a:schemeClr val="tx1"/>
                  </a:solidFill>
                  <a:latin typeface="Arial" charset="0"/>
                  <a:cs typeface="Arial" charset="0"/>
                </a:defRPr>
              </a:lvl5pPr>
              <a:lvl6pPr marL="2514600" indent="-228600" eaLnBrk="0" fontAlgn="base" hangingPunct="0">
                <a:spcBef>
                  <a:spcPct val="0"/>
                </a:spcBef>
                <a:spcAft>
                  <a:spcPts val="963"/>
                </a:spcAft>
                <a:buClr>
                  <a:schemeClr val="accent1"/>
                </a:buClr>
                <a:buFont typeface="Arial" charset="0"/>
                <a:buChar char="»"/>
                <a:defRPr sz="1100">
                  <a:solidFill>
                    <a:schemeClr val="tx1"/>
                  </a:solidFill>
                  <a:latin typeface="Arial" charset="0"/>
                  <a:cs typeface="Arial" charset="0"/>
                </a:defRPr>
              </a:lvl6pPr>
              <a:lvl7pPr marL="2971800" indent="-228600" eaLnBrk="0" fontAlgn="base" hangingPunct="0">
                <a:spcBef>
                  <a:spcPct val="0"/>
                </a:spcBef>
                <a:spcAft>
                  <a:spcPts val="963"/>
                </a:spcAft>
                <a:buClr>
                  <a:schemeClr val="accent1"/>
                </a:buClr>
                <a:buFont typeface="Arial" charset="0"/>
                <a:buChar char="»"/>
                <a:defRPr sz="1100">
                  <a:solidFill>
                    <a:schemeClr val="tx1"/>
                  </a:solidFill>
                  <a:latin typeface="Arial" charset="0"/>
                  <a:cs typeface="Arial" charset="0"/>
                </a:defRPr>
              </a:lvl7pPr>
              <a:lvl8pPr marL="3429000" indent="-228600" eaLnBrk="0" fontAlgn="base" hangingPunct="0">
                <a:spcBef>
                  <a:spcPct val="0"/>
                </a:spcBef>
                <a:spcAft>
                  <a:spcPts val="963"/>
                </a:spcAft>
                <a:buClr>
                  <a:schemeClr val="accent1"/>
                </a:buClr>
                <a:buFont typeface="Arial" charset="0"/>
                <a:buChar char="»"/>
                <a:defRPr sz="1100">
                  <a:solidFill>
                    <a:schemeClr val="tx1"/>
                  </a:solidFill>
                  <a:latin typeface="Arial" charset="0"/>
                  <a:cs typeface="Arial" charset="0"/>
                </a:defRPr>
              </a:lvl8pPr>
              <a:lvl9pPr marL="3886200" indent="-228600" eaLnBrk="0" fontAlgn="base" hangingPunct="0">
                <a:spcBef>
                  <a:spcPct val="0"/>
                </a:spcBef>
                <a:spcAft>
                  <a:spcPts val="963"/>
                </a:spcAft>
                <a:buClr>
                  <a:schemeClr val="accent1"/>
                </a:buClr>
                <a:buFont typeface="Arial" charset="0"/>
                <a:buChar char="»"/>
                <a:defRPr sz="1100">
                  <a:solidFill>
                    <a:schemeClr val="tx1"/>
                  </a:solidFill>
                  <a:latin typeface="Arial" charset="0"/>
                  <a:cs typeface="Arial" charset="0"/>
                </a:defRPr>
              </a:lvl9pPr>
            </a:lstStyle>
            <a:p>
              <a:pPr eaLnBrk="1" hangingPunct="1">
                <a:spcAft>
                  <a:spcPct val="0"/>
                </a:spcAft>
                <a:buClrTx/>
                <a:buFontTx/>
                <a:buNone/>
              </a:pPr>
              <a:r>
                <a:rPr lang="en-US" altLang="en-US" sz="1200" b="1" dirty="0">
                  <a:solidFill>
                    <a:schemeClr val="bg1"/>
                  </a:solidFill>
                </a:rPr>
                <a:t>Objectives:</a:t>
              </a:r>
            </a:p>
          </p:txBody>
        </p:sp>
        <p:sp>
          <p:nvSpPr>
            <p:cNvPr id="5" name="Rectangle 3">
              <a:extLst>
                <a:ext uri="{FF2B5EF4-FFF2-40B4-BE49-F238E27FC236}">
                  <a16:creationId xmlns:a16="http://schemas.microsoft.com/office/drawing/2014/main" xmlns="" id="{4B74AA71-7C03-4D12-BEC8-40B701A476A9}"/>
                </a:ext>
              </a:extLst>
            </p:cNvPr>
            <p:cNvSpPr>
              <a:spLocks noChangeArrowheads="1"/>
            </p:cNvSpPr>
            <p:nvPr/>
          </p:nvSpPr>
          <p:spPr bwMode="auto">
            <a:xfrm>
              <a:off x="3456432" y="1488929"/>
              <a:ext cx="5120640" cy="1143000"/>
            </a:xfrm>
            <a:prstGeom prst="rect">
              <a:avLst/>
            </a:prstGeom>
            <a:solidFill>
              <a:schemeClr val="bg1"/>
            </a:solidFill>
            <a:ln w="12700">
              <a:solidFill>
                <a:srgbClr val="004068"/>
              </a:solidFill>
              <a:prstDash val="solid"/>
            </a:ln>
            <a:effectLst/>
          </p:spPr>
          <p:txBody>
            <a:bodyPr lIns="88900" tIns="44450" rIns="8890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Assess and evaluate the adequacy of the overall financial control environment.</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Assess and evaluate the adequacy of significant financial and accounting controls.</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Identify opportunities for process and control improvement.</a:t>
              </a:r>
            </a:p>
          </p:txBody>
        </p:sp>
      </p:grpSp>
      <p:grpSp>
        <p:nvGrpSpPr>
          <p:cNvPr id="15" name="Group 14">
            <a:extLst>
              <a:ext uri="{FF2B5EF4-FFF2-40B4-BE49-F238E27FC236}">
                <a16:creationId xmlns:a16="http://schemas.microsoft.com/office/drawing/2014/main" xmlns="" id="{EFF65DC2-9DED-4295-9B56-A7122426C4FB}"/>
              </a:ext>
            </a:extLst>
          </p:cNvPr>
          <p:cNvGrpSpPr/>
          <p:nvPr/>
        </p:nvGrpSpPr>
        <p:grpSpPr>
          <a:xfrm>
            <a:off x="2100072" y="3068611"/>
            <a:ext cx="5120640" cy="3103589"/>
            <a:chOff x="576072" y="2783604"/>
            <a:chExt cx="5120640" cy="2656124"/>
          </a:xfrm>
        </p:grpSpPr>
        <p:sp>
          <p:nvSpPr>
            <p:cNvPr id="6" name="Rectangle 5">
              <a:extLst>
                <a:ext uri="{FF2B5EF4-FFF2-40B4-BE49-F238E27FC236}">
                  <a16:creationId xmlns:a16="http://schemas.microsoft.com/office/drawing/2014/main" xmlns="" id="{354EC5D4-7AF1-4AFA-9CDB-47D0EBF3FA4A}"/>
                </a:ext>
              </a:extLst>
            </p:cNvPr>
            <p:cNvSpPr>
              <a:spLocks noChangeArrowheads="1"/>
            </p:cNvSpPr>
            <p:nvPr/>
          </p:nvSpPr>
          <p:spPr bwMode="auto">
            <a:xfrm>
              <a:off x="576072" y="2783604"/>
              <a:ext cx="3566160" cy="276950"/>
            </a:xfrm>
            <a:prstGeom prst="rect">
              <a:avLst/>
            </a:prstGeom>
            <a:solidFill>
              <a:schemeClr val="accent1"/>
            </a:solidFill>
            <a:ln w="12700">
              <a:solidFill>
                <a:schemeClr val="accent1"/>
              </a:solidFill>
            </a:ln>
            <a:effectLst/>
          </p:spPr>
          <p:txBody>
            <a:bodyPr wrap="none" lIns="90488" tIns="44450" rIns="90488" bIns="44450" anchor="ctr"/>
            <a:lstStyle>
              <a:lvl1pPr eaLnBrk="0" hangingPunct="0">
                <a:spcAft>
                  <a:spcPts val="963"/>
                </a:spcAft>
                <a:buClr>
                  <a:schemeClr val="accent1"/>
                </a:buClr>
                <a:buFont typeface="Arial" charset="0"/>
                <a:buChar char="•"/>
                <a:defRPr sz="1400">
                  <a:solidFill>
                    <a:schemeClr val="tx1"/>
                  </a:solidFill>
                  <a:latin typeface="Arial" charset="0"/>
                  <a:cs typeface="Arial" charset="0"/>
                </a:defRPr>
              </a:lvl1pPr>
              <a:lvl2pPr marL="742950" indent="-285750" eaLnBrk="0" hangingPunct="0">
                <a:spcAft>
                  <a:spcPts val="963"/>
                </a:spcAft>
                <a:buClr>
                  <a:schemeClr val="accent1"/>
                </a:buClr>
                <a:buFont typeface="Arial" charset="0"/>
                <a:buChar char="–"/>
                <a:defRPr sz="1200">
                  <a:solidFill>
                    <a:schemeClr val="tx1"/>
                  </a:solidFill>
                  <a:latin typeface="Arial" charset="0"/>
                  <a:cs typeface="Arial" charset="0"/>
                </a:defRPr>
              </a:lvl2pPr>
              <a:lvl3pPr marL="1143000" indent="-228600" eaLnBrk="0" hangingPunct="0">
                <a:spcAft>
                  <a:spcPts val="963"/>
                </a:spcAft>
                <a:buClr>
                  <a:schemeClr val="accent1"/>
                </a:buClr>
                <a:buFont typeface="Wingdings" pitchFamily="2" charset="2"/>
                <a:buChar char="§"/>
                <a:defRPr sz="1200">
                  <a:solidFill>
                    <a:schemeClr val="tx1"/>
                  </a:solidFill>
                  <a:latin typeface="Arial" charset="0"/>
                  <a:cs typeface="Arial" charset="0"/>
                </a:defRPr>
              </a:lvl3pPr>
              <a:lvl4pPr marL="1600200" indent="-228600" eaLnBrk="0" hangingPunct="0">
                <a:spcAft>
                  <a:spcPts val="963"/>
                </a:spcAft>
                <a:buClr>
                  <a:schemeClr val="accent1"/>
                </a:buClr>
                <a:buFont typeface="Arial" charset="0"/>
                <a:buChar char="▫"/>
                <a:defRPr sz="1100">
                  <a:solidFill>
                    <a:schemeClr val="tx1"/>
                  </a:solidFill>
                  <a:latin typeface="Arial" charset="0"/>
                  <a:cs typeface="Arial" charset="0"/>
                </a:defRPr>
              </a:lvl4pPr>
              <a:lvl5pPr marL="2057400" indent="-228600" eaLnBrk="0" hangingPunct="0">
                <a:spcAft>
                  <a:spcPts val="963"/>
                </a:spcAft>
                <a:buClr>
                  <a:schemeClr val="accent1"/>
                </a:buClr>
                <a:buFont typeface="Arial" charset="0"/>
                <a:buChar char="»"/>
                <a:defRPr sz="1100">
                  <a:solidFill>
                    <a:schemeClr val="tx1"/>
                  </a:solidFill>
                  <a:latin typeface="Arial" charset="0"/>
                  <a:cs typeface="Arial" charset="0"/>
                </a:defRPr>
              </a:lvl5pPr>
              <a:lvl6pPr marL="2514600" indent="-228600" eaLnBrk="0" fontAlgn="base" hangingPunct="0">
                <a:spcBef>
                  <a:spcPct val="0"/>
                </a:spcBef>
                <a:spcAft>
                  <a:spcPts val="963"/>
                </a:spcAft>
                <a:buClr>
                  <a:schemeClr val="accent1"/>
                </a:buClr>
                <a:buFont typeface="Arial" charset="0"/>
                <a:buChar char="»"/>
                <a:defRPr sz="1100">
                  <a:solidFill>
                    <a:schemeClr val="tx1"/>
                  </a:solidFill>
                  <a:latin typeface="Arial" charset="0"/>
                  <a:cs typeface="Arial" charset="0"/>
                </a:defRPr>
              </a:lvl6pPr>
              <a:lvl7pPr marL="2971800" indent="-228600" eaLnBrk="0" fontAlgn="base" hangingPunct="0">
                <a:spcBef>
                  <a:spcPct val="0"/>
                </a:spcBef>
                <a:spcAft>
                  <a:spcPts val="963"/>
                </a:spcAft>
                <a:buClr>
                  <a:schemeClr val="accent1"/>
                </a:buClr>
                <a:buFont typeface="Arial" charset="0"/>
                <a:buChar char="»"/>
                <a:defRPr sz="1100">
                  <a:solidFill>
                    <a:schemeClr val="tx1"/>
                  </a:solidFill>
                  <a:latin typeface="Arial" charset="0"/>
                  <a:cs typeface="Arial" charset="0"/>
                </a:defRPr>
              </a:lvl7pPr>
              <a:lvl8pPr marL="3429000" indent="-228600" eaLnBrk="0" fontAlgn="base" hangingPunct="0">
                <a:spcBef>
                  <a:spcPct val="0"/>
                </a:spcBef>
                <a:spcAft>
                  <a:spcPts val="963"/>
                </a:spcAft>
                <a:buClr>
                  <a:schemeClr val="accent1"/>
                </a:buClr>
                <a:buFont typeface="Arial" charset="0"/>
                <a:buChar char="»"/>
                <a:defRPr sz="1100">
                  <a:solidFill>
                    <a:schemeClr val="tx1"/>
                  </a:solidFill>
                  <a:latin typeface="Arial" charset="0"/>
                  <a:cs typeface="Arial" charset="0"/>
                </a:defRPr>
              </a:lvl8pPr>
              <a:lvl9pPr marL="3886200" indent="-228600" eaLnBrk="0" fontAlgn="base" hangingPunct="0">
                <a:spcBef>
                  <a:spcPct val="0"/>
                </a:spcBef>
                <a:spcAft>
                  <a:spcPts val="963"/>
                </a:spcAft>
                <a:buClr>
                  <a:schemeClr val="accent1"/>
                </a:buClr>
                <a:buFont typeface="Arial" charset="0"/>
                <a:buChar char="»"/>
                <a:defRPr sz="1100">
                  <a:solidFill>
                    <a:schemeClr val="tx1"/>
                  </a:solidFill>
                  <a:latin typeface="Arial" charset="0"/>
                  <a:cs typeface="Arial" charset="0"/>
                </a:defRPr>
              </a:lvl9pPr>
            </a:lstStyle>
            <a:p>
              <a:pPr eaLnBrk="1" hangingPunct="1">
                <a:spcAft>
                  <a:spcPct val="0"/>
                </a:spcAft>
                <a:buClrTx/>
                <a:buFontTx/>
                <a:buNone/>
              </a:pPr>
              <a:r>
                <a:rPr lang="en-US" altLang="en-US" sz="1200" b="1" dirty="0">
                  <a:solidFill>
                    <a:schemeClr val="bg1"/>
                  </a:solidFill>
                </a:rPr>
                <a:t>Scope:</a:t>
              </a:r>
            </a:p>
          </p:txBody>
        </p:sp>
        <p:sp>
          <p:nvSpPr>
            <p:cNvPr id="7" name="Rectangle 3">
              <a:extLst>
                <a:ext uri="{FF2B5EF4-FFF2-40B4-BE49-F238E27FC236}">
                  <a16:creationId xmlns:a16="http://schemas.microsoft.com/office/drawing/2014/main" xmlns="" id="{95F0E4BD-8DD9-4FD7-BE89-943E92344869}"/>
                </a:ext>
              </a:extLst>
            </p:cNvPr>
            <p:cNvSpPr>
              <a:spLocks noChangeArrowheads="1"/>
            </p:cNvSpPr>
            <p:nvPr/>
          </p:nvSpPr>
          <p:spPr bwMode="auto">
            <a:xfrm>
              <a:off x="576072" y="3062288"/>
              <a:ext cx="5120640" cy="2377440"/>
            </a:xfrm>
            <a:prstGeom prst="rect">
              <a:avLst/>
            </a:prstGeom>
            <a:solidFill>
              <a:schemeClr val="bg1"/>
            </a:solidFill>
            <a:ln w="12700">
              <a:solidFill>
                <a:schemeClr val="accent1"/>
              </a:solidFill>
              <a:prstDash val="solid"/>
            </a:ln>
            <a:effectLst/>
          </p:spPr>
          <p:txBody>
            <a:bodyPr lIns="88900" tIns="44450" rIns="8890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This review was limited to the corporate treasury operations at headquarters.</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The period of review was for (Insert Date).</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This project did not include a review of the strategic alliance/partnership investments managed outside of corporate treasury.</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b="1" dirty="0">
                  <a:solidFill>
                    <a:schemeClr val="tx2"/>
                  </a:solidFill>
                  <a:latin typeface="Arial" panose="020B0604020202020204" pitchFamily="34" charset="0"/>
                  <a:cs typeface="Arial" panose="020B0604020202020204" pitchFamily="34" charset="0"/>
                </a:rPr>
                <a:t>The following processes and functions were reviewed:</a:t>
              </a:r>
            </a:p>
            <a:p>
              <a:pPr marL="347472" lvl="1" indent="-173736" fontAlgn="ctr">
                <a:spcBef>
                  <a:spcPts val="200"/>
                </a:spcBef>
                <a:spcAft>
                  <a:spcPts val="200"/>
                </a:spcAft>
                <a:buClr>
                  <a:srgbClr val="3C3D3E"/>
                </a:buClr>
                <a:buSzPct val="100000"/>
                <a:buFont typeface="Arial" panose="020B0604020202020204" pitchFamily="34" charset="0"/>
                <a:buChar char="−"/>
                <a:defRPr/>
              </a:pPr>
              <a:r>
                <a:rPr lang="en-IN" sz="1000" dirty="0">
                  <a:solidFill>
                    <a:schemeClr val="tx2"/>
                  </a:solidFill>
                  <a:latin typeface="Arial" panose="020B0604020202020204" pitchFamily="34" charset="0"/>
                  <a:cs typeface="Arial" panose="020B0604020202020204" pitchFamily="34" charset="0"/>
                </a:rPr>
                <a:t>Cash Management</a:t>
              </a:r>
              <a:endParaRPr lang="en-AU" sz="1000" dirty="0">
                <a:solidFill>
                  <a:schemeClr val="tx2"/>
                </a:solidFill>
                <a:latin typeface="Arial" panose="020B0604020202020204" pitchFamily="34" charset="0"/>
                <a:cs typeface="Arial" panose="020B0604020202020204" pitchFamily="34" charset="0"/>
              </a:endParaRPr>
            </a:p>
            <a:p>
              <a:pPr marL="347472" lvl="1" indent="-173736">
                <a:spcBef>
                  <a:spcPts val="200"/>
                </a:spcBef>
                <a:spcAft>
                  <a:spcPts val="200"/>
                </a:spcAft>
                <a:buClr>
                  <a:srgbClr val="3C3D3E"/>
                </a:buClr>
                <a:buSzPct val="100000"/>
                <a:buFont typeface="Arial" panose="020B0604020202020204" pitchFamily="34" charset="0"/>
                <a:buChar char="−"/>
                <a:defRPr/>
              </a:pPr>
              <a:r>
                <a:rPr lang="en-US" sz="1000" dirty="0">
                  <a:solidFill>
                    <a:schemeClr val="tx2"/>
                  </a:solidFill>
                  <a:latin typeface="Arial" panose="020B0604020202020204" pitchFamily="34" charset="0"/>
                  <a:cs typeface="Arial" panose="020B0604020202020204" pitchFamily="34" charset="0"/>
                </a:rPr>
                <a:t>Wire Transfers*</a:t>
              </a:r>
              <a:endParaRPr lang="en-AU" sz="1000" dirty="0">
                <a:solidFill>
                  <a:schemeClr val="tx2"/>
                </a:solidFill>
                <a:latin typeface="Arial" panose="020B0604020202020204" pitchFamily="34" charset="0"/>
                <a:cs typeface="Arial" panose="020B0604020202020204" pitchFamily="34" charset="0"/>
              </a:endParaRPr>
            </a:p>
            <a:p>
              <a:pPr marL="347472" lvl="1" indent="-173736">
                <a:spcBef>
                  <a:spcPts val="200"/>
                </a:spcBef>
                <a:spcAft>
                  <a:spcPts val="200"/>
                </a:spcAft>
                <a:buClr>
                  <a:srgbClr val="3C3D3E"/>
                </a:buClr>
                <a:buSzPct val="100000"/>
                <a:buFont typeface="Arial" panose="020B0604020202020204" pitchFamily="34" charset="0"/>
                <a:buChar char="−"/>
                <a:defRPr/>
              </a:pPr>
              <a:r>
                <a:rPr lang="en-US" sz="1000" dirty="0">
                  <a:solidFill>
                    <a:schemeClr val="tx2"/>
                  </a:solidFill>
                  <a:latin typeface="Arial" panose="020B0604020202020204" pitchFamily="34" charset="0"/>
                  <a:cs typeface="Arial" panose="020B0604020202020204" pitchFamily="34" charset="0"/>
                </a:rPr>
                <a:t>Investments*</a:t>
              </a:r>
              <a:endParaRPr lang="en-AU" sz="1000" dirty="0">
                <a:solidFill>
                  <a:schemeClr val="tx2"/>
                </a:solidFill>
                <a:latin typeface="Arial" panose="020B0604020202020204" pitchFamily="34" charset="0"/>
                <a:cs typeface="Arial" panose="020B0604020202020204" pitchFamily="34" charset="0"/>
              </a:endParaRPr>
            </a:p>
            <a:p>
              <a:pPr marL="347472" lvl="1" indent="-173736">
                <a:spcBef>
                  <a:spcPts val="200"/>
                </a:spcBef>
                <a:spcAft>
                  <a:spcPts val="200"/>
                </a:spcAft>
                <a:buClr>
                  <a:srgbClr val="3C3D3E"/>
                </a:buClr>
                <a:buSzPct val="100000"/>
                <a:buFont typeface="Arial" panose="020B0604020202020204" pitchFamily="34" charset="0"/>
                <a:buChar char="−"/>
                <a:defRPr/>
              </a:pPr>
              <a:r>
                <a:rPr lang="en-US" sz="1000" dirty="0">
                  <a:solidFill>
                    <a:schemeClr val="tx2"/>
                  </a:solidFill>
                  <a:latin typeface="Arial" panose="020B0604020202020204" pitchFamily="34" charset="0"/>
                  <a:cs typeface="Arial" panose="020B0604020202020204" pitchFamily="34" charset="0"/>
                </a:rPr>
                <a:t>Foreign Exchange Exposure Management*</a:t>
              </a:r>
            </a:p>
            <a:p>
              <a:pPr marL="0" indent="0">
                <a:spcBef>
                  <a:spcPts val="200"/>
                </a:spcBef>
                <a:spcAft>
                  <a:spcPts val="200"/>
                </a:spcAft>
                <a:buClr>
                  <a:schemeClr val="tx2"/>
                </a:buClr>
                <a:defRPr/>
              </a:pPr>
              <a:r>
                <a:rPr lang="en-US" sz="1000" dirty="0">
                  <a:solidFill>
                    <a:schemeClr val="tx2"/>
                  </a:solidFill>
                  <a:latin typeface="Arial" panose="020B0604020202020204" pitchFamily="34" charset="0"/>
                  <a:cs typeface="Arial" panose="020B0604020202020204" pitchFamily="34" charset="0"/>
                </a:rPr>
                <a:t>* Limited detailed testing was performed.</a:t>
              </a:r>
              <a:endParaRPr lang="en-AU" sz="1000" dirty="0">
                <a:solidFill>
                  <a:schemeClr val="tx2"/>
                </a:solidFill>
                <a:latin typeface="Arial" panose="020B0604020202020204" pitchFamily="34" charset="0"/>
                <a:cs typeface="Arial" panose="020B0604020202020204" pitchFamily="34" charset="0"/>
              </a:endParaRPr>
            </a:p>
          </p:txBody>
        </p:sp>
      </p:grpSp>
      <p:sp>
        <p:nvSpPr>
          <p:cNvPr id="12" name="Freeform 123">
            <a:extLst>
              <a:ext uri="{FF2B5EF4-FFF2-40B4-BE49-F238E27FC236}">
                <a16:creationId xmlns:a16="http://schemas.microsoft.com/office/drawing/2014/main" xmlns="" id="{A754EE00-2FBD-48E3-A8D9-067FCD026031}"/>
              </a:ext>
            </a:extLst>
          </p:cNvPr>
          <p:cNvSpPr>
            <a:spLocks noChangeAspect="1" noChangeArrowheads="1"/>
          </p:cNvSpPr>
          <p:nvPr/>
        </p:nvSpPr>
        <p:spPr bwMode="auto">
          <a:xfrm>
            <a:off x="3012861" y="1326619"/>
            <a:ext cx="1152688" cy="1280160"/>
          </a:xfrm>
          <a:custGeom>
            <a:avLst/>
            <a:gdLst>
              <a:gd name="connsiteX0" fmla="*/ 1282745 w 1786776"/>
              <a:gd name="connsiteY0" fmla="*/ 1874838 h 1984376"/>
              <a:gd name="connsiteX1" fmla="*/ 1337514 w 1786776"/>
              <a:gd name="connsiteY1" fmla="*/ 1929607 h 1984376"/>
              <a:gd name="connsiteX2" fmla="*/ 1282745 w 1786776"/>
              <a:gd name="connsiteY2" fmla="*/ 1984376 h 1984376"/>
              <a:gd name="connsiteX3" fmla="*/ 1227976 w 1786776"/>
              <a:gd name="connsiteY3" fmla="*/ 1929607 h 1984376"/>
              <a:gd name="connsiteX4" fmla="*/ 1282745 w 1786776"/>
              <a:gd name="connsiteY4" fmla="*/ 1874838 h 1984376"/>
              <a:gd name="connsiteX5" fmla="*/ 768989 w 1786776"/>
              <a:gd name="connsiteY5" fmla="*/ 633413 h 1984376"/>
              <a:gd name="connsiteX6" fmla="*/ 915962 w 1786776"/>
              <a:gd name="connsiteY6" fmla="*/ 663583 h 1984376"/>
              <a:gd name="connsiteX7" fmla="*/ 855665 w 1786776"/>
              <a:gd name="connsiteY7" fmla="*/ 723924 h 1984376"/>
              <a:gd name="connsiteX8" fmla="*/ 768989 w 1786776"/>
              <a:gd name="connsiteY8" fmla="*/ 708839 h 1984376"/>
              <a:gd name="connsiteX9" fmla="*/ 550414 w 1786776"/>
              <a:gd name="connsiteY9" fmla="*/ 803121 h 1984376"/>
              <a:gd name="connsiteX10" fmla="*/ 550414 w 1786776"/>
              <a:gd name="connsiteY10" fmla="*/ 1240590 h 1984376"/>
              <a:gd name="connsiteX11" fmla="*/ 768989 w 1786776"/>
              <a:gd name="connsiteY11" fmla="*/ 1331100 h 1984376"/>
              <a:gd name="connsiteX12" fmla="*/ 991332 w 1786776"/>
              <a:gd name="connsiteY12" fmla="*/ 1240590 h 1984376"/>
              <a:gd name="connsiteX13" fmla="*/ 1070471 w 1786776"/>
              <a:gd name="connsiteY13" fmla="*/ 935116 h 1984376"/>
              <a:gd name="connsiteX14" fmla="*/ 1126999 w 1786776"/>
              <a:gd name="connsiteY14" fmla="*/ 874775 h 1984376"/>
              <a:gd name="connsiteX15" fmla="*/ 1044092 w 1786776"/>
              <a:gd name="connsiteY15" fmla="*/ 1293388 h 1984376"/>
              <a:gd name="connsiteX16" fmla="*/ 768989 w 1786776"/>
              <a:gd name="connsiteY16" fmla="*/ 1406526 h 1984376"/>
              <a:gd name="connsiteX17" fmla="*/ 497655 w 1786776"/>
              <a:gd name="connsiteY17" fmla="*/ 1293388 h 1984376"/>
              <a:gd name="connsiteX18" fmla="*/ 497655 w 1786776"/>
              <a:gd name="connsiteY18" fmla="*/ 746552 h 1984376"/>
              <a:gd name="connsiteX19" fmla="*/ 768989 w 1786776"/>
              <a:gd name="connsiteY19" fmla="*/ 633413 h 1984376"/>
              <a:gd name="connsiteX20" fmla="*/ 1454990 w 1786776"/>
              <a:gd name="connsiteY20" fmla="*/ 388939 h 1984376"/>
              <a:gd name="connsiteX21" fmla="*/ 1172415 w 1786776"/>
              <a:gd name="connsiteY21" fmla="*/ 671514 h 1984376"/>
              <a:gd name="connsiteX22" fmla="*/ 1353390 w 1786776"/>
              <a:gd name="connsiteY22" fmla="*/ 709614 h 1984376"/>
              <a:gd name="connsiteX23" fmla="*/ 1635965 w 1786776"/>
              <a:gd name="connsiteY23" fmla="*/ 427039 h 1984376"/>
              <a:gd name="connsiteX24" fmla="*/ 753846 w 1786776"/>
              <a:gd name="connsiteY24" fmla="*/ 248686 h 1984376"/>
              <a:gd name="connsiteX25" fmla="*/ 945781 w 1786776"/>
              <a:gd name="connsiteY25" fmla="*/ 267725 h 1984376"/>
              <a:gd name="connsiteX26" fmla="*/ 881724 w 1786776"/>
              <a:gd name="connsiteY26" fmla="*/ 331856 h 1984376"/>
              <a:gd name="connsiteX27" fmla="*/ 768683 w 1786776"/>
              <a:gd name="connsiteY27" fmla="*/ 324311 h 1984376"/>
              <a:gd name="connsiteX28" fmla="*/ 278836 w 1786776"/>
              <a:gd name="connsiteY28" fmla="*/ 528023 h 1984376"/>
              <a:gd name="connsiteX29" fmla="*/ 278836 w 1786776"/>
              <a:gd name="connsiteY29" fmla="*/ 1516405 h 1984376"/>
              <a:gd name="connsiteX30" fmla="*/ 1262298 w 1786776"/>
              <a:gd name="connsiteY30" fmla="*/ 1516405 h 1984376"/>
              <a:gd name="connsiteX31" fmla="*/ 1465772 w 1786776"/>
              <a:gd name="connsiteY31" fmla="*/ 1022214 h 1984376"/>
              <a:gd name="connsiteX32" fmla="*/ 1458236 w 1786776"/>
              <a:gd name="connsiteY32" fmla="*/ 909041 h 1984376"/>
              <a:gd name="connsiteX33" fmla="*/ 1522293 w 1786776"/>
              <a:gd name="connsiteY33" fmla="*/ 844909 h 1984376"/>
              <a:gd name="connsiteX34" fmla="*/ 1315050 w 1786776"/>
              <a:gd name="connsiteY34" fmla="*/ 1569219 h 1984376"/>
              <a:gd name="connsiteX35" fmla="*/ 1153024 w 1786776"/>
              <a:gd name="connsiteY35" fmla="*/ 1693710 h 1984376"/>
              <a:gd name="connsiteX36" fmla="*/ 1247225 w 1786776"/>
              <a:gd name="connsiteY36" fmla="*/ 1821973 h 1984376"/>
              <a:gd name="connsiteX37" fmla="*/ 1186936 w 1786776"/>
              <a:gd name="connsiteY37" fmla="*/ 1863470 h 1984376"/>
              <a:gd name="connsiteX38" fmla="*/ 1085199 w 1786776"/>
              <a:gd name="connsiteY38" fmla="*/ 1727662 h 1984376"/>
              <a:gd name="connsiteX39" fmla="*/ 768683 w 1786776"/>
              <a:gd name="connsiteY39" fmla="*/ 1795566 h 1984376"/>
              <a:gd name="connsiteX40" fmla="*/ 455934 w 1786776"/>
              <a:gd name="connsiteY40" fmla="*/ 1727662 h 1984376"/>
              <a:gd name="connsiteX41" fmla="*/ 331589 w 1786776"/>
              <a:gd name="connsiteY41" fmla="*/ 1889877 h 1984376"/>
              <a:gd name="connsiteX42" fmla="*/ 1175632 w 1786776"/>
              <a:gd name="connsiteY42" fmla="*/ 1889877 h 1984376"/>
              <a:gd name="connsiteX43" fmla="*/ 1175632 w 1786776"/>
              <a:gd name="connsiteY43" fmla="*/ 1965326 h 1984376"/>
              <a:gd name="connsiteX44" fmla="*/ 180867 w 1786776"/>
              <a:gd name="connsiteY44" fmla="*/ 1965326 h 1984376"/>
              <a:gd name="connsiteX45" fmla="*/ 388109 w 1786776"/>
              <a:gd name="connsiteY45" fmla="*/ 1693710 h 1984376"/>
              <a:gd name="connsiteX46" fmla="*/ 226083 w 1786776"/>
              <a:gd name="connsiteY46" fmla="*/ 1569219 h 1984376"/>
              <a:gd name="connsiteX47" fmla="*/ 226083 w 1786776"/>
              <a:gd name="connsiteY47" fmla="*/ 475209 h 1984376"/>
              <a:gd name="connsiteX48" fmla="*/ 753846 w 1786776"/>
              <a:gd name="connsiteY48" fmla="*/ 248686 h 1984376"/>
              <a:gd name="connsiteX49" fmla="*/ 1361328 w 1786776"/>
              <a:gd name="connsiteY49" fmla="*/ 150814 h 1984376"/>
              <a:gd name="connsiteX50" fmla="*/ 1077165 w 1786776"/>
              <a:gd name="connsiteY50" fmla="*/ 434977 h 1984376"/>
              <a:gd name="connsiteX51" fmla="*/ 1120028 w 1786776"/>
              <a:gd name="connsiteY51" fmla="*/ 619127 h 1984376"/>
              <a:gd name="connsiteX52" fmla="*/ 1394666 w 1786776"/>
              <a:gd name="connsiteY52" fmla="*/ 344489 h 1984376"/>
              <a:gd name="connsiteX53" fmla="*/ 1402603 w 1786776"/>
              <a:gd name="connsiteY53" fmla="*/ 336552 h 1984376"/>
              <a:gd name="connsiteX54" fmla="*/ 1405776 w 1786776"/>
              <a:gd name="connsiteY54" fmla="*/ 0 h 1984376"/>
              <a:gd name="connsiteX55" fmla="*/ 1474039 w 1786776"/>
              <a:gd name="connsiteY55" fmla="*/ 317500 h 1984376"/>
              <a:gd name="connsiteX56" fmla="*/ 1786776 w 1786776"/>
              <a:gd name="connsiteY56" fmla="*/ 381000 h 1984376"/>
              <a:gd name="connsiteX57" fmla="*/ 1378789 w 1786776"/>
              <a:gd name="connsiteY57" fmla="*/ 792163 h 1984376"/>
              <a:gd name="connsiteX58" fmla="*/ 1107326 w 1786776"/>
              <a:gd name="connsiteY58" fmla="*/ 736600 h 1984376"/>
              <a:gd name="connsiteX59" fmla="*/ 1100976 w 1786776"/>
              <a:gd name="connsiteY59" fmla="*/ 739775 h 1984376"/>
              <a:gd name="connsiteX60" fmla="*/ 799351 w 1786776"/>
              <a:gd name="connsiteY60" fmla="*/ 1044575 h 1984376"/>
              <a:gd name="connsiteX61" fmla="*/ 745376 w 1786776"/>
              <a:gd name="connsiteY61" fmla="*/ 1044575 h 1984376"/>
              <a:gd name="connsiteX62" fmla="*/ 745376 w 1786776"/>
              <a:gd name="connsiteY62" fmla="*/ 992188 h 1984376"/>
              <a:gd name="connsiteX63" fmla="*/ 1021601 w 1786776"/>
              <a:gd name="connsiteY63" fmla="*/ 717550 h 1984376"/>
              <a:gd name="connsiteX64" fmla="*/ 1047001 w 1786776"/>
              <a:gd name="connsiteY64" fmla="*/ 690563 h 1984376"/>
              <a:gd name="connsiteX65" fmla="*/ 1054939 w 1786776"/>
              <a:gd name="connsiteY65" fmla="*/ 682625 h 1984376"/>
              <a:gd name="connsiteX66" fmla="*/ 994614 w 1786776"/>
              <a:gd name="connsiteY66" fmla="*/ 411163 h 1984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1786776" h="1984376">
                <a:moveTo>
                  <a:pt x="1282745" y="1874838"/>
                </a:moveTo>
                <a:cubicBezTo>
                  <a:pt x="1312993" y="1874838"/>
                  <a:pt x="1337514" y="1899359"/>
                  <a:pt x="1337514" y="1929607"/>
                </a:cubicBezTo>
                <a:cubicBezTo>
                  <a:pt x="1337514" y="1959855"/>
                  <a:pt x="1312993" y="1984376"/>
                  <a:pt x="1282745" y="1984376"/>
                </a:cubicBezTo>
                <a:cubicBezTo>
                  <a:pt x="1252497" y="1984376"/>
                  <a:pt x="1227976" y="1959855"/>
                  <a:pt x="1227976" y="1929607"/>
                </a:cubicBezTo>
                <a:cubicBezTo>
                  <a:pt x="1227976" y="1899359"/>
                  <a:pt x="1252497" y="1874838"/>
                  <a:pt x="1282745" y="1874838"/>
                </a:cubicBezTo>
                <a:close/>
                <a:moveTo>
                  <a:pt x="768989" y="633413"/>
                </a:moveTo>
                <a:cubicBezTo>
                  <a:pt x="821748" y="633413"/>
                  <a:pt x="870739" y="644727"/>
                  <a:pt x="915962" y="663583"/>
                </a:cubicBezTo>
                <a:cubicBezTo>
                  <a:pt x="915962" y="663583"/>
                  <a:pt x="915962" y="663583"/>
                  <a:pt x="855665" y="723924"/>
                </a:cubicBezTo>
                <a:cubicBezTo>
                  <a:pt x="829286" y="716381"/>
                  <a:pt x="799137" y="708839"/>
                  <a:pt x="768989" y="708839"/>
                </a:cubicBezTo>
                <a:cubicBezTo>
                  <a:pt x="686081" y="708839"/>
                  <a:pt x="610711" y="742780"/>
                  <a:pt x="550414" y="803121"/>
                </a:cubicBezTo>
                <a:cubicBezTo>
                  <a:pt x="429822" y="923802"/>
                  <a:pt x="429822" y="1119909"/>
                  <a:pt x="550414" y="1240590"/>
                </a:cubicBezTo>
                <a:cubicBezTo>
                  <a:pt x="610711" y="1300930"/>
                  <a:pt x="686081" y="1331100"/>
                  <a:pt x="768989" y="1331100"/>
                </a:cubicBezTo>
                <a:cubicBezTo>
                  <a:pt x="851897" y="1331100"/>
                  <a:pt x="931036" y="1300930"/>
                  <a:pt x="991332" y="1240590"/>
                </a:cubicBezTo>
                <a:cubicBezTo>
                  <a:pt x="1074240" y="1157621"/>
                  <a:pt x="1096851" y="1040712"/>
                  <a:pt x="1070471" y="935116"/>
                </a:cubicBezTo>
                <a:cubicBezTo>
                  <a:pt x="1070471" y="935116"/>
                  <a:pt x="1070471" y="935116"/>
                  <a:pt x="1126999" y="874775"/>
                </a:cubicBezTo>
                <a:cubicBezTo>
                  <a:pt x="1183527" y="1014313"/>
                  <a:pt x="1157147" y="1180249"/>
                  <a:pt x="1044092" y="1293388"/>
                </a:cubicBezTo>
                <a:cubicBezTo>
                  <a:pt x="968721" y="1365042"/>
                  <a:pt x="874508" y="1406526"/>
                  <a:pt x="768989" y="1406526"/>
                </a:cubicBezTo>
                <a:cubicBezTo>
                  <a:pt x="667239" y="1406526"/>
                  <a:pt x="569257" y="1365042"/>
                  <a:pt x="497655" y="1293388"/>
                </a:cubicBezTo>
                <a:cubicBezTo>
                  <a:pt x="346914" y="1142536"/>
                  <a:pt x="346914" y="897403"/>
                  <a:pt x="497655" y="746552"/>
                </a:cubicBezTo>
                <a:cubicBezTo>
                  <a:pt x="569257" y="674897"/>
                  <a:pt x="667239" y="633413"/>
                  <a:pt x="768989" y="633413"/>
                </a:cubicBezTo>
                <a:close/>
                <a:moveTo>
                  <a:pt x="1454990" y="388939"/>
                </a:moveTo>
                <a:lnTo>
                  <a:pt x="1172415" y="671514"/>
                </a:lnTo>
                <a:lnTo>
                  <a:pt x="1353390" y="709614"/>
                </a:lnTo>
                <a:lnTo>
                  <a:pt x="1635965" y="427039"/>
                </a:lnTo>
                <a:close/>
                <a:moveTo>
                  <a:pt x="753846" y="248686"/>
                </a:moveTo>
                <a:cubicBezTo>
                  <a:pt x="818138" y="247212"/>
                  <a:pt x="882666" y="253578"/>
                  <a:pt x="945781" y="267725"/>
                </a:cubicBezTo>
                <a:cubicBezTo>
                  <a:pt x="945781" y="267725"/>
                  <a:pt x="945781" y="267725"/>
                  <a:pt x="881724" y="331856"/>
                </a:cubicBezTo>
                <a:cubicBezTo>
                  <a:pt x="844044" y="328084"/>
                  <a:pt x="810131" y="324311"/>
                  <a:pt x="768683" y="324311"/>
                </a:cubicBezTo>
                <a:cubicBezTo>
                  <a:pt x="584048" y="324311"/>
                  <a:pt x="410718" y="395988"/>
                  <a:pt x="278836" y="528023"/>
                </a:cubicBezTo>
                <a:cubicBezTo>
                  <a:pt x="7536" y="799640"/>
                  <a:pt x="7536" y="1241016"/>
                  <a:pt x="278836" y="1516405"/>
                </a:cubicBezTo>
                <a:cubicBezTo>
                  <a:pt x="550136" y="1788021"/>
                  <a:pt x="990998" y="1788021"/>
                  <a:pt x="1262298" y="1516405"/>
                </a:cubicBezTo>
                <a:cubicBezTo>
                  <a:pt x="1394179" y="1384369"/>
                  <a:pt x="1465772" y="1207064"/>
                  <a:pt x="1465772" y="1022214"/>
                </a:cubicBezTo>
                <a:cubicBezTo>
                  <a:pt x="1465772" y="984490"/>
                  <a:pt x="1465772" y="946765"/>
                  <a:pt x="1458236" y="909041"/>
                </a:cubicBezTo>
                <a:lnTo>
                  <a:pt x="1522293" y="844909"/>
                </a:lnTo>
                <a:cubicBezTo>
                  <a:pt x="1578814" y="1097663"/>
                  <a:pt x="1510989" y="1373052"/>
                  <a:pt x="1315050" y="1569219"/>
                </a:cubicBezTo>
                <a:cubicBezTo>
                  <a:pt x="1266066" y="1618261"/>
                  <a:pt x="1213313" y="1659758"/>
                  <a:pt x="1153024" y="1693710"/>
                </a:cubicBezTo>
                <a:cubicBezTo>
                  <a:pt x="1153024" y="1693710"/>
                  <a:pt x="1153024" y="1693710"/>
                  <a:pt x="1247225" y="1821973"/>
                </a:cubicBezTo>
                <a:cubicBezTo>
                  <a:pt x="1247225" y="1821973"/>
                  <a:pt x="1247225" y="1821973"/>
                  <a:pt x="1186936" y="1863470"/>
                </a:cubicBezTo>
                <a:cubicBezTo>
                  <a:pt x="1186936" y="1863470"/>
                  <a:pt x="1186936" y="1863470"/>
                  <a:pt x="1085199" y="1727662"/>
                </a:cubicBezTo>
                <a:cubicBezTo>
                  <a:pt x="987230" y="1772931"/>
                  <a:pt x="877956" y="1795566"/>
                  <a:pt x="768683" y="1795566"/>
                </a:cubicBezTo>
                <a:cubicBezTo>
                  <a:pt x="663177" y="1795566"/>
                  <a:pt x="557672" y="1772931"/>
                  <a:pt x="455934" y="1727662"/>
                </a:cubicBezTo>
                <a:cubicBezTo>
                  <a:pt x="455934" y="1727662"/>
                  <a:pt x="455934" y="1727662"/>
                  <a:pt x="331589" y="1889877"/>
                </a:cubicBezTo>
                <a:cubicBezTo>
                  <a:pt x="331589" y="1889877"/>
                  <a:pt x="331589" y="1889877"/>
                  <a:pt x="1175632" y="1889877"/>
                </a:cubicBezTo>
                <a:cubicBezTo>
                  <a:pt x="1175632" y="1889877"/>
                  <a:pt x="1175632" y="1889877"/>
                  <a:pt x="1175632" y="1965326"/>
                </a:cubicBezTo>
                <a:cubicBezTo>
                  <a:pt x="1175632" y="1965326"/>
                  <a:pt x="1175632" y="1965326"/>
                  <a:pt x="180867" y="1965326"/>
                </a:cubicBezTo>
                <a:cubicBezTo>
                  <a:pt x="180867" y="1965326"/>
                  <a:pt x="180867" y="1965326"/>
                  <a:pt x="388109" y="1693710"/>
                </a:cubicBezTo>
                <a:cubicBezTo>
                  <a:pt x="331589" y="1659758"/>
                  <a:pt x="275068" y="1618261"/>
                  <a:pt x="226083" y="1569219"/>
                </a:cubicBezTo>
                <a:cubicBezTo>
                  <a:pt x="-75361" y="1267423"/>
                  <a:pt x="-75361" y="777005"/>
                  <a:pt x="226083" y="475209"/>
                </a:cubicBezTo>
                <a:cubicBezTo>
                  <a:pt x="370211" y="328084"/>
                  <a:pt x="560969" y="253106"/>
                  <a:pt x="753846" y="248686"/>
                </a:cubicBezTo>
                <a:close/>
                <a:moveTo>
                  <a:pt x="1361328" y="150814"/>
                </a:moveTo>
                <a:lnTo>
                  <a:pt x="1077165" y="434977"/>
                </a:lnTo>
                <a:lnTo>
                  <a:pt x="1120028" y="619127"/>
                </a:lnTo>
                <a:lnTo>
                  <a:pt x="1394666" y="344489"/>
                </a:lnTo>
                <a:lnTo>
                  <a:pt x="1402603" y="336552"/>
                </a:lnTo>
                <a:close/>
                <a:moveTo>
                  <a:pt x="1405776" y="0"/>
                </a:moveTo>
                <a:lnTo>
                  <a:pt x="1474039" y="317500"/>
                </a:lnTo>
                <a:lnTo>
                  <a:pt x="1786776" y="381000"/>
                </a:lnTo>
                <a:lnTo>
                  <a:pt x="1378789" y="792163"/>
                </a:lnTo>
                <a:lnTo>
                  <a:pt x="1107326" y="736600"/>
                </a:lnTo>
                <a:lnTo>
                  <a:pt x="1100976" y="739775"/>
                </a:lnTo>
                <a:lnTo>
                  <a:pt x="799351" y="1044575"/>
                </a:lnTo>
                <a:lnTo>
                  <a:pt x="745376" y="1044575"/>
                </a:lnTo>
                <a:lnTo>
                  <a:pt x="745376" y="992188"/>
                </a:lnTo>
                <a:lnTo>
                  <a:pt x="1021601" y="717550"/>
                </a:lnTo>
                <a:lnTo>
                  <a:pt x="1047001" y="690563"/>
                </a:lnTo>
                <a:lnTo>
                  <a:pt x="1054939" y="682625"/>
                </a:lnTo>
                <a:lnTo>
                  <a:pt x="994614" y="411163"/>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4" name="Freeform 260">
            <a:extLst>
              <a:ext uri="{FF2B5EF4-FFF2-40B4-BE49-F238E27FC236}">
                <a16:creationId xmlns:a16="http://schemas.microsoft.com/office/drawing/2014/main" xmlns="" id="{064AEC32-6541-48A9-BA39-4D1520D6022B}"/>
              </a:ext>
            </a:extLst>
          </p:cNvPr>
          <p:cNvSpPr>
            <a:spLocks noChangeAspect="1"/>
          </p:cNvSpPr>
          <p:nvPr/>
        </p:nvSpPr>
        <p:spPr bwMode="auto">
          <a:xfrm>
            <a:off x="7964952" y="3980324"/>
            <a:ext cx="1234839" cy="1280160"/>
          </a:xfrm>
          <a:custGeom>
            <a:avLst/>
            <a:gdLst>
              <a:gd name="connsiteX0" fmla="*/ 1738805 w 1800803"/>
              <a:gd name="connsiteY0" fmla="*/ 1644629 h 1866900"/>
              <a:gd name="connsiteX1" fmla="*/ 1793154 w 1800803"/>
              <a:gd name="connsiteY1" fmla="*/ 1670485 h 1866900"/>
              <a:gd name="connsiteX2" fmla="*/ 1774393 w 1800803"/>
              <a:gd name="connsiteY2" fmla="*/ 1745530 h 1866900"/>
              <a:gd name="connsiteX3" fmla="*/ 1699347 w 1800803"/>
              <a:gd name="connsiteY3" fmla="*/ 1726769 h 1866900"/>
              <a:gd name="connsiteX4" fmla="*/ 1718109 w 1800803"/>
              <a:gd name="connsiteY4" fmla="*/ 1651723 h 1866900"/>
              <a:gd name="connsiteX5" fmla="*/ 1738805 w 1800803"/>
              <a:gd name="connsiteY5" fmla="*/ 1644629 h 1866900"/>
              <a:gd name="connsiteX6" fmla="*/ 385763 w 1800803"/>
              <a:gd name="connsiteY6" fmla="*/ 1116014 h 1866900"/>
              <a:gd name="connsiteX7" fmla="*/ 385763 w 1800803"/>
              <a:gd name="connsiteY7" fmla="*/ 1354139 h 1866900"/>
              <a:gd name="connsiteX8" fmla="*/ 550863 w 1800803"/>
              <a:gd name="connsiteY8" fmla="*/ 1187452 h 1866900"/>
              <a:gd name="connsiteX9" fmla="*/ 815178 w 1800803"/>
              <a:gd name="connsiteY9" fmla="*/ 806451 h 1866900"/>
              <a:gd name="connsiteX10" fmla="*/ 652833 w 1800803"/>
              <a:gd name="connsiteY10" fmla="*/ 1195498 h 1866900"/>
              <a:gd name="connsiteX11" fmla="*/ 381000 w 1800803"/>
              <a:gd name="connsiteY11" fmla="*/ 1463676 h 1866900"/>
              <a:gd name="connsiteX12" fmla="*/ 1075684 w 1800803"/>
              <a:gd name="connsiteY12" fmla="*/ 1463676 h 1866900"/>
              <a:gd name="connsiteX13" fmla="*/ 1109663 w 1800803"/>
              <a:gd name="connsiteY13" fmla="*/ 1271041 h 1866900"/>
              <a:gd name="connsiteX14" fmla="*/ 815178 w 1800803"/>
              <a:gd name="connsiteY14" fmla="*/ 806451 h 1866900"/>
              <a:gd name="connsiteX15" fmla="*/ 423284 w 1800803"/>
              <a:gd name="connsiteY15" fmla="*/ 784226 h 1866900"/>
              <a:gd name="connsiteX16" fmla="*/ 76200 w 1800803"/>
              <a:gd name="connsiteY16" fmla="*/ 1270501 h 1866900"/>
              <a:gd name="connsiteX17" fmla="*/ 593053 w 1800803"/>
              <a:gd name="connsiteY17" fmla="*/ 1790701 h 1866900"/>
              <a:gd name="connsiteX18" fmla="*/ 1038225 w 1800803"/>
              <a:gd name="connsiteY18" fmla="*/ 1538140 h 1866900"/>
              <a:gd name="connsiteX19" fmla="*/ 310104 w 1800803"/>
              <a:gd name="connsiteY19" fmla="*/ 1538140 h 1866900"/>
              <a:gd name="connsiteX20" fmla="*/ 310104 w 1800803"/>
              <a:gd name="connsiteY20" fmla="*/ 1534371 h 1866900"/>
              <a:gd name="connsiteX21" fmla="*/ 310104 w 1800803"/>
              <a:gd name="connsiteY21" fmla="*/ 1051866 h 1866900"/>
              <a:gd name="connsiteX22" fmla="*/ 423284 w 1800803"/>
              <a:gd name="connsiteY22" fmla="*/ 784226 h 1866900"/>
              <a:gd name="connsiteX23" fmla="*/ 551812 w 1800803"/>
              <a:gd name="connsiteY23" fmla="*/ 757239 h 1866900"/>
              <a:gd name="connsiteX24" fmla="*/ 514022 w 1800803"/>
              <a:gd name="connsiteY24" fmla="*/ 761019 h 1866900"/>
              <a:gd name="connsiteX25" fmla="*/ 396875 w 1800803"/>
              <a:gd name="connsiteY25" fmla="*/ 1040780 h 1866900"/>
              <a:gd name="connsiteX26" fmla="*/ 600938 w 1800803"/>
              <a:gd name="connsiteY26" fmla="*/ 1123952 h 1866900"/>
              <a:gd name="connsiteX27" fmla="*/ 744538 w 1800803"/>
              <a:gd name="connsiteY27" fmla="*/ 776142 h 1866900"/>
              <a:gd name="connsiteX28" fmla="*/ 634949 w 1800803"/>
              <a:gd name="connsiteY28" fmla="*/ 757239 h 1866900"/>
              <a:gd name="connsiteX29" fmla="*/ 551812 w 1800803"/>
              <a:gd name="connsiteY29" fmla="*/ 757239 h 1866900"/>
              <a:gd name="connsiteX30" fmla="*/ 536575 w 1800803"/>
              <a:gd name="connsiteY30" fmla="*/ 361950 h 1866900"/>
              <a:gd name="connsiteX31" fmla="*/ 1506538 w 1800803"/>
              <a:gd name="connsiteY31" fmla="*/ 361950 h 1866900"/>
              <a:gd name="connsiteX32" fmla="*/ 1506538 w 1800803"/>
              <a:gd name="connsiteY32" fmla="*/ 436563 h 1866900"/>
              <a:gd name="connsiteX33" fmla="*/ 536575 w 1800803"/>
              <a:gd name="connsiteY33" fmla="*/ 436563 h 1866900"/>
              <a:gd name="connsiteX34" fmla="*/ 203960 w 1800803"/>
              <a:gd name="connsiteY34" fmla="*/ 0 h 1866900"/>
              <a:gd name="connsiteX35" fmla="*/ 1782763 w 1800803"/>
              <a:gd name="connsiteY35" fmla="*/ 0 h 1866900"/>
              <a:gd name="connsiteX36" fmla="*/ 1782763 w 1800803"/>
              <a:gd name="connsiteY36" fmla="*/ 1587808 h 1866900"/>
              <a:gd name="connsiteX37" fmla="*/ 1707222 w 1800803"/>
              <a:gd name="connsiteY37" fmla="*/ 1587808 h 1866900"/>
              <a:gd name="connsiteX38" fmla="*/ 1707222 w 1800803"/>
              <a:gd name="connsiteY38" fmla="*/ 75430 h 1866900"/>
              <a:gd name="connsiteX39" fmla="*/ 279501 w 1800803"/>
              <a:gd name="connsiteY39" fmla="*/ 75430 h 1866900"/>
              <a:gd name="connsiteX40" fmla="*/ 279501 w 1800803"/>
              <a:gd name="connsiteY40" fmla="*/ 769389 h 1866900"/>
              <a:gd name="connsiteX41" fmla="*/ 536340 w 1800803"/>
              <a:gd name="connsiteY41" fmla="*/ 682644 h 1866900"/>
              <a:gd name="connsiteX42" fmla="*/ 551448 w 1800803"/>
              <a:gd name="connsiteY42" fmla="*/ 682644 h 1866900"/>
              <a:gd name="connsiteX43" fmla="*/ 592995 w 1800803"/>
              <a:gd name="connsiteY43" fmla="*/ 678873 h 1866900"/>
              <a:gd name="connsiteX44" fmla="*/ 638320 w 1800803"/>
              <a:gd name="connsiteY44" fmla="*/ 682644 h 1866900"/>
              <a:gd name="connsiteX45" fmla="*/ 1507039 w 1800803"/>
              <a:gd name="connsiteY45" fmla="*/ 682644 h 1866900"/>
              <a:gd name="connsiteX46" fmla="*/ 1507039 w 1800803"/>
              <a:gd name="connsiteY46" fmla="*/ 758075 h 1866900"/>
              <a:gd name="connsiteX47" fmla="*/ 883828 w 1800803"/>
              <a:gd name="connsiteY47" fmla="*/ 758075 h 1866900"/>
              <a:gd name="connsiteX48" fmla="*/ 1121781 w 1800803"/>
              <a:gd name="connsiteY48" fmla="*/ 999452 h 1866900"/>
              <a:gd name="connsiteX49" fmla="*/ 1507039 w 1800803"/>
              <a:gd name="connsiteY49" fmla="*/ 999452 h 1866900"/>
              <a:gd name="connsiteX50" fmla="*/ 1507039 w 1800803"/>
              <a:gd name="connsiteY50" fmla="*/ 1074882 h 1866900"/>
              <a:gd name="connsiteX51" fmla="*/ 1151997 w 1800803"/>
              <a:gd name="connsiteY51" fmla="*/ 1074882 h 1866900"/>
              <a:gd name="connsiteX52" fmla="*/ 1185991 w 1800803"/>
              <a:gd name="connsiteY52" fmla="*/ 1271001 h 1866900"/>
              <a:gd name="connsiteX53" fmla="*/ 1185991 w 1800803"/>
              <a:gd name="connsiteY53" fmla="*/ 1320030 h 1866900"/>
              <a:gd name="connsiteX54" fmla="*/ 1507039 w 1800803"/>
              <a:gd name="connsiteY54" fmla="*/ 1320030 h 1866900"/>
              <a:gd name="connsiteX55" fmla="*/ 1507039 w 1800803"/>
              <a:gd name="connsiteY55" fmla="*/ 1391689 h 1866900"/>
              <a:gd name="connsiteX56" fmla="*/ 1174660 w 1800803"/>
              <a:gd name="connsiteY56" fmla="*/ 1391689 h 1866900"/>
              <a:gd name="connsiteX57" fmla="*/ 1042463 w 1800803"/>
              <a:gd name="connsiteY57" fmla="*/ 1663238 h 1866900"/>
              <a:gd name="connsiteX58" fmla="*/ 1639236 w 1800803"/>
              <a:gd name="connsiteY58" fmla="*/ 1663238 h 1866900"/>
              <a:gd name="connsiteX59" fmla="*/ 1639236 w 1800803"/>
              <a:gd name="connsiteY59" fmla="*/ 1738669 h 1866900"/>
              <a:gd name="connsiteX60" fmla="*/ 963145 w 1800803"/>
              <a:gd name="connsiteY60" fmla="*/ 1738669 h 1866900"/>
              <a:gd name="connsiteX61" fmla="*/ 592995 w 1800803"/>
              <a:gd name="connsiteY61" fmla="*/ 1866900 h 1866900"/>
              <a:gd name="connsiteX62" fmla="*/ 0 w 1800803"/>
              <a:gd name="connsiteY62" fmla="*/ 1271001 h 1866900"/>
              <a:gd name="connsiteX63" fmla="*/ 203960 w 1800803"/>
              <a:gd name="connsiteY63" fmla="*/ 825962 h 1866900"/>
              <a:gd name="connsiteX64" fmla="*/ 203960 w 1800803"/>
              <a:gd name="connsiteY64"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800803" h="1866900">
                <a:moveTo>
                  <a:pt x="1738805" y="1644629"/>
                </a:moveTo>
                <a:cubicBezTo>
                  <a:pt x="1760087" y="1641639"/>
                  <a:pt x="1781897" y="1650785"/>
                  <a:pt x="1793154" y="1670485"/>
                </a:cubicBezTo>
                <a:cubicBezTo>
                  <a:pt x="1808163" y="1696751"/>
                  <a:pt x="1800659" y="1730521"/>
                  <a:pt x="1774393" y="1745530"/>
                </a:cubicBezTo>
                <a:cubicBezTo>
                  <a:pt x="1748127" y="1760539"/>
                  <a:pt x="1714356" y="1753035"/>
                  <a:pt x="1699347" y="1726769"/>
                </a:cubicBezTo>
                <a:cubicBezTo>
                  <a:pt x="1684338" y="1700503"/>
                  <a:pt x="1691843" y="1666732"/>
                  <a:pt x="1718109" y="1651723"/>
                </a:cubicBezTo>
                <a:cubicBezTo>
                  <a:pt x="1724675" y="1647971"/>
                  <a:pt x="1731711" y="1645626"/>
                  <a:pt x="1738805" y="1644629"/>
                </a:cubicBezTo>
                <a:close/>
                <a:moveTo>
                  <a:pt x="385763" y="1116014"/>
                </a:moveTo>
                <a:lnTo>
                  <a:pt x="385763" y="1354139"/>
                </a:lnTo>
                <a:lnTo>
                  <a:pt x="550863" y="1187452"/>
                </a:lnTo>
                <a:close/>
                <a:moveTo>
                  <a:pt x="815178" y="806451"/>
                </a:moveTo>
                <a:cubicBezTo>
                  <a:pt x="815178" y="806451"/>
                  <a:pt x="815178" y="806451"/>
                  <a:pt x="652833" y="1195498"/>
                </a:cubicBezTo>
                <a:cubicBezTo>
                  <a:pt x="652833" y="1195498"/>
                  <a:pt x="652833" y="1195498"/>
                  <a:pt x="381000" y="1463676"/>
                </a:cubicBezTo>
                <a:cubicBezTo>
                  <a:pt x="381000" y="1463676"/>
                  <a:pt x="381000" y="1463676"/>
                  <a:pt x="1075684" y="1463676"/>
                </a:cubicBezTo>
                <a:cubicBezTo>
                  <a:pt x="1098337" y="1403242"/>
                  <a:pt x="1109663" y="1339030"/>
                  <a:pt x="1109663" y="1271041"/>
                </a:cubicBezTo>
                <a:cubicBezTo>
                  <a:pt x="1109663" y="1067075"/>
                  <a:pt x="988849" y="889549"/>
                  <a:pt x="815178" y="806451"/>
                </a:cubicBezTo>
                <a:close/>
                <a:moveTo>
                  <a:pt x="423284" y="784226"/>
                </a:moveTo>
                <a:cubicBezTo>
                  <a:pt x="219560" y="855848"/>
                  <a:pt x="76200" y="1048096"/>
                  <a:pt x="76200" y="1270501"/>
                </a:cubicBezTo>
                <a:cubicBezTo>
                  <a:pt x="76200" y="1556988"/>
                  <a:pt x="306331" y="1790701"/>
                  <a:pt x="593053" y="1790701"/>
                </a:cubicBezTo>
                <a:cubicBezTo>
                  <a:pt x="781685" y="1790701"/>
                  <a:pt x="947682" y="1688923"/>
                  <a:pt x="1038225" y="1538140"/>
                </a:cubicBezTo>
                <a:cubicBezTo>
                  <a:pt x="1038225" y="1538140"/>
                  <a:pt x="1038225" y="1538140"/>
                  <a:pt x="310104" y="1538140"/>
                </a:cubicBezTo>
                <a:cubicBezTo>
                  <a:pt x="310104" y="1538140"/>
                  <a:pt x="310104" y="1538140"/>
                  <a:pt x="310104" y="1534371"/>
                </a:cubicBezTo>
                <a:cubicBezTo>
                  <a:pt x="310104" y="1534371"/>
                  <a:pt x="310104" y="1534371"/>
                  <a:pt x="310104" y="1051866"/>
                </a:cubicBezTo>
                <a:cubicBezTo>
                  <a:pt x="310104" y="1051866"/>
                  <a:pt x="310104" y="1051866"/>
                  <a:pt x="423284" y="784226"/>
                </a:cubicBezTo>
                <a:close/>
                <a:moveTo>
                  <a:pt x="551812" y="757239"/>
                </a:moveTo>
                <a:cubicBezTo>
                  <a:pt x="540475" y="757239"/>
                  <a:pt x="529138" y="757239"/>
                  <a:pt x="514022" y="761019"/>
                </a:cubicBezTo>
                <a:cubicBezTo>
                  <a:pt x="514022" y="761019"/>
                  <a:pt x="514022" y="761019"/>
                  <a:pt x="396875" y="1040780"/>
                </a:cubicBezTo>
                <a:cubicBezTo>
                  <a:pt x="396875" y="1040780"/>
                  <a:pt x="396875" y="1040780"/>
                  <a:pt x="600938" y="1123952"/>
                </a:cubicBezTo>
                <a:cubicBezTo>
                  <a:pt x="600938" y="1123952"/>
                  <a:pt x="600938" y="1123952"/>
                  <a:pt x="744538" y="776142"/>
                </a:cubicBezTo>
                <a:cubicBezTo>
                  <a:pt x="710528" y="764800"/>
                  <a:pt x="672738" y="757239"/>
                  <a:pt x="634949" y="757239"/>
                </a:cubicBezTo>
                <a:cubicBezTo>
                  <a:pt x="634949" y="757239"/>
                  <a:pt x="634949" y="757239"/>
                  <a:pt x="551812" y="757239"/>
                </a:cubicBezTo>
                <a:close/>
                <a:moveTo>
                  <a:pt x="536575" y="361950"/>
                </a:moveTo>
                <a:lnTo>
                  <a:pt x="1506538" y="361950"/>
                </a:lnTo>
                <a:lnTo>
                  <a:pt x="1506538" y="436563"/>
                </a:lnTo>
                <a:lnTo>
                  <a:pt x="536575" y="436563"/>
                </a:lnTo>
                <a:close/>
                <a:moveTo>
                  <a:pt x="203960" y="0"/>
                </a:moveTo>
                <a:lnTo>
                  <a:pt x="1782763" y="0"/>
                </a:lnTo>
                <a:cubicBezTo>
                  <a:pt x="1782763" y="0"/>
                  <a:pt x="1782763" y="0"/>
                  <a:pt x="1782763" y="1587808"/>
                </a:cubicBezTo>
                <a:cubicBezTo>
                  <a:pt x="1782763" y="1587808"/>
                  <a:pt x="1782763" y="1587808"/>
                  <a:pt x="1707222" y="1587808"/>
                </a:cubicBezTo>
                <a:cubicBezTo>
                  <a:pt x="1707222" y="1587808"/>
                  <a:pt x="1707222" y="1587808"/>
                  <a:pt x="1707222" y="75430"/>
                </a:cubicBezTo>
                <a:cubicBezTo>
                  <a:pt x="1707222" y="75430"/>
                  <a:pt x="1707222" y="75430"/>
                  <a:pt x="279501" y="75430"/>
                </a:cubicBezTo>
                <a:cubicBezTo>
                  <a:pt x="279501" y="75430"/>
                  <a:pt x="279501" y="75430"/>
                  <a:pt x="279501" y="769389"/>
                </a:cubicBezTo>
                <a:cubicBezTo>
                  <a:pt x="355042" y="724131"/>
                  <a:pt x="441914" y="690187"/>
                  <a:pt x="536340" y="682644"/>
                </a:cubicBezTo>
                <a:cubicBezTo>
                  <a:pt x="536340" y="682644"/>
                  <a:pt x="536340" y="682644"/>
                  <a:pt x="551448" y="682644"/>
                </a:cubicBezTo>
                <a:cubicBezTo>
                  <a:pt x="562779" y="678873"/>
                  <a:pt x="577887" y="678873"/>
                  <a:pt x="592995" y="678873"/>
                </a:cubicBezTo>
                <a:cubicBezTo>
                  <a:pt x="608104" y="678873"/>
                  <a:pt x="623212" y="678873"/>
                  <a:pt x="638320" y="682644"/>
                </a:cubicBezTo>
                <a:cubicBezTo>
                  <a:pt x="638320" y="682644"/>
                  <a:pt x="638320" y="682644"/>
                  <a:pt x="1507039" y="682644"/>
                </a:cubicBezTo>
                <a:cubicBezTo>
                  <a:pt x="1507039" y="682644"/>
                  <a:pt x="1507039" y="682644"/>
                  <a:pt x="1507039" y="758075"/>
                </a:cubicBezTo>
                <a:cubicBezTo>
                  <a:pt x="1507039" y="758075"/>
                  <a:pt x="1507039" y="758075"/>
                  <a:pt x="883828" y="758075"/>
                </a:cubicBezTo>
                <a:cubicBezTo>
                  <a:pt x="985808" y="814647"/>
                  <a:pt x="1068903" y="897621"/>
                  <a:pt x="1121781" y="999452"/>
                </a:cubicBezTo>
                <a:cubicBezTo>
                  <a:pt x="1121781" y="999452"/>
                  <a:pt x="1121781" y="999452"/>
                  <a:pt x="1507039" y="999452"/>
                </a:cubicBezTo>
                <a:cubicBezTo>
                  <a:pt x="1507039" y="999452"/>
                  <a:pt x="1507039" y="999452"/>
                  <a:pt x="1507039" y="1074882"/>
                </a:cubicBezTo>
                <a:cubicBezTo>
                  <a:pt x="1507039" y="1074882"/>
                  <a:pt x="1507039" y="1074882"/>
                  <a:pt x="1151997" y="1074882"/>
                </a:cubicBezTo>
                <a:cubicBezTo>
                  <a:pt x="1174660" y="1138998"/>
                  <a:pt x="1185991" y="1203114"/>
                  <a:pt x="1185991" y="1271001"/>
                </a:cubicBezTo>
                <a:cubicBezTo>
                  <a:pt x="1185991" y="1289858"/>
                  <a:pt x="1185991" y="1304944"/>
                  <a:pt x="1185991" y="1320030"/>
                </a:cubicBezTo>
                <a:cubicBezTo>
                  <a:pt x="1185991" y="1320030"/>
                  <a:pt x="1185991" y="1320030"/>
                  <a:pt x="1507039" y="1320030"/>
                </a:cubicBezTo>
                <a:cubicBezTo>
                  <a:pt x="1507039" y="1320030"/>
                  <a:pt x="1507039" y="1320030"/>
                  <a:pt x="1507039" y="1391689"/>
                </a:cubicBezTo>
                <a:cubicBezTo>
                  <a:pt x="1507039" y="1391689"/>
                  <a:pt x="1507039" y="1391689"/>
                  <a:pt x="1174660" y="1391689"/>
                </a:cubicBezTo>
                <a:cubicBezTo>
                  <a:pt x="1151997" y="1493520"/>
                  <a:pt x="1106673" y="1587808"/>
                  <a:pt x="1042463" y="1663238"/>
                </a:cubicBezTo>
                <a:cubicBezTo>
                  <a:pt x="1042463" y="1663238"/>
                  <a:pt x="1042463" y="1663238"/>
                  <a:pt x="1639236" y="1663238"/>
                </a:cubicBezTo>
                <a:cubicBezTo>
                  <a:pt x="1639236" y="1663238"/>
                  <a:pt x="1639236" y="1663238"/>
                  <a:pt x="1639236" y="1738669"/>
                </a:cubicBezTo>
                <a:cubicBezTo>
                  <a:pt x="1639236" y="1738669"/>
                  <a:pt x="1639236" y="1738669"/>
                  <a:pt x="963145" y="1738669"/>
                </a:cubicBezTo>
                <a:cubicBezTo>
                  <a:pt x="861165" y="1817870"/>
                  <a:pt x="732746" y="1866900"/>
                  <a:pt x="592995" y="1866900"/>
                </a:cubicBezTo>
                <a:cubicBezTo>
                  <a:pt x="264393" y="1866900"/>
                  <a:pt x="0" y="1599123"/>
                  <a:pt x="0" y="1271001"/>
                </a:cubicBezTo>
                <a:cubicBezTo>
                  <a:pt x="0" y="1093740"/>
                  <a:pt x="79318" y="935336"/>
                  <a:pt x="203960" y="825962"/>
                </a:cubicBezTo>
                <a:cubicBezTo>
                  <a:pt x="203960" y="825962"/>
                  <a:pt x="203960" y="825962"/>
                  <a:pt x="203960" y="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endParaRPr lang="en-US" dirty="0"/>
          </a:p>
        </p:txBody>
      </p:sp>
    </p:spTree>
    <p:extLst>
      <p:ext uri="{BB962C8B-B14F-4D97-AF65-F5344CB8AC3E}">
        <p14:creationId xmlns:p14="http://schemas.microsoft.com/office/powerpoint/2010/main" val="2609548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221C7-ACBF-46A1-83C9-6BC372330069}"/>
              </a:ext>
            </a:extLst>
          </p:cNvPr>
          <p:cNvSpPr>
            <a:spLocks noGrp="1"/>
          </p:cNvSpPr>
          <p:nvPr>
            <p:ph type="title"/>
          </p:nvPr>
        </p:nvSpPr>
        <p:spPr>
          <a:xfrm>
            <a:off x="2100072" y="0"/>
            <a:ext cx="8001000" cy="1143000"/>
          </a:xfrm>
        </p:spPr>
        <p:txBody>
          <a:bodyPr>
            <a:normAutofit fontScale="90000"/>
          </a:bodyPr>
          <a:lstStyle/>
          <a:p>
            <a:r>
              <a:rPr lang="en-AU" dirty="0"/>
              <a:t>Summary of Procedures Performed (1/2)</a:t>
            </a:r>
          </a:p>
        </p:txBody>
      </p:sp>
      <p:sp>
        <p:nvSpPr>
          <p:cNvPr id="3" name="Slide Number Placeholder 2">
            <a:extLst>
              <a:ext uri="{FF2B5EF4-FFF2-40B4-BE49-F238E27FC236}">
                <a16:creationId xmlns:a16="http://schemas.microsoft.com/office/drawing/2014/main" xmlns="" id="{E534B5D0-D268-4510-B171-2A0E6E17EB33}"/>
              </a:ext>
            </a:extLst>
          </p:cNvPr>
          <p:cNvSpPr>
            <a:spLocks noGrp="1"/>
          </p:cNvSpPr>
          <p:nvPr>
            <p:ph type="sldNum" sz="quarter" idx="11"/>
          </p:nvPr>
        </p:nvSpPr>
        <p:spPr/>
        <p:txBody>
          <a:bodyPr/>
          <a:lstStyle/>
          <a:p>
            <a:fld id="{1C026648-BCB3-47E3-8128-611D1202DC8A}" type="slidenum">
              <a:rPr lang="en-US" smtClean="0"/>
              <a:pPr/>
              <a:t>5</a:t>
            </a:fld>
            <a:endParaRPr lang="en-US" dirty="0"/>
          </a:p>
        </p:txBody>
      </p:sp>
      <p:sp>
        <p:nvSpPr>
          <p:cNvPr id="4" name="Rectangle 3">
            <a:extLst>
              <a:ext uri="{FF2B5EF4-FFF2-40B4-BE49-F238E27FC236}">
                <a16:creationId xmlns:a16="http://schemas.microsoft.com/office/drawing/2014/main" xmlns="" id="{54A7E3AF-7AE4-4202-B2D4-52C43A531B6C}"/>
              </a:ext>
            </a:extLst>
          </p:cNvPr>
          <p:cNvSpPr txBox="1">
            <a:spLocks noChangeArrowheads="1"/>
          </p:cNvSpPr>
          <p:nvPr/>
        </p:nvSpPr>
        <p:spPr>
          <a:xfrm>
            <a:off x="2100072" y="1147594"/>
            <a:ext cx="8001000" cy="182880"/>
          </a:xfrm>
          <a:prstGeom prst="rect">
            <a:avLst/>
          </a:prstGeom>
        </p:spPr>
        <p:txBody>
          <a:bodyPr wrap="square" lIns="0" tIns="0" rIns="0" bIns="0">
            <a:noAutofit/>
          </a:bodyPr>
          <a:lstStyle>
            <a:defPPr>
              <a:defRPr lang="en-US"/>
            </a:defPPr>
            <a:lvl1pPr>
              <a:defRPr sz="1200">
                <a:solidFill>
                  <a:schemeClr val="tx2"/>
                </a:solidFill>
                <a:latin typeface="+mj-lt"/>
              </a:defRPr>
            </a:lvl1pPr>
            <a:lvl2pPr marL="457200" indent="-223838" algn="l" rtl="0" eaLnBrk="0" fontAlgn="base" hangingPunct="0">
              <a:spcBef>
                <a:spcPct val="0"/>
              </a:spcBef>
              <a:spcAft>
                <a:spcPts val="963"/>
              </a:spcAft>
              <a:buClr>
                <a:schemeClr val="accent1"/>
              </a:buClr>
              <a:buFont typeface="Arial" charset="0"/>
              <a:buChar char="–"/>
              <a:defRPr lang="en-US" sz="1200" kern="1200" dirty="0">
                <a:solidFill>
                  <a:schemeClr val="tx1"/>
                </a:solidFill>
                <a:latin typeface="Arial" pitchFamily="34" charset="0"/>
                <a:ea typeface="+mn-ea"/>
                <a:cs typeface="Arial" pitchFamily="34" charset="0"/>
              </a:defRPr>
            </a:lvl2pPr>
            <a:lvl3pPr marL="690563" indent="-233363" algn="l" rtl="0" eaLnBrk="0" fontAlgn="base" hangingPunct="0">
              <a:spcBef>
                <a:spcPct val="0"/>
              </a:spcBef>
              <a:spcAft>
                <a:spcPts val="963"/>
              </a:spcAft>
              <a:buClr>
                <a:schemeClr val="accent1"/>
              </a:buClr>
              <a:buFont typeface="Wingdings" pitchFamily="2" charset="2"/>
              <a:buChar char="§"/>
              <a:defRPr lang="en-US" sz="1200" kern="1200" dirty="0">
                <a:solidFill>
                  <a:schemeClr val="tx1"/>
                </a:solidFill>
                <a:latin typeface="Arial" pitchFamily="34" charset="0"/>
                <a:ea typeface="+mn-ea"/>
                <a:cs typeface="Arial" pitchFamily="34" charset="0"/>
              </a:defRPr>
            </a:lvl3pPr>
            <a:lvl4pPr marL="914400" indent="-223838" algn="l" rtl="0" eaLnBrk="0" fontAlgn="base" hangingPunct="0">
              <a:spcBef>
                <a:spcPct val="0"/>
              </a:spcBef>
              <a:spcAft>
                <a:spcPts val="963"/>
              </a:spcAft>
              <a:buClr>
                <a:schemeClr val="accent1"/>
              </a:buClr>
              <a:buFont typeface="Arial" charset="0"/>
              <a:buChar char="▫"/>
              <a:defRPr lang="en-US" sz="1100" kern="1200" dirty="0">
                <a:solidFill>
                  <a:schemeClr val="tx1"/>
                </a:solidFill>
                <a:latin typeface="Arial" pitchFamily="34" charset="0"/>
                <a:ea typeface="+mn-ea"/>
                <a:cs typeface="Arial" pitchFamily="34" charset="0"/>
              </a:defRPr>
            </a:lvl4pPr>
            <a:lvl5pPr marL="1147763" indent="-233363" algn="l" rtl="0" eaLnBrk="0" fontAlgn="base" hangingPunct="0">
              <a:spcBef>
                <a:spcPct val="0"/>
              </a:spcBef>
              <a:spcAft>
                <a:spcPts val="963"/>
              </a:spcAft>
              <a:buClr>
                <a:schemeClr val="accent1"/>
              </a:buClr>
              <a:buFont typeface="Arial" charset="0"/>
              <a:buChar char="»"/>
              <a:defRPr lang="en-US" sz="11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000" dirty="0"/>
              <a:t>We performed the following during our review:</a:t>
            </a:r>
          </a:p>
        </p:txBody>
      </p:sp>
      <p:grpSp>
        <p:nvGrpSpPr>
          <p:cNvPr id="30" name="Group 29">
            <a:extLst>
              <a:ext uri="{FF2B5EF4-FFF2-40B4-BE49-F238E27FC236}">
                <a16:creationId xmlns:a16="http://schemas.microsoft.com/office/drawing/2014/main" xmlns="" id="{FBD09BB5-E43C-417E-9FC5-89320AE4BC86}"/>
              </a:ext>
            </a:extLst>
          </p:cNvPr>
          <p:cNvGrpSpPr/>
          <p:nvPr/>
        </p:nvGrpSpPr>
        <p:grpSpPr>
          <a:xfrm>
            <a:off x="2100072" y="1523999"/>
            <a:ext cx="8001000" cy="640080"/>
            <a:chOff x="576072" y="1523999"/>
            <a:chExt cx="8001000" cy="640080"/>
          </a:xfrm>
        </p:grpSpPr>
        <p:sp>
          <p:nvSpPr>
            <p:cNvPr id="22" name="Round Same Side Corner Rectangle 4">
              <a:extLst>
                <a:ext uri="{FF2B5EF4-FFF2-40B4-BE49-F238E27FC236}">
                  <a16:creationId xmlns:a16="http://schemas.microsoft.com/office/drawing/2014/main" xmlns="" id="{F2065615-96FA-486D-BBB2-7FA49A25A149}"/>
                </a:ext>
              </a:extLst>
            </p:cNvPr>
            <p:cNvSpPr/>
            <p:nvPr/>
          </p:nvSpPr>
          <p:spPr bwMode="auto">
            <a:xfrm rot="16200000" flipH="1">
              <a:off x="4256532" y="-2156461"/>
              <a:ext cx="640080" cy="8001000"/>
            </a:xfrm>
            <a:prstGeom prst="rect">
              <a:avLst/>
            </a:prstGeom>
            <a:noFill/>
            <a:ln w="12700">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Available Company ABC corporate treasury policies and procedures related to cash management, investing and foreign exchange exposure management were obtained and reviewed. </a:t>
              </a:r>
            </a:p>
          </p:txBody>
        </p:sp>
        <p:sp>
          <p:nvSpPr>
            <p:cNvPr id="23" name="Oval 5">
              <a:extLst>
                <a:ext uri="{FF2B5EF4-FFF2-40B4-BE49-F238E27FC236}">
                  <a16:creationId xmlns:a16="http://schemas.microsoft.com/office/drawing/2014/main" xmlns="" id="{0752B6AC-C3B4-49CE-BCC6-06DF5B381D77}"/>
                </a:ext>
              </a:extLst>
            </p:cNvPr>
            <p:cNvSpPr/>
            <p:nvPr/>
          </p:nvSpPr>
          <p:spPr bwMode="auto">
            <a:xfrm>
              <a:off x="849300" y="1661158"/>
              <a:ext cx="365760" cy="3657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Arial" panose="020B0604020202020204" pitchFamily="34" charset="0"/>
                  <a:cs typeface="Arial" panose="020B0604020202020204" pitchFamily="34" charset="0"/>
                </a:rPr>
                <a:t>1</a:t>
              </a:r>
            </a:p>
          </p:txBody>
        </p:sp>
      </p:grpSp>
      <p:grpSp>
        <p:nvGrpSpPr>
          <p:cNvPr id="31" name="Group 30">
            <a:extLst>
              <a:ext uri="{FF2B5EF4-FFF2-40B4-BE49-F238E27FC236}">
                <a16:creationId xmlns:a16="http://schemas.microsoft.com/office/drawing/2014/main" xmlns="" id="{9227EEB4-DB73-4D6B-8C7E-E1C9A91A98B9}"/>
              </a:ext>
            </a:extLst>
          </p:cNvPr>
          <p:cNvGrpSpPr/>
          <p:nvPr/>
        </p:nvGrpSpPr>
        <p:grpSpPr>
          <a:xfrm>
            <a:off x="2100073" y="2325377"/>
            <a:ext cx="8001006" cy="640080"/>
            <a:chOff x="576073" y="2325377"/>
            <a:chExt cx="8001006" cy="640080"/>
          </a:xfrm>
        </p:grpSpPr>
        <p:sp>
          <p:nvSpPr>
            <p:cNvPr id="20" name="Round Same Side Corner Rectangle 95">
              <a:extLst>
                <a:ext uri="{FF2B5EF4-FFF2-40B4-BE49-F238E27FC236}">
                  <a16:creationId xmlns:a16="http://schemas.microsoft.com/office/drawing/2014/main" xmlns="" id="{4F1A19FF-C94E-4147-819A-CD175429C045}"/>
                </a:ext>
              </a:extLst>
            </p:cNvPr>
            <p:cNvSpPr/>
            <p:nvPr/>
          </p:nvSpPr>
          <p:spPr bwMode="auto">
            <a:xfrm rot="16200000" flipH="1">
              <a:off x="4256536" y="-1355086"/>
              <a:ext cx="640080" cy="8001006"/>
            </a:xfrm>
            <a:prstGeom prst="rect">
              <a:avLst/>
            </a:prstGeom>
            <a:noFill/>
            <a:ln w="12700">
              <a:solidFill>
                <a:schemeClr val="accent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Key treasury and accounting personnel were interviewed. </a:t>
              </a:r>
            </a:p>
          </p:txBody>
        </p:sp>
        <p:sp>
          <p:nvSpPr>
            <p:cNvPr id="21" name="Oval 20">
              <a:extLst>
                <a:ext uri="{FF2B5EF4-FFF2-40B4-BE49-F238E27FC236}">
                  <a16:creationId xmlns:a16="http://schemas.microsoft.com/office/drawing/2014/main" xmlns="" id="{782D47EF-5D82-4154-85CD-8FDDAB048EF4}"/>
                </a:ext>
              </a:extLst>
            </p:cNvPr>
            <p:cNvSpPr/>
            <p:nvPr/>
          </p:nvSpPr>
          <p:spPr bwMode="auto">
            <a:xfrm>
              <a:off x="849300" y="2462537"/>
              <a:ext cx="365760" cy="36576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Arial" panose="020B0604020202020204" pitchFamily="34" charset="0"/>
                  <a:cs typeface="Arial" panose="020B0604020202020204" pitchFamily="34" charset="0"/>
                </a:rPr>
                <a:t>2</a:t>
              </a:r>
            </a:p>
          </p:txBody>
        </p:sp>
      </p:grpSp>
      <p:grpSp>
        <p:nvGrpSpPr>
          <p:cNvPr id="32" name="Group 31">
            <a:extLst>
              <a:ext uri="{FF2B5EF4-FFF2-40B4-BE49-F238E27FC236}">
                <a16:creationId xmlns:a16="http://schemas.microsoft.com/office/drawing/2014/main" xmlns="" id="{8881AF86-539A-490C-931B-D6C2F6A76B05}"/>
              </a:ext>
            </a:extLst>
          </p:cNvPr>
          <p:cNvGrpSpPr/>
          <p:nvPr/>
        </p:nvGrpSpPr>
        <p:grpSpPr>
          <a:xfrm>
            <a:off x="2100073" y="3126755"/>
            <a:ext cx="8001006" cy="640080"/>
            <a:chOff x="576073" y="3126755"/>
            <a:chExt cx="8001006" cy="640080"/>
          </a:xfrm>
        </p:grpSpPr>
        <p:sp>
          <p:nvSpPr>
            <p:cNvPr id="18" name="Round Same Side Corner Rectangle 93">
              <a:extLst>
                <a:ext uri="{FF2B5EF4-FFF2-40B4-BE49-F238E27FC236}">
                  <a16:creationId xmlns:a16="http://schemas.microsoft.com/office/drawing/2014/main" xmlns="" id="{A05A862F-8A2D-4764-9A7A-A4DB8972AB84}"/>
                </a:ext>
              </a:extLst>
            </p:cNvPr>
            <p:cNvSpPr/>
            <p:nvPr/>
          </p:nvSpPr>
          <p:spPr bwMode="auto">
            <a:xfrm rot="16200000" flipH="1">
              <a:off x="4256536" y="-553708"/>
              <a:ext cx="640080" cy="8001006"/>
            </a:xfrm>
            <a:prstGeom prst="rect">
              <a:avLst/>
            </a:prstGeom>
            <a:noFill/>
            <a:ln w="12700">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Performance of key treasury processes was observed. </a:t>
              </a:r>
            </a:p>
          </p:txBody>
        </p:sp>
        <p:sp>
          <p:nvSpPr>
            <p:cNvPr id="19" name="Oval 18">
              <a:extLst>
                <a:ext uri="{FF2B5EF4-FFF2-40B4-BE49-F238E27FC236}">
                  <a16:creationId xmlns:a16="http://schemas.microsoft.com/office/drawing/2014/main" xmlns="" id="{D1972B1B-61CC-46CD-AD3B-B7898BE956C0}"/>
                </a:ext>
              </a:extLst>
            </p:cNvPr>
            <p:cNvSpPr/>
            <p:nvPr/>
          </p:nvSpPr>
          <p:spPr bwMode="auto">
            <a:xfrm>
              <a:off x="849300" y="3263915"/>
              <a:ext cx="365760" cy="3657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Arial" panose="020B0604020202020204" pitchFamily="34" charset="0"/>
                  <a:cs typeface="Arial" panose="020B0604020202020204" pitchFamily="34" charset="0"/>
                </a:rPr>
                <a:t>3</a:t>
              </a:r>
            </a:p>
          </p:txBody>
        </p:sp>
      </p:grpSp>
      <p:grpSp>
        <p:nvGrpSpPr>
          <p:cNvPr id="33" name="Group 32">
            <a:extLst>
              <a:ext uri="{FF2B5EF4-FFF2-40B4-BE49-F238E27FC236}">
                <a16:creationId xmlns:a16="http://schemas.microsoft.com/office/drawing/2014/main" xmlns="" id="{EC158686-27C0-427F-BD46-D6FAB112916A}"/>
              </a:ext>
            </a:extLst>
          </p:cNvPr>
          <p:cNvGrpSpPr/>
          <p:nvPr/>
        </p:nvGrpSpPr>
        <p:grpSpPr>
          <a:xfrm>
            <a:off x="2100072" y="3928133"/>
            <a:ext cx="8001008" cy="640080"/>
            <a:chOff x="576072" y="3928133"/>
            <a:chExt cx="8001008" cy="640080"/>
          </a:xfrm>
        </p:grpSpPr>
        <p:sp>
          <p:nvSpPr>
            <p:cNvPr id="16" name="Round Same Side Corner Rectangle 91">
              <a:extLst>
                <a:ext uri="{FF2B5EF4-FFF2-40B4-BE49-F238E27FC236}">
                  <a16:creationId xmlns:a16="http://schemas.microsoft.com/office/drawing/2014/main" xmlns="" id="{83909E82-F985-427C-A5A0-3F3C556A629B}"/>
                </a:ext>
              </a:extLst>
            </p:cNvPr>
            <p:cNvSpPr/>
            <p:nvPr/>
          </p:nvSpPr>
          <p:spPr bwMode="auto">
            <a:xfrm rot="16200000" flipH="1">
              <a:off x="4256536" y="247669"/>
              <a:ext cx="640080" cy="8001008"/>
            </a:xfrm>
            <a:prstGeom prst="rect">
              <a:avLst/>
            </a:prstGeom>
            <a:noFill/>
            <a:ln w="12700">
              <a:solidFill>
                <a:schemeClr val="accent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Detailed testing of outgoing wire transfers and investments was performed. </a:t>
              </a:r>
            </a:p>
          </p:txBody>
        </p:sp>
        <p:sp>
          <p:nvSpPr>
            <p:cNvPr id="17" name="Oval 16">
              <a:extLst>
                <a:ext uri="{FF2B5EF4-FFF2-40B4-BE49-F238E27FC236}">
                  <a16:creationId xmlns:a16="http://schemas.microsoft.com/office/drawing/2014/main" xmlns="" id="{A09AEA47-B3E6-42F7-B4E5-0C912D543170}"/>
                </a:ext>
              </a:extLst>
            </p:cNvPr>
            <p:cNvSpPr/>
            <p:nvPr/>
          </p:nvSpPr>
          <p:spPr bwMode="auto">
            <a:xfrm>
              <a:off x="849300" y="4065292"/>
              <a:ext cx="365760" cy="36576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Arial" panose="020B0604020202020204" pitchFamily="34" charset="0"/>
                  <a:cs typeface="Arial" panose="020B0604020202020204" pitchFamily="34" charset="0"/>
                </a:rPr>
                <a:t>4</a:t>
              </a:r>
            </a:p>
          </p:txBody>
        </p:sp>
      </p:grpSp>
      <p:grpSp>
        <p:nvGrpSpPr>
          <p:cNvPr id="34" name="Group 33">
            <a:extLst>
              <a:ext uri="{FF2B5EF4-FFF2-40B4-BE49-F238E27FC236}">
                <a16:creationId xmlns:a16="http://schemas.microsoft.com/office/drawing/2014/main" xmlns="" id="{EA321218-B63F-4673-9B1D-C4EF1AF34C66}"/>
              </a:ext>
            </a:extLst>
          </p:cNvPr>
          <p:cNvGrpSpPr/>
          <p:nvPr/>
        </p:nvGrpSpPr>
        <p:grpSpPr>
          <a:xfrm>
            <a:off x="2100072" y="4729511"/>
            <a:ext cx="8001011" cy="640080"/>
            <a:chOff x="576071" y="4729511"/>
            <a:chExt cx="8001011" cy="640080"/>
          </a:xfrm>
        </p:grpSpPr>
        <p:sp>
          <p:nvSpPr>
            <p:cNvPr id="14" name="Round Same Side Corner Rectangle 89">
              <a:extLst>
                <a:ext uri="{FF2B5EF4-FFF2-40B4-BE49-F238E27FC236}">
                  <a16:creationId xmlns:a16="http://schemas.microsoft.com/office/drawing/2014/main" xmlns="" id="{8448BA98-60A6-4E52-9536-EDB7A94D8B4D}"/>
                </a:ext>
              </a:extLst>
            </p:cNvPr>
            <p:cNvSpPr/>
            <p:nvPr/>
          </p:nvSpPr>
          <p:spPr bwMode="auto">
            <a:xfrm rot="16200000" flipH="1">
              <a:off x="4256537" y="1049045"/>
              <a:ext cx="640080" cy="8001011"/>
            </a:xfrm>
            <a:prstGeom prst="rect">
              <a:avLst/>
            </a:prstGeom>
            <a:noFill/>
            <a:ln w="12700">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Domestic and international cash and investment account reconciliations were reviewed. </a:t>
              </a:r>
            </a:p>
          </p:txBody>
        </p:sp>
        <p:sp>
          <p:nvSpPr>
            <p:cNvPr id="15" name="Oval 14">
              <a:extLst>
                <a:ext uri="{FF2B5EF4-FFF2-40B4-BE49-F238E27FC236}">
                  <a16:creationId xmlns:a16="http://schemas.microsoft.com/office/drawing/2014/main" xmlns="" id="{C0C7C9D4-24B2-448E-95D9-C57F071DD137}"/>
                </a:ext>
              </a:extLst>
            </p:cNvPr>
            <p:cNvSpPr/>
            <p:nvPr/>
          </p:nvSpPr>
          <p:spPr bwMode="auto">
            <a:xfrm>
              <a:off x="849300" y="4866670"/>
              <a:ext cx="365760" cy="3657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Arial" panose="020B0604020202020204" pitchFamily="34" charset="0"/>
                  <a:cs typeface="Arial" panose="020B0604020202020204" pitchFamily="34" charset="0"/>
                </a:rPr>
                <a:t>5</a:t>
              </a:r>
            </a:p>
          </p:txBody>
        </p:sp>
      </p:grpSp>
      <p:grpSp>
        <p:nvGrpSpPr>
          <p:cNvPr id="35" name="Group 34">
            <a:extLst>
              <a:ext uri="{FF2B5EF4-FFF2-40B4-BE49-F238E27FC236}">
                <a16:creationId xmlns:a16="http://schemas.microsoft.com/office/drawing/2014/main" xmlns="" id="{F173B40A-BC1D-4108-8ABE-92D63B4E25AF}"/>
              </a:ext>
            </a:extLst>
          </p:cNvPr>
          <p:cNvGrpSpPr/>
          <p:nvPr/>
        </p:nvGrpSpPr>
        <p:grpSpPr>
          <a:xfrm>
            <a:off x="2100073" y="5530889"/>
            <a:ext cx="8001014" cy="640080"/>
            <a:chOff x="576073" y="5530889"/>
            <a:chExt cx="8001014" cy="640080"/>
          </a:xfrm>
        </p:grpSpPr>
        <p:sp>
          <p:nvSpPr>
            <p:cNvPr id="12" name="Round Same Side Corner Rectangle 87">
              <a:extLst>
                <a:ext uri="{FF2B5EF4-FFF2-40B4-BE49-F238E27FC236}">
                  <a16:creationId xmlns:a16="http://schemas.microsoft.com/office/drawing/2014/main" xmlns="" id="{BBE8D9C5-08E3-495A-A92B-A271CDE0A619}"/>
                </a:ext>
              </a:extLst>
            </p:cNvPr>
            <p:cNvSpPr/>
            <p:nvPr/>
          </p:nvSpPr>
          <p:spPr bwMode="auto">
            <a:xfrm rot="16200000" flipH="1">
              <a:off x="4256540" y="1850422"/>
              <a:ext cx="640080" cy="8001014"/>
            </a:xfrm>
            <a:prstGeom prst="rect">
              <a:avLst/>
            </a:prstGeom>
            <a:noFill/>
            <a:ln w="12700">
              <a:solidFill>
                <a:schemeClr val="accent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Investment manager statements were reviewed. </a:t>
              </a:r>
            </a:p>
          </p:txBody>
        </p:sp>
        <p:sp>
          <p:nvSpPr>
            <p:cNvPr id="13" name="Oval 12">
              <a:extLst>
                <a:ext uri="{FF2B5EF4-FFF2-40B4-BE49-F238E27FC236}">
                  <a16:creationId xmlns:a16="http://schemas.microsoft.com/office/drawing/2014/main" xmlns="" id="{B19060A9-D77F-40A7-8DC6-F286078C813E}"/>
                </a:ext>
              </a:extLst>
            </p:cNvPr>
            <p:cNvSpPr/>
            <p:nvPr/>
          </p:nvSpPr>
          <p:spPr bwMode="auto">
            <a:xfrm>
              <a:off x="849300" y="5668048"/>
              <a:ext cx="365760" cy="36576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Arial" panose="020B0604020202020204" pitchFamily="34" charset="0"/>
                  <a:cs typeface="Arial" panose="020B0604020202020204" pitchFamily="34" charset="0"/>
                </a:rPr>
                <a:t>6</a:t>
              </a:r>
            </a:p>
          </p:txBody>
        </p:sp>
      </p:grpSp>
    </p:spTree>
    <p:extLst>
      <p:ext uri="{BB962C8B-B14F-4D97-AF65-F5344CB8AC3E}">
        <p14:creationId xmlns:p14="http://schemas.microsoft.com/office/powerpoint/2010/main" val="338118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8AF2D-99FB-48FC-8F10-D9EDAA201619}"/>
              </a:ext>
            </a:extLst>
          </p:cNvPr>
          <p:cNvSpPr>
            <a:spLocks noGrp="1"/>
          </p:cNvSpPr>
          <p:nvPr>
            <p:ph type="title"/>
          </p:nvPr>
        </p:nvSpPr>
        <p:spPr>
          <a:xfrm>
            <a:off x="838200" y="100238"/>
            <a:ext cx="10515600" cy="1325563"/>
          </a:xfrm>
        </p:spPr>
        <p:txBody>
          <a:bodyPr/>
          <a:lstStyle/>
          <a:p>
            <a:r>
              <a:rPr lang="en-US" dirty="0"/>
              <a:t>Summary of Procedures Performed (2/2)</a:t>
            </a:r>
            <a:endParaRPr lang="en-AU" dirty="0"/>
          </a:p>
        </p:txBody>
      </p:sp>
      <p:sp>
        <p:nvSpPr>
          <p:cNvPr id="3" name="Slide Number Placeholder 2">
            <a:extLst>
              <a:ext uri="{FF2B5EF4-FFF2-40B4-BE49-F238E27FC236}">
                <a16:creationId xmlns:a16="http://schemas.microsoft.com/office/drawing/2014/main" xmlns="" id="{6A3BEB43-1E94-4A1D-A018-5F8010C49F48}"/>
              </a:ext>
            </a:extLst>
          </p:cNvPr>
          <p:cNvSpPr>
            <a:spLocks noGrp="1"/>
          </p:cNvSpPr>
          <p:nvPr>
            <p:ph type="sldNum" sz="quarter" idx="11"/>
          </p:nvPr>
        </p:nvSpPr>
        <p:spPr/>
        <p:txBody>
          <a:bodyPr/>
          <a:lstStyle/>
          <a:p>
            <a:fld id="{1C026648-BCB3-47E3-8128-611D1202DC8A}" type="slidenum">
              <a:rPr lang="en-US" smtClean="0"/>
              <a:pPr/>
              <a:t>6</a:t>
            </a:fld>
            <a:endParaRPr lang="en-US" dirty="0"/>
          </a:p>
        </p:txBody>
      </p:sp>
      <p:sp>
        <p:nvSpPr>
          <p:cNvPr id="4" name="Rectangle 3">
            <a:extLst>
              <a:ext uri="{FF2B5EF4-FFF2-40B4-BE49-F238E27FC236}">
                <a16:creationId xmlns:a16="http://schemas.microsoft.com/office/drawing/2014/main" xmlns="" id="{1550B661-7DA5-4129-9A19-52C805F280D0}"/>
              </a:ext>
            </a:extLst>
          </p:cNvPr>
          <p:cNvSpPr txBox="1">
            <a:spLocks noChangeArrowheads="1"/>
          </p:cNvSpPr>
          <p:nvPr/>
        </p:nvSpPr>
        <p:spPr>
          <a:xfrm>
            <a:off x="2100072" y="1147594"/>
            <a:ext cx="8001000" cy="182880"/>
          </a:xfrm>
          <a:prstGeom prst="rect">
            <a:avLst/>
          </a:prstGeom>
        </p:spPr>
        <p:txBody>
          <a:bodyPr wrap="square" lIns="0" tIns="0" rIns="0" bIns="0">
            <a:noAutofit/>
          </a:bodyPr>
          <a:lstStyle>
            <a:defPPr>
              <a:defRPr lang="en-US"/>
            </a:defPPr>
            <a:lvl1pPr>
              <a:defRPr sz="1200">
                <a:solidFill>
                  <a:schemeClr val="tx2"/>
                </a:solidFill>
                <a:latin typeface="+mj-lt"/>
              </a:defRPr>
            </a:lvl1pPr>
            <a:lvl2pPr marL="457200" indent="-223838" algn="l" rtl="0" eaLnBrk="0" fontAlgn="base" hangingPunct="0">
              <a:spcBef>
                <a:spcPct val="0"/>
              </a:spcBef>
              <a:spcAft>
                <a:spcPts val="963"/>
              </a:spcAft>
              <a:buClr>
                <a:schemeClr val="accent1"/>
              </a:buClr>
              <a:buFont typeface="Arial" charset="0"/>
              <a:buChar char="–"/>
              <a:defRPr lang="en-US" sz="1200" kern="1200" dirty="0">
                <a:solidFill>
                  <a:schemeClr val="tx1"/>
                </a:solidFill>
                <a:latin typeface="Arial" pitchFamily="34" charset="0"/>
                <a:ea typeface="+mn-ea"/>
                <a:cs typeface="Arial" pitchFamily="34" charset="0"/>
              </a:defRPr>
            </a:lvl2pPr>
            <a:lvl3pPr marL="690563" indent="-233363" algn="l" rtl="0" eaLnBrk="0" fontAlgn="base" hangingPunct="0">
              <a:spcBef>
                <a:spcPct val="0"/>
              </a:spcBef>
              <a:spcAft>
                <a:spcPts val="963"/>
              </a:spcAft>
              <a:buClr>
                <a:schemeClr val="accent1"/>
              </a:buClr>
              <a:buFont typeface="Wingdings" pitchFamily="2" charset="2"/>
              <a:buChar char="§"/>
              <a:defRPr lang="en-US" sz="1200" kern="1200" dirty="0">
                <a:solidFill>
                  <a:schemeClr val="tx1"/>
                </a:solidFill>
                <a:latin typeface="Arial" pitchFamily="34" charset="0"/>
                <a:ea typeface="+mn-ea"/>
                <a:cs typeface="Arial" pitchFamily="34" charset="0"/>
              </a:defRPr>
            </a:lvl3pPr>
            <a:lvl4pPr marL="914400" indent="-223838" algn="l" rtl="0" eaLnBrk="0" fontAlgn="base" hangingPunct="0">
              <a:spcBef>
                <a:spcPct val="0"/>
              </a:spcBef>
              <a:spcAft>
                <a:spcPts val="963"/>
              </a:spcAft>
              <a:buClr>
                <a:schemeClr val="accent1"/>
              </a:buClr>
              <a:buFont typeface="Arial" charset="0"/>
              <a:buChar char="▫"/>
              <a:defRPr lang="en-US" sz="1100" kern="1200" dirty="0">
                <a:solidFill>
                  <a:schemeClr val="tx1"/>
                </a:solidFill>
                <a:latin typeface="Arial" pitchFamily="34" charset="0"/>
                <a:ea typeface="+mn-ea"/>
                <a:cs typeface="Arial" pitchFamily="34" charset="0"/>
              </a:defRPr>
            </a:lvl4pPr>
            <a:lvl5pPr marL="1147763" indent="-233363" algn="l" rtl="0" eaLnBrk="0" fontAlgn="base" hangingPunct="0">
              <a:spcBef>
                <a:spcPct val="0"/>
              </a:spcBef>
              <a:spcAft>
                <a:spcPts val="963"/>
              </a:spcAft>
              <a:buClr>
                <a:schemeClr val="accent1"/>
              </a:buClr>
              <a:buFont typeface="Arial" charset="0"/>
              <a:buChar char="»"/>
              <a:defRPr lang="en-US" sz="11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en-US" sz="1000" dirty="0"/>
              <a:t>We performed the following during our review:</a:t>
            </a:r>
          </a:p>
        </p:txBody>
      </p:sp>
      <p:grpSp>
        <p:nvGrpSpPr>
          <p:cNvPr id="5" name="Group 4">
            <a:extLst>
              <a:ext uri="{FF2B5EF4-FFF2-40B4-BE49-F238E27FC236}">
                <a16:creationId xmlns:a16="http://schemas.microsoft.com/office/drawing/2014/main" xmlns="" id="{3A78DFDC-2CC5-448F-9470-7EE00078C4B3}"/>
              </a:ext>
            </a:extLst>
          </p:cNvPr>
          <p:cNvGrpSpPr/>
          <p:nvPr/>
        </p:nvGrpSpPr>
        <p:grpSpPr>
          <a:xfrm>
            <a:off x="2100072" y="1523999"/>
            <a:ext cx="8001000" cy="640080"/>
            <a:chOff x="576072" y="1523999"/>
            <a:chExt cx="8001000" cy="640080"/>
          </a:xfrm>
        </p:grpSpPr>
        <p:sp>
          <p:nvSpPr>
            <p:cNvPr id="6" name="Round Same Side Corner Rectangle 4">
              <a:extLst>
                <a:ext uri="{FF2B5EF4-FFF2-40B4-BE49-F238E27FC236}">
                  <a16:creationId xmlns:a16="http://schemas.microsoft.com/office/drawing/2014/main" xmlns="" id="{67FFF596-9275-43D3-AE05-CC6FAC16D736}"/>
                </a:ext>
              </a:extLst>
            </p:cNvPr>
            <p:cNvSpPr/>
            <p:nvPr/>
          </p:nvSpPr>
          <p:spPr bwMode="auto">
            <a:xfrm rot="16200000" flipH="1">
              <a:off x="4256532" y="-2156461"/>
              <a:ext cx="640080" cy="8001000"/>
            </a:xfrm>
            <a:prstGeom prst="rect">
              <a:avLst/>
            </a:prstGeom>
            <a:noFill/>
            <a:ln w="12700">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Internal management reports were reviewed. </a:t>
              </a:r>
            </a:p>
          </p:txBody>
        </p:sp>
        <p:sp>
          <p:nvSpPr>
            <p:cNvPr id="7" name="Oval 5">
              <a:extLst>
                <a:ext uri="{FF2B5EF4-FFF2-40B4-BE49-F238E27FC236}">
                  <a16:creationId xmlns:a16="http://schemas.microsoft.com/office/drawing/2014/main" xmlns="" id="{6E2871F0-C11A-48CB-920D-7A93BC58D86D}"/>
                </a:ext>
              </a:extLst>
            </p:cNvPr>
            <p:cNvSpPr/>
            <p:nvPr/>
          </p:nvSpPr>
          <p:spPr bwMode="auto">
            <a:xfrm>
              <a:off x="849300" y="1661158"/>
              <a:ext cx="365760" cy="3657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Arial" panose="020B0604020202020204" pitchFamily="34" charset="0"/>
                  <a:cs typeface="Arial" panose="020B0604020202020204" pitchFamily="34" charset="0"/>
                </a:rPr>
                <a:t>7</a:t>
              </a:r>
            </a:p>
          </p:txBody>
        </p:sp>
      </p:grpSp>
      <p:grpSp>
        <p:nvGrpSpPr>
          <p:cNvPr id="8" name="Group 7">
            <a:extLst>
              <a:ext uri="{FF2B5EF4-FFF2-40B4-BE49-F238E27FC236}">
                <a16:creationId xmlns:a16="http://schemas.microsoft.com/office/drawing/2014/main" xmlns="" id="{488E16BA-80A1-40E0-A8B8-757793FF8A31}"/>
              </a:ext>
            </a:extLst>
          </p:cNvPr>
          <p:cNvGrpSpPr/>
          <p:nvPr/>
        </p:nvGrpSpPr>
        <p:grpSpPr>
          <a:xfrm>
            <a:off x="2100073" y="2325377"/>
            <a:ext cx="8001006" cy="640080"/>
            <a:chOff x="576073" y="2325377"/>
            <a:chExt cx="8001006" cy="640080"/>
          </a:xfrm>
        </p:grpSpPr>
        <p:sp>
          <p:nvSpPr>
            <p:cNvPr id="9" name="Round Same Side Corner Rectangle 95">
              <a:extLst>
                <a:ext uri="{FF2B5EF4-FFF2-40B4-BE49-F238E27FC236}">
                  <a16:creationId xmlns:a16="http://schemas.microsoft.com/office/drawing/2014/main" xmlns="" id="{D9B09C29-27D3-471B-B9D7-80C98D5C6A9F}"/>
                </a:ext>
              </a:extLst>
            </p:cNvPr>
            <p:cNvSpPr/>
            <p:nvPr/>
          </p:nvSpPr>
          <p:spPr bwMode="auto">
            <a:xfrm rot="16200000" flipH="1">
              <a:off x="4256536" y="-1355086"/>
              <a:ext cx="640080" cy="8001006"/>
            </a:xfrm>
            <a:prstGeom prst="rect">
              <a:avLst/>
            </a:prstGeom>
            <a:noFill/>
            <a:ln w="12700">
              <a:solidFill>
                <a:schemeClr val="accent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The calculation of AA exposures was analyzed for Q2-YY. </a:t>
              </a:r>
            </a:p>
          </p:txBody>
        </p:sp>
        <p:sp>
          <p:nvSpPr>
            <p:cNvPr id="10" name="Oval 20">
              <a:extLst>
                <a:ext uri="{FF2B5EF4-FFF2-40B4-BE49-F238E27FC236}">
                  <a16:creationId xmlns:a16="http://schemas.microsoft.com/office/drawing/2014/main" xmlns="" id="{3BCDAD46-FB2E-440C-86D4-2AD3B44960B5}"/>
                </a:ext>
              </a:extLst>
            </p:cNvPr>
            <p:cNvSpPr/>
            <p:nvPr/>
          </p:nvSpPr>
          <p:spPr bwMode="auto">
            <a:xfrm>
              <a:off x="849300" y="2462537"/>
              <a:ext cx="365760" cy="36576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Arial" panose="020B0604020202020204" pitchFamily="34" charset="0"/>
                  <a:cs typeface="Arial" panose="020B0604020202020204" pitchFamily="34" charset="0"/>
                </a:rPr>
                <a:t>8</a:t>
              </a:r>
              <a:endParaRPr lang="en-US" sz="900" b="1" dirty="0">
                <a:solidFill>
                  <a:schemeClr val="bg1"/>
                </a:solidFill>
                <a:latin typeface="Arial" panose="020B0604020202020204" pitchFamily="34" charset="0"/>
                <a:cs typeface="Arial" panose="020B0604020202020204" pitchFamily="34" charset="0"/>
              </a:endParaRPr>
            </a:p>
          </p:txBody>
        </p:sp>
      </p:grpSp>
      <p:grpSp>
        <p:nvGrpSpPr>
          <p:cNvPr id="11" name="Group 10">
            <a:extLst>
              <a:ext uri="{FF2B5EF4-FFF2-40B4-BE49-F238E27FC236}">
                <a16:creationId xmlns:a16="http://schemas.microsoft.com/office/drawing/2014/main" xmlns="" id="{27299844-FC68-436D-B199-ADF09C31188E}"/>
              </a:ext>
            </a:extLst>
          </p:cNvPr>
          <p:cNvGrpSpPr/>
          <p:nvPr/>
        </p:nvGrpSpPr>
        <p:grpSpPr>
          <a:xfrm>
            <a:off x="2100073" y="3126755"/>
            <a:ext cx="8001006" cy="640080"/>
            <a:chOff x="576073" y="3126755"/>
            <a:chExt cx="8001006" cy="640080"/>
          </a:xfrm>
        </p:grpSpPr>
        <p:sp>
          <p:nvSpPr>
            <p:cNvPr id="12" name="Round Same Side Corner Rectangle 93">
              <a:extLst>
                <a:ext uri="{FF2B5EF4-FFF2-40B4-BE49-F238E27FC236}">
                  <a16:creationId xmlns:a16="http://schemas.microsoft.com/office/drawing/2014/main" xmlns="" id="{5C3C2BE0-C82B-48C5-80C0-AA271F6A0A21}"/>
                </a:ext>
              </a:extLst>
            </p:cNvPr>
            <p:cNvSpPr/>
            <p:nvPr/>
          </p:nvSpPr>
          <p:spPr bwMode="auto">
            <a:xfrm rot="16200000" flipH="1">
              <a:off x="4256536" y="-553708"/>
              <a:ext cx="640080" cy="8001006"/>
            </a:xfrm>
            <a:prstGeom prst="rect">
              <a:avLst/>
            </a:prstGeom>
            <a:noFill/>
            <a:ln w="12700">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Foreign exchange hedging forwards and options were analyzed for Q2-YY.</a:t>
              </a:r>
            </a:p>
          </p:txBody>
        </p:sp>
        <p:sp>
          <p:nvSpPr>
            <p:cNvPr id="13" name="Oval 18">
              <a:extLst>
                <a:ext uri="{FF2B5EF4-FFF2-40B4-BE49-F238E27FC236}">
                  <a16:creationId xmlns:a16="http://schemas.microsoft.com/office/drawing/2014/main" xmlns="" id="{6E84B03D-5ED8-4B1B-87A8-28DCB8ACED30}"/>
                </a:ext>
              </a:extLst>
            </p:cNvPr>
            <p:cNvSpPr/>
            <p:nvPr/>
          </p:nvSpPr>
          <p:spPr bwMode="auto">
            <a:xfrm>
              <a:off x="849300" y="3263915"/>
              <a:ext cx="365760" cy="3657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Arial" panose="020B0604020202020204" pitchFamily="34" charset="0"/>
                  <a:cs typeface="Arial" panose="020B0604020202020204" pitchFamily="34" charset="0"/>
                </a:rPr>
                <a:t>9</a:t>
              </a:r>
              <a:endParaRPr lang="en-US" sz="900" b="1" dirty="0">
                <a:solidFill>
                  <a:schemeClr val="bg1"/>
                </a:solidFill>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xmlns="" id="{FB23DE4A-0806-433B-B411-4A4C2254D30A}"/>
              </a:ext>
            </a:extLst>
          </p:cNvPr>
          <p:cNvGrpSpPr/>
          <p:nvPr/>
        </p:nvGrpSpPr>
        <p:grpSpPr>
          <a:xfrm>
            <a:off x="2100072" y="3928133"/>
            <a:ext cx="8001008" cy="640080"/>
            <a:chOff x="576072" y="3928133"/>
            <a:chExt cx="8001008" cy="640080"/>
          </a:xfrm>
        </p:grpSpPr>
        <p:sp>
          <p:nvSpPr>
            <p:cNvPr id="15" name="Round Same Side Corner Rectangle 91">
              <a:extLst>
                <a:ext uri="{FF2B5EF4-FFF2-40B4-BE49-F238E27FC236}">
                  <a16:creationId xmlns:a16="http://schemas.microsoft.com/office/drawing/2014/main" xmlns="" id="{40869BF6-E1F0-401E-B606-A2571E270638}"/>
                </a:ext>
              </a:extLst>
            </p:cNvPr>
            <p:cNvSpPr/>
            <p:nvPr/>
          </p:nvSpPr>
          <p:spPr bwMode="auto">
            <a:xfrm rot="16200000" flipH="1">
              <a:off x="4256536" y="247669"/>
              <a:ext cx="640080" cy="8001008"/>
            </a:xfrm>
            <a:prstGeom prst="rect">
              <a:avLst/>
            </a:prstGeom>
            <a:noFill/>
            <a:ln w="12700">
              <a:solidFill>
                <a:schemeClr val="accent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The overall internal control environment was evaluated. </a:t>
              </a:r>
            </a:p>
          </p:txBody>
        </p:sp>
        <p:sp>
          <p:nvSpPr>
            <p:cNvPr id="16" name="Oval 16">
              <a:extLst>
                <a:ext uri="{FF2B5EF4-FFF2-40B4-BE49-F238E27FC236}">
                  <a16:creationId xmlns:a16="http://schemas.microsoft.com/office/drawing/2014/main" xmlns="" id="{5DF0F602-8643-45E0-AEBB-73414BDA9F85}"/>
                </a:ext>
              </a:extLst>
            </p:cNvPr>
            <p:cNvSpPr/>
            <p:nvPr/>
          </p:nvSpPr>
          <p:spPr bwMode="auto">
            <a:xfrm>
              <a:off x="849300" y="4065292"/>
              <a:ext cx="365760" cy="36576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b="1" dirty="0">
                  <a:solidFill>
                    <a:schemeClr val="bg1"/>
                  </a:solidFill>
                  <a:latin typeface="Arial" panose="020B0604020202020204" pitchFamily="34" charset="0"/>
                  <a:cs typeface="Arial" panose="020B0604020202020204" pitchFamily="34" charset="0"/>
                </a:rPr>
                <a:t>10</a:t>
              </a:r>
              <a:endParaRPr lang="en-US" sz="900" b="1" dirty="0">
                <a:solidFill>
                  <a:schemeClr val="bg1"/>
                </a:solidFill>
                <a:latin typeface="Arial" panose="020B0604020202020204" pitchFamily="34" charset="0"/>
                <a:cs typeface="Arial" panose="020B0604020202020204" pitchFamily="34" charset="0"/>
              </a:endParaRPr>
            </a:p>
          </p:txBody>
        </p:sp>
      </p:grpSp>
      <p:grpSp>
        <p:nvGrpSpPr>
          <p:cNvPr id="17" name="Group 16">
            <a:extLst>
              <a:ext uri="{FF2B5EF4-FFF2-40B4-BE49-F238E27FC236}">
                <a16:creationId xmlns:a16="http://schemas.microsoft.com/office/drawing/2014/main" xmlns="" id="{6EBDD560-A148-4B8D-9338-7330ABA864FB}"/>
              </a:ext>
            </a:extLst>
          </p:cNvPr>
          <p:cNvGrpSpPr/>
          <p:nvPr/>
        </p:nvGrpSpPr>
        <p:grpSpPr>
          <a:xfrm>
            <a:off x="2100072" y="4729511"/>
            <a:ext cx="8001011" cy="640080"/>
            <a:chOff x="576071" y="4729511"/>
            <a:chExt cx="8001011" cy="640080"/>
          </a:xfrm>
        </p:grpSpPr>
        <p:sp>
          <p:nvSpPr>
            <p:cNvPr id="18" name="Round Same Side Corner Rectangle 89">
              <a:extLst>
                <a:ext uri="{FF2B5EF4-FFF2-40B4-BE49-F238E27FC236}">
                  <a16:creationId xmlns:a16="http://schemas.microsoft.com/office/drawing/2014/main" xmlns="" id="{42AB6BD7-0A7C-412D-BCFC-DD583C489E11}"/>
                </a:ext>
              </a:extLst>
            </p:cNvPr>
            <p:cNvSpPr/>
            <p:nvPr/>
          </p:nvSpPr>
          <p:spPr bwMode="auto">
            <a:xfrm rot="16200000" flipH="1">
              <a:off x="4256537" y="1049045"/>
              <a:ext cx="640080" cy="8001011"/>
            </a:xfrm>
            <a:prstGeom prst="rect">
              <a:avLst/>
            </a:prstGeom>
            <a:noFill/>
            <a:ln w="12700">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Company ABC’s practices were compared with best practices for selected treasury operations.</a:t>
              </a:r>
            </a:p>
          </p:txBody>
        </p:sp>
        <p:sp>
          <p:nvSpPr>
            <p:cNvPr id="19" name="Oval 14">
              <a:extLst>
                <a:ext uri="{FF2B5EF4-FFF2-40B4-BE49-F238E27FC236}">
                  <a16:creationId xmlns:a16="http://schemas.microsoft.com/office/drawing/2014/main" xmlns="" id="{E4D989BB-33C3-4F50-8A3A-C0E045D69153}"/>
                </a:ext>
              </a:extLst>
            </p:cNvPr>
            <p:cNvSpPr/>
            <p:nvPr/>
          </p:nvSpPr>
          <p:spPr bwMode="auto">
            <a:xfrm>
              <a:off x="849300" y="4866670"/>
              <a:ext cx="365760" cy="365760"/>
            </a:xfrm>
            <a:prstGeom prst="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b="1" dirty="0">
                  <a:solidFill>
                    <a:schemeClr val="bg1"/>
                  </a:solidFill>
                  <a:latin typeface="Arial" panose="020B0604020202020204" pitchFamily="34" charset="0"/>
                  <a:cs typeface="Arial" panose="020B0604020202020204" pitchFamily="34" charset="0"/>
                </a:rPr>
                <a:t>11</a:t>
              </a:r>
              <a:endParaRPr lang="en-US" sz="900" b="1" dirty="0">
                <a:solidFill>
                  <a:schemeClr val="bg1"/>
                </a:solidFill>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xmlns="" id="{688C303F-9BC3-436E-A9B4-DFE2F6C30CED}"/>
              </a:ext>
            </a:extLst>
          </p:cNvPr>
          <p:cNvGrpSpPr/>
          <p:nvPr/>
        </p:nvGrpSpPr>
        <p:grpSpPr>
          <a:xfrm>
            <a:off x="2100073" y="5530889"/>
            <a:ext cx="8001014" cy="640080"/>
            <a:chOff x="576073" y="5530889"/>
            <a:chExt cx="8001014" cy="640080"/>
          </a:xfrm>
        </p:grpSpPr>
        <p:sp>
          <p:nvSpPr>
            <p:cNvPr id="21" name="Round Same Side Corner Rectangle 87">
              <a:extLst>
                <a:ext uri="{FF2B5EF4-FFF2-40B4-BE49-F238E27FC236}">
                  <a16:creationId xmlns:a16="http://schemas.microsoft.com/office/drawing/2014/main" xmlns="" id="{D691F4D9-11F8-465C-860A-C775F14A309F}"/>
                </a:ext>
              </a:extLst>
            </p:cNvPr>
            <p:cNvSpPr/>
            <p:nvPr/>
          </p:nvSpPr>
          <p:spPr bwMode="auto">
            <a:xfrm rot="16200000" flipH="1">
              <a:off x="4256540" y="1850422"/>
              <a:ext cx="640080" cy="8001014"/>
            </a:xfrm>
            <a:prstGeom prst="rect">
              <a:avLst/>
            </a:prstGeom>
            <a:noFill/>
            <a:ln w="12700">
              <a:solidFill>
                <a:schemeClr val="accent4"/>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vert" lIns="0" tIns="914400" rIns="0" anchor="ctr"/>
            <a:lstStyle/>
            <a:p>
              <a:pPr>
                <a:spcAft>
                  <a:spcPts val="600"/>
                </a:spcAft>
              </a:pPr>
              <a:r>
                <a:rPr lang="en-US" altLang="en-US" sz="1000" dirty="0">
                  <a:solidFill>
                    <a:schemeClr val="tx2"/>
                  </a:solidFill>
                  <a:latin typeface="+mj-lt"/>
                  <a:cs typeface="Arial" panose="020B0604020202020204" pitchFamily="34" charset="0"/>
                </a:rPr>
                <a:t>Observations and management action plans were reported on. </a:t>
              </a:r>
            </a:p>
          </p:txBody>
        </p:sp>
        <p:sp>
          <p:nvSpPr>
            <p:cNvPr id="22" name="Oval 12">
              <a:extLst>
                <a:ext uri="{FF2B5EF4-FFF2-40B4-BE49-F238E27FC236}">
                  <a16:creationId xmlns:a16="http://schemas.microsoft.com/office/drawing/2014/main" xmlns="" id="{FBE20F64-DFDC-49BF-B8BD-0A3DD8A491AC}"/>
                </a:ext>
              </a:extLst>
            </p:cNvPr>
            <p:cNvSpPr/>
            <p:nvPr/>
          </p:nvSpPr>
          <p:spPr bwMode="auto">
            <a:xfrm>
              <a:off x="849300" y="5668048"/>
              <a:ext cx="365760" cy="36576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400" b="1" dirty="0">
                  <a:solidFill>
                    <a:schemeClr val="bg1"/>
                  </a:solidFill>
                  <a:latin typeface="Arial" panose="020B0604020202020204" pitchFamily="34" charset="0"/>
                  <a:cs typeface="Arial" panose="020B0604020202020204" pitchFamily="34" charset="0"/>
                </a:rPr>
                <a:t>12</a:t>
              </a:r>
              <a:endParaRPr lang="en-US" sz="900" b="1"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25346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xmlns="" id="{B41EEC25-2236-442E-989B-8E46584201E2}"/>
              </a:ext>
            </a:extLst>
          </p:cNvPr>
          <p:cNvSpPr/>
          <p:nvPr/>
        </p:nvSpPr>
        <p:spPr>
          <a:xfrm>
            <a:off x="2100072" y="1143001"/>
            <a:ext cx="742089" cy="5029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xmlns="" id="{78BD1BD3-E0D1-4FB6-9F6F-6C8C7AC3E003}"/>
              </a:ext>
            </a:extLst>
          </p:cNvPr>
          <p:cNvSpPr>
            <a:spLocks noGrp="1"/>
          </p:cNvSpPr>
          <p:nvPr>
            <p:ph type="title"/>
          </p:nvPr>
        </p:nvSpPr>
        <p:spPr>
          <a:xfrm>
            <a:off x="2100072" y="0"/>
            <a:ext cx="8001000" cy="1143000"/>
          </a:xfrm>
        </p:spPr>
        <p:txBody>
          <a:bodyPr/>
          <a:lstStyle/>
          <a:p>
            <a:r>
              <a:rPr lang="en-AU" dirty="0"/>
              <a:t>General Background</a:t>
            </a:r>
          </a:p>
        </p:txBody>
      </p:sp>
      <p:sp>
        <p:nvSpPr>
          <p:cNvPr id="3" name="Slide Number Placeholder 2">
            <a:extLst>
              <a:ext uri="{FF2B5EF4-FFF2-40B4-BE49-F238E27FC236}">
                <a16:creationId xmlns:a16="http://schemas.microsoft.com/office/drawing/2014/main" xmlns="" id="{2EF305C7-99DC-426B-9BAA-7F4D63C24B6E}"/>
              </a:ext>
            </a:extLst>
          </p:cNvPr>
          <p:cNvSpPr>
            <a:spLocks noGrp="1"/>
          </p:cNvSpPr>
          <p:nvPr>
            <p:ph type="sldNum" sz="quarter" idx="11"/>
          </p:nvPr>
        </p:nvSpPr>
        <p:spPr/>
        <p:txBody>
          <a:bodyPr/>
          <a:lstStyle/>
          <a:p>
            <a:fld id="{1C026648-BCB3-47E3-8128-611D1202DC8A}" type="slidenum">
              <a:rPr lang="en-US" smtClean="0"/>
              <a:pPr/>
              <a:t>7</a:t>
            </a:fld>
            <a:endParaRPr lang="en-US" dirty="0"/>
          </a:p>
        </p:txBody>
      </p:sp>
      <p:sp>
        <p:nvSpPr>
          <p:cNvPr id="19" name="Rectangle 3">
            <a:extLst>
              <a:ext uri="{FF2B5EF4-FFF2-40B4-BE49-F238E27FC236}">
                <a16:creationId xmlns:a16="http://schemas.microsoft.com/office/drawing/2014/main" xmlns="" id="{3B6CE3BB-6D2B-4EE9-ADCB-043AE45C17E9}"/>
              </a:ext>
            </a:extLst>
          </p:cNvPr>
          <p:cNvSpPr>
            <a:spLocks noChangeArrowheads="1"/>
          </p:cNvSpPr>
          <p:nvPr/>
        </p:nvSpPr>
        <p:spPr bwMode="auto">
          <a:xfrm>
            <a:off x="2604656" y="1259775"/>
            <a:ext cx="7496417" cy="640080"/>
          </a:xfrm>
          <a:prstGeom prst="rect">
            <a:avLst/>
          </a:prstGeom>
          <a:solidFill>
            <a:schemeClr val="bg1"/>
          </a:solidFill>
          <a:ln w="19050">
            <a:solidFill>
              <a:schemeClr val="accent1"/>
            </a:solidFill>
            <a:prstDash val="solid"/>
          </a:ln>
          <a:effectLst/>
        </p:spPr>
        <p:txBody>
          <a:bodyPr lIns="88900" tIns="44450" rIns="18288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During the fiscal XXXX/XXXY internal audit planning process, executive management identified treasury operations for review in the fiscal XXXX/XXXY audit plan. Treasury operations were last reviewed in XXXY by audit services.</a:t>
            </a:r>
          </a:p>
        </p:txBody>
      </p:sp>
      <p:sp>
        <p:nvSpPr>
          <p:cNvPr id="20" name="Rectangle 3">
            <a:extLst>
              <a:ext uri="{FF2B5EF4-FFF2-40B4-BE49-F238E27FC236}">
                <a16:creationId xmlns:a16="http://schemas.microsoft.com/office/drawing/2014/main" xmlns="" id="{9DCEE534-A362-4C44-9185-0F17ED4C5BEF}"/>
              </a:ext>
            </a:extLst>
          </p:cNvPr>
          <p:cNvSpPr>
            <a:spLocks noChangeArrowheads="1"/>
          </p:cNvSpPr>
          <p:nvPr/>
        </p:nvSpPr>
        <p:spPr bwMode="auto">
          <a:xfrm>
            <a:off x="2604654" y="2117193"/>
            <a:ext cx="7496418" cy="548640"/>
          </a:xfrm>
          <a:prstGeom prst="rect">
            <a:avLst/>
          </a:prstGeom>
          <a:solidFill>
            <a:schemeClr val="bg1"/>
          </a:solidFill>
          <a:ln w="19050">
            <a:solidFill>
              <a:schemeClr val="accent4"/>
            </a:solidFill>
            <a:prstDash val="solid"/>
          </a:ln>
          <a:effectLst/>
        </p:spPr>
        <p:txBody>
          <a:bodyPr lIns="88900" tIns="44450" rIns="18288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Corporate treasury is responsible for the following functions for both Company ABC and Company ABC International.</a:t>
            </a:r>
          </a:p>
        </p:txBody>
      </p:sp>
      <p:sp>
        <p:nvSpPr>
          <p:cNvPr id="21" name="Rectangle 3">
            <a:extLst>
              <a:ext uri="{FF2B5EF4-FFF2-40B4-BE49-F238E27FC236}">
                <a16:creationId xmlns:a16="http://schemas.microsoft.com/office/drawing/2014/main" xmlns="" id="{1C3C9ED1-CF33-4428-858A-312DA9869478}"/>
              </a:ext>
            </a:extLst>
          </p:cNvPr>
          <p:cNvSpPr>
            <a:spLocks noChangeArrowheads="1"/>
          </p:cNvSpPr>
          <p:nvPr/>
        </p:nvSpPr>
        <p:spPr bwMode="auto">
          <a:xfrm>
            <a:off x="2602992" y="2883171"/>
            <a:ext cx="7498080" cy="1554480"/>
          </a:xfrm>
          <a:prstGeom prst="rect">
            <a:avLst/>
          </a:prstGeom>
          <a:solidFill>
            <a:schemeClr val="bg1"/>
          </a:solidFill>
          <a:ln w="19050">
            <a:solidFill>
              <a:schemeClr val="accent1"/>
            </a:solidFill>
            <a:prstDash val="solid"/>
          </a:ln>
          <a:effectLst/>
        </p:spPr>
        <p:txBody>
          <a:bodyPr lIns="88900" tIns="44450" rIns="18288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Cash management and short-term investing include:</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Bank account management, including bank lines of credit and other types of financing as required by Company ABC</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Foreign exchange exposure management</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Risk management, including coordinating insurance coverage</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Credit and collections</a:t>
            </a:r>
          </a:p>
        </p:txBody>
      </p:sp>
      <p:sp>
        <p:nvSpPr>
          <p:cNvPr id="22" name="Rectangle 3">
            <a:extLst>
              <a:ext uri="{FF2B5EF4-FFF2-40B4-BE49-F238E27FC236}">
                <a16:creationId xmlns:a16="http://schemas.microsoft.com/office/drawing/2014/main" xmlns="" id="{8EF57A85-DBD8-4D54-93F6-041B2C792E97}"/>
              </a:ext>
            </a:extLst>
          </p:cNvPr>
          <p:cNvSpPr>
            <a:spLocks noChangeArrowheads="1"/>
          </p:cNvSpPr>
          <p:nvPr/>
        </p:nvSpPr>
        <p:spPr bwMode="auto">
          <a:xfrm>
            <a:off x="2602992" y="4654990"/>
            <a:ext cx="7498080" cy="548640"/>
          </a:xfrm>
          <a:prstGeom prst="rect">
            <a:avLst/>
          </a:prstGeom>
          <a:solidFill>
            <a:schemeClr val="bg1"/>
          </a:solidFill>
          <a:ln w="19050">
            <a:solidFill>
              <a:schemeClr val="accent4"/>
            </a:solidFill>
            <a:prstDash val="solid"/>
          </a:ln>
          <a:effectLst/>
        </p:spPr>
        <p:txBody>
          <a:bodyPr lIns="88900" tIns="44450" rIns="18288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Treasury personnel include one full-time treasury manager and one part-time treasury analyst.</a:t>
            </a:r>
          </a:p>
        </p:txBody>
      </p:sp>
      <p:sp>
        <p:nvSpPr>
          <p:cNvPr id="13" name="Freeform 5">
            <a:extLst>
              <a:ext uri="{FF2B5EF4-FFF2-40B4-BE49-F238E27FC236}">
                <a16:creationId xmlns:a16="http://schemas.microsoft.com/office/drawing/2014/main" xmlns="" id="{CE7163FC-8DB3-4ED6-9C57-481CA7395ADE}"/>
              </a:ext>
            </a:extLst>
          </p:cNvPr>
          <p:cNvSpPr>
            <a:spLocks noEditPoints="1"/>
          </p:cNvSpPr>
          <p:nvPr/>
        </p:nvSpPr>
        <p:spPr bwMode="auto">
          <a:xfrm>
            <a:off x="9406676" y="5525729"/>
            <a:ext cx="685253" cy="760770"/>
          </a:xfrm>
          <a:custGeom>
            <a:avLst/>
            <a:gdLst>
              <a:gd name="T0" fmla="*/ 215 w 1020"/>
              <a:gd name="T1" fmla="*/ 862 h 1132"/>
              <a:gd name="T2" fmla="*/ 745 w 1020"/>
              <a:gd name="T3" fmla="*/ 862 h 1132"/>
              <a:gd name="T4" fmla="*/ 745 w 1020"/>
              <a:gd name="T5" fmla="*/ 908 h 1132"/>
              <a:gd name="T6" fmla="*/ 215 w 1020"/>
              <a:gd name="T7" fmla="*/ 908 h 1132"/>
              <a:gd name="T8" fmla="*/ 215 w 1020"/>
              <a:gd name="T9" fmla="*/ 862 h 1132"/>
              <a:gd name="T10" fmla="*/ 812 w 1020"/>
              <a:gd name="T11" fmla="*/ 853 h 1132"/>
              <a:gd name="T12" fmla="*/ 833 w 1020"/>
              <a:gd name="T13" fmla="*/ 862 h 1132"/>
              <a:gd name="T14" fmla="*/ 833 w 1020"/>
              <a:gd name="T15" fmla="*/ 910 h 1132"/>
              <a:gd name="T16" fmla="*/ 788 w 1020"/>
              <a:gd name="T17" fmla="*/ 910 h 1132"/>
              <a:gd name="T18" fmla="*/ 788 w 1020"/>
              <a:gd name="T19" fmla="*/ 862 h 1132"/>
              <a:gd name="T20" fmla="*/ 812 w 1020"/>
              <a:gd name="T21" fmla="*/ 853 h 1132"/>
              <a:gd name="T22" fmla="*/ 215 w 1020"/>
              <a:gd name="T23" fmla="*/ 654 h 1132"/>
              <a:gd name="T24" fmla="*/ 844 w 1020"/>
              <a:gd name="T25" fmla="*/ 654 h 1132"/>
              <a:gd name="T26" fmla="*/ 844 w 1020"/>
              <a:gd name="T27" fmla="*/ 700 h 1132"/>
              <a:gd name="T28" fmla="*/ 215 w 1020"/>
              <a:gd name="T29" fmla="*/ 700 h 1132"/>
              <a:gd name="T30" fmla="*/ 215 w 1020"/>
              <a:gd name="T31" fmla="*/ 654 h 1132"/>
              <a:gd name="T32" fmla="*/ 215 w 1020"/>
              <a:gd name="T33" fmla="*/ 447 h 1132"/>
              <a:gd name="T34" fmla="*/ 844 w 1020"/>
              <a:gd name="T35" fmla="*/ 447 h 1132"/>
              <a:gd name="T36" fmla="*/ 844 w 1020"/>
              <a:gd name="T37" fmla="*/ 492 h 1132"/>
              <a:gd name="T38" fmla="*/ 215 w 1020"/>
              <a:gd name="T39" fmla="*/ 492 h 1132"/>
              <a:gd name="T40" fmla="*/ 215 w 1020"/>
              <a:gd name="T41" fmla="*/ 447 h 1132"/>
              <a:gd name="T42" fmla="*/ 215 w 1020"/>
              <a:gd name="T43" fmla="*/ 238 h 1132"/>
              <a:gd name="T44" fmla="*/ 603 w 1020"/>
              <a:gd name="T45" fmla="*/ 238 h 1132"/>
              <a:gd name="T46" fmla="*/ 603 w 1020"/>
              <a:gd name="T47" fmla="*/ 282 h 1132"/>
              <a:gd name="T48" fmla="*/ 215 w 1020"/>
              <a:gd name="T49" fmla="*/ 282 h 1132"/>
              <a:gd name="T50" fmla="*/ 215 w 1020"/>
              <a:gd name="T51" fmla="*/ 238 h 1132"/>
              <a:gd name="T52" fmla="*/ 713 w 1020"/>
              <a:gd name="T53" fmla="*/ 55 h 1132"/>
              <a:gd name="T54" fmla="*/ 713 w 1020"/>
              <a:gd name="T55" fmla="*/ 307 h 1132"/>
              <a:gd name="T56" fmla="*/ 966 w 1020"/>
              <a:gd name="T57" fmla="*/ 307 h 1132"/>
              <a:gd name="T58" fmla="*/ 713 w 1020"/>
              <a:gd name="T59" fmla="*/ 55 h 1132"/>
              <a:gd name="T60" fmla="*/ 45 w 1020"/>
              <a:gd name="T61" fmla="*/ 46 h 1132"/>
              <a:gd name="T62" fmla="*/ 45 w 1020"/>
              <a:gd name="T63" fmla="*/ 1088 h 1132"/>
              <a:gd name="T64" fmla="*/ 975 w 1020"/>
              <a:gd name="T65" fmla="*/ 1088 h 1132"/>
              <a:gd name="T66" fmla="*/ 975 w 1020"/>
              <a:gd name="T67" fmla="*/ 352 h 1132"/>
              <a:gd name="T68" fmla="*/ 668 w 1020"/>
              <a:gd name="T69" fmla="*/ 352 h 1132"/>
              <a:gd name="T70" fmla="*/ 668 w 1020"/>
              <a:gd name="T71" fmla="*/ 46 h 1132"/>
              <a:gd name="T72" fmla="*/ 45 w 1020"/>
              <a:gd name="T73" fmla="*/ 46 h 1132"/>
              <a:gd name="T74" fmla="*/ 0 w 1020"/>
              <a:gd name="T75" fmla="*/ 0 h 1132"/>
              <a:gd name="T76" fmla="*/ 668 w 1020"/>
              <a:gd name="T77" fmla="*/ 0 h 1132"/>
              <a:gd name="T78" fmla="*/ 713 w 1020"/>
              <a:gd name="T79" fmla="*/ 0 h 1132"/>
              <a:gd name="T80" fmla="*/ 723 w 1020"/>
              <a:gd name="T81" fmla="*/ 0 h 1132"/>
              <a:gd name="T82" fmla="*/ 1020 w 1020"/>
              <a:gd name="T83" fmla="*/ 298 h 1132"/>
              <a:gd name="T84" fmla="*/ 1020 w 1020"/>
              <a:gd name="T85" fmla="*/ 307 h 1132"/>
              <a:gd name="T86" fmla="*/ 1020 w 1020"/>
              <a:gd name="T87" fmla="*/ 352 h 1132"/>
              <a:gd name="T88" fmla="*/ 1020 w 1020"/>
              <a:gd name="T89" fmla="*/ 1132 h 1132"/>
              <a:gd name="T90" fmla="*/ 0 w 1020"/>
              <a:gd name="T91" fmla="*/ 1132 h 1132"/>
              <a:gd name="T92" fmla="*/ 0 w 1020"/>
              <a:gd name="T93"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20" h="1132">
                <a:moveTo>
                  <a:pt x="215" y="862"/>
                </a:moveTo>
                <a:lnTo>
                  <a:pt x="745" y="862"/>
                </a:lnTo>
                <a:lnTo>
                  <a:pt x="745" y="908"/>
                </a:lnTo>
                <a:lnTo>
                  <a:pt x="215" y="908"/>
                </a:lnTo>
                <a:lnTo>
                  <a:pt x="215" y="862"/>
                </a:lnTo>
                <a:close/>
                <a:moveTo>
                  <a:pt x="812" y="853"/>
                </a:moveTo>
                <a:cubicBezTo>
                  <a:pt x="820" y="853"/>
                  <a:pt x="828" y="856"/>
                  <a:pt x="833" y="862"/>
                </a:cubicBezTo>
                <a:cubicBezTo>
                  <a:pt x="847" y="876"/>
                  <a:pt x="847" y="896"/>
                  <a:pt x="833" y="910"/>
                </a:cubicBezTo>
                <a:cubicBezTo>
                  <a:pt x="822" y="921"/>
                  <a:pt x="802" y="921"/>
                  <a:pt x="788" y="910"/>
                </a:cubicBezTo>
                <a:cubicBezTo>
                  <a:pt x="775" y="896"/>
                  <a:pt x="775" y="876"/>
                  <a:pt x="788" y="862"/>
                </a:cubicBezTo>
                <a:cubicBezTo>
                  <a:pt x="795" y="856"/>
                  <a:pt x="803" y="853"/>
                  <a:pt x="812" y="853"/>
                </a:cubicBezTo>
                <a:close/>
                <a:moveTo>
                  <a:pt x="215" y="654"/>
                </a:moveTo>
                <a:lnTo>
                  <a:pt x="844" y="654"/>
                </a:lnTo>
                <a:lnTo>
                  <a:pt x="844" y="700"/>
                </a:lnTo>
                <a:lnTo>
                  <a:pt x="215" y="700"/>
                </a:lnTo>
                <a:lnTo>
                  <a:pt x="215" y="654"/>
                </a:lnTo>
                <a:close/>
                <a:moveTo>
                  <a:pt x="215" y="447"/>
                </a:moveTo>
                <a:lnTo>
                  <a:pt x="844" y="447"/>
                </a:lnTo>
                <a:lnTo>
                  <a:pt x="844" y="492"/>
                </a:lnTo>
                <a:lnTo>
                  <a:pt x="215" y="492"/>
                </a:lnTo>
                <a:lnTo>
                  <a:pt x="215" y="447"/>
                </a:lnTo>
                <a:close/>
                <a:moveTo>
                  <a:pt x="215" y="238"/>
                </a:moveTo>
                <a:lnTo>
                  <a:pt x="603" y="238"/>
                </a:lnTo>
                <a:lnTo>
                  <a:pt x="603" y="282"/>
                </a:lnTo>
                <a:lnTo>
                  <a:pt x="215" y="282"/>
                </a:lnTo>
                <a:lnTo>
                  <a:pt x="215" y="238"/>
                </a:lnTo>
                <a:close/>
                <a:moveTo>
                  <a:pt x="713" y="55"/>
                </a:moveTo>
                <a:lnTo>
                  <a:pt x="713" y="307"/>
                </a:lnTo>
                <a:lnTo>
                  <a:pt x="966" y="307"/>
                </a:lnTo>
                <a:lnTo>
                  <a:pt x="713" y="55"/>
                </a:lnTo>
                <a:close/>
                <a:moveTo>
                  <a:pt x="45" y="46"/>
                </a:moveTo>
                <a:lnTo>
                  <a:pt x="45" y="1088"/>
                </a:lnTo>
                <a:lnTo>
                  <a:pt x="975" y="1088"/>
                </a:lnTo>
                <a:lnTo>
                  <a:pt x="975" y="352"/>
                </a:lnTo>
                <a:lnTo>
                  <a:pt x="668" y="352"/>
                </a:lnTo>
                <a:lnTo>
                  <a:pt x="668" y="46"/>
                </a:lnTo>
                <a:lnTo>
                  <a:pt x="45" y="46"/>
                </a:lnTo>
                <a:close/>
                <a:moveTo>
                  <a:pt x="0" y="0"/>
                </a:moveTo>
                <a:lnTo>
                  <a:pt x="668" y="0"/>
                </a:lnTo>
                <a:lnTo>
                  <a:pt x="713" y="0"/>
                </a:lnTo>
                <a:lnTo>
                  <a:pt x="723" y="0"/>
                </a:lnTo>
                <a:lnTo>
                  <a:pt x="1020" y="298"/>
                </a:lnTo>
                <a:lnTo>
                  <a:pt x="1020" y="307"/>
                </a:lnTo>
                <a:lnTo>
                  <a:pt x="1020" y="352"/>
                </a:lnTo>
                <a:lnTo>
                  <a:pt x="1020" y="1132"/>
                </a:lnTo>
                <a:lnTo>
                  <a:pt x="0" y="1132"/>
                </a:lnTo>
                <a:lnTo>
                  <a:pt x="0" y="0"/>
                </a:lnTo>
                <a:close/>
              </a:path>
            </a:pathLst>
          </a:custGeom>
          <a:solidFill>
            <a:srgbClr val="5D7B9A"/>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941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047E16DD-ACCF-4329-872D-25BCAB255FD5}"/>
              </a:ext>
            </a:extLst>
          </p:cNvPr>
          <p:cNvSpPr/>
          <p:nvPr/>
        </p:nvSpPr>
        <p:spPr>
          <a:xfrm>
            <a:off x="2100072" y="1143001"/>
            <a:ext cx="742089" cy="50292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900" dirty="0"/>
          </a:p>
        </p:txBody>
      </p:sp>
      <p:sp>
        <p:nvSpPr>
          <p:cNvPr id="2" name="Title 1">
            <a:extLst>
              <a:ext uri="{FF2B5EF4-FFF2-40B4-BE49-F238E27FC236}">
                <a16:creationId xmlns:a16="http://schemas.microsoft.com/office/drawing/2014/main" xmlns="" id="{061E96B4-DA93-479F-B4CE-E08716EF9A30}"/>
              </a:ext>
            </a:extLst>
          </p:cNvPr>
          <p:cNvSpPr>
            <a:spLocks noGrp="1"/>
          </p:cNvSpPr>
          <p:nvPr>
            <p:ph type="title"/>
          </p:nvPr>
        </p:nvSpPr>
        <p:spPr>
          <a:xfrm>
            <a:off x="838200" y="365126"/>
            <a:ext cx="10515600" cy="548640"/>
          </a:xfrm>
        </p:spPr>
        <p:txBody>
          <a:bodyPr>
            <a:normAutofit fontScale="90000"/>
          </a:bodyPr>
          <a:lstStyle/>
          <a:p>
            <a:r>
              <a:rPr lang="en-US" dirty="0"/>
              <a:t>Background: Cash Management and Wire Transfers (1/3)</a:t>
            </a:r>
            <a:endParaRPr lang="en-AU" dirty="0"/>
          </a:p>
        </p:txBody>
      </p:sp>
      <p:sp>
        <p:nvSpPr>
          <p:cNvPr id="3" name="Slide Number Placeholder 2">
            <a:extLst>
              <a:ext uri="{FF2B5EF4-FFF2-40B4-BE49-F238E27FC236}">
                <a16:creationId xmlns:a16="http://schemas.microsoft.com/office/drawing/2014/main" xmlns="" id="{AD0F6CB4-96A5-4A39-BAAA-36751D045CC0}"/>
              </a:ext>
            </a:extLst>
          </p:cNvPr>
          <p:cNvSpPr>
            <a:spLocks noGrp="1"/>
          </p:cNvSpPr>
          <p:nvPr>
            <p:ph type="sldNum" sz="quarter" idx="11"/>
          </p:nvPr>
        </p:nvSpPr>
        <p:spPr/>
        <p:txBody>
          <a:bodyPr/>
          <a:lstStyle/>
          <a:p>
            <a:fld id="{1C026648-BCB3-47E3-8128-611D1202DC8A}" type="slidenum">
              <a:rPr lang="en-US" smtClean="0"/>
              <a:pPr/>
              <a:t>8</a:t>
            </a:fld>
            <a:endParaRPr lang="en-US" dirty="0"/>
          </a:p>
        </p:txBody>
      </p:sp>
      <p:sp>
        <p:nvSpPr>
          <p:cNvPr id="4" name="Rectangle 3">
            <a:extLst>
              <a:ext uri="{FF2B5EF4-FFF2-40B4-BE49-F238E27FC236}">
                <a16:creationId xmlns:a16="http://schemas.microsoft.com/office/drawing/2014/main" xmlns="" id="{477E7060-E7A1-482F-876E-0F1B655DB58F}"/>
              </a:ext>
            </a:extLst>
          </p:cNvPr>
          <p:cNvSpPr>
            <a:spLocks noChangeArrowheads="1"/>
          </p:cNvSpPr>
          <p:nvPr/>
        </p:nvSpPr>
        <p:spPr bwMode="auto">
          <a:xfrm>
            <a:off x="2604656" y="1259776"/>
            <a:ext cx="7496417" cy="1595185"/>
          </a:xfrm>
          <a:prstGeom prst="rect">
            <a:avLst/>
          </a:prstGeom>
          <a:solidFill>
            <a:schemeClr val="bg1"/>
          </a:solidFill>
          <a:ln w="19050">
            <a:solidFill>
              <a:schemeClr val="accent1"/>
            </a:solidFill>
            <a:prstDash val="solid"/>
          </a:ln>
          <a:effectLst/>
        </p:spPr>
        <p:txBody>
          <a:bodyPr lIns="88900" tIns="44450" rIns="18288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As of XXXX, Company ABC had worldwide cash and investments of approximately $XYZ million (see graph on next page).</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Treasury personnel perform cash management functions for both Company ABC incorporated and international entities. Company ABC subsidiaries perform cash management operations independent from corporate treasury. Subsidiaries’ excess cash is transferred to corporate treasury (at corporate’s request) for investment.</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Treasury maintains an AA account with Bank X for AA accounts receivable and accounts payable activity. AA account balances are not invested due to low Country X interest rates. Foreign exchange exposure in the AA account is hedged (see FX background).</a:t>
            </a:r>
          </a:p>
          <a:p>
            <a:pPr marL="173736" indent="-173736">
              <a:spcBef>
                <a:spcPts val="200"/>
              </a:spcBef>
              <a:spcAft>
                <a:spcPts val="200"/>
              </a:spcAft>
              <a:buClr>
                <a:srgbClr val="3C3D3E"/>
              </a:buClr>
              <a:buSzPct val="100000"/>
              <a:buFont typeface="Arial" panose="020B0604020202020204" pitchFamily="34" charset="0"/>
              <a:buChar char="•"/>
              <a:defRPr/>
            </a:pPr>
            <a:r>
              <a:rPr lang="en-US" altLang="en-US" sz="1000" dirty="0">
                <a:solidFill>
                  <a:schemeClr val="tx2"/>
                </a:solidFill>
                <a:latin typeface="Arial" panose="020B0604020202020204" pitchFamily="34" charset="0"/>
                <a:cs typeface="Arial" panose="020B0604020202020204" pitchFamily="34" charset="0"/>
              </a:rPr>
              <a:t>Cash management activity is monitored daily.</a:t>
            </a:r>
          </a:p>
        </p:txBody>
      </p:sp>
      <p:sp>
        <p:nvSpPr>
          <p:cNvPr id="5" name="Rectangle 3">
            <a:extLst>
              <a:ext uri="{FF2B5EF4-FFF2-40B4-BE49-F238E27FC236}">
                <a16:creationId xmlns:a16="http://schemas.microsoft.com/office/drawing/2014/main" xmlns="" id="{485BCF10-8280-4B53-BBC7-983BFB9ED113}"/>
              </a:ext>
            </a:extLst>
          </p:cNvPr>
          <p:cNvSpPr>
            <a:spLocks noChangeArrowheads="1"/>
          </p:cNvSpPr>
          <p:nvPr/>
        </p:nvSpPr>
        <p:spPr bwMode="auto">
          <a:xfrm>
            <a:off x="2604654" y="3004324"/>
            <a:ext cx="7496418" cy="548640"/>
          </a:xfrm>
          <a:prstGeom prst="rect">
            <a:avLst/>
          </a:prstGeom>
          <a:solidFill>
            <a:schemeClr val="bg1"/>
          </a:solidFill>
          <a:ln w="19050">
            <a:solidFill>
              <a:schemeClr val="accent4"/>
            </a:solidFill>
            <a:prstDash val="solid"/>
          </a:ln>
          <a:effectLst/>
        </p:spPr>
        <p:txBody>
          <a:bodyPr lIns="88900" tIns="44450" rIns="18288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The Company ABC treasury department currently utilizes XX for all incoming and outgoing wire transactions.</a:t>
            </a:r>
          </a:p>
        </p:txBody>
      </p:sp>
      <p:sp>
        <p:nvSpPr>
          <p:cNvPr id="6" name="Rectangle 3">
            <a:extLst>
              <a:ext uri="{FF2B5EF4-FFF2-40B4-BE49-F238E27FC236}">
                <a16:creationId xmlns:a16="http://schemas.microsoft.com/office/drawing/2014/main" xmlns="" id="{C9B2282B-56F0-4786-A92A-1090F718852A}"/>
              </a:ext>
            </a:extLst>
          </p:cNvPr>
          <p:cNvSpPr>
            <a:spLocks noChangeArrowheads="1"/>
          </p:cNvSpPr>
          <p:nvPr/>
        </p:nvSpPr>
        <p:spPr bwMode="auto">
          <a:xfrm>
            <a:off x="2602992" y="3702328"/>
            <a:ext cx="7498080" cy="548640"/>
          </a:xfrm>
          <a:prstGeom prst="rect">
            <a:avLst/>
          </a:prstGeom>
          <a:solidFill>
            <a:schemeClr val="bg1"/>
          </a:solidFill>
          <a:ln w="19050">
            <a:solidFill>
              <a:schemeClr val="accent1"/>
            </a:solidFill>
            <a:prstDash val="solid"/>
          </a:ln>
          <a:effectLst/>
        </p:spPr>
        <p:txBody>
          <a:bodyPr lIns="88900" tIns="44450" rIns="18288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Treasury personnel hold releasing and approval capabilities within the XX system. Each individual may perform only one of these functions for each transaction.</a:t>
            </a:r>
          </a:p>
        </p:txBody>
      </p:sp>
      <p:sp>
        <p:nvSpPr>
          <p:cNvPr id="7" name="Rectangle 3">
            <a:extLst>
              <a:ext uri="{FF2B5EF4-FFF2-40B4-BE49-F238E27FC236}">
                <a16:creationId xmlns:a16="http://schemas.microsoft.com/office/drawing/2014/main" xmlns="" id="{6E087835-E158-489E-B98F-D1F06F1BE71E}"/>
              </a:ext>
            </a:extLst>
          </p:cNvPr>
          <p:cNvSpPr>
            <a:spLocks noChangeArrowheads="1"/>
          </p:cNvSpPr>
          <p:nvPr/>
        </p:nvSpPr>
        <p:spPr bwMode="auto">
          <a:xfrm>
            <a:off x="2602992" y="4400332"/>
            <a:ext cx="7498080" cy="914400"/>
          </a:xfrm>
          <a:prstGeom prst="rect">
            <a:avLst/>
          </a:prstGeom>
          <a:solidFill>
            <a:schemeClr val="bg1"/>
          </a:solidFill>
          <a:ln w="19050">
            <a:solidFill>
              <a:schemeClr val="accent4"/>
            </a:solidFill>
            <a:prstDash val="solid"/>
          </a:ln>
          <a:effectLst/>
        </p:spPr>
        <p:txBody>
          <a:bodyPr lIns="88900" tIns="44450" rIns="182880" bIns="44450" anchor="ctr"/>
          <a:lstStyle>
            <a:lvl1pPr marL="333375" indent="-333375">
              <a:defRPr sz="2400">
                <a:solidFill>
                  <a:schemeClr val="tx1"/>
                </a:solidFill>
                <a:latin typeface="Times New Roman" pitchFamily="18" charset="0"/>
              </a:defRPr>
            </a:lvl1pPr>
            <a:lvl2pPr marL="800100" indent="-3429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indent="0">
              <a:spcBef>
                <a:spcPts val="300"/>
              </a:spcBef>
              <a:spcAft>
                <a:spcPts val="300"/>
              </a:spcAft>
              <a:buClr>
                <a:schemeClr val="accent1"/>
              </a:buClr>
              <a:defRPr/>
            </a:pPr>
            <a:r>
              <a:rPr lang="en-US" altLang="en-US" sz="1000" dirty="0">
                <a:solidFill>
                  <a:schemeClr val="tx2"/>
                </a:solidFill>
                <a:latin typeface="Arial" panose="020B0604020202020204" pitchFamily="34" charset="0"/>
                <a:cs typeface="Arial" panose="020B0604020202020204" pitchFamily="34" charset="0"/>
              </a:rPr>
              <a:t>In the case of a system failure, alternate wire transfer procedures have been established. Wire transfer information may be directly called into the appropriate bank. A safe wire card is utilized by the releasing party to ensure that only authorized personnel are transferring company funds. Once released, the wire information is confirmed by another authorized individual with system approval capabilities.</a:t>
            </a:r>
          </a:p>
        </p:txBody>
      </p:sp>
      <p:sp>
        <p:nvSpPr>
          <p:cNvPr id="10" name="Freeform 5">
            <a:extLst>
              <a:ext uri="{FF2B5EF4-FFF2-40B4-BE49-F238E27FC236}">
                <a16:creationId xmlns:a16="http://schemas.microsoft.com/office/drawing/2014/main" xmlns="" id="{F33DFACF-D5D6-46EF-BC9B-2DC7B9800403}"/>
              </a:ext>
            </a:extLst>
          </p:cNvPr>
          <p:cNvSpPr>
            <a:spLocks noEditPoints="1"/>
          </p:cNvSpPr>
          <p:nvPr/>
        </p:nvSpPr>
        <p:spPr bwMode="auto">
          <a:xfrm>
            <a:off x="9406676" y="5525729"/>
            <a:ext cx="685253" cy="760770"/>
          </a:xfrm>
          <a:custGeom>
            <a:avLst/>
            <a:gdLst>
              <a:gd name="T0" fmla="*/ 215 w 1020"/>
              <a:gd name="T1" fmla="*/ 862 h 1132"/>
              <a:gd name="T2" fmla="*/ 745 w 1020"/>
              <a:gd name="T3" fmla="*/ 862 h 1132"/>
              <a:gd name="T4" fmla="*/ 745 w 1020"/>
              <a:gd name="T5" fmla="*/ 908 h 1132"/>
              <a:gd name="T6" fmla="*/ 215 w 1020"/>
              <a:gd name="T7" fmla="*/ 908 h 1132"/>
              <a:gd name="T8" fmla="*/ 215 w 1020"/>
              <a:gd name="T9" fmla="*/ 862 h 1132"/>
              <a:gd name="T10" fmla="*/ 812 w 1020"/>
              <a:gd name="T11" fmla="*/ 853 h 1132"/>
              <a:gd name="T12" fmla="*/ 833 w 1020"/>
              <a:gd name="T13" fmla="*/ 862 h 1132"/>
              <a:gd name="T14" fmla="*/ 833 w 1020"/>
              <a:gd name="T15" fmla="*/ 910 h 1132"/>
              <a:gd name="T16" fmla="*/ 788 w 1020"/>
              <a:gd name="T17" fmla="*/ 910 h 1132"/>
              <a:gd name="T18" fmla="*/ 788 w 1020"/>
              <a:gd name="T19" fmla="*/ 862 h 1132"/>
              <a:gd name="T20" fmla="*/ 812 w 1020"/>
              <a:gd name="T21" fmla="*/ 853 h 1132"/>
              <a:gd name="T22" fmla="*/ 215 w 1020"/>
              <a:gd name="T23" fmla="*/ 654 h 1132"/>
              <a:gd name="T24" fmla="*/ 844 w 1020"/>
              <a:gd name="T25" fmla="*/ 654 h 1132"/>
              <a:gd name="T26" fmla="*/ 844 w 1020"/>
              <a:gd name="T27" fmla="*/ 700 h 1132"/>
              <a:gd name="T28" fmla="*/ 215 w 1020"/>
              <a:gd name="T29" fmla="*/ 700 h 1132"/>
              <a:gd name="T30" fmla="*/ 215 w 1020"/>
              <a:gd name="T31" fmla="*/ 654 h 1132"/>
              <a:gd name="T32" fmla="*/ 215 w 1020"/>
              <a:gd name="T33" fmla="*/ 447 h 1132"/>
              <a:gd name="T34" fmla="*/ 844 w 1020"/>
              <a:gd name="T35" fmla="*/ 447 h 1132"/>
              <a:gd name="T36" fmla="*/ 844 w 1020"/>
              <a:gd name="T37" fmla="*/ 492 h 1132"/>
              <a:gd name="T38" fmla="*/ 215 w 1020"/>
              <a:gd name="T39" fmla="*/ 492 h 1132"/>
              <a:gd name="T40" fmla="*/ 215 w 1020"/>
              <a:gd name="T41" fmla="*/ 447 h 1132"/>
              <a:gd name="T42" fmla="*/ 215 w 1020"/>
              <a:gd name="T43" fmla="*/ 238 h 1132"/>
              <a:gd name="T44" fmla="*/ 603 w 1020"/>
              <a:gd name="T45" fmla="*/ 238 h 1132"/>
              <a:gd name="T46" fmla="*/ 603 w 1020"/>
              <a:gd name="T47" fmla="*/ 282 h 1132"/>
              <a:gd name="T48" fmla="*/ 215 w 1020"/>
              <a:gd name="T49" fmla="*/ 282 h 1132"/>
              <a:gd name="T50" fmla="*/ 215 w 1020"/>
              <a:gd name="T51" fmla="*/ 238 h 1132"/>
              <a:gd name="T52" fmla="*/ 713 w 1020"/>
              <a:gd name="T53" fmla="*/ 55 h 1132"/>
              <a:gd name="T54" fmla="*/ 713 w 1020"/>
              <a:gd name="T55" fmla="*/ 307 h 1132"/>
              <a:gd name="T56" fmla="*/ 966 w 1020"/>
              <a:gd name="T57" fmla="*/ 307 h 1132"/>
              <a:gd name="T58" fmla="*/ 713 w 1020"/>
              <a:gd name="T59" fmla="*/ 55 h 1132"/>
              <a:gd name="T60" fmla="*/ 45 w 1020"/>
              <a:gd name="T61" fmla="*/ 46 h 1132"/>
              <a:gd name="T62" fmla="*/ 45 w 1020"/>
              <a:gd name="T63" fmla="*/ 1088 h 1132"/>
              <a:gd name="T64" fmla="*/ 975 w 1020"/>
              <a:gd name="T65" fmla="*/ 1088 h 1132"/>
              <a:gd name="T66" fmla="*/ 975 w 1020"/>
              <a:gd name="T67" fmla="*/ 352 h 1132"/>
              <a:gd name="T68" fmla="*/ 668 w 1020"/>
              <a:gd name="T69" fmla="*/ 352 h 1132"/>
              <a:gd name="T70" fmla="*/ 668 w 1020"/>
              <a:gd name="T71" fmla="*/ 46 h 1132"/>
              <a:gd name="T72" fmla="*/ 45 w 1020"/>
              <a:gd name="T73" fmla="*/ 46 h 1132"/>
              <a:gd name="T74" fmla="*/ 0 w 1020"/>
              <a:gd name="T75" fmla="*/ 0 h 1132"/>
              <a:gd name="T76" fmla="*/ 668 w 1020"/>
              <a:gd name="T77" fmla="*/ 0 h 1132"/>
              <a:gd name="T78" fmla="*/ 713 w 1020"/>
              <a:gd name="T79" fmla="*/ 0 h 1132"/>
              <a:gd name="T80" fmla="*/ 723 w 1020"/>
              <a:gd name="T81" fmla="*/ 0 h 1132"/>
              <a:gd name="T82" fmla="*/ 1020 w 1020"/>
              <a:gd name="T83" fmla="*/ 298 h 1132"/>
              <a:gd name="T84" fmla="*/ 1020 w 1020"/>
              <a:gd name="T85" fmla="*/ 307 h 1132"/>
              <a:gd name="T86" fmla="*/ 1020 w 1020"/>
              <a:gd name="T87" fmla="*/ 352 h 1132"/>
              <a:gd name="T88" fmla="*/ 1020 w 1020"/>
              <a:gd name="T89" fmla="*/ 1132 h 1132"/>
              <a:gd name="T90" fmla="*/ 0 w 1020"/>
              <a:gd name="T91" fmla="*/ 1132 h 1132"/>
              <a:gd name="T92" fmla="*/ 0 w 1020"/>
              <a:gd name="T93"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20" h="1132">
                <a:moveTo>
                  <a:pt x="215" y="862"/>
                </a:moveTo>
                <a:lnTo>
                  <a:pt x="745" y="862"/>
                </a:lnTo>
                <a:lnTo>
                  <a:pt x="745" y="908"/>
                </a:lnTo>
                <a:lnTo>
                  <a:pt x="215" y="908"/>
                </a:lnTo>
                <a:lnTo>
                  <a:pt x="215" y="862"/>
                </a:lnTo>
                <a:close/>
                <a:moveTo>
                  <a:pt x="812" y="853"/>
                </a:moveTo>
                <a:cubicBezTo>
                  <a:pt x="820" y="853"/>
                  <a:pt x="828" y="856"/>
                  <a:pt x="833" y="862"/>
                </a:cubicBezTo>
                <a:cubicBezTo>
                  <a:pt x="847" y="876"/>
                  <a:pt x="847" y="896"/>
                  <a:pt x="833" y="910"/>
                </a:cubicBezTo>
                <a:cubicBezTo>
                  <a:pt x="822" y="921"/>
                  <a:pt x="802" y="921"/>
                  <a:pt x="788" y="910"/>
                </a:cubicBezTo>
                <a:cubicBezTo>
                  <a:pt x="775" y="896"/>
                  <a:pt x="775" y="876"/>
                  <a:pt x="788" y="862"/>
                </a:cubicBezTo>
                <a:cubicBezTo>
                  <a:pt x="795" y="856"/>
                  <a:pt x="803" y="853"/>
                  <a:pt x="812" y="853"/>
                </a:cubicBezTo>
                <a:close/>
                <a:moveTo>
                  <a:pt x="215" y="654"/>
                </a:moveTo>
                <a:lnTo>
                  <a:pt x="844" y="654"/>
                </a:lnTo>
                <a:lnTo>
                  <a:pt x="844" y="700"/>
                </a:lnTo>
                <a:lnTo>
                  <a:pt x="215" y="700"/>
                </a:lnTo>
                <a:lnTo>
                  <a:pt x="215" y="654"/>
                </a:lnTo>
                <a:close/>
                <a:moveTo>
                  <a:pt x="215" y="447"/>
                </a:moveTo>
                <a:lnTo>
                  <a:pt x="844" y="447"/>
                </a:lnTo>
                <a:lnTo>
                  <a:pt x="844" y="492"/>
                </a:lnTo>
                <a:lnTo>
                  <a:pt x="215" y="492"/>
                </a:lnTo>
                <a:lnTo>
                  <a:pt x="215" y="447"/>
                </a:lnTo>
                <a:close/>
                <a:moveTo>
                  <a:pt x="215" y="238"/>
                </a:moveTo>
                <a:lnTo>
                  <a:pt x="603" y="238"/>
                </a:lnTo>
                <a:lnTo>
                  <a:pt x="603" y="282"/>
                </a:lnTo>
                <a:lnTo>
                  <a:pt x="215" y="282"/>
                </a:lnTo>
                <a:lnTo>
                  <a:pt x="215" y="238"/>
                </a:lnTo>
                <a:close/>
                <a:moveTo>
                  <a:pt x="713" y="55"/>
                </a:moveTo>
                <a:lnTo>
                  <a:pt x="713" y="307"/>
                </a:lnTo>
                <a:lnTo>
                  <a:pt x="966" y="307"/>
                </a:lnTo>
                <a:lnTo>
                  <a:pt x="713" y="55"/>
                </a:lnTo>
                <a:close/>
                <a:moveTo>
                  <a:pt x="45" y="46"/>
                </a:moveTo>
                <a:lnTo>
                  <a:pt x="45" y="1088"/>
                </a:lnTo>
                <a:lnTo>
                  <a:pt x="975" y="1088"/>
                </a:lnTo>
                <a:lnTo>
                  <a:pt x="975" y="352"/>
                </a:lnTo>
                <a:lnTo>
                  <a:pt x="668" y="352"/>
                </a:lnTo>
                <a:lnTo>
                  <a:pt x="668" y="46"/>
                </a:lnTo>
                <a:lnTo>
                  <a:pt x="45" y="46"/>
                </a:lnTo>
                <a:close/>
                <a:moveTo>
                  <a:pt x="0" y="0"/>
                </a:moveTo>
                <a:lnTo>
                  <a:pt x="668" y="0"/>
                </a:lnTo>
                <a:lnTo>
                  <a:pt x="713" y="0"/>
                </a:lnTo>
                <a:lnTo>
                  <a:pt x="723" y="0"/>
                </a:lnTo>
                <a:lnTo>
                  <a:pt x="1020" y="298"/>
                </a:lnTo>
                <a:lnTo>
                  <a:pt x="1020" y="307"/>
                </a:lnTo>
                <a:lnTo>
                  <a:pt x="1020" y="352"/>
                </a:lnTo>
                <a:lnTo>
                  <a:pt x="1020" y="1132"/>
                </a:lnTo>
                <a:lnTo>
                  <a:pt x="0" y="1132"/>
                </a:lnTo>
                <a:lnTo>
                  <a:pt x="0" y="0"/>
                </a:lnTo>
                <a:close/>
              </a:path>
            </a:pathLst>
          </a:custGeom>
          <a:solidFill>
            <a:srgbClr val="5D7B9A"/>
          </a:solidFill>
          <a:ln w="0">
            <a:noFill/>
            <a:prstDash val="solid"/>
            <a:round/>
            <a:headEnd/>
            <a:tailEnd/>
          </a:ln>
          <a:extLst>
            <a:ext uri="{91240B29-F687-4F45-9708-019B960494DF}">
              <a14:hiddenLine xmlns:a14="http://schemas.microsoft.com/office/drawing/2010/main" w="0">
                <a:solidFill>
                  <a:srgbClr val="000000"/>
                </a:solidFill>
                <a:prstDash val="solid"/>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39507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44A6DB67-29DD-4826-9A2D-6701045221F7}"/>
              </a:ext>
            </a:extLst>
          </p:cNvPr>
          <p:cNvGrpSpPr/>
          <p:nvPr/>
        </p:nvGrpSpPr>
        <p:grpSpPr>
          <a:xfrm>
            <a:off x="2103707" y="1368811"/>
            <a:ext cx="8266267" cy="3410353"/>
            <a:chOff x="1654657" y="1257299"/>
            <a:chExt cx="6048034" cy="2495189"/>
          </a:xfrm>
          <a:solidFill>
            <a:schemeClr val="bg1">
              <a:lumMod val="95000"/>
            </a:schemeClr>
          </a:solidFill>
        </p:grpSpPr>
        <p:sp>
          <p:nvSpPr>
            <p:cNvPr id="7" name="Freeform 197">
              <a:extLst>
                <a:ext uri="{FF2B5EF4-FFF2-40B4-BE49-F238E27FC236}">
                  <a16:creationId xmlns:a16="http://schemas.microsoft.com/office/drawing/2014/main" xmlns="" id="{BB727DA6-9A71-457B-AA1E-DC07C4EC3F69}"/>
                </a:ext>
              </a:extLst>
            </p:cNvPr>
            <p:cNvSpPr>
              <a:spLocks/>
            </p:cNvSpPr>
            <p:nvPr/>
          </p:nvSpPr>
          <p:spPr bwMode="auto">
            <a:xfrm>
              <a:off x="2601582" y="2125110"/>
              <a:ext cx="206720" cy="90852"/>
            </a:xfrm>
            <a:custGeom>
              <a:avLst/>
              <a:gdLst>
                <a:gd name="T0" fmla="*/ 78 w 119"/>
                <a:gd name="T1" fmla="*/ 47 h 52"/>
                <a:gd name="T2" fmla="*/ 77 w 119"/>
                <a:gd name="T3" fmla="*/ 50 h 52"/>
                <a:gd name="T4" fmla="*/ 93 w 119"/>
                <a:gd name="T5" fmla="*/ 52 h 52"/>
                <a:gd name="T6" fmla="*/ 101 w 119"/>
                <a:gd name="T7" fmla="*/ 47 h 52"/>
                <a:gd name="T8" fmla="*/ 107 w 119"/>
                <a:gd name="T9" fmla="*/ 47 h 52"/>
                <a:gd name="T10" fmla="*/ 115 w 119"/>
                <a:gd name="T11" fmla="*/ 48 h 52"/>
                <a:gd name="T12" fmla="*/ 119 w 119"/>
                <a:gd name="T13" fmla="*/ 43 h 52"/>
                <a:gd name="T14" fmla="*/ 102 w 119"/>
                <a:gd name="T15" fmla="*/ 40 h 52"/>
                <a:gd name="T16" fmla="*/ 101 w 119"/>
                <a:gd name="T17" fmla="*/ 32 h 52"/>
                <a:gd name="T18" fmla="*/ 93 w 119"/>
                <a:gd name="T19" fmla="*/ 31 h 52"/>
                <a:gd name="T20" fmla="*/ 79 w 119"/>
                <a:gd name="T21" fmla="*/ 21 h 52"/>
                <a:gd name="T22" fmla="*/ 62 w 119"/>
                <a:gd name="T23" fmla="*/ 14 h 52"/>
                <a:gd name="T24" fmla="*/ 51 w 119"/>
                <a:gd name="T25" fmla="*/ 6 h 52"/>
                <a:gd name="T26" fmla="*/ 20 w 119"/>
                <a:gd name="T27" fmla="*/ 0 h 52"/>
                <a:gd name="T28" fmla="*/ 0 w 119"/>
                <a:gd name="T29" fmla="*/ 15 h 52"/>
                <a:gd name="T30" fmla="*/ 5 w 119"/>
                <a:gd name="T31" fmla="*/ 19 h 52"/>
                <a:gd name="T32" fmla="*/ 27 w 119"/>
                <a:gd name="T33" fmla="*/ 7 h 52"/>
                <a:gd name="T34" fmla="*/ 49 w 119"/>
                <a:gd name="T35" fmla="*/ 17 h 52"/>
                <a:gd name="T36" fmla="*/ 57 w 119"/>
                <a:gd name="T37" fmla="*/ 25 h 52"/>
                <a:gd name="T38" fmla="*/ 67 w 119"/>
                <a:gd name="T39" fmla="*/ 26 h 52"/>
                <a:gd name="T40" fmla="*/ 75 w 119"/>
                <a:gd name="T41" fmla="*/ 34 h 52"/>
                <a:gd name="T42" fmla="*/ 84 w 119"/>
                <a:gd name="T43" fmla="*/ 40 h 52"/>
                <a:gd name="T44" fmla="*/ 87 w 119"/>
                <a:gd name="T45" fmla="*/ 41 h 52"/>
                <a:gd name="T46" fmla="*/ 83 w 119"/>
                <a:gd name="T47" fmla="*/ 44 h 52"/>
                <a:gd name="T48" fmla="*/ 78 w 119"/>
                <a:gd name="T49"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9" h="52">
                  <a:moveTo>
                    <a:pt x="78" y="47"/>
                  </a:moveTo>
                  <a:cubicBezTo>
                    <a:pt x="77" y="50"/>
                    <a:pt x="77" y="50"/>
                    <a:pt x="77" y="50"/>
                  </a:cubicBezTo>
                  <a:cubicBezTo>
                    <a:pt x="93" y="52"/>
                    <a:pt x="93" y="52"/>
                    <a:pt x="93" y="52"/>
                  </a:cubicBezTo>
                  <a:cubicBezTo>
                    <a:pt x="101" y="47"/>
                    <a:pt x="101" y="47"/>
                    <a:pt x="101" y="47"/>
                  </a:cubicBezTo>
                  <a:cubicBezTo>
                    <a:pt x="107" y="47"/>
                    <a:pt x="107" y="47"/>
                    <a:pt x="107" y="47"/>
                  </a:cubicBezTo>
                  <a:cubicBezTo>
                    <a:pt x="115" y="48"/>
                    <a:pt x="115" y="48"/>
                    <a:pt x="115" y="48"/>
                  </a:cubicBezTo>
                  <a:cubicBezTo>
                    <a:pt x="119" y="43"/>
                    <a:pt x="119" y="43"/>
                    <a:pt x="119" y="43"/>
                  </a:cubicBezTo>
                  <a:cubicBezTo>
                    <a:pt x="102" y="40"/>
                    <a:pt x="102" y="40"/>
                    <a:pt x="102" y="40"/>
                  </a:cubicBezTo>
                  <a:cubicBezTo>
                    <a:pt x="101" y="32"/>
                    <a:pt x="101" y="32"/>
                    <a:pt x="101" y="32"/>
                  </a:cubicBezTo>
                  <a:cubicBezTo>
                    <a:pt x="93" y="31"/>
                    <a:pt x="93" y="31"/>
                    <a:pt x="93" y="31"/>
                  </a:cubicBezTo>
                  <a:cubicBezTo>
                    <a:pt x="93" y="31"/>
                    <a:pt x="87" y="24"/>
                    <a:pt x="79" y="21"/>
                  </a:cubicBezTo>
                  <a:cubicBezTo>
                    <a:pt x="72" y="17"/>
                    <a:pt x="67" y="18"/>
                    <a:pt x="62" y="14"/>
                  </a:cubicBezTo>
                  <a:cubicBezTo>
                    <a:pt x="57" y="9"/>
                    <a:pt x="63" y="10"/>
                    <a:pt x="51" y="6"/>
                  </a:cubicBezTo>
                  <a:cubicBezTo>
                    <a:pt x="39" y="2"/>
                    <a:pt x="31" y="0"/>
                    <a:pt x="20" y="0"/>
                  </a:cubicBezTo>
                  <a:cubicBezTo>
                    <a:pt x="9" y="0"/>
                    <a:pt x="0" y="15"/>
                    <a:pt x="0" y="15"/>
                  </a:cubicBezTo>
                  <a:cubicBezTo>
                    <a:pt x="5" y="19"/>
                    <a:pt x="5" y="19"/>
                    <a:pt x="5" y="19"/>
                  </a:cubicBezTo>
                  <a:cubicBezTo>
                    <a:pt x="5" y="19"/>
                    <a:pt x="12" y="1"/>
                    <a:pt x="27" y="7"/>
                  </a:cubicBezTo>
                  <a:cubicBezTo>
                    <a:pt x="41" y="13"/>
                    <a:pt x="43" y="17"/>
                    <a:pt x="49" y="17"/>
                  </a:cubicBezTo>
                  <a:cubicBezTo>
                    <a:pt x="54" y="17"/>
                    <a:pt x="49" y="22"/>
                    <a:pt x="57" y="25"/>
                  </a:cubicBezTo>
                  <a:cubicBezTo>
                    <a:pt x="65" y="28"/>
                    <a:pt x="67" y="26"/>
                    <a:pt x="67" y="26"/>
                  </a:cubicBezTo>
                  <a:cubicBezTo>
                    <a:pt x="67" y="26"/>
                    <a:pt x="69" y="32"/>
                    <a:pt x="75" y="34"/>
                  </a:cubicBezTo>
                  <a:cubicBezTo>
                    <a:pt x="80" y="37"/>
                    <a:pt x="84" y="40"/>
                    <a:pt x="84" y="40"/>
                  </a:cubicBezTo>
                  <a:cubicBezTo>
                    <a:pt x="87" y="41"/>
                    <a:pt x="87" y="41"/>
                    <a:pt x="87" y="41"/>
                  </a:cubicBezTo>
                  <a:cubicBezTo>
                    <a:pt x="83" y="44"/>
                    <a:pt x="83" y="44"/>
                    <a:pt x="83" y="44"/>
                  </a:cubicBezTo>
                  <a:lnTo>
                    <a:pt x="78" y="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 name="Freeform 198">
              <a:extLst>
                <a:ext uri="{FF2B5EF4-FFF2-40B4-BE49-F238E27FC236}">
                  <a16:creationId xmlns:a16="http://schemas.microsoft.com/office/drawing/2014/main" xmlns="" id="{B0CD0DAF-BB0B-4EA0-BF74-EBA7A7B836CD}"/>
                </a:ext>
              </a:extLst>
            </p:cNvPr>
            <p:cNvSpPr>
              <a:spLocks/>
            </p:cNvSpPr>
            <p:nvPr/>
          </p:nvSpPr>
          <p:spPr bwMode="auto">
            <a:xfrm>
              <a:off x="2812251" y="2213329"/>
              <a:ext cx="114552" cy="52667"/>
            </a:xfrm>
            <a:custGeom>
              <a:avLst/>
              <a:gdLst>
                <a:gd name="T0" fmla="*/ 16 w 66"/>
                <a:gd name="T1" fmla="*/ 19 h 30"/>
                <a:gd name="T2" fmla="*/ 0 w 66"/>
                <a:gd name="T3" fmla="*/ 17 h 30"/>
                <a:gd name="T4" fmla="*/ 0 w 66"/>
                <a:gd name="T5" fmla="*/ 23 h 30"/>
                <a:gd name="T6" fmla="*/ 15 w 66"/>
                <a:gd name="T7" fmla="*/ 23 h 30"/>
                <a:gd name="T8" fmla="*/ 34 w 66"/>
                <a:gd name="T9" fmla="*/ 28 h 30"/>
                <a:gd name="T10" fmla="*/ 40 w 66"/>
                <a:gd name="T11" fmla="*/ 19 h 30"/>
                <a:gd name="T12" fmla="*/ 51 w 66"/>
                <a:gd name="T13" fmla="*/ 18 h 30"/>
                <a:gd name="T14" fmla="*/ 54 w 66"/>
                <a:gd name="T15" fmla="*/ 17 h 30"/>
                <a:gd name="T16" fmla="*/ 65 w 66"/>
                <a:gd name="T17" fmla="*/ 17 h 30"/>
                <a:gd name="T18" fmla="*/ 66 w 66"/>
                <a:gd name="T19" fmla="*/ 13 h 30"/>
                <a:gd name="T20" fmla="*/ 53 w 66"/>
                <a:gd name="T21" fmla="*/ 11 h 30"/>
                <a:gd name="T22" fmla="*/ 38 w 66"/>
                <a:gd name="T23" fmla="*/ 1 h 30"/>
                <a:gd name="T24" fmla="*/ 18 w 66"/>
                <a:gd name="T25" fmla="*/ 2 h 30"/>
                <a:gd name="T26" fmla="*/ 24 w 66"/>
                <a:gd name="T27" fmla="*/ 14 h 30"/>
                <a:gd name="T28" fmla="*/ 16 w 66"/>
                <a:gd name="T29" fmla="*/ 1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30">
                  <a:moveTo>
                    <a:pt x="16" y="19"/>
                  </a:moveTo>
                  <a:cubicBezTo>
                    <a:pt x="6" y="16"/>
                    <a:pt x="0" y="17"/>
                    <a:pt x="0" y="17"/>
                  </a:cubicBezTo>
                  <a:cubicBezTo>
                    <a:pt x="0" y="23"/>
                    <a:pt x="0" y="23"/>
                    <a:pt x="0" y="23"/>
                  </a:cubicBezTo>
                  <a:cubicBezTo>
                    <a:pt x="0" y="23"/>
                    <a:pt x="11" y="21"/>
                    <a:pt x="15" y="23"/>
                  </a:cubicBezTo>
                  <a:cubicBezTo>
                    <a:pt x="19" y="25"/>
                    <a:pt x="30" y="30"/>
                    <a:pt x="34" y="28"/>
                  </a:cubicBezTo>
                  <a:cubicBezTo>
                    <a:pt x="38" y="26"/>
                    <a:pt x="33" y="17"/>
                    <a:pt x="40" y="19"/>
                  </a:cubicBezTo>
                  <a:cubicBezTo>
                    <a:pt x="48" y="21"/>
                    <a:pt x="51" y="18"/>
                    <a:pt x="51" y="18"/>
                  </a:cubicBezTo>
                  <a:cubicBezTo>
                    <a:pt x="54" y="17"/>
                    <a:pt x="54" y="17"/>
                    <a:pt x="54" y="17"/>
                  </a:cubicBezTo>
                  <a:cubicBezTo>
                    <a:pt x="65" y="17"/>
                    <a:pt x="65" y="17"/>
                    <a:pt x="65" y="17"/>
                  </a:cubicBezTo>
                  <a:cubicBezTo>
                    <a:pt x="66" y="13"/>
                    <a:pt x="66" y="13"/>
                    <a:pt x="66" y="13"/>
                  </a:cubicBezTo>
                  <a:cubicBezTo>
                    <a:pt x="66" y="13"/>
                    <a:pt x="58" y="14"/>
                    <a:pt x="53" y="11"/>
                  </a:cubicBezTo>
                  <a:cubicBezTo>
                    <a:pt x="49" y="9"/>
                    <a:pt x="51" y="1"/>
                    <a:pt x="38" y="1"/>
                  </a:cubicBezTo>
                  <a:cubicBezTo>
                    <a:pt x="26" y="1"/>
                    <a:pt x="21" y="0"/>
                    <a:pt x="18" y="2"/>
                  </a:cubicBezTo>
                  <a:cubicBezTo>
                    <a:pt x="14" y="4"/>
                    <a:pt x="23" y="10"/>
                    <a:pt x="24" y="14"/>
                  </a:cubicBezTo>
                  <a:cubicBezTo>
                    <a:pt x="24" y="18"/>
                    <a:pt x="27" y="22"/>
                    <a:pt x="16"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9" name="Freeform 199">
              <a:extLst>
                <a:ext uri="{FF2B5EF4-FFF2-40B4-BE49-F238E27FC236}">
                  <a16:creationId xmlns:a16="http://schemas.microsoft.com/office/drawing/2014/main" xmlns="" id="{38D85C58-BA60-45DF-93BD-9C23036FFC35}"/>
                </a:ext>
              </a:extLst>
            </p:cNvPr>
            <p:cNvSpPr>
              <a:spLocks/>
            </p:cNvSpPr>
            <p:nvPr/>
          </p:nvSpPr>
          <p:spPr bwMode="auto">
            <a:xfrm>
              <a:off x="4146267" y="1257299"/>
              <a:ext cx="84054" cy="94919"/>
            </a:xfrm>
            <a:custGeom>
              <a:avLst/>
              <a:gdLst>
                <a:gd name="connsiteX0" fmla="*/ 33050 w 84054"/>
                <a:gd name="connsiteY0" fmla="*/ 0 h 94919"/>
                <a:gd name="connsiteX1" fmla="*/ 83201 w 84054"/>
                <a:gd name="connsiteY1" fmla="*/ 0 h 94919"/>
                <a:gd name="connsiteX2" fmla="*/ 84054 w 84054"/>
                <a:gd name="connsiteY2" fmla="*/ 2589 h 94919"/>
                <a:gd name="connsiteX3" fmla="*/ 80611 w 84054"/>
                <a:gd name="connsiteY3" fmla="*/ 11299 h 94919"/>
                <a:gd name="connsiteX4" fmla="*/ 70280 w 84054"/>
                <a:gd name="connsiteY4" fmla="*/ 13041 h 94919"/>
                <a:gd name="connsiteX5" fmla="*/ 66836 w 84054"/>
                <a:gd name="connsiteY5" fmla="*/ 25236 h 94919"/>
                <a:gd name="connsiteX6" fmla="*/ 65114 w 84054"/>
                <a:gd name="connsiteY6" fmla="*/ 44399 h 94919"/>
                <a:gd name="connsiteX7" fmla="*/ 66836 w 84054"/>
                <a:gd name="connsiteY7" fmla="*/ 49625 h 94919"/>
                <a:gd name="connsiteX8" fmla="*/ 66836 w 84054"/>
                <a:gd name="connsiteY8" fmla="*/ 58335 h 94919"/>
                <a:gd name="connsiteX9" fmla="*/ 49618 w 84054"/>
                <a:gd name="connsiteY9" fmla="*/ 77498 h 94919"/>
                <a:gd name="connsiteX10" fmla="*/ 30677 w 84054"/>
                <a:gd name="connsiteY10" fmla="*/ 89693 h 94919"/>
                <a:gd name="connsiteX11" fmla="*/ 27234 w 84054"/>
                <a:gd name="connsiteY11" fmla="*/ 94919 h 94919"/>
                <a:gd name="connsiteX12" fmla="*/ 20347 w 84054"/>
                <a:gd name="connsiteY12" fmla="*/ 89693 h 94919"/>
                <a:gd name="connsiteX13" fmla="*/ 3128 w 84054"/>
                <a:gd name="connsiteY13" fmla="*/ 89693 h 94919"/>
                <a:gd name="connsiteX14" fmla="*/ 1406 w 84054"/>
                <a:gd name="connsiteY14" fmla="*/ 87951 h 94919"/>
                <a:gd name="connsiteX15" fmla="*/ 6572 w 84054"/>
                <a:gd name="connsiteY15" fmla="*/ 68788 h 94919"/>
                <a:gd name="connsiteX16" fmla="*/ 11737 w 84054"/>
                <a:gd name="connsiteY16" fmla="*/ 63562 h 94919"/>
                <a:gd name="connsiteX17" fmla="*/ 16903 w 84054"/>
                <a:gd name="connsiteY17" fmla="*/ 65304 h 94919"/>
                <a:gd name="connsiteX18" fmla="*/ 22068 w 84054"/>
                <a:gd name="connsiteY18" fmla="*/ 61820 h 94919"/>
                <a:gd name="connsiteX19" fmla="*/ 22068 w 84054"/>
                <a:gd name="connsiteY19" fmla="*/ 53109 h 94919"/>
                <a:gd name="connsiteX20" fmla="*/ 13459 w 84054"/>
                <a:gd name="connsiteY20" fmla="*/ 53109 h 94919"/>
                <a:gd name="connsiteX21" fmla="*/ 18625 w 84054"/>
                <a:gd name="connsiteY21" fmla="*/ 37431 h 94919"/>
                <a:gd name="connsiteX22" fmla="*/ 1406 w 84054"/>
                <a:gd name="connsiteY22" fmla="*/ 37431 h 94919"/>
                <a:gd name="connsiteX23" fmla="*/ 15181 w 84054"/>
                <a:gd name="connsiteY23" fmla="*/ 18268 h 94919"/>
                <a:gd name="connsiteX24" fmla="*/ 16903 w 84054"/>
                <a:gd name="connsiteY24" fmla="*/ 7815 h 94919"/>
                <a:gd name="connsiteX25" fmla="*/ 32399 w 84054"/>
                <a:gd name="connsiteY25" fmla="*/ 847 h 94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4054" h="94919">
                  <a:moveTo>
                    <a:pt x="33050" y="0"/>
                  </a:moveTo>
                  <a:lnTo>
                    <a:pt x="83201" y="0"/>
                  </a:lnTo>
                  <a:lnTo>
                    <a:pt x="84054" y="2589"/>
                  </a:lnTo>
                  <a:cubicBezTo>
                    <a:pt x="84054" y="2589"/>
                    <a:pt x="84054" y="2589"/>
                    <a:pt x="80611" y="11299"/>
                  </a:cubicBezTo>
                  <a:cubicBezTo>
                    <a:pt x="80611" y="11299"/>
                    <a:pt x="80611" y="11299"/>
                    <a:pt x="70280" y="13041"/>
                  </a:cubicBezTo>
                  <a:cubicBezTo>
                    <a:pt x="70280" y="13041"/>
                    <a:pt x="68558" y="21752"/>
                    <a:pt x="66836" y="25236"/>
                  </a:cubicBezTo>
                  <a:cubicBezTo>
                    <a:pt x="66836" y="26978"/>
                    <a:pt x="65114" y="44399"/>
                    <a:pt x="65114" y="44399"/>
                  </a:cubicBezTo>
                  <a:cubicBezTo>
                    <a:pt x="65114" y="44399"/>
                    <a:pt x="65114" y="44399"/>
                    <a:pt x="66836" y="49625"/>
                  </a:cubicBezTo>
                  <a:cubicBezTo>
                    <a:pt x="66836" y="49625"/>
                    <a:pt x="66836" y="49625"/>
                    <a:pt x="66836" y="58335"/>
                  </a:cubicBezTo>
                  <a:cubicBezTo>
                    <a:pt x="66836" y="58335"/>
                    <a:pt x="66836" y="68788"/>
                    <a:pt x="49618" y="77498"/>
                  </a:cubicBezTo>
                  <a:cubicBezTo>
                    <a:pt x="34121" y="86209"/>
                    <a:pt x="30677" y="89693"/>
                    <a:pt x="30677" y="89693"/>
                  </a:cubicBezTo>
                  <a:cubicBezTo>
                    <a:pt x="30677" y="89693"/>
                    <a:pt x="30677" y="89693"/>
                    <a:pt x="27234" y="94919"/>
                  </a:cubicBezTo>
                  <a:cubicBezTo>
                    <a:pt x="27234" y="94919"/>
                    <a:pt x="27234" y="94919"/>
                    <a:pt x="20347" y="89693"/>
                  </a:cubicBezTo>
                  <a:cubicBezTo>
                    <a:pt x="20347" y="89693"/>
                    <a:pt x="20347" y="89693"/>
                    <a:pt x="3128" y="89693"/>
                  </a:cubicBezTo>
                  <a:cubicBezTo>
                    <a:pt x="3128" y="89693"/>
                    <a:pt x="3128" y="89693"/>
                    <a:pt x="1406" y="87951"/>
                  </a:cubicBezTo>
                  <a:cubicBezTo>
                    <a:pt x="1406" y="87951"/>
                    <a:pt x="3128" y="74014"/>
                    <a:pt x="6572" y="68788"/>
                  </a:cubicBezTo>
                  <a:cubicBezTo>
                    <a:pt x="8294" y="63562"/>
                    <a:pt x="11737" y="63562"/>
                    <a:pt x="11737" y="63562"/>
                  </a:cubicBezTo>
                  <a:cubicBezTo>
                    <a:pt x="11737" y="63562"/>
                    <a:pt x="11737" y="63562"/>
                    <a:pt x="16903" y="65304"/>
                  </a:cubicBezTo>
                  <a:lnTo>
                    <a:pt x="22068" y="61820"/>
                  </a:lnTo>
                  <a:cubicBezTo>
                    <a:pt x="22068" y="61820"/>
                    <a:pt x="22068" y="61820"/>
                    <a:pt x="22068" y="53109"/>
                  </a:cubicBezTo>
                  <a:cubicBezTo>
                    <a:pt x="22068" y="53109"/>
                    <a:pt x="22068" y="53109"/>
                    <a:pt x="13459" y="53109"/>
                  </a:cubicBezTo>
                  <a:cubicBezTo>
                    <a:pt x="13459" y="53109"/>
                    <a:pt x="13459" y="53109"/>
                    <a:pt x="18625" y="37431"/>
                  </a:cubicBezTo>
                  <a:cubicBezTo>
                    <a:pt x="18625" y="37431"/>
                    <a:pt x="8294" y="39173"/>
                    <a:pt x="1406" y="37431"/>
                  </a:cubicBezTo>
                  <a:cubicBezTo>
                    <a:pt x="-5481" y="35688"/>
                    <a:pt x="15181" y="18268"/>
                    <a:pt x="15181" y="18268"/>
                  </a:cubicBezTo>
                  <a:cubicBezTo>
                    <a:pt x="15181" y="18268"/>
                    <a:pt x="15181" y="18268"/>
                    <a:pt x="16903" y="7815"/>
                  </a:cubicBezTo>
                  <a:cubicBezTo>
                    <a:pt x="16903" y="7815"/>
                    <a:pt x="16903" y="7815"/>
                    <a:pt x="32399" y="8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0" name="Freeform 200">
              <a:extLst>
                <a:ext uri="{FF2B5EF4-FFF2-40B4-BE49-F238E27FC236}">
                  <a16:creationId xmlns:a16="http://schemas.microsoft.com/office/drawing/2014/main" xmlns="" id="{34FEEB8E-7FD5-4B1B-B0FF-675518D61663}"/>
                </a:ext>
              </a:extLst>
            </p:cNvPr>
            <p:cNvSpPr>
              <a:spLocks/>
            </p:cNvSpPr>
            <p:nvPr/>
          </p:nvSpPr>
          <p:spPr bwMode="auto">
            <a:xfrm>
              <a:off x="4230322" y="1257299"/>
              <a:ext cx="157025" cy="137053"/>
            </a:xfrm>
            <a:custGeom>
              <a:avLst/>
              <a:gdLst>
                <a:gd name="connsiteX0" fmla="*/ 54337 w 157025"/>
                <a:gd name="connsiteY0" fmla="*/ 0 h 137053"/>
                <a:gd name="connsiteX1" fmla="*/ 102672 w 157025"/>
                <a:gd name="connsiteY1" fmla="*/ 0 h 137053"/>
                <a:gd name="connsiteX2" fmla="*/ 118068 w 157025"/>
                <a:gd name="connsiteY2" fmla="*/ 16675 h 137053"/>
                <a:gd name="connsiteX3" fmla="*/ 126749 w 157025"/>
                <a:gd name="connsiteY3" fmla="*/ 46334 h 137053"/>
                <a:gd name="connsiteX4" fmla="*/ 125013 w 157025"/>
                <a:gd name="connsiteY4" fmla="*/ 53312 h 137053"/>
                <a:gd name="connsiteX5" fmla="*/ 131958 w 157025"/>
                <a:gd name="connsiteY5" fmla="*/ 56801 h 137053"/>
                <a:gd name="connsiteX6" fmla="*/ 156266 w 157025"/>
                <a:gd name="connsiteY6" fmla="*/ 53312 h 137053"/>
                <a:gd name="connsiteX7" fmla="*/ 142376 w 157025"/>
                <a:gd name="connsiteY7" fmla="*/ 82970 h 137053"/>
                <a:gd name="connsiteX8" fmla="*/ 131958 w 157025"/>
                <a:gd name="connsiteY8" fmla="*/ 93438 h 137053"/>
                <a:gd name="connsiteX9" fmla="*/ 119804 w 157025"/>
                <a:gd name="connsiteY9" fmla="*/ 93438 h 137053"/>
                <a:gd name="connsiteX10" fmla="*/ 118068 w 157025"/>
                <a:gd name="connsiteY10" fmla="*/ 91693 h 137053"/>
                <a:gd name="connsiteX11" fmla="*/ 112859 w 157025"/>
                <a:gd name="connsiteY11" fmla="*/ 96927 h 137053"/>
                <a:gd name="connsiteX12" fmla="*/ 119804 w 157025"/>
                <a:gd name="connsiteY12" fmla="*/ 98672 h 137053"/>
                <a:gd name="connsiteX13" fmla="*/ 126749 w 157025"/>
                <a:gd name="connsiteY13" fmla="*/ 100416 h 137053"/>
                <a:gd name="connsiteX14" fmla="*/ 142376 w 157025"/>
                <a:gd name="connsiteY14" fmla="*/ 100416 h 137053"/>
                <a:gd name="connsiteX15" fmla="*/ 154530 w 157025"/>
                <a:gd name="connsiteY15" fmla="*/ 98672 h 137053"/>
                <a:gd name="connsiteX16" fmla="*/ 142376 w 157025"/>
                <a:gd name="connsiteY16" fmla="*/ 109139 h 137053"/>
                <a:gd name="connsiteX17" fmla="*/ 128485 w 157025"/>
                <a:gd name="connsiteY17" fmla="*/ 112629 h 137053"/>
                <a:gd name="connsiteX18" fmla="*/ 95496 w 157025"/>
                <a:gd name="connsiteY18" fmla="*/ 110884 h 137053"/>
                <a:gd name="connsiteX19" fmla="*/ 76397 w 157025"/>
                <a:gd name="connsiteY19" fmla="*/ 117862 h 137053"/>
                <a:gd name="connsiteX20" fmla="*/ 55561 w 157025"/>
                <a:gd name="connsiteY20" fmla="*/ 116118 h 137053"/>
                <a:gd name="connsiteX21" fmla="*/ 43407 w 157025"/>
                <a:gd name="connsiteY21" fmla="*/ 123096 h 137053"/>
                <a:gd name="connsiteX22" fmla="*/ 31253 w 157025"/>
                <a:gd name="connsiteY22" fmla="*/ 126585 h 137053"/>
                <a:gd name="connsiteX23" fmla="*/ 19099 w 157025"/>
                <a:gd name="connsiteY23" fmla="*/ 124841 h 137053"/>
                <a:gd name="connsiteX24" fmla="*/ 13891 w 157025"/>
                <a:gd name="connsiteY24" fmla="*/ 135308 h 137053"/>
                <a:gd name="connsiteX25" fmla="*/ 0 w 157025"/>
                <a:gd name="connsiteY25" fmla="*/ 137053 h 137053"/>
                <a:gd name="connsiteX26" fmla="*/ 15627 w 157025"/>
                <a:gd name="connsiteY26" fmla="*/ 117862 h 137053"/>
                <a:gd name="connsiteX27" fmla="*/ 22572 w 157025"/>
                <a:gd name="connsiteY27" fmla="*/ 103906 h 137053"/>
                <a:gd name="connsiteX28" fmla="*/ 46880 w 157025"/>
                <a:gd name="connsiteY28" fmla="*/ 102161 h 137053"/>
                <a:gd name="connsiteX29" fmla="*/ 53825 w 157025"/>
                <a:gd name="connsiteY29" fmla="*/ 86459 h 137053"/>
                <a:gd name="connsiteX30" fmla="*/ 43407 w 157025"/>
                <a:gd name="connsiteY30" fmla="*/ 89949 h 137053"/>
                <a:gd name="connsiteX31" fmla="*/ 29517 w 157025"/>
                <a:gd name="connsiteY31" fmla="*/ 89949 h 137053"/>
                <a:gd name="connsiteX32" fmla="*/ 32990 w 157025"/>
                <a:gd name="connsiteY32" fmla="*/ 81226 h 137053"/>
                <a:gd name="connsiteX33" fmla="*/ 15627 w 157025"/>
                <a:gd name="connsiteY33" fmla="*/ 89949 h 137053"/>
                <a:gd name="connsiteX34" fmla="*/ 15627 w 157025"/>
                <a:gd name="connsiteY34" fmla="*/ 79481 h 137053"/>
                <a:gd name="connsiteX35" fmla="*/ 32990 w 157025"/>
                <a:gd name="connsiteY35" fmla="*/ 69013 h 137053"/>
                <a:gd name="connsiteX36" fmla="*/ 32990 w 157025"/>
                <a:gd name="connsiteY36" fmla="*/ 56801 h 137053"/>
                <a:gd name="connsiteX37" fmla="*/ 32990 w 157025"/>
                <a:gd name="connsiteY37" fmla="*/ 32377 h 137053"/>
                <a:gd name="connsiteX38" fmla="*/ 59034 w 157025"/>
                <a:gd name="connsiteY38" fmla="*/ 34121 h 137053"/>
                <a:gd name="connsiteX39" fmla="*/ 62507 w 157025"/>
                <a:gd name="connsiteY39" fmla="*/ 9697 h 137053"/>
                <a:gd name="connsiteX40" fmla="*/ 55561 w 157025"/>
                <a:gd name="connsiteY40" fmla="*/ 1846 h 137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57025" h="137053">
                  <a:moveTo>
                    <a:pt x="54337" y="0"/>
                  </a:moveTo>
                  <a:lnTo>
                    <a:pt x="102672" y="0"/>
                  </a:lnTo>
                  <a:lnTo>
                    <a:pt x="118068" y="16675"/>
                  </a:lnTo>
                  <a:cubicBezTo>
                    <a:pt x="125013" y="34121"/>
                    <a:pt x="126749" y="46334"/>
                    <a:pt x="126749" y="46334"/>
                  </a:cubicBezTo>
                  <a:cubicBezTo>
                    <a:pt x="126749" y="46334"/>
                    <a:pt x="126749" y="46334"/>
                    <a:pt x="125013" y="53312"/>
                  </a:cubicBezTo>
                  <a:cubicBezTo>
                    <a:pt x="125013" y="53312"/>
                    <a:pt x="125013" y="53312"/>
                    <a:pt x="131958" y="56801"/>
                  </a:cubicBezTo>
                  <a:cubicBezTo>
                    <a:pt x="131958" y="56801"/>
                    <a:pt x="152793" y="44589"/>
                    <a:pt x="156266" y="53312"/>
                  </a:cubicBezTo>
                  <a:cubicBezTo>
                    <a:pt x="158002" y="62035"/>
                    <a:pt x="158002" y="82970"/>
                    <a:pt x="142376" y="82970"/>
                  </a:cubicBezTo>
                  <a:cubicBezTo>
                    <a:pt x="125013" y="81226"/>
                    <a:pt x="142376" y="89949"/>
                    <a:pt x="131958" y="93438"/>
                  </a:cubicBezTo>
                  <a:cubicBezTo>
                    <a:pt x="114595" y="100416"/>
                    <a:pt x="119804" y="93438"/>
                    <a:pt x="119804" y="93438"/>
                  </a:cubicBezTo>
                  <a:cubicBezTo>
                    <a:pt x="119804" y="93438"/>
                    <a:pt x="119804" y="93438"/>
                    <a:pt x="118068" y="91693"/>
                  </a:cubicBezTo>
                  <a:cubicBezTo>
                    <a:pt x="118068" y="91693"/>
                    <a:pt x="118068" y="91693"/>
                    <a:pt x="112859" y="96927"/>
                  </a:cubicBezTo>
                  <a:cubicBezTo>
                    <a:pt x="112859" y="96927"/>
                    <a:pt x="112859" y="96927"/>
                    <a:pt x="119804" y="98672"/>
                  </a:cubicBezTo>
                  <a:cubicBezTo>
                    <a:pt x="119804" y="98672"/>
                    <a:pt x="119804" y="98672"/>
                    <a:pt x="126749" y="100416"/>
                  </a:cubicBezTo>
                  <a:cubicBezTo>
                    <a:pt x="126749" y="100416"/>
                    <a:pt x="126749" y="100416"/>
                    <a:pt x="142376" y="100416"/>
                  </a:cubicBezTo>
                  <a:cubicBezTo>
                    <a:pt x="142376" y="100416"/>
                    <a:pt x="142376" y="100416"/>
                    <a:pt x="154530" y="98672"/>
                  </a:cubicBezTo>
                  <a:cubicBezTo>
                    <a:pt x="154530" y="98672"/>
                    <a:pt x="154530" y="98672"/>
                    <a:pt x="142376" y="109139"/>
                  </a:cubicBezTo>
                  <a:cubicBezTo>
                    <a:pt x="142376" y="109139"/>
                    <a:pt x="142376" y="109139"/>
                    <a:pt x="128485" y="112629"/>
                  </a:cubicBezTo>
                  <a:cubicBezTo>
                    <a:pt x="128485" y="112629"/>
                    <a:pt x="109386" y="110884"/>
                    <a:pt x="95496" y="110884"/>
                  </a:cubicBezTo>
                  <a:cubicBezTo>
                    <a:pt x="83342" y="112629"/>
                    <a:pt x="83342" y="116118"/>
                    <a:pt x="76397" y="117862"/>
                  </a:cubicBezTo>
                  <a:cubicBezTo>
                    <a:pt x="71188" y="119607"/>
                    <a:pt x="62507" y="116118"/>
                    <a:pt x="55561" y="116118"/>
                  </a:cubicBezTo>
                  <a:cubicBezTo>
                    <a:pt x="50353" y="117862"/>
                    <a:pt x="43407" y="123096"/>
                    <a:pt x="43407" y="123096"/>
                  </a:cubicBezTo>
                  <a:cubicBezTo>
                    <a:pt x="43407" y="123096"/>
                    <a:pt x="43407" y="123096"/>
                    <a:pt x="31253" y="126585"/>
                  </a:cubicBezTo>
                  <a:cubicBezTo>
                    <a:pt x="31253" y="126585"/>
                    <a:pt x="24308" y="121352"/>
                    <a:pt x="19099" y="124841"/>
                  </a:cubicBezTo>
                  <a:cubicBezTo>
                    <a:pt x="15627" y="128330"/>
                    <a:pt x="13891" y="135308"/>
                    <a:pt x="13891" y="135308"/>
                  </a:cubicBezTo>
                  <a:cubicBezTo>
                    <a:pt x="13891" y="135308"/>
                    <a:pt x="13891" y="135308"/>
                    <a:pt x="0" y="137053"/>
                  </a:cubicBezTo>
                  <a:cubicBezTo>
                    <a:pt x="0" y="137053"/>
                    <a:pt x="12154" y="124841"/>
                    <a:pt x="15627" y="117862"/>
                  </a:cubicBezTo>
                  <a:cubicBezTo>
                    <a:pt x="17363" y="112629"/>
                    <a:pt x="22572" y="103906"/>
                    <a:pt x="22572" y="103906"/>
                  </a:cubicBezTo>
                  <a:cubicBezTo>
                    <a:pt x="22572" y="103906"/>
                    <a:pt x="22572" y="103906"/>
                    <a:pt x="46880" y="102161"/>
                  </a:cubicBezTo>
                  <a:cubicBezTo>
                    <a:pt x="46880" y="102161"/>
                    <a:pt x="46880" y="102161"/>
                    <a:pt x="53825" y="86459"/>
                  </a:cubicBezTo>
                  <a:cubicBezTo>
                    <a:pt x="53825" y="86459"/>
                    <a:pt x="48616" y="89949"/>
                    <a:pt x="43407" y="89949"/>
                  </a:cubicBezTo>
                  <a:cubicBezTo>
                    <a:pt x="38199" y="89949"/>
                    <a:pt x="29517" y="89949"/>
                    <a:pt x="29517" y="89949"/>
                  </a:cubicBezTo>
                  <a:cubicBezTo>
                    <a:pt x="29517" y="89949"/>
                    <a:pt x="29517" y="89949"/>
                    <a:pt x="32990" y="81226"/>
                  </a:cubicBezTo>
                  <a:cubicBezTo>
                    <a:pt x="32990" y="81226"/>
                    <a:pt x="32990" y="81226"/>
                    <a:pt x="15627" y="89949"/>
                  </a:cubicBezTo>
                  <a:cubicBezTo>
                    <a:pt x="15627" y="89949"/>
                    <a:pt x="15627" y="89949"/>
                    <a:pt x="15627" y="79481"/>
                  </a:cubicBezTo>
                  <a:cubicBezTo>
                    <a:pt x="15627" y="79481"/>
                    <a:pt x="15627" y="79481"/>
                    <a:pt x="32990" y="69013"/>
                  </a:cubicBezTo>
                  <a:cubicBezTo>
                    <a:pt x="32990" y="69013"/>
                    <a:pt x="34726" y="65524"/>
                    <a:pt x="32990" y="56801"/>
                  </a:cubicBezTo>
                  <a:cubicBezTo>
                    <a:pt x="32990" y="48078"/>
                    <a:pt x="26045" y="30632"/>
                    <a:pt x="32990" y="32377"/>
                  </a:cubicBezTo>
                  <a:cubicBezTo>
                    <a:pt x="39935" y="34121"/>
                    <a:pt x="53825" y="41100"/>
                    <a:pt x="59034" y="34121"/>
                  </a:cubicBezTo>
                  <a:cubicBezTo>
                    <a:pt x="62507" y="27143"/>
                    <a:pt x="69452" y="16675"/>
                    <a:pt x="62507" y="9697"/>
                  </a:cubicBezTo>
                  <a:cubicBezTo>
                    <a:pt x="59034" y="6208"/>
                    <a:pt x="56864" y="3591"/>
                    <a:pt x="55561" y="18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1" name="Freeform 201">
              <a:extLst>
                <a:ext uri="{FF2B5EF4-FFF2-40B4-BE49-F238E27FC236}">
                  <a16:creationId xmlns:a16="http://schemas.microsoft.com/office/drawing/2014/main" xmlns="" id="{63E812C8-DC70-4DC6-A37F-761D9F9A0A68}"/>
                </a:ext>
              </a:extLst>
            </p:cNvPr>
            <p:cNvSpPr>
              <a:spLocks/>
            </p:cNvSpPr>
            <p:nvPr/>
          </p:nvSpPr>
          <p:spPr bwMode="auto">
            <a:xfrm>
              <a:off x="3124305" y="1340368"/>
              <a:ext cx="132986" cy="136935"/>
            </a:xfrm>
            <a:custGeom>
              <a:avLst/>
              <a:gdLst>
                <a:gd name="T0" fmla="*/ 35 w 76"/>
                <a:gd name="T1" fmla="*/ 40 h 79"/>
                <a:gd name="T2" fmla="*/ 40 w 76"/>
                <a:gd name="T3" fmla="*/ 33 h 79"/>
                <a:gd name="T4" fmla="*/ 36 w 76"/>
                <a:gd name="T5" fmla="*/ 30 h 79"/>
                <a:gd name="T6" fmla="*/ 28 w 76"/>
                <a:gd name="T7" fmla="*/ 37 h 79"/>
                <a:gd name="T8" fmla="*/ 29 w 76"/>
                <a:gd name="T9" fmla="*/ 22 h 79"/>
                <a:gd name="T10" fmla="*/ 34 w 76"/>
                <a:gd name="T11" fmla="*/ 19 h 79"/>
                <a:gd name="T12" fmla="*/ 34 w 76"/>
                <a:gd name="T13" fmla="*/ 13 h 79"/>
                <a:gd name="T14" fmla="*/ 38 w 76"/>
                <a:gd name="T15" fmla="*/ 12 h 79"/>
                <a:gd name="T16" fmla="*/ 39 w 76"/>
                <a:gd name="T17" fmla="*/ 6 h 79"/>
                <a:gd name="T18" fmla="*/ 44 w 76"/>
                <a:gd name="T19" fmla="*/ 1 h 79"/>
                <a:gd name="T20" fmla="*/ 37 w 76"/>
                <a:gd name="T21" fmla="*/ 0 h 79"/>
                <a:gd name="T22" fmla="*/ 31 w 76"/>
                <a:gd name="T23" fmla="*/ 10 h 79"/>
                <a:gd name="T24" fmla="*/ 24 w 76"/>
                <a:gd name="T25" fmla="*/ 13 h 79"/>
                <a:gd name="T26" fmla="*/ 24 w 76"/>
                <a:gd name="T27" fmla="*/ 25 h 79"/>
                <a:gd name="T28" fmla="*/ 17 w 76"/>
                <a:gd name="T29" fmla="*/ 40 h 79"/>
                <a:gd name="T30" fmla="*/ 20 w 76"/>
                <a:gd name="T31" fmla="*/ 40 h 79"/>
                <a:gd name="T32" fmla="*/ 22 w 76"/>
                <a:gd name="T33" fmla="*/ 47 h 79"/>
                <a:gd name="T34" fmla="*/ 17 w 76"/>
                <a:gd name="T35" fmla="*/ 48 h 79"/>
                <a:gd name="T36" fmla="*/ 11 w 76"/>
                <a:gd name="T37" fmla="*/ 49 h 79"/>
                <a:gd name="T38" fmla="*/ 11 w 76"/>
                <a:gd name="T39" fmla="*/ 58 h 79"/>
                <a:gd name="T40" fmla="*/ 0 w 76"/>
                <a:gd name="T41" fmla="*/ 66 h 79"/>
                <a:gd name="T42" fmla="*/ 1 w 76"/>
                <a:gd name="T43" fmla="*/ 70 h 79"/>
                <a:gd name="T44" fmla="*/ 15 w 76"/>
                <a:gd name="T45" fmla="*/ 66 h 79"/>
                <a:gd name="T46" fmla="*/ 24 w 76"/>
                <a:gd name="T47" fmla="*/ 67 h 79"/>
                <a:gd name="T48" fmla="*/ 31 w 76"/>
                <a:gd name="T49" fmla="*/ 68 h 79"/>
                <a:gd name="T50" fmla="*/ 35 w 76"/>
                <a:gd name="T51" fmla="*/ 64 h 79"/>
                <a:gd name="T52" fmla="*/ 39 w 76"/>
                <a:gd name="T53" fmla="*/ 68 h 79"/>
                <a:gd name="T54" fmla="*/ 53 w 76"/>
                <a:gd name="T55" fmla="*/ 65 h 79"/>
                <a:gd name="T56" fmla="*/ 55 w 76"/>
                <a:gd name="T57" fmla="*/ 74 h 79"/>
                <a:gd name="T58" fmla="*/ 51 w 76"/>
                <a:gd name="T59" fmla="*/ 79 h 79"/>
                <a:gd name="T60" fmla="*/ 55 w 76"/>
                <a:gd name="T61" fmla="*/ 79 h 79"/>
                <a:gd name="T62" fmla="*/ 60 w 76"/>
                <a:gd name="T63" fmla="*/ 70 h 79"/>
                <a:gd name="T64" fmla="*/ 64 w 76"/>
                <a:gd name="T65" fmla="*/ 65 h 79"/>
                <a:gd name="T66" fmla="*/ 75 w 76"/>
                <a:gd name="T67" fmla="*/ 69 h 79"/>
                <a:gd name="T68" fmla="*/ 76 w 76"/>
                <a:gd name="T69" fmla="*/ 60 h 79"/>
                <a:gd name="T70" fmla="*/ 65 w 76"/>
                <a:gd name="T71" fmla="*/ 51 h 79"/>
                <a:gd name="T72" fmla="*/ 66 w 76"/>
                <a:gd name="T73" fmla="*/ 40 h 79"/>
                <a:gd name="T74" fmla="*/ 56 w 76"/>
                <a:gd name="T75" fmla="*/ 39 h 79"/>
                <a:gd name="T76" fmla="*/ 50 w 76"/>
                <a:gd name="T77" fmla="*/ 44 h 79"/>
                <a:gd name="T78" fmla="*/ 42 w 76"/>
                <a:gd name="T79" fmla="*/ 42 h 79"/>
                <a:gd name="T80" fmla="*/ 35 w 76"/>
                <a:gd name="T81" fmla="*/ 4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6" h="79">
                  <a:moveTo>
                    <a:pt x="35" y="40"/>
                  </a:moveTo>
                  <a:cubicBezTo>
                    <a:pt x="40" y="33"/>
                    <a:pt x="40" y="33"/>
                    <a:pt x="40" y="33"/>
                  </a:cubicBezTo>
                  <a:cubicBezTo>
                    <a:pt x="36" y="30"/>
                    <a:pt x="36" y="30"/>
                    <a:pt x="36" y="30"/>
                  </a:cubicBezTo>
                  <a:cubicBezTo>
                    <a:pt x="28" y="37"/>
                    <a:pt x="28" y="37"/>
                    <a:pt x="28" y="37"/>
                  </a:cubicBezTo>
                  <a:cubicBezTo>
                    <a:pt x="29" y="22"/>
                    <a:pt x="29" y="22"/>
                    <a:pt x="29" y="22"/>
                  </a:cubicBezTo>
                  <a:cubicBezTo>
                    <a:pt x="34" y="19"/>
                    <a:pt x="34" y="19"/>
                    <a:pt x="34" y="19"/>
                  </a:cubicBezTo>
                  <a:cubicBezTo>
                    <a:pt x="34" y="13"/>
                    <a:pt x="34" y="13"/>
                    <a:pt x="34" y="13"/>
                  </a:cubicBezTo>
                  <a:cubicBezTo>
                    <a:pt x="38" y="12"/>
                    <a:pt x="38" y="12"/>
                    <a:pt x="38" y="12"/>
                  </a:cubicBezTo>
                  <a:cubicBezTo>
                    <a:pt x="38" y="12"/>
                    <a:pt x="39" y="9"/>
                    <a:pt x="39" y="6"/>
                  </a:cubicBezTo>
                  <a:cubicBezTo>
                    <a:pt x="40" y="4"/>
                    <a:pt x="44" y="1"/>
                    <a:pt x="44" y="1"/>
                  </a:cubicBezTo>
                  <a:cubicBezTo>
                    <a:pt x="44" y="1"/>
                    <a:pt x="42" y="0"/>
                    <a:pt x="37" y="0"/>
                  </a:cubicBezTo>
                  <a:cubicBezTo>
                    <a:pt x="33" y="0"/>
                    <a:pt x="31" y="10"/>
                    <a:pt x="31" y="10"/>
                  </a:cubicBezTo>
                  <a:cubicBezTo>
                    <a:pt x="31" y="10"/>
                    <a:pt x="28" y="10"/>
                    <a:pt x="24" y="13"/>
                  </a:cubicBezTo>
                  <a:cubicBezTo>
                    <a:pt x="21" y="17"/>
                    <a:pt x="24" y="19"/>
                    <a:pt x="24" y="25"/>
                  </a:cubicBezTo>
                  <a:cubicBezTo>
                    <a:pt x="23" y="32"/>
                    <a:pt x="17" y="40"/>
                    <a:pt x="17" y="40"/>
                  </a:cubicBezTo>
                  <a:cubicBezTo>
                    <a:pt x="20" y="40"/>
                    <a:pt x="20" y="40"/>
                    <a:pt x="20" y="40"/>
                  </a:cubicBezTo>
                  <a:cubicBezTo>
                    <a:pt x="22" y="47"/>
                    <a:pt x="22" y="47"/>
                    <a:pt x="22" y="47"/>
                  </a:cubicBezTo>
                  <a:cubicBezTo>
                    <a:pt x="17" y="48"/>
                    <a:pt x="17" y="48"/>
                    <a:pt x="17" y="48"/>
                  </a:cubicBezTo>
                  <a:cubicBezTo>
                    <a:pt x="11" y="49"/>
                    <a:pt x="11" y="49"/>
                    <a:pt x="11" y="49"/>
                  </a:cubicBezTo>
                  <a:cubicBezTo>
                    <a:pt x="11" y="49"/>
                    <a:pt x="11" y="53"/>
                    <a:pt x="11" y="58"/>
                  </a:cubicBezTo>
                  <a:cubicBezTo>
                    <a:pt x="11" y="62"/>
                    <a:pt x="0" y="66"/>
                    <a:pt x="0" y="66"/>
                  </a:cubicBezTo>
                  <a:cubicBezTo>
                    <a:pt x="1" y="70"/>
                    <a:pt x="1" y="70"/>
                    <a:pt x="1" y="70"/>
                  </a:cubicBezTo>
                  <a:cubicBezTo>
                    <a:pt x="1" y="70"/>
                    <a:pt x="8" y="67"/>
                    <a:pt x="15" y="66"/>
                  </a:cubicBezTo>
                  <a:cubicBezTo>
                    <a:pt x="22" y="65"/>
                    <a:pt x="18" y="66"/>
                    <a:pt x="24" y="67"/>
                  </a:cubicBezTo>
                  <a:cubicBezTo>
                    <a:pt x="29" y="68"/>
                    <a:pt x="31" y="68"/>
                    <a:pt x="31" y="68"/>
                  </a:cubicBezTo>
                  <a:cubicBezTo>
                    <a:pt x="35" y="64"/>
                    <a:pt x="35" y="64"/>
                    <a:pt x="35" y="64"/>
                  </a:cubicBezTo>
                  <a:cubicBezTo>
                    <a:pt x="35" y="64"/>
                    <a:pt x="34" y="68"/>
                    <a:pt x="39" y="68"/>
                  </a:cubicBezTo>
                  <a:cubicBezTo>
                    <a:pt x="43" y="67"/>
                    <a:pt x="50" y="66"/>
                    <a:pt x="53" y="65"/>
                  </a:cubicBezTo>
                  <a:cubicBezTo>
                    <a:pt x="56" y="64"/>
                    <a:pt x="55" y="74"/>
                    <a:pt x="55" y="74"/>
                  </a:cubicBezTo>
                  <a:cubicBezTo>
                    <a:pt x="51" y="79"/>
                    <a:pt x="51" y="79"/>
                    <a:pt x="51" y="79"/>
                  </a:cubicBezTo>
                  <a:cubicBezTo>
                    <a:pt x="55" y="79"/>
                    <a:pt x="55" y="79"/>
                    <a:pt x="55" y="79"/>
                  </a:cubicBezTo>
                  <a:cubicBezTo>
                    <a:pt x="60" y="70"/>
                    <a:pt x="60" y="70"/>
                    <a:pt x="60" y="70"/>
                  </a:cubicBezTo>
                  <a:cubicBezTo>
                    <a:pt x="60" y="70"/>
                    <a:pt x="55" y="66"/>
                    <a:pt x="64" y="65"/>
                  </a:cubicBezTo>
                  <a:cubicBezTo>
                    <a:pt x="74" y="64"/>
                    <a:pt x="75" y="69"/>
                    <a:pt x="75" y="69"/>
                  </a:cubicBezTo>
                  <a:cubicBezTo>
                    <a:pt x="75" y="69"/>
                    <a:pt x="76" y="65"/>
                    <a:pt x="76" y="60"/>
                  </a:cubicBezTo>
                  <a:cubicBezTo>
                    <a:pt x="76" y="54"/>
                    <a:pt x="68" y="55"/>
                    <a:pt x="65" y="51"/>
                  </a:cubicBezTo>
                  <a:cubicBezTo>
                    <a:pt x="62" y="47"/>
                    <a:pt x="66" y="40"/>
                    <a:pt x="66" y="40"/>
                  </a:cubicBezTo>
                  <a:cubicBezTo>
                    <a:pt x="66" y="40"/>
                    <a:pt x="60" y="40"/>
                    <a:pt x="56" y="39"/>
                  </a:cubicBezTo>
                  <a:cubicBezTo>
                    <a:pt x="52" y="38"/>
                    <a:pt x="52" y="42"/>
                    <a:pt x="50" y="44"/>
                  </a:cubicBezTo>
                  <a:cubicBezTo>
                    <a:pt x="47" y="47"/>
                    <a:pt x="44" y="44"/>
                    <a:pt x="42" y="42"/>
                  </a:cubicBezTo>
                  <a:cubicBezTo>
                    <a:pt x="40" y="41"/>
                    <a:pt x="35" y="40"/>
                    <a:pt x="35" y="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2" name="Freeform 202">
              <a:extLst>
                <a:ext uri="{FF2B5EF4-FFF2-40B4-BE49-F238E27FC236}">
                  <a16:creationId xmlns:a16="http://schemas.microsoft.com/office/drawing/2014/main" xmlns="" id="{C83515BF-5EF3-4CE8-BB8F-A65BB04990F5}"/>
                </a:ext>
              </a:extLst>
            </p:cNvPr>
            <p:cNvSpPr>
              <a:spLocks/>
            </p:cNvSpPr>
            <p:nvPr/>
          </p:nvSpPr>
          <p:spPr bwMode="auto">
            <a:xfrm>
              <a:off x="2976836" y="1510220"/>
              <a:ext cx="97435" cy="75051"/>
            </a:xfrm>
            <a:custGeom>
              <a:avLst/>
              <a:gdLst>
                <a:gd name="T0" fmla="*/ 33 w 56"/>
                <a:gd name="T1" fmla="*/ 25 h 43"/>
                <a:gd name="T2" fmla="*/ 50 w 56"/>
                <a:gd name="T3" fmla="*/ 20 h 43"/>
                <a:gd name="T4" fmla="*/ 56 w 56"/>
                <a:gd name="T5" fmla="*/ 12 h 43"/>
                <a:gd name="T6" fmla="*/ 56 w 56"/>
                <a:gd name="T7" fmla="*/ 6 h 43"/>
                <a:gd name="T8" fmla="*/ 43 w 56"/>
                <a:gd name="T9" fmla="*/ 9 h 43"/>
                <a:gd name="T10" fmla="*/ 34 w 56"/>
                <a:gd name="T11" fmla="*/ 6 h 43"/>
                <a:gd name="T12" fmla="*/ 29 w 56"/>
                <a:gd name="T13" fmla="*/ 4 h 43"/>
                <a:gd name="T14" fmla="*/ 29 w 56"/>
                <a:gd name="T15" fmla="*/ 1 h 43"/>
                <a:gd name="T16" fmla="*/ 27 w 56"/>
                <a:gd name="T17" fmla="*/ 0 h 43"/>
                <a:gd name="T18" fmla="*/ 20 w 56"/>
                <a:gd name="T19" fmla="*/ 0 h 43"/>
                <a:gd name="T20" fmla="*/ 19 w 56"/>
                <a:gd name="T21" fmla="*/ 2 h 43"/>
                <a:gd name="T22" fmla="*/ 23 w 56"/>
                <a:gd name="T23" fmla="*/ 4 h 43"/>
                <a:gd name="T24" fmla="*/ 17 w 56"/>
                <a:gd name="T25" fmla="*/ 10 h 43"/>
                <a:gd name="T26" fmla="*/ 21 w 56"/>
                <a:gd name="T27" fmla="*/ 11 h 43"/>
                <a:gd name="T28" fmla="*/ 27 w 56"/>
                <a:gd name="T29" fmla="*/ 9 h 43"/>
                <a:gd name="T30" fmla="*/ 31 w 56"/>
                <a:gd name="T31" fmla="*/ 10 h 43"/>
                <a:gd name="T32" fmla="*/ 29 w 56"/>
                <a:gd name="T33" fmla="*/ 17 h 43"/>
                <a:gd name="T34" fmla="*/ 17 w 56"/>
                <a:gd name="T35" fmla="*/ 17 h 43"/>
                <a:gd name="T36" fmla="*/ 13 w 56"/>
                <a:gd name="T37" fmla="*/ 23 h 43"/>
                <a:gd name="T38" fmla="*/ 7 w 56"/>
                <a:gd name="T39" fmla="*/ 26 h 43"/>
                <a:gd name="T40" fmla="*/ 3 w 56"/>
                <a:gd name="T41" fmla="*/ 34 h 43"/>
                <a:gd name="T42" fmla="*/ 10 w 56"/>
                <a:gd name="T43" fmla="*/ 41 h 43"/>
                <a:gd name="T44" fmla="*/ 15 w 56"/>
                <a:gd name="T45" fmla="*/ 43 h 43"/>
                <a:gd name="T46" fmla="*/ 28 w 56"/>
                <a:gd name="T47" fmla="*/ 36 h 43"/>
                <a:gd name="T48" fmla="*/ 33 w 56"/>
                <a:gd name="T49" fmla="*/ 25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 h="43">
                  <a:moveTo>
                    <a:pt x="33" y="25"/>
                  </a:moveTo>
                  <a:cubicBezTo>
                    <a:pt x="39" y="25"/>
                    <a:pt x="47" y="24"/>
                    <a:pt x="50" y="20"/>
                  </a:cubicBezTo>
                  <a:cubicBezTo>
                    <a:pt x="53" y="17"/>
                    <a:pt x="56" y="12"/>
                    <a:pt x="56" y="12"/>
                  </a:cubicBezTo>
                  <a:cubicBezTo>
                    <a:pt x="56" y="6"/>
                    <a:pt x="56" y="6"/>
                    <a:pt x="56" y="6"/>
                  </a:cubicBezTo>
                  <a:cubicBezTo>
                    <a:pt x="56" y="6"/>
                    <a:pt x="49" y="11"/>
                    <a:pt x="43" y="9"/>
                  </a:cubicBezTo>
                  <a:cubicBezTo>
                    <a:pt x="37" y="8"/>
                    <a:pt x="34" y="6"/>
                    <a:pt x="34" y="6"/>
                  </a:cubicBezTo>
                  <a:cubicBezTo>
                    <a:pt x="29" y="4"/>
                    <a:pt x="29" y="4"/>
                    <a:pt x="29" y="4"/>
                  </a:cubicBezTo>
                  <a:cubicBezTo>
                    <a:pt x="29" y="1"/>
                    <a:pt x="29" y="1"/>
                    <a:pt x="29" y="1"/>
                  </a:cubicBezTo>
                  <a:cubicBezTo>
                    <a:pt x="27" y="0"/>
                    <a:pt x="27" y="0"/>
                    <a:pt x="27" y="0"/>
                  </a:cubicBezTo>
                  <a:cubicBezTo>
                    <a:pt x="20" y="0"/>
                    <a:pt x="20" y="0"/>
                    <a:pt x="20" y="0"/>
                  </a:cubicBezTo>
                  <a:cubicBezTo>
                    <a:pt x="19" y="2"/>
                    <a:pt x="19" y="2"/>
                    <a:pt x="19" y="2"/>
                  </a:cubicBezTo>
                  <a:cubicBezTo>
                    <a:pt x="23" y="4"/>
                    <a:pt x="23" y="4"/>
                    <a:pt x="23" y="4"/>
                  </a:cubicBezTo>
                  <a:cubicBezTo>
                    <a:pt x="17" y="10"/>
                    <a:pt x="17" y="10"/>
                    <a:pt x="17" y="10"/>
                  </a:cubicBezTo>
                  <a:cubicBezTo>
                    <a:pt x="21" y="11"/>
                    <a:pt x="21" y="11"/>
                    <a:pt x="21" y="11"/>
                  </a:cubicBezTo>
                  <a:cubicBezTo>
                    <a:pt x="27" y="9"/>
                    <a:pt x="27" y="9"/>
                    <a:pt x="27" y="9"/>
                  </a:cubicBezTo>
                  <a:cubicBezTo>
                    <a:pt x="27" y="9"/>
                    <a:pt x="30" y="8"/>
                    <a:pt x="31" y="10"/>
                  </a:cubicBezTo>
                  <a:cubicBezTo>
                    <a:pt x="32" y="12"/>
                    <a:pt x="38" y="17"/>
                    <a:pt x="29" y="17"/>
                  </a:cubicBezTo>
                  <a:cubicBezTo>
                    <a:pt x="20" y="17"/>
                    <a:pt x="20" y="15"/>
                    <a:pt x="17" y="17"/>
                  </a:cubicBezTo>
                  <a:cubicBezTo>
                    <a:pt x="15" y="19"/>
                    <a:pt x="13" y="23"/>
                    <a:pt x="13" y="23"/>
                  </a:cubicBezTo>
                  <a:cubicBezTo>
                    <a:pt x="7" y="26"/>
                    <a:pt x="7" y="26"/>
                    <a:pt x="7" y="26"/>
                  </a:cubicBezTo>
                  <a:cubicBezTo>
                    <a:pt x="7" y="26"/>
                    <a:pt x="0" y="29"/>
                    <a:pt x="3" y="34"/>
                  </a:cubicBezTo>
                  <a:cubicBezTo>
                    <a:pt x="5" y="38"/>
                    <a:pt x="10" y="41"/>
                    <a:pt x="10" y="41"/>
                  </a:cubicBezTo>
                  <a:cubicBezTo>
                    <a:pt x="15" y="43"/>
                    <a:pt x="15" y="43"/>
                    <a:pt x="15" y="43"/>
                  </a:cubicBezTo>
                  <a:cubicBezTo>
                    <a:pt x="15" y="43"/>
                    <a:pt x="28" y="40"/>
                    <a:pt x="28" y="36"/>
                  </a:cubicBezTo>
                  <a:cubicBezTo>
                    <a:pt x="27" y="31"/>
                    <a:pt x="26" y="25"/>
                    <a:pt x="33"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3" name="Freeform 203">
              <a:extLst>
                <a:ext uri="{FF2B5EF4-FFF2-40B4-BE49-F238E27FC236}">
                  <a16:creationId xmlns:a16="http://schemas.microsoft.com/office/drawing/2014/main" xmlns="" id="{8B3CF611-C4EF-41ED-8118-5320180B7517}"/>
                </a:ext>
              </a:extLst>
            </p:cNvPr>
            <p:cNvSpPr>
              <a:spLocks/>
            </p:cNvSpPr>
            <p:nvPr/>
          </p:nvSpPr>
          <p:spPr bwMode="auto">
            <a:xfrm>
              <a:off x="1654657" y="1257299"/>
              <a:ext cx="1976574" cy="2495189"/>
            </a:xfrm>
            <a:custGeom>
              <a:avLst/>
              <a:gdLst>
                <a:gd name="connsiteX0" fmla="*/ 0 w 1976573"/>
                <a:gd name="connsiteY0" fmla="*/ 0 h 2495191"/>
                <a:gd name="connsiteX1" fmla="*/ 981582 w 1976573"/>
                <a:gd name="connsiteY1" fmla="*/ 0 h 2495191"/>
                <a:gd name="connsiteX2" fmla="*/ 979411 w 1976573"/>
                <a:gd name="connsiteY2" fmla="*/ 10461 h 2495191"/>
                <a:gd name="connsiteX3" fmla="*/ 981721 w 1976573"/>
                <a:gd name="connsiteY3" fmla="*/ 27157 h 2495191"/>
                <a:gd name="connsiteX4" fmla="*/ 1004331 w 1976573"/>
                <a:gd name="connsiteY4" fmla="*/ 56743 h 2495191"/>
                <a:gd name="connsiteX5" fmla="*/ 1004331 w 1976573"/>
                <a:gd name="connsiteY5" fmla="*/ 75887 h 2495191"/>
                <a:gd name="connsiteX6" fmla="*/ 1033899 w 1976573"/>
                <a:gd name="connsiteY6" fmla="*/ 93291 h 2495191"/>
                <a:gd name="connsiteX7" fmla="*/ 1049552 w 1976573"/>
                <a:gd name="connsiteY7" fmla="*/ 88070 h 2495191"/>
                <a:gd name="connsiteX8" fmla="*/ 1059987 w 1976573"/>
                <a:gd name="connsiteY8" fmla="*/ 86329 h 2495191"/>
                <a:gd name="connsiteX9" fmla="*/ 1065205 w 1976573"/>
                <a:gd name="connsiteY9" fmla="*/ 49782 h 2495191"/>
                <a:gd name="connsiteX10" fmla="*/ 1052976 w 1976573"/>
                <a:gd name="connsiteY10" fmla="*/ 1324 h 2495191"/>
                <a:gd name="connsiteX11" fmla="*/ 1052570 w 1976573"/>
                <a:gd name="connsiteY11" fmla="*/ 0 h 2495191"/>
                <a:gd name="connsiteX12" fmla="*/ 1504152 w 1976573"/>
                <a:gd name="connsiteY12" fmla="*/ 0 h 2495191"/>
                <a:gd name="connsiteX13" fmla="*/ 1505236 w 1976573"/>
                <a:gd name="connsiteY13" fmla="*/ 1052 h 2495191"/>
                <a:gd name="connsiteX14" fmla="*/ 1533064 w 1976573"/>
                <a:gd name="connsiteY14" fmla="*/ 27157 h 2495191"/>
                <a:gd name="connsiteX15" fmla="*/ 1546978 w 1976573"/>
                <a:gd name="connsiteY15" fmla="*/ 61964 h 2495191"/>
                <a:gd name="connsiteX16" fmla="*/ 1512193 w 1976573"/>
                <a:gd name="connsiteY16" fmla="*/ 79368 h 2495191"/>
                <a:gd name="connsiteX17" fmla="*/ 1479147 w 1976573"/>
                <a:gd name="connsiteY17" fmla="*/ 93291 h 2495191"/>
                <a:gd name="connsiteX18" fmla="*/ 1420013 w 1976573"/>
                <a:gd name="connsiteY18" fmla="*/ 117656 h 2495191"/>
                <a:gd name="connsiteX19" fmla="*/ 1322614 w 1976573"/>
                <a:gd name="connsiteY19" fmla="*/ 119396 h 2495191"/>
                <a:gd name="connsiteX20" fmla="*/ 1284351 w 1976573"/>
                <a:gd name="connsiteY20" fmla="*/ 157684 h 2495191"/>
                <a:gd name="connsiteX21" fmla="*/ 1270437 w 1976573"/>
                <a:gd name="connsiteY21" fmla="*/ 166386 h 2495191"/>
                <a:gd name="connsiteX22" fmla="*/ 1251305 w 1976573"/>
                <a:gd name="connsiteY22" fmla="*/ 189010 h 2495191"/>
                <a:gd name="connsiteX23" fmla="*/ 1230434 w 1976573"/>
                <a:gd name="connsiteY23" fmla="*/ 225558 h 2495191"/>
                <a:gd name="connsiteX24" fmla="*/ 1237391 w 1976573"/>
                <a:gd name="connsiteY24" fmla="*/ 225558 h 2495191"/>
                <a:gd name="connsiteX25" fmla="*/ 1279133 w 1976573"/>
                <a:gd name="connsiteY25" fmla="*/ 185530 h 2495191"/>
                <a:gd name="connsiteX26" fmla="*/ 1345225 w 1976573"/>
                <a:gd name="connsiteY26" fmla="*/ 150723 h 2495191"/>
                <a:gd name="connsiteX27" fmla="*/ 1362617 w 1976573"/>
                <a:gd name="connsiteY27" fmla="*/ 169866 h 2495191"/>
                <a:gd name="connsiteX28" fmla="*/ 1345225 w 1976573"/>
                <a:gd name="connsiteY28" fmla="*/ 190751 h 2495191"/>
                <a:gd name="connsiteX29" fmla="*/ 1334789 w 1976573"/>
                <a:gd name="connsiteY29" fmla="*/ 187270 h 2495191"/>
                <a:gd name="connsiteX30" fmla="*/ 1343486 w 1976573"/>
                <a:gd name="connsiteY30" fmla="*/ 201193 h 2495191"/>
                <a:gd name="connsiteX31" fmla="*/ 1359139 w 1976573"/>
                <a:gd name="connsiteY31" fmla="*/ 208154 h 2495191"/>
                <a:gd name="connsiteX32" fmla="*/ 1352182 w 1976573"/>
                <a:gd name="connsiteY32" fmla="*/ 225558 h 2495191"/>
                <a:gd name="connsiteX33" fmla="*/ 1355660 w 1976573"/>
                <a:gd name="connsiteY33" fmla="*/ 246442 h 2495191"/>
                <a:gd name="connsiteX34" fmla="*/ 1326093 w 1976573"/>
                <a:gd name="connsiteY34" fmla="*/ 270807 h 2495191"/>
                <a:gd name="connsiteX35" fmla="*/ 1315657 w 1976573"/>
                <a:gd name="connsiteY35" fmla="*/ 293432 h 2495191"/>
                <a:gd name="connsiteX36" fmla="*/ 1301743 w 1976573"/>
                <a:gd name="connsiteY36" fmla="*/ 286470 h 2495191"/>
                <a:gd name="connsiteX37" fmla="*/ 1280872 w 1976573"/>
                <a:gd name="connsiteY37" fmla="*/ 305614 h 2495191"/>
                <a:gd name="connsiteX38" fmla="*/ 1249566 w 1976573"/>
                <a:gd name="connsiteY38" fmla="*/ 316057 h 2495191"/>
                <a:gd name="connsiteX39" fmla="*/ 1225216 w 1976573"/>
                <a:gd name="connsiteY39" fmla="*/ 359565 h 2495191"/>
                <a:gd name="connsiteX40" fmla="*/ 1207824 w 1976573"/>
                <a:gd name="connsiteY40" fmla="*/ 380450 h 2495191"/>
                <a:gd name="connsiteX41" fmla="*/ 1188692 w 1976573"/>
                <a:gd name="connsiteY41" fmla="*/ 383930 h 2495191"/>
                <a:gd name="connsiteX42" fmla="*/ 1159125 w 1976573"/>
                <a:gd name="connsiteY42" fmla="*/ 401334 h 2495191"/>
                <a:gd name="connsiteX43" fmla="*/ 1160864 w 1976573"/>
                <a:gd name="connsiteY43" fmla="*/ 420478 h 2495191"/>
                <a:gd name="connsiteX44" fmla="*/ 1136514 w 1976573"/>
                <a:gd name="connsiteY44" fmla="*/ 443103 h 2495191"/>
                <a:gd name="connsiteX45" fmla="*/ 1134775 w 1976573"/>
                <a:gd name="connsiteY45" fmla="*/ 453545 h 2495191"/>
                <a:gd name="connsiteX46" fmla="*/ 1134775 w 1976573"/>
                <a:gd name="connsiteY46" fmla="*/ 481390 h 2495191"/>
                <a:gd name="connsiteX47" fmla="*/ 1115643 w 1976573"/>
                <a:gd name="connsiteY47" fmla="*/ 472689 h 2495191"/>
                <a:gd name="connsiteX48" fmla="*/ 1115643 w 1976573"/>
                <a:gd name="connsiteY48" fmla="*/ 453545 h 2495191"/>
                <a:gd name="connsiteX49" fmla="*/ 1122600 w 1976573"/>
                <a:gd name="connsiteY49" fmla="*/ 430920 h 2495191"/>
                <a:gd name="connsiteX50" fmla="*/ 1096512 w 1976573"/>
                <a:gd name="connsiteY50" fmla="*/ 462247 h 2495191"/>
                <a:gd name="connsiteX51" fmla="*/ 1103469 w 1976573"/>
                <a:gd name="connsiteY51" fmla="*/ 484871 h 2495191"/>
                <a:gd name="connsiteX52" fmla="*/ 1103469 w 1976573"/>
                <a:gd name="connsiteY52" fmla="*/ 502275 h 2495191"/>
                <a:gd name="connsiteX53" fmla="*/ 1096512 w 1976573"/>
                <a:gd name="connsiteY53" fmla="*/ 509236 h 2495191"/>
                <a:gd name="connsiteX54" fmla="*/ 1117383 w 1976573"/>
                <a:gd name="connsiteY54" fmla="*/ 519678 h 2495191"/>
                <a:gd name="connsiteX55" fmla="*/ 1108686 w 1976573"/>
                <a:gd name="connsiteY55" fmla="*/ 531861 h 2495191"/>
                <a:gd name="connsiteX56" fmla="*/ 1119122 w 1976573"/>
                <a:gd name="connsiteY56" fmla="*/ 544043 h 2495191"/>
                <a:gd name="connsiteX57" fmla="*/ 1103469 w 1976573"/>
                <a:gd name="connsiteY57" fmla="*/ 549264 h 2495191"/>
                <a:gd name="connsiteX58" fmla="*/ 1091294 w 1976573"/>
                <a:gd name="connsiteY58" fmla="*/ 571889 h 2495191"/>
                <a:gd name="connsiteX59" fmla="*/ 1080858 w 1976573"/>
                <a:gd name="connsiteY59" fmla="*/ 589292 h 2495191"/>
                <a:gd name="connsiteX60" fmla="*/ 1059987 w 1976573"/>
                <a:gd name="connsiteY60" fmla="*/ 589292 h 2495191"/>
                <a:gd name="connsiteX61" fmla="*/ 1054770 w 1976573"/>
                <a:gd name="connsiteY61" fmla="*/ 610177 h 2495191"/>
                <a:gd name="connsiteX62" fmla="*/ 1033899 w 1976573"/>
                <a:gd name="connsiteY62" fmla="*/ 615398 h 2495191"/>
                <a:gd name="connsiteX63" fmla="*/ 1021724 w 1976573"/>
                <a:gd name="connsiteY63" fmla="*/ 634542 h 2495191"/>
                <a:gd name="connsiteX64" fmla="*/ 1009549 w 1976573"/>
                <a:gd name="connsiteY64" fmla="*/ 660647 h 2495191"/>
                <a:gd name="connsiteX65" fmla="*/ 1004331 w 1976573"/>
                <a:gd name="connsiteY65" fmla="*/ 678051 h 2495191"/>
                <a:gd name="connsiteX66" fmla="*/ 1009549 w 1976573"/>
                <a:gd name="connsiteY66" fmla="*/ 702416 h 2495191"/>
                <a:gd name="connsiteX67" fmla="*/ 1019984 w 1976573"/>
                <a:gd name="connsiteY67" fmla="*/ 723300 h 2495191"/>
                <a:gd name="connsiteX68" fmla="*/ 1032159 w 1976573"/>
                <a:gd name="connsiteY68" fmla="*/ 754627 h 2495191"/>
                <a:gd name="connsiteX69" fmla="*/ 1028681 w 1976573"/>
                <a:gd name="connsiteY69" fmla="*/ 794655 h 2495191"/>
                <a:gd name="connsiteX70" fmla="*/ 1002592 w 1976573"/>
                <a:gd name="connsiteY70" fmla="*/ 787693 h 2495191"/>
                <a:gd name="connsiteX71" fmla="*/ 985199 w 1976573"/>
                <a:gd name="connsiteY71" fmla="*/ 759848 h 2495191"/>
                <a:gd name="connsiteX72" fmla="*/ 988678 w 1976573"/>
                <a:gd name="connsiteY72" fmla="*/ 744184 h 2495191"/>
                <a:gd name="connsiteX73" fmla="*/ 983460 w 1976573"/>
                <a:gd name="connsiteY73" fmla="*/ 728521 h 2495191"/>
                <a:gd name="connsiteX74" fmla="*/ 978243 w 1976573"/>
                <a:gd name="connsiteY74" fmla="*/ 704156 h 2495191"/>
                <a:gd name="connsiteX75" fmla="*/ 962589 w 1976573"/>
                <a:gd name="connsiteY75" fmla="*/ 695454 h 2495191"/>
                <a:gd name="connsiteX76" fmla="*/ 950414 w 1976573"/>
                <a:gd name="connsiteY76" fmla="*/ 686752 h 2495191"/>
                <a:gd name="connsiteX77" fmla="*/ 934761 w 1976573"/>
                <a:gd name="connsiteY77" fmla="*/ 693714 h 2495191"/>
                <a:gd name="connsiteX78" fmla="*/ 903455 w 1976573"/>
                <a:gd name="connsiteY78" fmla="*/ 676310 h 2495191"/>
                <a:gd name="connsiteX79" fmla="*/ 879105 w 1976573"/>
                <a:gd name="connsiteY79" fmla="*/ 676310 h 2495191"/>
                <a:gd name="connsiteX80" fmla="*/ 849538 w 1976573"/>
                <a:gd name="connsiteY80" fmla="*/ 678051 h 2495191"/>
                <a:gd name="connsiteX81" fmla="*/ 832145 w 1976573"/>
                <a:gd name="connsiteY81" fmla="*/ 681531 h 2495191"/>
                <a:gd name="connsiteX82" fmla="*/ 819971 w 1976573"/>
                <a:gd name="connsiteY82" fmla="*/ 705896 h 2495191"/>
                <a:gd name="connsiteX83" fmla="*/ 781707 w 1976573"/>
                <a:gd name="connsiteY83" fmla="*/ 695454 h 2495191"/>
                <a:gd name="connsiteX84" fmla="*/ 743443 w 1976573"/>
                <a:gd name="connsiteY84" fmla="*/ 698935 h 2495191"/>
                <a:gd name="connsiteX85" fmla="*/ 722572 w 1976573"/>
                <a:gd name="connsiteY85" fmla="*/ 707637 h 2495191"/>
                <a:gd name="connsiteX86" fmla="*/ 696484 w 1976573"/>
                <a:gd name="connsiteY86" fmla="*/ 732002 h 2495191"/>
                <a:gd name="connsiteX87" fmla="*/ 668656 w 1976573"/>
                <a:gd name="connsiteY87" fmla="*/ 765069 h 2495191"/>
                <a:gd name="connsiteX88" fmla="*/ 679091 w 1976573"/>
                <a:gd name="connsiteY88" fmla="*/ 798135 h 2495191"/>
                <a:gd name="connsiteX89" fmla="*/ 675613 w 1976573"/>
                <a:gd name="connsiteY89" fmla="*/ 819020 h 2495191"/>
                <a:gd name="connsiteX90" fmla="*/ 663438 w 1976573"/>
                <a:gd name="connsiteY90" fmla="*/ 829462 h 2495191"/>
                <a:gd name="connsiteX91" fmla="*/ 666916 w 1976573"/>
                <a:gd name="connsiteY91" fmla="*/ 855567 h 2495191"/>
                <a:gd name="connsiteX92" fmla="*/ 665177 w 1976573"/>
                <a:gd name="connsiteY92" fmla="*/ 872971 h 2495191"/>
                <a:gd name="connsiteX93" fmla="*/ 670395 w 1976573"/>
                <a:gd name="connsiteY93" fmla="*/ 893855 h 2495191"/>
                <a:gd name="connsiteX94" fmla="*/ 663438 w 1976573"/>
                <a:gd name="connsiteY94" fmla="*/ 909518 h 2495191"/>
                <a:gd name="connsiteX95" fmla="*/ 672134 w 1976573"/>
                <a:gd name="connsiteY95" fmla="*/ 928662 h 2495191"/>
                <a:gd name="connsiteX96" fmla="*/ 696484 w 1976573"/>
                <a:gd name="connsiteY96" fmla="*/ 972171 h 2495191"/>
                <a:gd name="connsiteX97" fmla="*/ 722572 w 1976573"/>
                <a:gd name="connsiteY97" fmla="*/ 989575 h 2495191"/>
                <a:gd name="connsiteX98" fmla="*/ 743443 w 1976573"/>
                <a:gd name="connsiteY98" fmla="*/ 1000017 h 2495191"/>
                <a:gd name="connsiteX99" fmla="*/ 760836 w 1976573"/>
                <a:gd name="connsiteY99" fmla="*/ 993055 h 2495191"/>
                <a:gd name="connsiteX100" fmla="*/ 779968 w 1976573"/>
                <a:gd name="connsiteY100" fmla="*/ 982613 h 2495191"/>
                <a:gd name="connsiteX101" fmla="*/ 804317 w 1976573"/>
                <a:gd name="connsiteY101" fmla="*/ 979133 h 2495191"/>
                <a:gd name="connsiteX102" fmla="*/ 828667 w 1976573"/>
                <a:gd name="connsiteY102" fmla="*/ 942585 h 2495191"/>
                <a:gd name="connsiteX103" fmla="*/ 828667 w 1976573"/>
                <a:gd name="connsiteY103" fmla="*/ 925181 h 2495191"/>
                <a:gd name="connsiteX104" fmla="*/ 873887 w 1976573"/>
                <a:gd name="connsiteY104" fmla="*/ 909518 h 2495191"/>
                <a:gd name="connsiteX105" fmla="*/ 889541 w 1976573"/>
                <a:gd name="connsiteY105" fmla="*/ 916480 h 2495191"/>
                <a:gd name="connsiteX106" fmla="*/ 879105 w 1976573"/>
                <a:gd name="connsiteY106" fmla="*/ 972171 h 2495191"/>
                <a:gd name="connsiteX107" fmla="*/ 873887 w 1976573"/>
                <a:gd name="connsiteY107" fmla="*/ 986094 h 2495191"/>
                <a:gd name="connsiteX108" fmla="*/ 866930 w 1976573"/>
                <a:gd name="connsiteY108" fmla="*/ 1008719 h 2495191"/>
                <a:gd name="connsiteX109" fmla="*/ 861713 w 1976573"/>
                <a:gd name="connsiteY109" fmla="*/ 1040045 h 2495191"/>
                <a:gd name="connsiteX110" fmla="*/ 877366 w 1976573"/>
                <a:gd name="connsiteY110" fmla="*/ 1059189 h 2495191"/>
                <a:gd name="connsiteX111" fmla="*/ 922586 w 1976573"/>
                <a:gd name="connsiteY111" fmla="*/ 1047006 h 2495191"/>
                <a:gd name="connsiteX112" fmla="*/ 964328 w 1976573"/>
                <a:gd name="connsiteY112" fmla="*/ 1064410 h 2495191"/>
                <a:gd name="connsiteX113" fmla="*/ 955632 w 1976573"/>
                <a:gd name="connsiteY113" fmla="*/ 1144466 h 2495191"/>
                <a:gd name="connsiteX114" fmla="*/ 967807 w 1976573"/>
                <a:gd name="connsiteY114" fmla="*/ 1182754 h 2495191"/>
                <a:gd name="connsiteX115" fmla="*/ 983460 w 1976573"/>
                <a:gd name="connsiteY115" fmla="*/ 1200158 h 2495191"/>
                <a:gd name="connsiteX116" fmla="*/ 1009549 w 1976573"/>
                <a:gd name="connsiteY116" fmla="*/ 1224523 h 2495191"/>
                <a:gd name="connsiteX117" fmla="*/ 1039116 w 1976573"/>
                <a:gd name="connsiteY117" fmla="*/ 1215821 h 2495191"/>
                <a:gd name="connsiteX118" fmla="*/ 1056509 w 1976573"/>
                <a:gd name="connsiteY118" fmla="*/ 1207119 h 2495191"/>
                <a:gd name="connsiteX119" fmla="*/ 1082598 w 1976573"/>
                <a:gd name="connsiteY119" fmla="*/ 1228004 h 2495191"/>
                <a:gd name="connsiteX120" fmla="*/ 1096512 w 1976573"/>
                <a:gd name="connsiteY120" fmla="*/ 1238446 h 2495191"/>
                <a:gd name="connsiteX121" fmla="*/ 1099990 w 1976573"/>
                <a:gd name="connsiteY121" fmla="*/ 1245407 h 2495191"/>
                <a:gd name="connsiteX122" fmla="*/ 1106947 w 1976573"/>
                <a:gd name="connsiteY122" fmla="*/ 1247148 h 2495191"/>
                <a:gd name="connsiteX123" fmla="*/ 1108686 w 1976573"/>
                <a:gd name="connsiteY123" fmla="*/ 1233225 h 2495191"/>
                <a:gd name="connsiteX124" fmla="*/ 1124340 w 1976573"/>
                <a:gd name="connsiteY124" fmla="*/ 1215821 h 2495191"/>
                <a:gd name="connsiteX125" fmla="*/ 1141732 w 1976573"/>
                <a:gd name="connsiteY125" fmla="*/ 1184495 h 2495191"/>
                <a:gd name="connsiteX126" fmla="*/ 1171300 w 1976573"/>
                <a:gd name="connsiteY126" fmla="*/ 1175793 h 2495191"/>
                <a:gd name="connsiteX127" fmla="*/ 1200867 w 1976573"/>
                <a:gd name="connsiteY127" fmla="*/ 1177533 h 2495191"/>
                <a:gd name="connsiteX128" fmla="*/ 1193910 w 1976573"/>
                <a:gd name="connsiteY128" fmla="*/ 1196677 h 2495191"/>
                <a:gd name="connsiteX129" fmla="*/ 1213041 w 1976573"/>
                <a:gd name="connsiteY129" fmla="*/ 1222783 h 2495191"/>
                <a:gd name="connsiteX130" fmla="*/ 1216520 w 1976573"/>
                <a:gd name="connsiteY130" fmla="*/ 1181014 h 2495191"/>
                <a:gd name="connsiteX131" fmla="*/ 1242609 w 1976573"/>
                <a:gd name="connsiteY131" fmla="*/ 1174053 h 2495191"/>
                <a:gd name="connsiteX132" fmla="*/ 1261741 w 1976573"/>
                <a:gd name="connsiteY132" fmla="*/ 1170572 h 2495191"/>
                <a:gd name="connsiteX133" fmla="*/ 1282612 w 1976573"/>
                <a:gd name="connsiteY133" fmla="*/ 1194937 h 2495191"/>
                <a:gd name="connsiteX134" fmla="*/ 1315657 w 1976573"/>
                <a:gd name="connsiteY134" fmla="*/ 1189716 h 2495191"/>
                <a:gd name="connsiteX135" fmla="*/ 1331311 w 1976573"/>
                <a:gd name="connsiteY135" fmla="*/ 1196677 h 2495191"/>
                <a:gd name="connsiteX136" fmla="*/ 1362617 w 1976573"/>
                <a:gd name="connsiteY136" fmla="*/ 1194937 h 2495191"/>
                <a:gd name="connsiteX137" fmla="*/ 1388706 w 1976573"/>
                <a:gd name="connsiteY137" fmla="*/ 1189716 h 2495191"/>
                <a:gd name="connsiteX138" fmla="*/ 1399142 w 1976573"/>
                <a:gd name="connsiteY138" fmla="*/ 1205379 h 2495191"/>
                <a:gd name="connsiteX139" fmla="*/ 1416534 w 1976573"/>
                <a:gd name="connsiteY139" fmla="*/ 1210600 h 2495191"/>
                <a:gd name="connsiteX140" fmla="*/ 1437405 w 1976573"/>
                <a:gd name="connsiteY140" fmla="*/ 1229744 h 2495191"/>
                <a:gd name="connsiteX141" fmla="*/ 1461754 w 1976573"/>
                <a:gd name="connsiteY141" fmla="*/ 1243667 h 2495191"/>
                <a:gd name="connsiteX142" fmla="*/ 1479147 w 1976573"/>
                <a:gd name="connsiteY142" fmla="*/ 1259330 h 2495191"/>
                <a:gd name="connsiteX143" fmla="*/ 1477408 w 1976573"/>
                <a:gd name="connsiteY143" fmla="*/ 1274993 h 2495191"/>
                <a:gd name="connsiteX144" fmla="*/ 1513932 w 1976573"/>
                <a:gd name="connsiteY144" fmla="*/ 1283695 h 2495191"/>
                <a:gd name="connsiteX145" fmla="*/ 1524368 w 1976573"/>
                <a:gd name="connsiteY145" fmla="*/ 1297618 h 2495191"/>
                <a:gd name="connsiteX146" fmla="*/ 1557414 w 1976573"/>
                <a:gd name="connsiteY146" fmla="*/ 1297618 h 2495191"/>
                <a:gd name="connsiteX147" fmla="*/ 1585241 w 1976573"/>
                <a:gd name="connsiteY147" fmla="*/ 1304579 h 2495191"/>
                <a:gd name="connsiteX148" fmla="*/ 1613070 w 1976573"/>
                <a:gd name="connsiteY148" fmla="*/ 1321983 h 2495191"/>
                <a:gd name="connsiteX149" fmla="*/ 1639158 w 1976573"/>
                <a:gd name="connsiteY149" fmla="*/ 1367232 h 2495191"/>
                <a:gd name="connsiteX150" fmla="*/ 1647855 w 1976573"/>
                <a:gd name="connsiteY150" fmla="*/ 1396818 h 2495191"/>
                <a:gd name="connsiteX151" fmla="*/ 1656551 w 1976573"/>
                <a:gd name="connsiteY151" fmla="*/ 1410741 h 2495191"/>
                <a:gd name="connsiteX152" fmla="*/ 1656551 w 1976573"/>
                <a:gd name="connsiteY152" fmla="*/ 1445548 h 2495191"/>
                <a:gd name="connsiteX153" fmla="*/ 1687857 w 1976573"/>
                <a:gd name="connsiteY153" fmla="*/ 1454250 h 2495191"/>
                <a:gd name="connsiteX154" fmla="*/ 1710468 w 1976573"/>
                <a:gd name="connsiteY154" fmla="*/ 1464692 h 2495191"/>
                <a:gd name="connsiteX155" fmla="*/ 1752210 w 1976573"/>
                <a:gd name="connsiteY155" fmla="*/ 1478615 h 2495191"/>
                <a:gd name="connsiteX156" fmla="*/ 1783516 w 1976573"/>
                <a:gd name="connsiteY156" fmla="*/ 1520384 h 2495191"/>
                <a:gd name="connsiteX157" fmla="*/ 1809605 w 1976573"/>
                <a:gd name="connsiteY157" fmla="*/ 1509941 h 2495191"/>
                <a:gd name="connsiteX158" fmla="*/ 1844390 w 1976573"/>
                <a:gd name="connsiteY158" fmla="*/ 1520384 h 2495191"/>
                <a:gd name="connsiteX159" fmla="*/ 1882654 w 1976573"/>
                <a:gd name="connsiteY159" fmla="*/ 1534306 h 2495191"/>
                <a:gd name="connsiteX160" fmla="*/ 1915699 w 1976573"/>
                <a:gd name="connsiteY160" fmla="*/ 1563892 h 2495191"/>
                <a:gd name="connsiteX161" fmla="*/ 1948745 w 1976573"/>
                <a:gd name="connsiteY161" fmla="*/ 1570854 h 2495191"/>
                <a:gd name="connsiteX162" fmla="*/ 1976573 w 1976573"/>
                <a:gd name="connsiteY162" fmla="*/ 1609142 h 2495191"/>
                <a:gd name="connsiteX163" fmla="*/ 1967877 w 1976573"/>
                <a:gd name="connsiteY163" fmla="*/ 1659612 h 2495191"/>
                <a:gd name="connsiteX164" fmla="*/ 1940049 w 1976573"/>
                <a:gd name="connsiteY164" fmla="*/ 1697900 h 2495191"/>
                <a:gd name="connsiteX165" fmla="*/ 1922657 w 1976573"/>
                <a:gd name="connsiteY165" fmla="*/ 1715303 h 2495191"/>
                <a:gd name="connsiteX166" fmla="*/ 1912221 w 1976573"/>
                <a:gd name="connsiteY166" fmla="*/ 1737928 h 2495191"/>
                <a:gd name="connsiteX167" fmla="*/ 1901785 w 1976573"/>
                <a:gd name="connsiteY167" fmla="*/ 1758812 h 2495191"/>
                <a:gd name="connsiteX168" fmla="*/ 1891350 w 1976573"/>
                <a:gd name="connsiteY168" fmla="*/ 1751851 h 2495191"/>
                <a:gd name="connsiteX169" fmla="*/ 1886132 w 1976573"/>
                <a:gd name="connsiteY169" fmla="*/ 1765774 h 2495191"/>
                <a:gd name="connsiteX170" fmla="*/ 1884393 w 1976573"/>
                <a:gd name="connsiteY170" fmla="*/ 1800581 h 2495191"/>
                <a:gd name="connsiteX171" fmla="*/ 1877436 w 1976573"/>
                <a:gd name="connsiteY171" fmla="*/ 1861493 h 2495191"/>
                <a:gd name="connsiteX172" fmla="*/ 1884393 w 1976573"/>
                <a:gd name="connsiteY172" fmla="*/ 1884118 h 2495191"/>
                <a:gd name="connsiteX173" fmla="*/ 1868739 w 1976573"/>
                <a:gd name="connsiteY173" fmla="*/ 1899781 h 2495191"/>
                <a:gd name="connsiteX174" fmla="*/ 1868739 w 1976573"/>
                <a:gd name="connsiteY174" fmla="*/ 1915445 h 2495191"/>
                <a:gd name="connsiteX175" fmla="*/ 1846129 w 1976573"/>
                <a:gd name="connsiteY175" fmla="*/ 1951992 h 2495191"/>
                <a:gd name="connsiteX176" fmla="*/ 1830476 w 1976573"/>
                <a:gd name="connsiteY176" fmla="*/ 1974617 h 2495191"/>
                <a:gd name="connsiteX177" fmla="*/ 1830476 w 1976573"/>
                <a:gd name="connsiteY177" fmla="*/ 2000722 h 2495191"/>
                <a:gd name="connsiteX178" fmla="*/ 1797430 w 1976573"/>
                <a:gd name="connsiteY178" fmla="*/ 2007683 h 2495191"/>
                <a:gd name="connsiteX179" fmla="*/ 1769602 w 1976573"/>
                <a:gd name="connsiteY179" fmla="*/ 2025087 h 2495191"/>
                <a:gd name="connsiteX180" fmla="*/ 1753949 w 1976573"/>
                <a:gd name="connsiteY180" fmla="*/ 2035529 h 2495191"/>
                <a:gd name="connsiteX181" fmla="*/ 1738296 w 1976573"/>
                <a:gd name="connsiteY181" fmla="*/ 2037270 h 2495191"/>
                <a:gd name="connsiteX182" fmla="*/ 1689597 w 1976573"/>
                <a:gd name="connsiteY182" fmla="*/ 2070336 h 2495191"/>
                <a:gd name="connsiteX183" fmla="*/ 1684379 w 1976573"/>
                <a:gd name="connsiteY183" fmla="*/ 2115586 h 2495191"/>
                <a:gd name="connsiteX184" fmla="*/ 1684379 w 1976573"/>
                <a:gd name="connsiteY184" fmla="*/ 2152133 h 2495191"/>
                <a:gd name="connsiteX185" fmla="*/ 1661768 w 1976573"/>
                <a:gd name="connsiteY185" fmla="*/ 2176498 h 2495191"/>
                <a:gd name="connsiteX186" fmla="*/ 1642637 w 1976573"/>
                <a:gd name="connsiteY186" fmla="*/ 2211305 h 2495191"/>
                <a:gd name="connsiteX187" fmla="*/ 1616548 w 1976573"/>
                <a:gd name="connsiteY187" fmla="*/ 2204344 h 2495191"/>
                <a:gd name="connsiteX188" fmla="*/ 1620026 w 1976573"/>
                <a:gd name="connsiteY188" fmla="*/ 2216526 h 2495191"/>
                <a:gd name="connsiteX189" fmla="*/ 1600895 w 1976573"/>
                <a:gd name="connsiteY189" fmla="*/ 2244372 h 2495191"/>
                <a:gd name="connsiteX190" fmla="*/ 1583502 w 1976573"/>
                <a:gd name="connsiteY190" fmla="*/ 2294842 h 2495191"/>
                <a:gd name="connsiteX191" fmla="*/ 1559153 w 1976573"/>
                <a:gd name="connsiteY191" fmla="*/ 2319207 h 2495191"/>
                <a:gd name="connsiteX192" fmla="*/ 1519150 w 1976573"/>
                <a:gd name="connsiteY192" fmla="*/ 2320948 h 2495191"/>
                <a:gd name="connsiteX193" fmla="*/ 1505236 w 1976573"/>
                <a:gd name="connsiteY193" fmla="*/ 2315727 h 2495191"/>
                <a:gd name="connsiteX194" fmla="*/ 1486104 w 1976573"/>
                <a:gd name="connsiteY194" fmla="*/ 2291362 h 2495191"/>
                <a:gd name="connsiteX195" fmla="*/ 1480886 w 1976573"/>
                <a:gd name="connsiteY195" fmla="*/ 2308765 h 2495191"/>
                <a:gd name="connsiteX196" fmla="*/ 1494800 w 1976573"/>
                <a:gd name="connsiteY196" fmla="*/ 2331390 h 2495191"/>
                <a:gd name="connsiteX197" fmla="*/ 1498279 w 1976573"/>
                <a:gd name="connsiteY197" fmla="*/ 2359236 h 2495191"/>
                <a:gd name="connsiteX198" fmla="*/ 1508714 w 1976573"/>
                <a:gd name="connsiteY198" fmla="*/ 2371418 h 2495191"/>
                <a:gd name="connsiteX199" fmla="*/ 1491322 w 1976573"/>
                <a:gd name="connsiteY199" fmla="*/ 2414927 h 2495191"/>
                <a:gd name="connsiteX200" fmla="*/ 1440884 w 1976573"/>
                <a:gd name="connsiteY200" fmla="*/ 2432331 h 2495191"/>
                <a:gd name="connsiteX201" fmla="*/ 1402620 w 1976573"/>
                <a:gd name="connsiteY201" fmla="*/ 2439292 h 2495191"/>
                <a:gd name="connsiteX202" fmla="*/ 1402620 w 1976573"/>
                <a:gd name="connsiteY202" fmla="*/ 2449734 h 2495191"/>
                <a:gd name="connsiteX203" fmla="*/ 1400881 w 1976573"/>
                <a:gd name="connsiteY203" fmla="*/ 2467138 h 2495191"/>
                <a:gd name="connsiteX204" fmla="*/ 1399142 w 1976573"/>
                <a:gd name="connsiteY204" fmla="*/ 2489762 h 2495191"/>
                <a:gd name="connsiteX205" fmla="*/ 1391061 w 1976573"/>
                <a:gd name="connsiteY205" fmla="*/ 2495191 h 2495191"/>
                <a:gd name="connsiteX206" fmla="*/ 1361176 w 1976573"/>
                <a:gd name="connsiteY206" fmla="*/ 2495191 h 2495191"/>
                <a:gd name="connsiteX207" fmla="*/ 1355660 w 1976573"/>
                <a:gd name="connsiteY207" fmla="*/ 2493243 h 2495191"/>
                <a:gd name="connsiteX208" fmla="*/ 1352091 w 1976573"/>
                <a:gd name="connsiteY208" fmla="*/ 2495191 h 2495191"/>
                <a:gd name="connsiteX209" fmla="*/ 1173678 w 1976573"/>
                <a:gd name="connsiteY209" fmla="*/ 2495191 h 2495191"/>
                <a:gd name="connsiteX210" fmla="*/ 1183474 w 1976573"/>
                <a:gd name="connsiteY210" fmla="*/ 2471706 h 2495191"/>
                <a:gd name="connsiteX211" fmla="*/ 1188692 w 1976573"/>
                <a:gd name="connsiteY211" fmla="*/ 2458436 h 2495191"/>
                <a:gd name="connsiteX212" fmla="*/ 1179996 w 1976573"/>
                <a:gd name="connsiteY212" fmla="*/ 2376639 h 2495191"/>
                <a:gd name="connsiteX213" fmla="*/ 1209563 w 1976573"/>
                <a:gd name="connsiteY213" fmla="*/ 2296583 h 2495191"/>
                <a:gd name="connsiteX214" fmla="*/ 1213041 w 1976573"/>
                <a:gd name="connsiteY214" fmla="*/ 2277439 h 2495191"/>
                <a:gd name="connsiteX215" fmla="*/ 1219998 w 1976573"/>
                <a:gd name="connsiteY215" fmla="*/ 2254814 h 2495191"/>
                <a:gd name="connsiteX216" fmla="*/ 1213041 w 1976573"/>
                <a:gd name="connsiteY216" fmla="*/ 2220007 h 2495191"/>
                <a:gd name="connsiteX217" fmla="*/ 1221738 w 1976573"/>
                <a:gd name="connsiteY217" fmla="*/ 2186940 h 2495191"/>
                <a:gd name="connsiteX218" fmla="*/ 1214781 w 1976573"/>
                <a:gd name="connsiteY218" fmla="*/ 2169537 h 2495191"/>
                <a:gd name="connsiteX219" fmla="*/ 1228695 w 1976573"/>
                <a:gd name="connsiteY219" fmla="*/ 2106884 h 2495191"/>
                <a:gd name="connsiteX220" fmla="*/ 1237391 w 1976573"/>
                <a:gd name="connsiteY220" fmla="*/ 2077298 h 2495191"/>
                <a:gd name="connsiteX221" fmla="*/ 1232173 w 1976573"/>
                <a:gd name="connsiteY221" fmla="*/ 2059894 h 2495191"/>
                <a:gd name="connsiteX222" fmla="*/ 1240870 w 1976573"/>
                <a:gd name="connsiteY222" fmla="*/ 2026827 h 2495191"/>
                <a:gd name="connsiteX223" fmla="*/ 1240870 w 1976573"/>
                <a:gd name="connsiteY223" fmla="*/ 1953732 h 2495191"/>
                <a:gd name="connsiteX224" fmla="*/ 1244348 w 1976573"/>
                <a:gd name="connsiteY224" fmla="*/ 1953732 h 2495191"/>
                <a:gd name="connsiteX225" fmla="*/ 1235652 w 1976573"/>
                <a:gd name="connsiteY225" fmla="*/ 1905002 h 2495191"/>
                <a:gd name="connsiteX226" fmla="*/ 1192171 w 1976573"/>
                <a:gd name="connsiteY226" fmla="*/ 1856272 h 2495191"/>
                <a:gd name="connsiteX227" fmla="*/ 1136514 w 1976573"/>
                <a:gd name="connsiteY227" fmla="*/ 1811023 h 2495191"/>
                <a:gd name="connsiteX228" fmla="*/ 1117383 w 1976573"/>
                <a:gd name="connsiteY228" fmla="*/ 1797100 h 2495191"/>
                <a:gd name="connsiteX229" fmla="*/ 1122600 w 1976573"/>
                <a:gd name="connsiteY229" fmla="*/ 1776216 h 2495191"/>
                <a:gd name="connsiteX230" fmla="*/ 1098251 w 1976573"/>
                <a:gd name="connsiteY230" fmla="*/ 1720525 h 2495191"/>
                <a:gd name="connsiteX231" fmla="*/ 1080858 w 1976573"/>
                <a:gd name="connsiteY231" fmla="*/ 1664833 h 2495191"/>
                <a:gd name="connsiteX232" fmla="*/ 1061727 w 1976573"/>
                <a:gd name="connsiteY232" fmla="*/ 1647430 h 2495191"/>
                <a:gd name="connsiteX233" fmla="*/ 1053030 w 1976573"/>
                <a:gd name="connsiteY233" fmla="*/ 1630026 h 2495191"/>
                <a:gd name="connsiteX234" fmla="*/ 1030420 w 1976573"/>
                <a:gd name="connsiteY234" fmla="*/ 1605661 h 2495191"/>
                <a:gd name="connsiteX235" fmla="*/ 1014767 w 1976573"/>
                <a:gd name="connsiteY235" fmla="*/ 1583036 h 2495191"/>
                <a:gd name="connsiteX236" fmla="*/ 1013028 w 1976573"/>
                <a:gd name="connsiteY236" fmla="*/ 1549970 h 2495191"/>
                <a:gd name="connsiteX237" fmla="*/ 1035638 w 1976573"/>
                <a:gd name="connsiteY237" fmla="*/ 1516903 h 2495191"/>
                <a:gd name="connsiteX238" fmla="*/ 1021724 w 1976573"/>
                <a:gd name="connsiteY238" fmla="*/ 1502980 h 2495191"/>
                <a:gd name="connsiteX239" fmla="*/ 1021724 w 1976573"/>
                <a:gd name="connsiteY239" fmla="*/ 1478615 h 2495191"/>
                <a:gd name="connsiteX240" fmla="*/ 1030420 w 1976573"/>
                <a:gd name="connsiteY240" fmla="*/ 1466432 h 2495191"/>
                <a:gd name="connsiteX241" fmla="*/ 1028681 w 1976573"/>
                <a:gd name="connsiteY241" fmla="*/ 1449029 h 2495191"/>
                <a:gd name="connsiteX242" fmla="*/ 1042595 w 1976573"/>
                <a:gd name="connsiteY242" fmla="*/ 1429885 h 2495191"/>
                <a:gd name="connsiteX243" fmla="*/ 1056509 w 1976573"/>
                <a:gd name="connsiteY243" fmla="*/ 1409001 h 2495191"/>
                <a:gd name="connsiteX244" fmla="*/ 1061727 w 1976573"/>
                <a:gd name="connsiteY244" fmla="*/ 1388116 h 2495191"/>
                <a:gd name="connsiteX245" fmla="*/ 1096512 w 1976573"/>
                <a:gd name="connsiteY245" fmla="*/ 1362011 h 2495191"/>
                <a:gd name="connsiteX246" fmla="*/ 1091294 w 1976573"/>
                <a:gd name="connsiteY246" fmla="*/ 1349829 h 2495191"/>
                <a:gd name="connsiteX247" fmla="*/ 1084337 w 1976573"/>
                <a:gd name="connsiteY247" fmla="*/ 1334165 h 2495191"/>
                <a:gd name="connsiteX248" fmla="*/ 1091294 w 1976573"/>
                <a:gd name="connsiteY248" fmla="*/ 1297618 h 2495191"/>
                <a:gd name="connsiteX249" fmla="*/ 1091294 w 1976573"/>
                <a:gd name="connsiteY249" fmla="*/ 1273253 h 2495191"/>
                <a:gd name="connsiteX250" fmla="*/ 1075641 w 1976573"/>
                <a:gd name="connsiteY250" fmla="*/ 1261070 h 2495191"/>
                <a:gd name="connsiteX251" fmla="*/ 1075641 w 1976573"/>
                <a:gd name="connsiteY251" fmla="*/ 1243667 h 2495191"/>
                <a:gd name="connsiteX252" fmla="*/ 1061727 w 1976573"/>
                <a:gd name="connsiteY252" fmla="*/ 1236705 h 2495191"/>
                <a:gd name="connsiteX253" fmla="*/ 1054770 w 1976573"/>
                <a:gd name="connsiteY253" fmla="*/ 1222783 h 2495191"/>
                <a:gd name="connsiteX254" fmla="*/ 1033899 w 1976573"/>
                <a:gd name="connsiteY254" fmla="*/ 1234965 h 2495191"/>
                <a:gd name="connsiteX255" fmla="*/ 1026941 w 1976573"/>
                <a:gd name="connsiteY255" fmla="*/ 1250628 h 2495191"/>
                <a:gd name="connsiteX256" fmla="*/ 997374 w 1976573"/>
                <a:gd name="connsiteY256" fmla="*/ 1241926 h 2495191"/>
                <a:gd name="connsiteX257" fmla="*/ 973025 w 1976573"/>
                <a:gd name="connsiteY257" fmla="*/ 1238446 h 2495191"/>
                <a:gd name="connsiteX258" fmla="*/ 962589 w 1976573"/>
                <a:gd name="connsiteY258" fmla="*/ 1214081 h 2495191"/>
                <a:gd name="connsiteX259" fmla="*/ 953893 w 1976573"/>
                <a:gd name="connsiteY259" fmla="*/ 1207119 h 2495191"/>
                <a:gd name="connsiteX260" fmla="*/ 945197 w 1976573"/>
                <a:gd name="connsiteY260" fmla="*/ 1186235 h 2495191"/>
                <a:gd name="connsiteX261" fmla="*/ 931283 w 1976573"/>
                <a:gd name="connsiteY261" fmla="*/ 1200158 h 2495191"/>
                <a:gd name="connsiteX262" fmla="*/ 920847 w 1976573"/>
                <a:gd name="connsiteY262" fmla="*/ 1179274 h 2495191"/>
                <a:gd name="connsiteX263" fmla="*/ 917369 w 1976573"/>
                <a:gd name="connsiteY263" fmla="*/ 1153168 h 2495191"/>
                <a:gd name="connsiteX264" fmla="*/ 893019 w 1976573"/>
                <a:gd name="connsiteY264" fmla="*/ 1127063 h 2495191"/>
                <a:gd name="connsiteX265" fmla="*/ 866930 w 1976573"/>
                <a:gd name="connsiteY265" fmla="*/ 1109659 h 2495191"/>
                <a:gd name="connsiteX266" fmla="*/ 821710 w 1976573"/>
                <a:gd name="connsiteY266" fmla="*/ 1102698 h 2495191"/>
                <a:gd name="connsiteX267" fmla="*/ 795621 w 1976573"/>
                <a:gd name="connsiteY267" fmla="*/ 1081814 h 2495191"/>
                <a:gd name="connsiteX268" fmla="*/ 769532 w 1976573"/>
                <a:gd name="connsiteY268" fmla="*/ 1062670 h 2495191"/>
                <a:gd name="connsiteX269" fmla="*/ 755618 w 1976573"/>
                <a:gd name="connsiteY269" fmla="*/ 1048747 h 2495191"/>
                <a:gd name="connsiteX270" fmla="*/ 743443 w 1976573"/>
                <a:gd name="connsiteY270" fmla="*/ 1052228 h 2495191"/>
                <a:gd name="connsiteX271" fmla="*/ 720833 w 1976573"/>
                <a:gd name="connsiteY271" fmla="*/ 1047006 h 2495191"/>
                <a:gd name="connsiteX272" fmla="*/ 701701 w 1976573"/>
                <a:gd name="connsiteY272" fmla="*/ 1053968 h 2495191"/>
                <a:gd name="connsiteX273" fmla="*/ 656481 w 1976573"/>
                <a:gd name="connsiteY273" fmla="*/ 1052228 h 2495191"/>
                <a:gd name="connsiteX274" fmla="*/ 649524 w 1976573"/>
                <a:gd name="connsiteY274" fmla="*/ 1038305 h 2495191"/>
                <a:gd name="connsiteX275" fmla="*/ 616478 w 1976573"/>
                <a:gd name="connsiteY275" fmla="*/ 1034824 h 2495191"/>
                <a:gd name="connsiteX276" fmla="*/ 586911 w 1976573"/>
                <a:gd name="connsiteY276" fmla="*/ 1010459 h 2495191"/>
                <a:gd name="connsiteX277" fmla="*/ 559083 w 1976573"/>
                <a:gd name="connsiteY277" fmla="*/ 1005238 h 2495191"/>
                <a:gd name="connsiteX278" fmla="*/ 541690 w 1976573"/>
                <a:gd name="connsiteY278" fmla="*/ 977392 h 2495191"/>
                <a:gd name="connsiteX279" fmla="*/ 512123 w 1976573"/>
                <a:gd name="connsiteY279" fmla="*/ 954768 h 2495191"/>
                <a:gd name="connsiteX280" fmla="*/ 519080 w 1976573"/>
                <a:gd name="connsiteY280" fmla="*/ 904297 h 2495191"/>
                <a:gd name="connsiteX281" fmla="*/ 498209 w 1976573"/>
                <a:gd name="connsiteY281" fmla="*/ 878192 h 2495191"/>
                <a:gd name="connsiteX282" fmla="*/ 486034 w 1976573"/>
                <a:gd name="connsiteY282" fmla="*/ 848606 h 2495191"/>
                <a:gd name="connsiteX283" fmla="*/ 470381 w 1976573"/>
                <a:gd name="connsiteY283" fmla="*/ 836423 h 2495191"/>
                <a:gd name="connsiteX284" fmla="*/ 463424 w 1976573"/>
                <a:gd name="connsiteY284" fmla="*/ 819020 h 2495191"/>
                <a:gd name="connsiteX285" fmla="*/ 435596 w 1976573"/>
                <a:gd name="connsiteY285" fmla="*/ 796395 h 2495191"/>
                <a:gd name="connsiteX286" fmla="*/ 444292 w 1976573"/>
                <a:gd name="connsiteY286" fmla="*/ 784212 h 2495191"/>
                <a:gd name="connsiteX287" fmla="*/ 426899 w 1976573"/>
                <a:gd name="connsiteY287" fmla="*/ 770290 h 2495191"/>
                <a:gd name="connsiteX288" fmla="*/ 416464 w 1976573"/>
                <a:gd name="connsiteY288" fmla="*/ 747665 h 2495191"/>
                <a:gd name="connsiteX289" fmla="*/ 402550 w 1976573"/>
                <a:gd name="connsiteY289" fmla="*/ 740704 h 2495191"/>
                <a:gd name="connsiteX290" fmla="*/ 388636 w 1976573"/>
                <a:gd name="connsiteY290" fmla="*/ 726781 h 2495191"/>
                <a:gd name="connsiteX291" fmla="*/ 385157 w 1976573"/>
                <a:gd name="connsiteY291" fmla="*/ 711118 h 2495191"/>
                <a:gd name="connsiteX292" fmla="*/ 371243 w 1976573"/>
                <a:gd name="connsiteY292" fmla="*/ 698935 h 2495191"/>
                <a:gd name="connsiteX293" fmla="*/ 364286 w 1976573"/>
                <a:gd name="connsiteY293" fmla="*/ 679791 h 2495191"/>
                <a:gd name="connsiteX294" fmla="*/ 353851 w 1976573"/>
                <a:gd name="connsiteY294" fmla="*/ 672830 h 2495191"/>
                <a:gd name="connsiteX295" fmla="*/ 352112 w 1976573"/>
                <a:gd name="connsiteY295" fmla="*/ 651945 h 2495191"/>
                <a:gd name="connsiteX296" fmla="*/ 319066 w 1976573"/>
                <a:gd name="connsiteY296" fmla="*/ 653686 h 2495191"/>
                <a:gd name="connsiteX297" fmla="*/ 324284 w 1976573"/>
                <a:gd name="connsiteY297" fmla="*/ 669349 h 2495191"/>
                <a:gd name="connsiteX298" fmla="*/ 332980 w 1976573"/>
                <a:gd name="connsiteY298" fmla="*/ 693714 h 2495191"/>
                <a:gd name="connsiteX299" fmla="*/ 345155 w 1976573"/>
                <a:gd name="connsiteY299" fmla="*/ 709377 h 2495191"/>
                <a:gd name="connsiteX300" fmla="*/ 352112 w 1976573"/>
                <a:gd name="connsiteY300" fmla="*/ 725040 h 2495191"/>
                <a:gd name="connsiteX301" fmla="*/ 362547 w 1976573"/>
                <a:gd name="connsiteY301" fmla="*/ 742444 h 2495191"/>
                <a:gd name="connsiteX302" fmla="*/ 379940 w 1976573"/>
                <a:gd name="connsiteY302" fmla="*/ 775511 h 2495191"/>
                <a:gd name="connsiteX303" fmla="*/ 390375 w 1976573"/>
                <a:gd name="connsiteY303" fmla="*/ 796395 h 2495191"/>
                <a:gd name="connsiteX304" fmla="*/ 399071 w 1976573"/>
                <a:gd name="connsiteY304" fmla="*/ 831202 h 2495191"/>
                <a:gd name="connsiteX305" fmla="*/ 425160 w 1976573"/>
                <a:gd name="connsiteY305" fmla="*/ 867750 h 2495191"/>
                <a:gd name="connsiteX306" fmla="*/ 402550 w 1976573"/>
                <a:gd name="connsiteY306" fmla="*/ 855567 h 2495191"/>
                <a:gd name="connsiteX307" fmla="*/ 388636 w 1976573"/>
                <a:gd name="connsiteY307" fmla="*/ 834683 h 2495191"/>
                <a:gd name="connsiteX308" fmla="*/ 371243 w 1976573"/>
                <a:gd name="connsiteY308" fmla="*/ 813799 h 2495191"/>
                <a:gd name="connsiteX309" fmla="*/ 362547 w 1976573"/>
                <a:gd name="connsiteY309" fmla="*/ 784212 h 2495191"/>
                <a:gd name="connsiteX310" fmla="*/ 327762 w 1976573"/>
                <a:gd name="connsiteY310" fmla="*/ 759848 h 2495191"/>
                <a:gd name="connsiteX311" fmla="*/ 322544 w 1976573"/>
                <a:gd name="connsiteY311" fmla="*/ 745925 h 2495191"/>
                <a:gd name="connsiteX312" fmla="*/ 332980 w 1976573"/>
                <a:gd name="connsiteY312" fmla="*/ 740704 h 2495191"/>
                <a:gd name="connsiteX313" fmla="*/ 327762 w 1976573"/>
                <a:gd name="connsiteY313" fmla="*/ 702416 h 2495191"/>
                <a:gd name="connsiteX314" fmla="*/ 286020 w 1976573"/>
                <a:gd name="connsiteY314" fmla="*/ 662388 h 2495191"/>
                <a:gd name="connsiteX315" fmla="*/ 282542 w 1976573"/>
                <a:gd name="connsiteY315" fmla="*/ 638023 h 2495191"/>
                <a:gd name="connsiteX316" fmla="*/ 270367 w 1976573"/>
                <a:gd name="connsiteY316" fmla="*/ 611917 h 2495191"/>
                <a:gd name="connsiteX317" fmla="*/ 247756 w 1976573"/>
                <a:gd name="connsiteY317" fmla="*/ 584071 h 2495191"/>
                <a:gd name="connsiteX318" fmla="*/ 211232 w 1976573"/>
                <a:gd name="connsiteY318" fmla="*/ 571889 h 2495191"/>
                <a:gd name="connsiteX319" fmla="*/ 207754 w 1976573"/>
                <a:gd name="connsiteY319" fmla="*/ 547524 h 2495191"/>
                <a:gd name="connsiteX320" fmla="*/ 185143 w 1976573"/>
                <a:gd name="connsiteY320" fmla="*/ 524899 h 2495191"/>
                <a:gd name="connsiteX321" fmla="*/ 183404 w 1976573"/>
                <a:gd name="connsiteY321" fmla="*/ 504015 h 2495191"/>
                <a:gd name="connsiteX322" fmla="*/ 176447 w 1976573"/>
                <a:gd name="connsiteY322" fmla="*/ 495313 h 2495191"/>
                <a:gd name="connsiteX323" fmla="*/ 172969 w 1976573"/>
                <a:gd name="connsiteY323" fmla="*/ 472689 h 2495191"/>
                <a:gd name="connsiteX324" fmla="*/ 157315 w 1976573"/>
                <a:gd name="connsiteY324" fmla="*/ 472689 h 2495191"/>
                <a:gd name="connsiteX325" fmla="*/ 145141 w 1976573"/>
                <a:gd name="connsiteY325" fmla="*/ 439622 h 2495191"/>
                <a:gd name="connsiteX326" fmla="*/ 134705 w 1976573"/>
                <a:gd name="connsiteY326" fmla="*/ 416997 h 2495191"/>
                <a:gd name="connsiteX327" fmla="*/ 143401 w 1976573"/>
                <a:gd name="connsiteY327" fmla="*/ 382190 h 2495191"/>
                <a:gd name="connsiteX328" fmla="*/ 132966 w 1976573"/>
                <a:gd name="connsiteY328" fmla="*/ 350864 h 2495191"/>
                <a:gd name="connsiteX329" fmla="*/ 134705 w 1976573"/>
                <a:gd name="connsiteY329" fmla="*/ 317797 h 2495191"/>
                <a:gd name="connsiteX330" fmla="*/ 139923 w 1976573"/>
                <a:gd name="connsiteY330" fmla="*/ 272548 h 2495191"/>
                <a:gd name="connsiteX331" fmla="*/ 138184 w 1976573"/>
                <a:gd name="connsiteY331" fmla="*/ 237740 h 2495191"/>
                <a:gd name="connsiteX332" fmla="*/ 136444 w 1976573"/>
                <a:gd name="connsiteY332" fmla="*/ 213375 h 2495191"/>
                <a:gd name="connsiteX333" fmla="*/ 117312 w 1976573"/>
                <a:gd name="connsiteY333" fmla="*/ 190751 h 2495191"/>
                <a:gd name="connsiteX334" fmla="*/ 110356 w 1976573"/>
                <a:gd name="connsiteY334" fmla="*/ 159424 h 2495191"/>
                <a:gd name="connsiteX335" fmla="*/ 77310 w 1976573"/>
                <a:gd name="connsiteY335" fmla="*/ 133319 h 2495191"/>
                <a:gd name="connsiteX336" fmla="*/ 52960 w 1976573"/>
                <a:gd name="connsiteY336" fmla="*/ 133319 h 2495191"/>
                <a:gd name="connsiteX337" fmla="*/ 51221 w 1976573"/>
                <a:gd name="connsiteY337" fmla="*/ 115915 h 2495191"/>
                <a:gd name="connsiteX338" fmla="*/ 58178 w 1976573"/>
                <a:gd name="connsiteY338" fmla="*/ 108954 h 2495191"/>
                <a:gd name="connsiteX339" fmla="*/ 59917 w 1976573"/>
                <a:gd name="connsiteY339" fmla="*/ 72407 h 2495191"/>
                <a:gd name="connsiteX340" fmla="*/ 35568 w 1976573"/>
                <a:gd name="connsiteY340" fmla="*/ 58484 h 2495191"/>
                <a:gd name="connsiteX341" fmla="*/ 35568 w 1976573"/>
                <a:gd name="connsiteY341" fmla="*/ 41080 h 2495191"/>
                <a:gd name="connsiteX342" fmla="*/ 26871 w 1976573"/>
                <a:gd name="connsiteY342" fmla="*/ 37599 h 2495191"/>
                <a:gd name="connsiteX343" fmla="*/ 14697 w 1976573"/>
                <a:gd name="connsiteY343" fmla="*/ 44561 h 2495191"/>
                <a:gd name="connsiteX344" fmla="*/ 12957 w 1976573"/>
                <a:gd name="connsiteY344" fmla="*/ 16715 h 2495191"/>
                <a:gd name="connsiteX345" fmla="*/ 4478 w 1976573"/>
                <a:gd name="connsiteY345" fmla="*/ 6926 h 249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Lst>
              <a:rect l="l" t="t" r="r" b="b"/>
              <a:pathLst>
                <a:path w="1976573" h="2495191">
                  <a:moveTo>
                    <a:pt x="0" y="0"/>
                  </a:moveTo>
                  <a:lnTo>
                    <a:pt x="981582" y="0"/>
                  </a:lnTo>
                  <a:lnTo>
                    <a:pt x="979411" y="10461"/>
                  </a:lnTo>
                  <a:cubicBezTo>
                    <a:pt x="979004" y="16171"/>
                    <a:pt x="979547" y="21936"/>
                    <a:pt x="981721" y="27157"/>
                  </a:cubicBezTo>
                  <a:cubicBezTo>
                    <a:pt x="992156" y="48042"/>
                    <a:pt x="1004331" y="56743"/>
                    <a:pt x="1004331" y="56743"/>
                  </a:cubicBezTo>
                  <a:cubicBezTo>
                    <a:pt x="1004331" y="56743"/>
                    <a:pt x="1004331" y="56743"/>
                    <a:pt x="1004331" y="75887"/>
                  </a:cubicBezTo>
                  <a:cubicBezTo>
                    <a:pt x="1004331" y="75887"/>
                    <a:pt x="1018245" y="91550"/>
                    <a:pt x="1033899" y="93291"/>
                  </a:cubicBezTo>
                  <a:cubicBezTo>
                    <a:pt x="1049552" y="96772"/>
                    <a:pt x="1049552" y="88070"/>
                    <a:pt x="1049552" y="88070"/>
                  </a:cubicBezTo>
                  <a:cubicBezTo>
                    <a:pt x="1049552" y="88070"/>
                    <a:pt x="1049552" y="88070"/>
                    <a:pt x="1059987" y="86329"/>
                  </a:cubicBezTo>
                  <a:cubicBezTo>
                    <a:pt x="1059987" y="86329"/>
                    <a:pt x="1068684" y="70666"/>
                    <a:pt x="1065205" y="49782"/>
                  </a:cubicBezTo>
                  <a:cubicBezTo>
                    <a:pt x="1062597" y="34119"/>
                    <a:pt x="1056074" y="11603"/>
                    <a:pt x="1052976" y="1324"/>
                  </a:cubicBezTo>
                  <a:lnTo>
                    <a:pt x="1052570" y="0"/>
                  </a:lnTo>
                  <a:lnTo>
                    <a:pt x="1504152" y="0"/>
                  </a:lnTo>
                  <a:lnTo>
                    <a:pt x="1505236" y="1052"/>
                  </a:lnTo>
                  <a:cubicBezTo>
                    <a:pt x="1513932" y="13234"/>
                    <a:pt x="1524368" y="25417"/>
                    <a:pt x="1533064" y="27157"/>
                  </a:cubicBezTo>
                  <a:cubicBezTo>
                    <a:pt x="1541760" y="30638"/>
                    <a:pt x="1557414" y="49782"/>
                    <a:pt x="1546978" y="61964"/>
                  </a:cubicBezTo>
                  <a:cubicBezTo>
                    <a:pt x="1536543" y="72407"/>
                    <a:pt x="1538282" y="77628"/>
                    <a:pt x="1512193" y="79368"/>
                  </a:cubicBezTo>
                  <a:cubicBezTo>
                    <a:pt x="1486104" y="79368"/>
                    <a:pt x="1482625" y="88070"/>
                    <a:pt x="1479147" y="93291"/>
                  </a:cubicBezTo>
                  <a:cubicBezTo>
                    <a:pt x="1475669" y="98512"/>
                    <a:pt x="1486104" y="122877"/>
                    <a:pt x="1420013" y="117656"/>
                  </a:cubicBezTo>
                  <a:cubicBezTo>
                    <a:pt x="1353921" y="114175"/>
                    <a:pt x="1322614" y="119396"/>
                    <a:pt x="1322614" y="119396"/>
                  </a:cubicBezTo>
                  <a:cubicBezTo>
                    <a:pt x="1322614" y="119396"/>
                    <a:pt x="1322614" y="119396"/>
                    <a:pt x="1284351" y="157684"/>
                  </a:cubicBezTo>
                  <a:cubicBezTo>
                    <a:pt x="1284351" y="157684"/>
                    <a:pt x="1279133" y="155944"/>
                    <a:pt x="1270437" y="166386"/>
                  </a:cubicBezTo>
                  <a:cubicBezTo>
                    <a:pt x="1261741" y="175088"/>
                    <a:pt x="1254784" y="180309"/>
                    <a:pt x="1251305" y="189010"/>
                  </a:cubicBezTo>
                  <a:cubicBezTo>
                    <a:pt x="1249566" y="199453"/>
                    <a:pt x="1230434" y="225558"/>
                    <a:pt x="1230434" y="225558"/>
                  </a:cubicBezTo>
                  <a:cubicBezTo>
                    <a:pt x="1230434" y="225558"/>
                    <a:pt x="1230434" y="225558"/>
                    <a:pt x="1237391" y="225558"/>
                  </a:cubicBezTo>
                  <a:cubicBezTo>
                    <a:pt x="1237391" y="225558"/>
                    <a:pt x="1251305" y="208154"/>
                    <a:pt x="1279133" y="185530"/>
                  </a:cubicBezTo>
                  <a:cubicBezTo>
                    <a:pt x="1306961" y="164645"/>
                    <a:pt x="1322614" y="145502"/>
                    <a:pt x="1345225" y="150723"/>
                  </a:cubicBezTo>
                  <a:cubicBezTo>
                    <a:pt x="1367835" y="154203"/>
                    <a:pt x="1366096" y="154203"/>
                    <a:pt x="1362617" y="169866"/>
                  </a:cubicBezTo>
                  <a:cubicBezTo>
                    <a:pt x="1359139" y="185530"/>
                    <a:pt x="1352182" y="195972"/>
                    <a:pt x="1345225" y="190751"/>
                  </a:cubicBezTo>
                  <a:cubicBezTo>
                    <a:pt x="1340007" y="187270"/>
                    <a:pt x="1340007" y="182049"/>
                    <a:pt x="1334789" y="187270"/>
                  </a:cubicBezTo>
                  <a:cubicBezTo>
                    <a:pt x="1327832" y="192491"/>
                    <a:pt x="1329572" y="206414"/>
                    <a:pt x="1343486" y="201193"/>
                  </a:cubicBezTo>
                  <a:cubicBezTo>
                    <a:pt x="1355660" y="197712"/>
                    <a:pt x="1362617" y="202933"/>
                    <a:pt x="1359139" y="208154"/>
                  </a:cubicBezTo>
                  <a:cubicBezTo>
                    <a:pt x="1357399" y="211635"/>
                    <a:pt x="1346964" y="215116"/>
                    <a:pt x="1352182" y="225558"/>
                  </a:cubicBezTo>
                  <a:cubicBezTo>
                    <a:pt x="1355660" y="234260"/>
                    <a:pt x="1364357" y="234260"/>
                    <a:pt x="1355660" y="246442"/>
                  </a:cubicBezTo>
                  <a:cubicBezTo>
                    <a:pt x="1346964" y="260365"/>
                    <a:pt x="1327832" y="263846"/>
                    <a:pt x="1326093" y="270807"/>
                  </a:cubicBezTo>
                  <a:cubicBezTo>
                    <a:pt x="1322614" y="277769"/>
                    <a:pt x="1320875" y="291691"/>
                    <a:pt x="1315657" y="293432"/>
                  </a:cubicBezTo>
                  <a:cubicBezTo>
                    <a:pt x="1310440" y="293432"/>
                    <a:pt x="1310440" y="276028"/>
                    <a:pt x="1301743" y="286470"/>
                  </a:cubicBezTo>
                  <a:cubicBezTo>
                    <a:pt x="1294786" y="296913"/>
                    <a:pt x="1293047" y="305614"/>
                    <a:pt x="1280872" y="305614"/>
                  </a:cubicBezTo>
                  <a:cubicBezTo>
                    <a:pt x="1270437" y="305614"/>
                    <a:pt x="1258262" y="303874"/>
                    <a:pt x="1249566" y="316057"/>
                  </a:cubicBezTo>
                  <a:cubicBezTo>
                    <a:pt x="1240870" y="326499"/>
                    <a:pt x="1232173" y="349123"/>
                    <a:pt x="1225216" y="359565"/>
                  </a:cubicBezTo>
                  <a:cubicBezTo>
                    <a:pt x="1218259" y="370008"/>
                    <a:pt x="1207824" y="380450"/>
                    <a:pt x="1207824" y="380450"/>
                  </a:cubicBezTo>
                  <a:cubicBezTo>
                    <a:pt x="1207824" y="380450"/>
                    <a:pt x="1207824" y="380450"/>
                    <a:pt x="1188692" y="383930"/>
                  </a:cubicBezTo>
                  <a:cubicBezTo>
                    <a:pt x="1188692" y="383930"/>
                    <a:pt x="1162603" y="392632"/>
                    <a:pt x="1159125" y="401334"/>
                  </a:cubicBezTo>
                  <a:cubicBezTo>
                    <a:pt x="1157385" y="408295"/>
                    <a:pt x="1167821" y="403074"/>
                    <a:pt x="1160864" y="420478"/>
                  </a:cubicBezTo>
                  <a:cubicBezTo>
                    <a:pt x="1152168" y="437882"/>
                    <a:pt x="1143471" y="446583"/>
                    <a:pt x="1136514" y="443103"/>
                  </a:cubicBezTo>
                  <a:cubicBezTo>
                    <a:pt x="1127818" y="439622"/>
                    <a:pt x="1124340" y="448324"/>
                    <a:pt x="1134775" y="453545"/>
                  </a:cubicBezTo>
                  <a:cubicBezTo>
                    <a:pt x="1143471" y="460506"/>
                    <a:pt x="1146950" y="481390"/>
                    <a:pt x="1134775" y="481390"/>
                  </a:cubicBezTo>
                  <a:cubicBezTo>
                    <a:pt x="1120861" y="479650"/>
                    <a:pt x="1115643" y="472689"/>
                    <a:pt x="1115643" y="472689"/>
                  </a:cubicBezTo>
                  <a:cubicBezTo>
                    <a:pt x="1115643" y="472689"/>
                    <a:pt x="1110426" y="458766"/>
                    <a:pt x="1115643" y="453545"/>
                  </a:cubicBezTo>
                  <a:cubicBezTo>
                    <a:pt x="1119122" y="446583"/>
                    <a:pt x="1134775" y="429180"/>
                    <a:pt x="1122600" y="430920"/>
                  </a:cubicBezTo>
                  <a:cubicBezTo>
                    <a:pt x="1110426" y="430920"/>
                    <a:pt x="1096512" y="448324"/>
                    <a:pt x="1096512" y="462247"/>
                  </a:cubicBezTo>
                  <a:cubicBezTo>
                    <a:pt x="1096512" y="477910"/>
                    <a:pt x="1103469" y="484871"/>
                    <a:pt x="1103469" y="484871"/>
                  </a:cubicBezTo>
                  <a:cubicBezTo>
                    <a:pt x="1103469" y="484871"/>
                    <a:pt x="1103469" y="484871"/>
                    <a:pt x="1103469" y="502275"/>
                  </a:cubicBezTo>
                  <a:cubicBezTo>
                    <a:pt x="1103469" y="502275"/>
                    <a:pt x="1103469" y="502275"/>
                    <a:pt x="1096512" y="509236"/>
                  </a:cubicBezTo>
                  <a:cubicBezTo>
                    <a:pt x="1096512" y="509236"/>
                    <a:pt x="1113904" y="512717"/>
                    <a:pt x="1117383" y="519678"/>
                  </a:cubicBezTo>
                  <a:cubicBezTo>
                    <a:pt x="1120861" y="526640"/>
                    <a:pt x="1108686" y="531861"/>
                    <a:pt x="1108686" y="531861"/>
                  </a:cubicBezTo>
                  <a:cubicBezTo>
                    <a:pt x="1108686" y="531861"/>
                    <a:pt x="1108686" y="531861"/>
                    <a:pt x="1119122" y="544043"/>
                  </a:cubicBezTo>
                  <a:cubicBezTo>
                    <a:pt x="1119122" y="544043"/>
                    <a:pt x="1105208" y="542303"/>
                    <a:pt x="1103469" y="549264"/>
                  </a:cubicBezTo>
                  <a:cubicBezTo>
                    <a:pt x="1103469" y="556226"/>
                    <a:pt x="1096512" y="568408"/>
                    <a:pt x="1091294" y="571889"/>
                  </a:cubicBezTo>
                  <a:cubicBezTo>
                    <a:pt x="1086076" y="575370"/>
                    <a:pt x="1080858" y="589292"/>
                    <a:pt x="1080858" y="589292"/>
                  </a:cubicBezTo>
                  <a:cubicBezTo>
                    <a:pt x="1080858" y="589292"/>
                    <a:pt x="1080858" y="589292"/>
                    <a:pt x="1059987" y="589292"/>
                  </a:cubicBezTo>
                  <a:cubicBezTo>
                    <a:pt x="1059987" y="589292"/>
                    <a:pt x="1059987" y="589292"/>
                    <a:pt x="1054770" y="610177"/>
                  </a:cubicBezTo>
                  <a:cubicBezTo>
                    <a:pt x="1054770" y="610177"/>
                    <a:pt x="1042595" y="608437"/>
                    <a:pt x="1033899" y="615398"/>
                  </a:cubicBezTo>
                  <a:cubicBezTo>
                    <a:pt x="1025202" y="622359"/>
                    <a:pt x="1023463" y="629321"/>
                    <a:pt x="1021724" y="634542"/>
                  </a:cubicBezTo>
                  <a:cubicBezTo>
                    <a:pt x="1018245" y="639763"/>
                    <a:pt x="1016506" y="655426"/>
                    <a:pt x="1009549" y="660647"/>
                  </a:cubicBezTo>
                  <a:cubicBezTo>
                    <a:pt x="1004331" y="667609"/>
                    <a:pt x="1000853" y="676310"/>
                    <a:pt x="1004331" y="678051"/>
                  </a:cubicBezTo>
                  <a:cubicBezTo>
                    <a:pt x="1007810" y="681531"/>
                    <a:pt x="1009549" y="702416"/>
                    <a:pt x="1009549" y="702416"/>
                  </a:cubicBezTo>
                  <a:cubicBezTo>
                    <a:pt x="1009549" y="702416"/>
                    <a:pt x="1016506" y="718079"/>
                    <a:pt x="1019984" y="723300"/>
                  </a:cubicBezTo>
                  <a:cubicBezTo>
                    <a:pt x="1023463" y="730262"/>
                    <a:pt x="1030420" y="745925"/>
                    <a:pt x="1032159" y="754627"/>
                  </a:cubicBezTo>
                  <a:cubicBezTo>
                    <a:pt x="1032159" y="765069"/>
                    <a:pt x="1030420" y="784212"/>
                    <a:pt x="1028681" y="794655"/>
                  </a:cubicBezTo>
                  <a:cubicBezTo>
                    <a:pt x="1026941" y="803356"/>
                    <a:pt x="1016506" y="808577"/>
                    <a:pt x="1002592" y="787693"/>
                  </a:cubicBezTo>
                  <a:cubicBezTo>
                    <a:pt x="990417" y="765069"/>
                    <a:pt x="981721" y="766809"/>
                    <a:pt x="985199" y="759848"/>
                  </a:cubicBezTo>
                  <a:cubicBezTo>
                    <a:pt x="988678" y="752886"/>
                    <a:pt x="992156" y="742444"/>
                    <a:pt x="988678" y="744184"/>
                  </a:cubicBezTo>
                  <a:cubicBezTo>
                    <a:pt x="985199" y="745925"/>
                    <a:pt x="981721" y="745925"/>
                    <a:pt x="983460" y="728521"/>
                  </a:cubicBezTo>
                  <a:cubicBezTo>
                    <a:pt x="985199" y="711118"/>
                    <a:pt x="986939" y="705896"/>
                    <a:pt x="978243" y="704156"/>
                  </a:cubicBezTo>
                  <a:cubicBezTo>
                    <a:pt x="971285" y="702416"/>
                    <a:pt x="966068" y="702416"/>
                    <a:pt x="962589" y="695454"/>
                  </a:cubicBezTo>
                  <a:cubicBezTo>
                    <a:pt x="959111" y="688493"/>
                    <a:pt x="952154" y="683272"/>
                    <a:pt x="950414" y="686752"/>
                  </a:cubicBezTo>
                  <a:cubicBezTo>
                    <a:pt x="950414" y="690233"/>
                    <a:pt x="948675" y="702416"/>
                    <a:pt x="934761" y="693714"/>
                  </a:cubicBezTo>
                  <a:cubicBezTo>
                    <a:pt x="922586" y="683272"/>
                    <a:pt x="912151" y="676310"/>
                    <a:pt x="903455" y="676310"/>
                  </a:cubicBezTo>
                  <a:cubicBezTo>
                    <a:pt x="894758" y="674570"/>
                    <a:pt x="887801" y="672830"/>
                    <a:pt x="879105" y="676310"/>
                  </a:cubicBezTo>
                  <a:cubicBezTo>
                    <a:pt x="868670" y="678051"/>
                    <a:pt x="856495" y="681531"/>
                    <a:pt x="849538" y="678051"/>
                  </a:cubicBezTo>
                  <a:cubicBezTo>
                    <a:pt x="842581" y="676310"/>
                    <a:pt x="839102" y="672830"/>
                    <a:pt x="832145" y="681531"/>
                  </a:cubicBezTo>
                  <a:cubicBezTo>
                    <a:pt x="825188" y="690233"/>
                    <a:pt x="828667" y="702416"/>
                    <a:pt x="819971" y="705896"/>
                  </a:cubicBezTo>
                  <a:cubicBezTo>
                    <a:pt x="811274" y="709377"/>
                    <a:pt x="807796" y="697195"/>
                    <a:pt x="781707" y="695454"/>
                  </a:cubicBezTo>
                  <a:cubicBezTo>
                    <a:pt x="757357" y="693714"/>
                    <a:pt x="760836" y="686752"/>
                    <a:pt x="743443" y="698935"/>
                  </a:cubicBezTo>
                  <a:cubicBezTo>
                    <a:pt x="726051" y="711118"/>
                    <a:pt x="729529" y="697195"/>
                    <a:pt x="722572" y="707637"/>
                  </a:cubicBezTo>
                  <a:cubicBezTo>
                    <a:pt x="717355" y="716339"/>
                    <a:pt x="712137" y="719819"/>
                    <a:pt x="696484" y="732002"/>
                  </a:cubicBezTo>
                  <a:cubicBezTo>
                    <a:pt x="679091" y="745925"/>
                    <a:pt x="670395" y="756367"/>
                    <a:pt x="668656" y="765069"/>
                  </a:cubicBezTo>
                  <a:cubicBezTo>
                    <a:pt x="666916" y="773770"/>
                    <a:pt x="679091" y="792914"/>
                    <a:pt x="679091" y="798135"/>
                  </a:cubicBezTo>
                  <a:cubicBezTo>
                    <a:pt x="680830" y="801616"/>
                    <a:pt x="680830" y="813799"/>
                    <a:pt x="675613" y="819020"/>
                  </a:cubicBezTo>
                  <a:cubicBezTo>
                    <a:pt x="670395" y="822500"/>
                    <a:pt x="663438" y="829462"/>
                    <a:pt x="663438" y="829462"/>
                  </a:cubicBezTo>
                  <a:cubicBezTo>
                    <a:pt x="663438" y="829462"/>
                    <a:pt x="663438" y="829462"/>
                    <a:pt x="666916" y="855567"/>
                  </a:cubicBezTo>
                  <a:cubicBezTo>
                    <a:pt x="666916" y="855567"/>
                    <a:pt x="663438" y="867750"/>
                    <a:pt x="665177" y="872971"/>
                  </a:cubicBezTo>
                  <a:cubicBezTo>
                    <a:pt x="665177" y="878192"/>
                    <a:pt x="672134" y="886894"/>
                    <a:pt x="670395" y="893855"/>
                  </a:cubicBezTo>
                  <a:cubicBezTo>
                    <a:pt x="668656" y="900816"/>
                    <a:pt x="663438" y="902557"/>
                    <a:pt x="663438" y="909518"/>
                  </a:cubicBezTo>
                  <a:cubicBezTo>
                    <a:pt x="663438" y="914739"/>
                    <a:pt x="672134" y="928662"/>
                    <a:pt x="672134" y="928662"/>
                  </a:cubicBezTo>
                  <a:cubicBezTo>
                    <a:pt x="672134" y="928662"/>
                    <a:pt x="684309" y="953027"/>
                    <a:pt x="696484" y="972171"/>
                  </a:cubicBezTo>
                  <a:cubicBezTo>
                    <a:pt x="708658" y="991315"/>
                    <a:pt x="719094" y="989575"/>
                    <a:pt x="722572" y="989575"/>
                  </a:cubicBezTo>
                  <a:cubicBezTo>
                    <a:pt x="726051" y="991315"/>
                    <a:pt x="731269" y="1001757"/>
                    <a:pt x="743443" y="1000017"/>
                  </a:cubicBezTo>
                  <a:cubicBezTo>
                    <a:pt x="755618" y="998276"/>
                    <a:pt x="748661" y="993055"/>
                    <a:pt x="760836" y="993055"/>
                  </a:cubicBezTo>
                  <a:cubicBezTo>
                    <a:pt x="771272" y="993055"/>
                    <a:pt x="767793" y="984354"/>
                    <a:pt x="779968" y="982613"/>
                  </a:cubicBezTo>
                  <a:cubicBezTo>
                    <a:pt x="792142" y="980873"/>
                    <a:pt x="797360" y="986094"/>
                    <a:pt x="804317" y="979133"/>
                  </a:cubicBezTo>
                  <a:cubicBezTo>
                    <a:pt x="811274" y="972171"/>
                    <a:pt x="828667" y="954768"/>
                    <a:pt x="828667" y="942585"/>
                  </a:cubicBezTo>
                  <a:cubicBezTo>
                    <a:pt x="826927" y="930403"/>
                    <a:pt x="823449" y="926922"/>
                    <a:pt x="828667" y="925181"/>
                  </a:cubicBezTo>
                  <a:cubicBezTo>
                    <a:pt x="833884" y="921701"/>
                    <a:pt x="858234" y="911259"/>
                    <a:pt x="873887" y="909518"/>
                  </a:cubicBezTo>
                  <a:cubicBezTo>
                    <a:pt x="887801" y="906038"/>
                    <a:pt x="891280" y="907778"/>
                    <a:pt x="889541" y="916480"/>
                  </a:cubicBezTo>
                  <a:cubicBezTo>
                    <a:pt x="887801" y="926922"/>
                    <a:pt x="877366" y="958248"/>
                    <a:pt x="879105" y="972171"/>
                  </a:cubicBezTo>
                  <a:cubicBezTo>
                    <a:pt x="880844" y="984354"/>
                    <a:pt x="879105" y="993055"/>
                    <a:pt x="873887" y="986094"/>
                  </a:cubicBezTo>
                  <a:cubicBezTo>
                    <a:pt x="868670" y="980873"/>
                    <a:pt x="866930" y="987834"/>
                    <a:pt x="866930" y="1008719"/>
                  </a:cubicBezTo>
                  <a:cubicBezTo>
                    <a:pt x="866930" y="1029603"/>
                    <a:pt x="863452" y="1033084"/>
                    <a:pt x="861713" y="1040045"/>
                  </a:cubicBezTo>
                  <a:cubicBezTo>
                    <a:pt x="858234" y="1047006"/>
                    <a:pt x="861713" y="1059189"/>
                    <a:pt x="877366" y="1059189"/>
                  </a:cubicBezTo>
                  <a:cubicBezTo>
                    <a:pt x="893019" y="1057449"/>
                    <a:pt x="908672" y="1043526"/>
                    <a:pt x="922586" y="1047006"/>
                  </a:cubicBezTo>
                  <a:cubicBezTo>
                    <a:pt x="936500" y="1052228"/>
                    <a:pt x="962589" y="1059189"/>
                    <a:pt x="964328" y="1064410"/>
                  </a:cubicBezTo>
                  <a:cubicBezTo>
                    <a:pt x="964328" y="1069631"/>
                    <a:pt x="953893" y="1132284"/>
                    <a:pt x="955632" y="1144466"/>
                  </a:cubicBezTo>
                  <a:cubicBezTo>
                    <a:pt x="957372" y="1156649"/>
                    <a:pt x="962589" y="1175793"/>
                    <a:pt x="967807" y="1182754"/>
                  </a:cubicBezTo>
                  <a:cubicBezTo>
                    <a:pt x="973025" y="1191456"/>
                    <a:pt x="979982" y="1189716"/>
                    <a:pt x="983460" y="1200158"/>
                  </a:cubicBezTo>
                  <a:cubicBezTo>
                    <a:pt x="988678" y="1210600"/>
                    <a:pt x="990417" y="1229744"/>
                    <a:pt x="1009549" y="1224523"/>
                  </a:cubicBezTo>
                  <a:cubicBezTo>
                    <a:pt x="1030420" y="1217561"/>
                    <a:pt x="1039116" y="1215821"/>
                    <a:pt x="1039116" y="1215821"/>
                  </a:cubicBezTo>
                  <a:cubicBezTo>
                    <a:pt x="1039116" y="1215821"/>
                    <a:pt x="1051291" y="1201898"/>
                    <a:pt x="1056509" y="1207119"/>
                  </a:cubicBezTo>
                  <a:cubicBezTo>
                    <a:pt x="1061727" y="1210600"/>
                    <a:pt x="1082598" y="1228004"/>
                    <a:pt x="1082598" y="1228004"/>
                  </a:cubicBezTo>
                  <a:cubicBezTo>
                    <a:pt x="1082598" y="1228004"/>
                    <a:pt x="1082598" y="1228004"/>
                    <a:pt x="1096512" y="1238446"/>
                  </a:cubicBezTo>
                  <a:cubicBezTo>
                    <a:pt x="1096512" y="1238446"/>
                    <a:pt x="1096512" y="1238446"/>
                    <a:pt x="1099990" y="1245407"/>
                  </a:cubicBezTo>
                  <a:cubicBezTo>
                    <a:pt x="1099990" y="1245407"/>
                    <a:pt x="1099990" y="1245407"/>
                    <a:pt x="1106947" y="1247148"/>
                  </a:cubicBezTo>
                  <a:cubicBezTo>
                    <a:pt x="1106947" y="1247148"/>
                    <a:pt x="1106947" y="1247148"/>
                    <a:pt x="1108686" y="1233225"/>
                  </a:cubicBezTo>
                  <a:cubicBezTo>
                    <a:pt x="1108686" y="1233225"/>
                    <a:pt x="1117383" y="1228004"/>
                    <a:pt x="1124340" y="1215821"/>
                  </a:cubicBezTo>
                  <a:cubicBezTo>
                    <a:pt x="1131297" y="1201898"/>
                    <a:pt x="1131297" y="1189716"/>
                    <a:pt x="1141732" y="1184495"/>
                  </a:cubicBezTo>
                  <a:cubicBezTo>
                    <a:pt x="1152168" y="1179274"/>
                    <a:pt x="1160864" y="1179274"/>
                    <a:pt x="1171300" y="1175793"/>
                  </a:cubicBezTo>
                  <a:cubicBezTo>
                    <a:pt x="1181735" y="1170572"/>
                    <a:pt x="1200867" y="1167091"/>
                    <a:pt x="1200867" y="1177533"/>
                  </a:cubicBezTo>
                  <a:cubicBezTo>
                    <a:pt x="1200867" y="1186235"/>
                    <a:pt x="1195649" y="1193196"/>
                    <a:pt x="1193910" y="1196677"/>
                  </a:cubicBezTo>
                  <a:cubicBezTo>
                    <a:pt x="1192171" y="1201898"/>
                    <a:pt x="1192171" y="1228004"/>
                    <a:pt x="1213041" y="1222783"/>
                  </a:cubicBezTo>
                  <a:cubicBezTo>
                    <a:pt x="1235652" y="1215821"/>
                    <a:pt x="1202606" y="1189716"/>
                    <a:pt x="1216520" y="1181014"/>
                  </a:cubicBezTo>
                  <a:cubicBezTo>
                    <a:pt x="1232173" y="1172312"/>
                    <a:pt x="1232173" y="1175793"/>
                    <a:pt x="1242609" y="1174053"/>
                  </a:cubicBezTo>
                  <a:cubicBezTo>
                    <a:pt x="1251305" y="1174053"/>
                    <a:pt x="1244348" y="1158389"/>
                    <a:pt x="1261741" y="1170572"/>
                  </a:cubicBezTo>
                  <a:cubicBezTo>
                    <a:pt x="1279133" y="1182754"/>
                    <a:pt x="1270437" y="1196677"/>
                    <a:pt x="1282612" y="1194937"/>
                  </a:cubicBezTo>
                  <a:cubicBezTo>
                    <a:pt x="1293047" y="1193196"/>
                    <a:pt x="1310440" y="1186235"/>
                    <a:pt x="1315657" y="1189716"/>
                  </a:cubicBezTo>
                  <a:cubicBezTo>
                    <a:pt x="1320875" y="1193196"/>
                    <a:pt x="1331311" y="1196677"/>
                    <a:pt x="1331311" y="1196677"/>
                  </a:cubicBezTo>
                  <a:cubicBezTo>
                    <a:pt x="1331311" y="1196677"/>
                    <a:pt x="1352182" y="1198418"/>
                    <a:pt x="1362617" y="1194937"/>
                  </a:cubicBezTo>
                  <a:cubicBezTo>
                    <a:pt x="1371313" y="1189716"/>
                    <a:pt x="1383488" y="1181014"/>
                    <a:pt x="1388706" y="1189716"/>
                  </a:cubicBezTo>
                  <a:cubicBezTo>
                    <a:pt x="1395663" y="1196677"/>
                    <a:pt x="1392184" y="1203639"/>
                    <a:pt x="1399142" y="1205379"/>
                  </a:cubicBezTo>
                  <a:cubicBezTo>
                    <a:pt x="1404359" y="1205379"/>
                    <a:pt x="1411316" y="1205379"/>
                    <a:pt x="1416534" y="1210600"/>
                  </a:cubicBezTo>
                  <a:cubicBezTo>
                    <a:pt x="1421752" y="1215821"/>
                    <a:pt x="1432187" y="1217561"/>
                    <a:pt x="1437405" y="1229744"/>
                  </a:cubicBezTo>
                  <a:cubicBezTo>
                    <a:pt x="1442623" y="1241926"/>
                    <a:pt x="1456537" y="1240186"/>
                    <a:pt x="1461754" y="1243667"/>
                  </a:cubicBezTo>
                  <a:cubicBezTo>
                    <a:pt x="1465233" y="1247148"/>
                    <a:pt x="1473929" y="1252369"/>
                    <a:pt x="1479147" y="1259330"/>
                  </a:cubicBezTo>
                  <a:cubicBezTo>
                    <a:pt x="1484365" y="1268032"/>
                    <a:pt x="1466972" y="1269772"/>
                    <a:pt x="1477408" y="1274993"/>
                  </a:cubicBezTo>
                  <a:cubicBezTo>
                    <a:pt x="1487844" y="1281955"/>
                    <a:pt x="1508714" y="1274993"/>
                    <a:pt x="1513932" y="1283695"/>
                  </a:cubicBezTo>
                  <a:cubicBezTo>
                    <a:pt x="1520889" y="1290656"/>
                    <a:pt x="1524368" y="1297618"/>
                    <a:pt x="1524368" y="1297618"/>
                  </a:cubicBezTo>
                  <a:cubicBezTo>
                    <a:pt x="1524368" y="1297618"/>
                    <a:pt x="1524368" y="1297618"/>
                    <a:pt x="1557414" y="1297618"/>
                  </a:cubicBezTo>
                  <a:cubicBezTo>
                    <a:pt x="1557414" y="1297618"/>
                    <a:pt x="1576545" y="1304579"/>
                    <a:pt x="1585241" y="1304579"/>
                  </a:cubicBezTo>
                  <a:cubicBezTo>
                    <a:pt x="1593938" y="1304579"/>
                    <a:pt x="1600895" y="1306320"/>
                    <a:pt x="1613070" y="1321983"/>
                  </a:cubicBezTo>
                  <a:cubicBezTo>
                    <a:pt x="1626984" y="1339386"/>
                    <a:pt x="1637419" y="1358530"/>
                    <a:pt x="1639158" y="1367232"/>
                  </a:cubicBezTo>
                  <a:cubicBezTo>
                    <a:pt x="1640897" y="1375934"/>
                    <a:pt x="1644376" y="1395078"/>
                    <a:pt x="1647855" y="1396818"/>
                  </a:cubicBezTo>
                  <a:cubicBezTo>
                    <a:pt x="1653072" y="1400299"/>
                    <a:pt x="1663508" y="1393338"/>
                    <a:pt x="1656551" y="1410741"/>
                  </a:cubicBezTo>
                  <a:cubicBezTo>
                    <a:pt x="1649594" y="1428145"/>
                    <a:pt x="1651333" y="1440327"/>
                    <a:pt x="1656551" y="1445548"/>
                  </a:cubicBezTo>
                  <a:cubicBezTo>
                    <a:pt x="1661768" y="1449029"/>
                    <a:pt x="1682640" y="1449029"/>
                    <a:pt x="1687857" y="1454250"/>
                  </a:cubicBezTo>
                  <a:cubicBezTo>
                    <a:pt x="1693075" y="1459471"/>
                    <a:pt x="1691336" y="1462952"/>
                    <a:pt x="1710468" y="1464692"/>
                  </a:cubicBezTo>
                  <a:cubicBezTo>
                    <a:pt x="1731339" y="1466432"/>
                    <a:pt x="1738296" y="1469913"/>
                    <a:pt x="1752210" y="1478615"/>
                  </a:cubicBezTo>
                  <a:cubicBezTo>
                    <a:pt x="1764385" y="1485576"/>
                    <a:pt x="1774820" y="1527345"/>
                    <a:pt x="1783516" y="1520384"/>
                  </a:cubicBezTo>
                  <a:cubicBezTo>
                    <a:pt x="1792212" y="1511682"/>
                    <a:pt x="1804387" y="1504720"/>
                    <a:pt x="1809605" y="1509941"/>
                  </a:cubicBezTo>
                  <a:cubicBezTo>
                    <a:pt x="1814823" y="1516903"/>
                    <a:pt x="1832215" y="1520384"/>
                    <a:pt x="1844390" y="1520384"/>
                  </a:cubicBezTo>
                  <a:cubicBezTo>
                    <a:pt x="1854825" y="1520384"/>
                    <a:pt x="1867000" y="1523864"/>
                    <a:pt x="1882654" y="1534306"/>
                  </a:cubicBezTo>
                  <a:cubicBezTo>
                    <a:pt x="1898307" y="1544749"/>
                    <a:pt x="1905264" y="1562152"/>
                    <a:pt x="1915699" y="1563892"/>
                  </a:cubicBezTo>
                  <a:cubicBezTo>
                    <a:pt x="1927874" y="1563892"/>
                    <a:pt x="1936570" y="1555191"/>
                    <a:pt x="1948745" y="1570854"/>
                  </a:cubicBezTo>
                  <a:cubicBezTo>
                    <a:pt x="1959181" y="1586517"/>
                    <a:pt x="1976573" y="1596959"/>
                    <a:pt x="1976573" y="1609142"/>
                  </a:cubicBezTo>
                  <a:cubicBezTo>
                    <a:pt x="1976573" y="1621324"/>
                    <a:pt x="1971355" y="1638728"/>
                    <a:pt x="1967877" y="1659612"/>
                  </a:cubicBezTo>
                  <a:cubicBezTo>
                    <a:pt x="1964399" y="1680496"/>
                    <a:pt x="1950484" y="1683977"/>
                    <a:pt x="1940049" y="1697900"/>
                  </a:cubicBezTo>
                  <a:cubicBezTo>
                    <a:pt x="1929613" y="1710082"/>
                    <a:pt x="1922657" y="1715303"/>
                    <a:pt x="1922657" y="1715303"/>
                  </a:cubicBezTo>
                  <a:cubicBezTo>
                    <a:pt x="1922657" y="1715303"/>
                    <a:pt x="1915699" y="1722265"/>
                    <a:pt x="1912221" y="1737928"/>
                  </a:cubicBezTo>
                  <a:cubicBezTo>
                    <a:pt x="1908743" y="1751851"/>
                    <a:pt x="1901785" y="1758812"/>
                    <a:pt x="1901785" y="1758812"/>
                  </a:cubicBezTo>
                  <a:cubicBezTo>
                    <a:pt x="1901785" y="1758812"/>
                    <a:pt x="1901785" y="1758812"/>
                    <a:pt x="1891350" y="1751851"/>
                  </a:cubicBezTo>
                  <a:cubicBezTo>
                    <a:pt x="1891350" y="1751851"/>
                    <a:pt x="1886132" y="1751851"/>
                    <a:pt x="1886132" y="1765774"/>
                  </a:cubicBezTo>
                  <a:cubicBezTo>
                    <a:pt x="1886132" y="1779697"/>
                    <a:pt x="1884393" y="1788398"/>
                    <a:pt x="1884393" y="1800581"/>
                  </a:cubicBezTo>
                  <a:cubicBezTo>
                    <a:pt x="1884393" y="1811023"/>
                    <a:pt x="1877436" y="1851051"/>
                    <a:pt x="1877436" y="1861493"/>
                  </a:cubicBezTo>
                  <a:cubicBezTo>
                    <a:pt x="1877436" y="1870195"/>
                    <a:pt x="1887872" y="1878897"/>
                    <a:pt x="1884393" y="1884118"/>
                  </a:cubicBezTo>
                  <a:cubicBezTo>
                    <a:pt x="1882654" y="1889339"/>
                    <a:pt x="1868739" y="1899781"/>
                    <a:pt x="1868739" y="1899781"/>
                  </a:cubicBezTo>
                  <a:cubicBezTo>
                    <a:pt x="1868739" y="1899781"/>
                    <a:pt x="1868739" y="1899781"/>
                    <a:pt x="1868739" y="1915445"/>
                  </a:cubicBezTo>
                  <a:cubicBezTo>
                    <a:pt x="1868739" y="1915445"/>
                    <a:pt x="1854825" y="1946771"/>
                    <a:pt x="1846129" y="1951992"/>
                  </a:cubicBezTo>
                  <a:cubicBezTo>
                    <a:pt x="1837433" y="1957213"/>
                    <a:pt x="1830476" y="1965915"/>
                    <a:pt x="1830476" y="1974617"/>
                  </a:cubicBezTo>
                  <a:cubicBezTo>
                    <a:pt x="1832215" y="1985059"/>
                    <a:pt x="1830476" y="2000722"/>
                    <a:pt x="1830476" y="2000722"/>
                  </a:cubicBezTo>
                  <a:cubicBezTo>
                    <a:pt x="1830476" y="2000722"/>
                    <a:pt x="1809605" y="2007683"/>
                    <a:pt x="1797430" y="2007683"/>
                  </a:cubicBezTo>
                  <a:cubicBezTo>
                    <a:pt x="1786995" y="2007683"/>
                    <a:pt x="1774820" y="2016385"/>
                    <a:pt x="1769602" y="2025087"/>
                  </a:cubicBezTo>
                  <a:cubicBezTo>
                    <a:pt x="1766124" y="2033789"/>
                    <a:pt x="1753949" y="2035529"/>
                    <a:pt x="1753949" y="2035529"/>
                  </a:cubicBezTo>
                  <a:cubicBezTo>
                    <a:pt x="1753949" y="2035529"/>
                    <a:pt x="1745253" y="2026827"/>
                    <a:pt x="1738296" y="2037270"/>
                  </a:cubicBezTo>
                  <a:cubicBezTo>
                    <a:pt x="1731339" y="2045971"/>
                    <a:pt x="1705250" y="2052933"/>
                    <a:pt x="1689597" y="2070336"/>
                  </a:cubicBezTo>
                  <a:cubicBezTo>
                    <a:pt x="1673943" y="2089480"/>
                    <a:pt x="1677422" y="2096442"/>
                    <a:pt x="1684379" y="2115586"/>
                  </a:cubicBezTo>
                  <a:cubicBezTo>
                    <a:pt x="1691336" y="2132989"/>
                    <a:pt x="1687857" y="2145172"/>
                    <a:pt x="1684379" y="2152133"/>
                  </a:cubicBezTo>
                  <a:cubicBezTo>
                    <a:pt x="1680900" y="2159095"/>
                    <a:pt x="1668726" y="2167796"/>
                    <a:pt x="1661768" y="2176498"/>
                  </a:cubicBezTo>
                  <a:cubicBezTo>
                    <a:pt x="1656551" y="2186940"/>
                    <a:pt x="1651333" y="2213046"/>
                    <a:pt x="1642637" y="2211305"/>
                  </a:cubicBezTo>
                  <a:cubicBezTo>
                    <a:pt x="1633940" y="2207824"/>
                    <a:pt x="1616548" y="2204344"/>
                    <a:pt x="1616548" y="2204344"/>
                  </a:cubicBezTo>
                  <a:cubicBezTo>
                    <a:pt x="1616548" y="2204344"/>
                    <a:pt x="1616548" y="2204344"/>
                    <a:pt x="1620026" y="2216526"/>
                  </a:cubicBezTo>
                  <a:cubicBezTo>
                    <a:pt x="1620026" y="2216526"/>
                    <a:pt x="1607852" y="2228709"/>
                    <a:pt x="1600895" y="2244372"/>
                  </a:cubicBezTo>
                  <a:cubicBezTo>
                    <a:pt x="1593938" y="2260035"/>
                    <a:pt x="1597416" y="2280919"/>
                    <a:pt x="1583502" y="2294842"/>
                  </a:cubicBezTo>
                  <a:cubicBezTo>
                    <a:pt x="1571327" y="2308765"/>
                    <a:pt x="1578285" y="2317467"/>
                    <a:pt x="1559153" y="2319207"/>
                  </a:cubicBezTo>
                  <a:cubicBezTo>
                    <a:pt x="1538282" y="2320948"/>
                    <a:pt x="1526107" y="2319207"/>
                    <a:pt x="1519150" y="2320948"/>
                  </a:cubicBezTo>
                  <a:cubicBezTo>
                    <a:pt x="1512193" y="2322688"/>
                    <a:pt x="1524368" y="2329649"/>
                    <a:pt x="1505236" y="2315727"/>
                  </a:cubicBezTo>
                  <a:cubicBezTo>
                    <a:pt x="1486104" y="2301804"/>
                    <a:pt x="1486104" y="2291362"/>
                    <a:pt x="1486104" y="2291362"/>
                  </a:cubicBezTo>
                  <a:cubicBezTo>
                    <a:pt x="1486104" y="2291362"/>
                    <a:pt x="1480886" y="2301804"/>
                    <a:pt x="1480886" y="2308765"/>
                  </a:cubicBezTo>
                  <a:cubicBezTo>
                    <a:pt x="1479147" y="2315727"/>
                    <a:pt x="1494800" y="2326169"/>
                    <a:pt x="1494800" y="2331390"/>
                  </a:cubicBezTo>
                  <a:cubicBezTo>
                    <a:pt x="1496540" y="2334871"/>
                    <a:pt x="1498279" y="2347053"/>
                    <a:pt x="1498279" y="2359236"/>
                  </a:cubicBezTo>
                  <a:cubicBezTo>
                    <a:pt x="1500018" y="2371418"/>
                    <a:pt x="1515671" y="2355755"/>
                    <a:pt x="1508714" y="2371418"/>
                  </a:cubicBezTo>
                  <a:cubicBezTo>
                    <a:pt x="1501758" y="2387081"/>
                    <a:pt x="1503497" y="2409706"/>
                    <a:pt x="1491322" y="2414927"/>
                  </a:cubicBezTo>
                  <a:cubicBezTo>
                    <a:pt x="1479147" y="2418408"/>
                    <a:pt x="1463494" y="2428850"/>
                    <a:pt x="1440884" y="2432331"/>
                  </a:cubicBezTo>
                  <a:cubicBezTo>
                    <a:pt x="1418273" y="2435811"/>
                    <a:pt x="1406098" y="2441032"/>
                    <a:pt x="1402620" y="2439292"/>
                  </a:cubicBezTo>
                  <a:cubicBezTo>
                    <a:pt x="1400881" y="2435811"/>
                    <a:pt x="1399142" y="2444513"/>
                    <a:pt x="1402620" y="2449734"/>
                  </a:cubicBezTo>
                  <a:cubicBezTo>
                    <a:pt x="1404359" y="2456696"/>
                    <a:pt x="1400881" y="2467138"/>
                    <a:pt x="1400881" y="2467138"/>
                  </a:cubicBezTo>
                  <a:cubicBezTo>
                    <a:pt x="1400881" y="2467138"/>
                    <a:pt x="1407838" y="2482801"/>
                    <a:pt x="1399142" y="2489762"/>
                  </a:cubicBezTo>
                  <a:lnTo>
                    <a:pt x="1391061" y="2495191"/>
                  </a:lnTo>
                  <a:lnTo>
                    <a:pt x="1361176" y="2495191"/>
                  </a:lnTo>
                  <a:lnTo>
                    <a:pt x="1355660" y="2493243"/>
                  </a:lnTo>
                  <a:lnTo>
                    <a:pt x="1352091" y="2495191"/>
                  </a:lnTo>
                  <a:lnTo>
                    <a:pt x="1173678" y="2495191"/>
                  </a:lnTo>
                  <a:lnTo>
                    <a:pt x="1183474" y="2471706"/>
                  </a:lnTo>
                  <a:cubicBezTo>
                    <a:pt x="1187822" y="2465832"/>
                    <a:pt x="1191301" y="2461917"/>
                    <a:pt x="1188692" y="2458436"/>
                  </a:cubicBezTo>
                  <a:cubicBezTo>
                    <a:pt x="1183474" y="2449734"/>
                    <a:pt x="1167821" y="2411446"/>
                    <a:pt x="1179996" y="2376639"/>
                  </a:cubicBezTo>
                  <a:cubicBezTo>
                    <a:pt x="1193910" y="2343572"/>
                    <a:pt x="1213041" y="2305284"/>
                    <a:pt x="1209563" y="2296583"/>
                  </a:cubicBezTo>
                  <a:cubicBezTo>
                    <a:pt x="1204345" y="2287881"/>
                    <a:pt x="1209563" y="2284400"/>
                    <a:pt x="1213041" y="2277439"/>
                  </a:cubicBezTo>
                  <a:cubicBezTo>
                    <a:pt x="1216520" y="2272218"/>
                    <a:pt x="1223477" y="2270477"/>
                    <a:pt x="1219998" y="2254814"/>
                  </a:cubicBezTo>
                  <a:cubicBezTo>
                    <a:pt x="1218259" y="2239151"/>
                    <a:pt x="1206085" y="2240891"/>
                    <a:pt x="1213041" y="2220007"/>
                  </a:cubicBezTo>
                  <a:cubicBezTo>
                    <a:pt x="1219998" y="2199123"/>
                    <a:pt x="1228695" y="2195642"/>
                    <a:pt x="1221738" y="2186940"/>
                  </a:cubicBezTo>
                  <a:cubicBezTo>
                    <a:pt x="1214781" y="2176498"/>
                    <a:pt x="1213041" y="2179979"/>
                    <a:pt x="1214781" y="2169537"/>
                  </a:cubicBezTo>
                  <a:cubicBezTo>
                    <a:pt x="1214781" y="2159095"/>
                    <a:pt x="1226956" y="2120807"/>
                    <a:pt x="1228695" y="2106884"/>
                  </a:cubicBezTo>
                  <a:cubicBezTo>
                    <a:pt x="1230434" y="2094701"/>
                    <a:pt x="1237391" y="2082519"/>
                    <a:pt x="1237391" y="2077298"/>
                  </a:cubicBezTo>
                  <a:cubicBezTo>
                    <a:pt x="1237391" y="2072077"/>
                    <a:pt x="1232173" y="2068596"/>
                    <a:pt x="1232173" y="2059894"/>
                  </a:cubicBezTo>
                  <a:cubicBezTo>
                    <a:pt x="1232173" y="2049452"/>
                    <a:pt x="1242609" y="2042491"/>
                    <a:pt x="1240870" y="2026827"/>
                  </a:cubicBezTo>
                  <a:cubicBezTo>
                    <a:pt x="1240870" y="2012905"/>
                    <a:pt x="1240870" y="1953732"/>
                    <a:pt x="1240870" y="1953732"/>
                  </a:cubicBezTo>
                  <a:cubicBezTo>
                    <a:pt x="1240870" y="1953732"/>
                    <a:pt x="1240870" y="1953732"/>
                    <a:pt x="1244348" y="1953732"/>
                  </a:cubicBezTo>
                  <a:cubicBezTo>
                    <a:pt x="1244348" y="1953732"/>
                    <a:pt x="1254784" y="1932848"/>
                    <a:pt x="1235652" y="1905002"/>
                  </a:cubicBezTo>
                  <a:cubicBezTo>
                    <a:pt x="1214781" y="1877157"/>
                    <a:pt x="1226956" y="1868455"/>
                    <a:pt x="1192171" y="1856272"/>
                  </a:cubicBezTo>
                  <a:cubicBezTo>
                    <a:pt x="1157385" y="1842350"/>
                    <a:pt x="1139993" y="1823206"/>
                    <a:pt x="1136514" y="1811023"/>
                  </a:cubicBezTo>
                  <a:cubicBezTo>
                    <a:pt x="1134775" y="1798841"/>
                    <a:pt x="1120861" y="1800581"/>
                    <a:pt x="1117383" y="1797100"/>
                  </a:cubicBezTo>
                  <a:cubicBezTo>
                    <a:pt x="1115643" y="1795360"/>
                    <a:pt x="1124340" y="1784918"/>
                    <a:pt x="1122600" y="1776216"/>
                  </a:cubicBezTo>
                  <a:cubicBezTo>
                    <a:pt x="1120861" y="1769255"/>
                    <a:pt x="1106947" y="1755332"/>
                    <a:pt x="1098251" y="1720525"/>
                  </a:cubicBezTo>
                  <a:cubicBezTo>
                    <a:pt x="1089555" y="1685717"/>
                    <a:pt x="1084337" y="1673535"/>
                    <a:pt x="1080858" y="1664833"/>
                  </a:cubicBezTo>
                  <a:cubicBezTo>
                    <a:pt x="1075641" y="1657872"/>
                    <a:pt x="1065205" y="1656131"/>
                    <a:pt x="1061727" y="1647430"/>
                  </a:cubicBezTo>
                  <a:cubicBezTo>
                    <a:pt x="1056509" y="1638728"/>
                    <a:pt x="1061727" y="1636987"/>
                    <a:pt x="1053030" y="1630026"/>
                  </a:cubicBezTo>
                  <a:cubicBezTo>
                    <a:pt x="1044334" y="1624805"/>
                    <a:pt x="1046073" y="1609142"/>
                    <a:pt x="1030420" y="1605661"/>
                  </a:cubicBezTo>
                  <a:cubicBezTo>
                    <a:pt x="1014767" y="1602180"/>
                    <a:pt x="1016506" y="1600440"/>
                    <a:pt x="1014767" y="1583036"/>
                  </a:cubicBezTo>
                  <a:cubicBezTo>
                    <a:pt x="1014767" y="1565633"/>
                    <a:pt x="1002592" y="1565633"/>
                    <a:pt x="1013028" y="1549970"/>
                  </a:cubicBezTo>
                  <a:cubicBezTo>
                    <a:pt x="1021724" y="1536047"/>
                    <a:pt x="1051291" y="1513422"/>
                    <a:pt x="1035638" y="1516903"/>
                  </a:cubicBezTo>
                  <a:cubicBezTo>
                    <a:pt x="1021724" y="1522124"/>
                    <a:pt x="1023463" y="1511682"/>
                    <a:pt x="1021724" y="1502980"/>
                  </a:cubicBezTo>
                  <a:cubicBezTo>
                    <a:pt x="1021724" y="1494278"/>
                    <a:pt x="1019984" y="1483836"/>
                    <a:pt x="1021724" y="1478615"/>
                  </a:cubicBezTo>
                  <a:cubicBezTo>
                    <a:pt x="1023463" y="1473394"/>
                    <a:pt x="1032159" y="1475134"/>
                    <a:pt x="1030420" y="1466432"/>
                  </a:cubicBezTo>
                  <a:cubicBezTo>
                    <a:pt x="1028681" y="1459471"/>
                    <a:pt x="1025202" y="1450769"/>
                    <a:pt x="1028681" y="1449029"/>
                  </a:cubicBezTo>
                  <a:cubicBezTo>
                    <a:pt x="1032159" y="1445548"/>
                    <a:pt x="1044334" y="1436846"/>
                    <a:pt x="1042595" y="1429885"/>
                  </a:cubicBezTo>
                  <a:cubicBezTo>
                    <a:pt x="1039116" y="1421183"/>
                    <a:pt x="1053030" y="1419443"/>
                    <a:pt x="1056509" y="1409001"/>
                  </a:cubicBezTo>
                  <a:cubicBezTo>
                    <a:pt x="1061727" y="1396818"/>
                    <a:pt x="1061727" y="1388116"/>
                    <a:pt x="1061727" y="1388116"/>
                  </a:cubicBezTo>
                  <a:cubicBezTo>
                    <a:pt x="1061727" y="1388116"/>
                    <a:pt x="1061727" y="1388116"/>
                    <a:pt x="1096512" y="1362011"/>
                  </a:cubicBezTo>
                  <a:cubicBezTo>
                    <a:pt x="1096512" y="1362011"/>
                    <a:pt x="1094772" y="1351569"/>
                    <a:pt x="1091294" y="1349829"/>
                  </a:cubicBezTo>
                  <a:cubicBezTo>
                    <a:pt x="1086076" y="1346348"/>
                    <a:pt x="1084337" y="1334165"/>
                    <a:pt x="1084337" y="1334165"/>
                  </a:cubicBezTo>
                  <a:cubicBezTo>
                    <a:pt x="1084337" y="1334165"/>
                    <a:pt x="1091294" y="1313281"/>
                    <a:pt x="1091294" y="1297618"/>
                  </a:cubicBezTo>
                  <a:cubicBezTo>
                    <a:pt x="1091294" y="1297618"/>
                    <a:pt x="1091294" y="1297618"/>
                    <a:pt x="1091294" y="1273253"/>
                  </a:cubicBezTo>
                  <a:cubicBezTo>
                    <a:pt x="1091294" y="1273253"/>
                    <a:pt x="1079119" y="1269772"/>
                    <a:pt x="1075641" y="1261070"/>
                  </a:cubicBezTo>
                  <a:cubicBezTo>
                    <a:pt x="1073901" y="1252369"/>
                    <a:pt x="1075641" y="1243667"/>
                    <a:pt x="1075641" y="1243667"/>
                  </a:cubicBezTo>
                  <a:cubicBezTo>
                    <a:pt x="1075641" y="1243667"/>
                    <a:pt x="1075641" y="1243667"/>
                    <a:pt x="1061727" y="1236705"/>
                  </a:cubicBezTo>
                  <a:cubicBezTo>
                    <a:pt x="1061727" y="1236705"/>
                    <a:pt x="1061727" y="1236705"/>
                    <a:pt x="1054770" y="1222783"/>
                  </a:cubicBezTo>
                  <a:cubicBezTo>
                    <a:pt x="1054770" y="1222783"/>
                    <a:pt x="1040856" y="1229744"/>
                    <a:pt x="1033899" y="1234965"/>
                  </a:cubicBezTo>
                  <a:cubicBezTo>
                    <a:pt x="1028681" y="1241926"/>
                    <a:pt x="1040856" y="1250628"/>
                    <a:pt x="1026941" y="1250628"/>
                  </a:cubicBezTo>
                  <a:cubicBezTo>
                    <a:pt x="1014767" y="1250628"/>
                    <a:pt x="1002592" y="1241926"/>
                    <a:pt x="997374" y="1241926"/>
                  </a:cubicBezTo>
                  <a:cubicBezTo>
                    <a:pt x="993896" y="1241926"/>
                    <a:pt x="973025" y="1238446"/>
                    <a:pt x="973025" y="1238446"/>
                  </a:cubicBezTo>
                  <a:cubicBezTo>
                    <a:pt x="973025" y="1238446"/>
                    <a:pt x="973025" y="1238446"/>
                    <a:pt x="962589" y="1214081"/>
                  </a:cubicBezTo>
                  <a:cubicBezTo>
                    <a:pt x="962589" y="1214081"/>
                    <a:pt x="960850" y="1212340"/>
                    <a:pt x="953893" y="1207119"/>
                  </a:cubicBezTo>
                  <a:cubicBezTo>
                    <a:pt x="945197" y="1200158"/>
                    <a:pt x="945197" y="1186235"/>
                    <a:pt x="945197" y="1186235"/>
                  </a:cubicBezTo>
                  <a:cubicBezTo>
                    <a:pt x="945197" y="1186235"/>
                    <a:pt x="939979" y="1201898"/>
                    <a:pt x="931283" y="1200158"/>
                  </a:cubicBezTo>
                  <a:cubicBezTo>
                    <a:pt x="924326" y="1198418"/>
                    <a:pt x="922586" y="1189716"/>
                    <a:pt x="920847" y="1179274"/>
                  </a:cubicBezTo>
                  <a:cubicBezTo>
                    <a:pt x="919108" y="1167091"/>
                    <a:pt x="929543" y="1163610"/>
                    <a:pt x="917369" y="1153168"/>
                  </a:cubicBezTo>
                  <a:cubicBezTo>
                    <a:pt x="906933" y="1142726"/>
                    <a:pt x="908672" y="1142726"/>
                    <a:pt x="893019" y="1127063"/>
                  </a:cubicBezTo>
                  <a:cubicBezTo>
                    <a:pt x="879105" y="1113140"/>
                    <a:pt x="889541" y="1114880"/>
                    <a:pt x="866930" y="1109659"/>
                  </a:cubicBezTo>
                  <a:cubicBezTo>
                    <a:pt x="844320" y="1106179"/>
                    <a:pt x="837363" y="1113140"/>
                    <a:pt x="821710" y="1102698"/>
                  </a:cubicBezTo>
                  <a:cubicBezTo>
                    <a:pt x="806057" y="1090515"/>
                    <a:pt x="809535" y="1090515"/>
                    <a:pt x="795621" y="1081814"/>
                  </a:cubicBezTo>
                  <a:cubicBezTo>
                    <a:pt x="783446" y="1073112"/>
                    <a:pt x="771272" y="1067891"/>
                    <a:pt x="769532" y="1062670"/>
                  </a:cubicBezTo>
                  <a:cubicBezTo>
                    <a:pt x="769532" y="1059189"/>
                    <a:pt x="760836" y="1048747"/>
                    <a:pt x="755618" y="1048747"/>
                  </a:cubicBezTo>
                  <a:cubicBezTo>
                    <a:pt x="748661" y="1047006"/>
                    <a:pt x="760836" y="1050487"/>
                    <a:pt x="743443" y="1052228"/>
                  </a:cubicBezTo>
                  <a:cubicBezTo>
                    <a:pt x="724312" y="1053968"/>
                    <a:pt x="736486" y="1045266"/>
                    <a:pt x="720833" y="1047006"/>
                  </a:cubicBezTo>
                  <a:cubicBezTo>
                    <a:pt x="706919" y="1050487"/>
                    <a:pt x="731269" y="1045266"/>
                    <a:pt x="701701" y="1053968"/>
                  </a:cubicBezTo>
                  <a:cubicBezTo>
                    <a:pt x="670395" y="1060929"/>
                    <a:pt x="656481" y="1052228"/>
                    <a:pt x="656481" y="1052228"/>
                  </a:cubicBezTo>
                  <a:cubicBezTo>
                    <a:pt x="656481" y="1052228"/>
                    <a:pt x="656481" y="1052228"/>
                    <a:pt x="649524" y="1038305"/>
                  </a:cubicBezTo>
                  <a:cubicBezTo>
                    <a:pt x="649524" y="1038305"/>
                    <a:pt x="649524" y="1038305"/>
                    <a:pt x="616478" y="1034824"/>
                  </a:cubicBezTo>
                  <a:cubicBezTo>
                    <a:pt x="616478" y="1034824"/>
                    <a:pt x="616478" y="1034824"/>
                    <a:pt x="586911" y="1010459"/>
                  </a:cubicBezTo>
                  <a:cubicBezTo>
                    <a:pt x="586911" y="1010459"/>
                    <a:pt x="586911" y="1010459"/>
                    <a:pt x="559083" y="1005238"/>
                  </a:cubicBezTo>
                  <a:cubicBezTo>
                    <a:pt x="559083" y="1005238"/>
                    <a:pt x="550386" y="984354"/>
                    <a:pt x="541690" y="977392"/>
                  </a:cubicBezTo>
                  <a:cubicBezTo>
                    <a:pt x="534733" y="970431"/>
                    <a:pt x="513862" y="972171"/>
                    <a:pt x="512123" y="954768"/>
                  </a:cubicBezTo>
                  <a:cubicBezTo>
                    <a:pt x="510384" y="939104"/>
                    <a:pt x="522558" y="918220"/>
                    <a:pt x="519080" y="904297"/>
                  </a:cubicBezTo>
                  <a:cubicBezTo>
                    <a:pt x="515601" y="890374"/>
                    <a:pt x="506905" y="892115"/>
                    <a:pt x="498209" y="878192"/>
                  </a:cubicBezTo>
                  <a:cubicBezTo>
                    <a:pt x="489513" y="864269"/>
                    <a:pt x="489513" y="853827"/>
                    <a:pt x="486034" y="848606"/>
                  </a:cubicBezTo>
                  <a:cubicBezTo>
                    <a:pt x="482556" y="843385"/>
                    <a:pt x="470381" y="836423"/>
                    <a:pt x="470381" y="836423"/>
                  </a:cubicBezTo>
                  <a:cubicBezTo>
                    <a:pt x="470381" y="836423"/>
                    <a:pt x="470381" y="824241"/>
                    <a:pt x="463424" y="819020"/>
                  </a:cubicBezTo>
                  <a:cubicBezTo>
                    <a:pt x="456467" y="813799"/>
                    <a:pt x="437335" y="805097"/>
                    <a:pt x="435596" y="796395"/>
                  </a:cubicBezTo>
                  <a:cubicBezTo>
                    <a:pt x="433856" y="787693"/>
                    <a:pt x="444292" y="784212"/>
                    <a:pt x="444292" y="784212"/>
                  </a:cubicBezTo>
                  <a:cubicBezTo>
                    <a:pt x="444292" y="784212"/>
                    <a:pt x="430378" y="777251"/>
                    <a:pt x="426899" y="770290"/>
                  </a:cubicBezTo>
                  <a:cubicBezTo>
                    <a:pt x="423421" y="765069"/>
                    <a:pt x="416464" y="747665"/>
                    <a:pt x="416464" y="747665"/>
                  </a:cubicBezTo>
                  <a:cubicBezTo>
                    <a:pt x="416464" y="747665"/>
                    <a:pt x="404289" y="745925"/>
                    <a:pt x="402550" y="740704"/>
                  </a:cubicBezTo>
                  <a:cubicBezTo>
                    <a:pt x="400811" y="733742"/>
                    <a:pt x="392114" y="732002"/>
                    <a:pt x="388636" y="726781"/>
                  </a:cubicBezTo>
                  <a:cubicBezTo>
                    <a:pt x="385157" y="719819"/>
                    <a:pt x="385157" y="711118"/>
                    <a:pt x="385157" y="711118"/>
                  </a:cubicBezTo>
                  <a:cubicBezTo>
                    <a:pt x="385157" y="711118"/>
                    <a:pt x="376461" y="712858"/>
                    <a:pt x="371243" y="698935"/>
                  </a:cubicBezTo>
                  <a:cubicBezTo>
                    <a:pt x="366026" y="685012"/>
                    <a:pt x="367765" y="683272"/>
                    <a:pt x="364286" y="679791"/>
                  </a:cubicBezTo>
                  <a:cubicBezTo>
                    <a:pt x="360808" y="676310"/>
                    <a:pt x="353851" y="683272"/>
                    <a:pt x="353851" y="672830"/>
                  </a:cubicBezTo>
                  <a:cubicBezTo>
                    <a:pt x="352112" y="662388"/>
                    <a:pt x="376461" y="657167"/>
                    <a:pt x="352112" y="651945"/>
                  </a:cubicBezTo>
                  <a:cubicBezTo>
                    <a:pt x="329501" y="644984"/>
                    <a:pt x="322544" y="646724"/>
                    <a:pt x="319066" y="653686"/>
                  </a:cubicBezTo>
                  <a:cubicBezTo>
                    <a:pt x="313848" y="658907"/>
                    <a:pt x="324284" y="669349"/>
                    <a:pt x="324284" y="669349"/>
                  </a:cubicBezTo>
                  <a:cubicBezTo>
                    <a:pt x="324284" y="669349"/>
                    <a:pt x="329501" y="691974"/>
                    <a:pt x="332980" y="693714"/>
                  </a:cubicBezTo>
                  <a:cubicBezTo>
                    <a:pt x="336458" y="697195"/>
                    <a:pt x="343415" y="702416"/>
                    <a:pt x="345155" y="709377"/>
                  </a:cubicBezTo>
                  <a:cubicBezTo>
                    <a:pt x="348633" y="714598"/>
                    <a:pt x="352112" y="725040"/>
                    <a:pt x="352112" y="725040"/>
                  </a:cubicBezTo>
                  <a:cubicBezTo>
                    <a:pt x="352112" y="725040"/>
                    <a:pt x="355590" y="728521"/>
                    <a:pt x="362547" y="742444"/>
                  </a:cubicBezTo>
                  <a:cubicBezTo>
                    <a:pt x="369504" y="756367"/>
                    <a:pt x="376461" y="772030"/>
                    <a:pt x="379940" y="775511"/>
                  </a:cubicBezTo>
                  <a:cubicBezTo>
                    <a:pt x="385157" y="780732"/>
                    <a:pt x="386897" y="785953"/>
                    <a:pt x="390375" y="796395"/>
                  </a:cubicBezTo>
                  <a:cubicBezTo>
                    <a:pt x="392114" y="805097"/>
                    <a:pt x="393854" y="824241"/>
                    <a:pt x="399071" y="831202"/>
                  </a:cubicBezTo>
                  <a:cubicBezTo>
                    <a:pt x="406028" y="836423"/>
                    <a:pt x="423421" y="862529"/>
                    <a:pt x="425160" y="867750"/>
                  </a:cubicBezTo>
                  <a:cubicBezTo>
                    <a:pt x="425160" y="874711"/>
                    <a:pt x="412985" y="869490"/>
                    <a:pt x="402550" y="855567"/>
                  </a:cubicBezTo>
                  <a:cubicBezTo>
                    <a:pt x="392114" y="843385"/>
                    <a:pt x="390375" y="836423"/>
                    <a:pt x="388636" y="834683"/>
                  </a:cubicBezTo>
                  <a:cubicBezTo>
                    <a:pt x="385157" y="831202"/>
                    <a:pt x="371243" y="824241"/>
                    <a:pt x="371243" y="813799"/>
                  </a:cubicBezTo>
                  <a:cubicBezTo>
                    <a:pt x="369504" y="801616"/>
                    <a:pt x="372983" y="794655"/>
                    <a:pt x="362547" y="784212"/>
                  </a:cubicBezTo>
                  <a:cubicBezTo>
                    <a:pt x="352112" y="775511"/>
                    <a:pt x="332980" y="768549"/>
                    <a:pt x="327762" y="759848"/>
                  </a:cubicBezTo>
                  <a:cubicBezTo>
                    <a:pt x="322544" y="751146"/>
                    <a:pt x="322544" y="745925"/>
                    <a:pt x="322544" y="745925"/>
                  </a:cubicBezTo>
                  <a:cubicBezTo>
                    <a:pt x="322544" y="745925"/>
                    <a:pt x="322544" y="745925"/>
                    <a:pt x="332980" y="740704"/>
                  </a:cubicBezTo>
                  <a:cubicBezTo>
                    <a:pt x="332980" y="740704"/>
                    <a:pt x="338198" y="716339"/>
                    <a:pt x="327762" y="702416"/>
                  </a:cubicBezTo>
                  <a:cubicBezTo>
                    <a:pt x="319066" y="688493"/>
                    <a:pt x="294716" y="685012"/>
                    <a:pt x="286020" y="662388"/>
                  </a:cubicBezTo>
                  <a:cubicBezTo>
                    <a:pt x="277324" y="641503"/>
                    <a:pt x="287759" y="644984"/>
                    <a:pt x="282542" y="638023"/>
                  </a:cubicBezTo>
                  <a:cubicBezTo>
                    <a:pt x="279063" y="631061"/>
                    <a:pt x="273845" y="618879"/>
                    <a:pt x="270367" y="611917"/>
                  </a:cubicBezTo>
                  <a:cubicBezTo>
                    <a:pt x="266888" y="604956"/>
                    <a:pt x="259931" y="589292"/>
                    <a:pt x="247756" y="584071"/>
                  </a:cubicBezTo>
                  <a:cubicBezTo>
                    <a:pt x="235582" y="578850"/>
                    <a:pt x="211232" y="571889"/>
                    <a:pt x="211232" y="571889"/>
                  </a:cubicBezTo>
                  <a:cubicBezTo>
                    <a:pt x="211232" y="571889"/>
                    <a:pt x="209493" y="552745"/>
                    <a:pt x="207754" y="547524"/>
                  </a:cubicBezTo>
                  <a:cubicBezTo>
                    <a:pt x="204275" y="540563"/>
                    <a:pt x="188622" y="533601"/>
                    <a:pt x="185143" y="524899"/>
                  </a:cubicBezTo>
                  <a:cubicBezTo>
                    <a:pt x="179926" y="516198"/>
                    <a:pt x="183404" y="504015"/>
                    <a:pt x="183404" y="504015"/>
                  </a:cubicBezTo>
                  <a:cubicBezTo>
                    <a:pt x="183404" y="504015"/>
                    <a:pt x="183404" y="504015"/>
                    <a:pt x="176447" y="495313"/>
                  </a:cubicBezTo>
                  <a:cubicBezTo>
                    <a:pt x="176447" y="495313"/>
                    <a:pt x="176447" y="495313"/>
                    <a:pt x="172969" y="472689"/>
                  </a:cubicBezTo>
                  <a:cubicBezTo>
                    <a:pt x="172969" y="472689"/>
                    <a:pt x="164272" y="488352"/>
                    <a:pt x="157315" y="472689"/>
                  </a:cubicBezTo>
                  <a:cubicBezTo>
                    <a:pt x="152098" y="457025"/>
                    <a:pt x="146880" y="451804"/>
                    <a:pt x="145141" y="439622"/>
                  </a:cubicBezTo>
                  <a:cubicBezTo>
                    <a:pt x="143401" y="425699"/>
                    <a:pt x="136444" y="425699"/>
                    <a:pt x="134705" y="416997"/>
                  </a:cubicBezTo>
                  <a:cubicBezTo>
                    <a:pt x="134705" y="406555"/>
                    <a:pt x="143401" y="397853"/>
                    <a:pt x="143401" y="382190"/>
                  </a:cubicBezTo>
                  <a:cubicBezTo>
                    <a:pt x="145141" y="366527"/>
                    <a:pt x="136444" y="370008"/>
                    <a:pt x="132966" y="350864"/>
                  </a:cubicBezTo>
                  <a:cubicBezTo>
                    <a:pt x="131227" y="333460"/>
                    <a:pt x="132966" y="329979"/>
                    <a:pt x="134705" y="317797"/>
                  </a:cubicBezTo>
                  <a:cubicBezTo>
                    <a:pt x="136444" y="307355"/>
                    <a:pt x="139923" y="281249"/>
                    <a:pt x="139923" y="272548"/>
                  </a:cubicBezTo>
                  <a:cubicBezTo>
                    <a:pt x="138184" y="262105"/>
                    <a:pt x="138184" y="237740"/>
                    <a:pt x="138184" y="237740"/>
                  </a:cubicBezTo>
                  <a:cubicBezTo>
                    <a:pt x="138184" y="237740"/>
                    <a:pt x="141662" y="222077"/>
                    <a:pt x="136444" y="213375"/>
                  </a:cubicBezTo>
                  <a:cubicBezTo>
                    <a:pt x="131227" y="204674"/>
                    <a:pt x="119052" y="201193"/>
                    <a:pt x="117312" y="190751"/>
                  </a:cubicBezTo>
                  <a:cubicBezTo>
                    <a:pt x="117312" y="180309"/>
                    <a:pt x="120791" y="168126"/>
                    <a:pt x="110356" y="159424"/>
                  </a:cubicBezTo>
                  <a:cubicBezTo>
                    <a:pt x="99920" y="152463"/>
                    <a:pt x="86006" y="133319"/>
                    <a:pt x="77310" y="133319"/>
                  </a:cubicBezTo>
                  <a:cubicBezTo>
                    <a:pt x="68613" y="133319"/>
                    <a:pt x="58178" y="140280"/>
                    <a:pt x="52960" y="133319"/>
                  </a:cubicBezTo>
                  <a:cubicBezTo>
                    <a:pt x="49482" y="126358"/>
                    <a:pt x="51221" y="115915"/>
                    <a:pt x="51221" y="115915"/>
                  </a:cubicBezTo>
                  <a:cubicBezTo>
                    <a:pt x="51221" y="115915"/>
                    <a:pt x="51221" y="115915"/>
                    <a:pt x="58178" y="108954"/>
                  </a:cubicBezTo>
                  <a:cubicBezTo>
                    <a:pt x="58178" y="108954"/>
                    <a:pt x="63396" y="77628"/>
                    <a:pt x="59917" y="72407"/>
                  </a:cubicBezTo>
                  <a:cubicBezTo>
                    <a:pt x="58178" y="68926"/>
                    <a:pt x="37307" y="70666"/>
                    <a:pt x="35568" y="58484"/>
                  </a:cubicBezTo>
                  <a:cubicBezTo>
                    <a:pt x="32089" y="46301"/>
                    <a:pt x="35568" y="41080"/>
                    <a:pt x="35568" y="41080"/>
                  </a:cubicBezTo>
                  <a:cubicBezTo>
                    <a:pt x="35568" y="41080"/>
                    <a:pt x="33828" y="32378"/>
                    <a:pt x="26871" y="37599"/>
                  </a:cubicBezTo>
                  <a:cubicBezTo>
                    <a:pt x="21654" y="42820"/>
                    <a:pt x="14697" y="44561"/>
                    <a:pt x="14697" y="44561"/>
                  </a:cubicBezTo>
                  <a:cubicBezTo>
                    <a:pt x="14697" y="44561"/>
                    <a:pt x="14697" y="20196"/>
                    <a:pt x="12957" y="16715"/>
                  </a:cubicBezTo>
                  <a:cubicBezTo>
                    <a:pt x="11218" y="14105"/>
                    <a:pt x="7740" y="10624"/>
                    <a:pt x="4478" y="69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4" name="Freeform 204">
              <a:extLst>
                <a:ext uri="{FF2B5EF4-FFF2-40B4-BE49-F238E27FC236}">
                  <a16:creationId xmlns:a16="http://schemas.microsoft.com/office/drawing/2014/main" xmlns="" id="{36EE50A5-0A8D-4023-BA1C-84E7CA3C6F34}"/>
                </a:ext>
              </a:extLst>
            </p:cNvPr>
            <p:cNvSpPr>
              <a:spLocks/>
            </p:cNvSpPr>
            <p:nvPr/>
          </p:nvSpPr>
          <p:spPr bwMode="auto">
            <a:xfrm>
              <a:off x="2613432" y="1565521"/>
              <a:ext cx="152735" cy="82952"/>
            </a:xfrm>
            <a:custGeom>
              <a:avLst/>
              <a:gdLst>
                <a:gd name="T0" fmla="*/ 70 w 88"/>
                <a:gd name="T1" fmla="*/ 0 h 47"/>
                <a:gd name="T2" fmla="*/ 75 w 88"/>
                <a:gd name="T3" fmla="*/ 3 h 47"/>
                <a:gd name="T4" fmla="*/ 87 w 88"/>
                <a:gd name="T5" fmla="*/ 1 h 47"/>
                <a:gd name="T6" fmla="*/ 88 w 88"/>
                <a:gd name="T7" fmla="*/ 5 h 47"/>
                <a:gd name="T8" fmla="*/ 88 w 88"/>
                <a:gd name="T9" fmla="*/ 11 h 47"/>
                <a:gd name="T10" fmla="*/ 76 w 88"/>
                <a:gd name="T11" fmla="*/ 13 h 47"/>
                <a:gd name="T12" fmla="*/ 62 w 88"/>
                <a:gd name="T13" fmla="*/ 13 h 47"/>
                <a:gd name="T14" fmla="*/ 58 w 88"/>
                <a:gd name="T15" fmla="*/ 19 h 47"/>
                <a:gd name="T16" fmla="*/ 48 w 88"/>
                <a:gd name="T17" fmla="*/ 29 h 47"/>
                <a:gd name="T18" fmla="*/ 37 w 88"/>
                <a:gd name="T19" fmla="*/ 37 h 47"/>
                <a:gd name="T20" fmla="*/ 30 w 88"/>
                <a:gd name="T21" fmla="*/ 35 h 47"/>
                <a:gd name="T22" fmla="*/ 12 w 88"/>
                <a:gd name="T23" fmla="*/ 45 h 47"/>
                <a:gd name="T24" fmla="*/ 9 w 88"/>
                <a:gd name="T25" fmla="*/ 38 h 47"/>
                <a:gd name="T26" fmla="*/ 2 w 88"/>
                <a:gd name="T27" fmla="*/ 35 h 47"/>
                <a:gd name="T28" fmla="*/ 8 w 88"/>
                <a:gd name="T29" fmla="*/ 29 h 47"/>
                <a:gd name="T30" fmla="*/ 16 w 88"/>
                <a:gd name="T31" fmla="*/ 30 h 47"/>
                <a:gd name="T32" fmla="*/ 25 w 88"/>
                <a:gd name="T33" fmla="*/ 26 h 47"/>
                <a:gd name="T34" fmla="*/ 32 w 88"/>
                <a:gd name="T35" fmla="*/ 20 h 47"/>
                <a:gd name="T36" fmla="*/ 45 w 88"/>
                <a:gd name="T37" fmla="*/ 15 h 47"/>
                <a:gd name="T38" fmla="*/ 54 w 88"/>
                <a:gd name="T39" fmla="*/ 4 h 47"/>
                <a:gd name="T40" fmla="*/ 70 w 88"/>
                <a:gd name="T4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47">
                  <a:moveTo>
                    <a:pt x="70" y="0"/>
                  </a:moveTo>
                  <a:cubicBezTo>
                    <a:pt x="75" y="3"/>
                    <a:pt x="75" y="3"/>
                    <a:pt x="75" y="3"/>
                  </a:cubicBezTo>
                  <a:cubicBezTo>
                    <a:pt x="87" y="1"/>
                    <a:pt x="87" y="1"/>
                    <a:pt x="87" y="1"/>
                  </a:cubicBezTo>
                  <a:cubicBezTo>
                    <a:pt x="88" y="5"/>
                    <a:pt x="88" y="5"/>
                    <a:pt x="88" y="5"/>
                  </a:cubicBezTo>
                  <a:cubicBezTo>
                    <a:pt x="88" y="11"/>
                    <a:pt x="88" y="11"/>
                    <a:pt x="88" y="11"/>
                  </a:cubicBezTo>
                  <a:cubicBezTo>
                    <a:pt x="88" y="11"/>
                    <a:pt x="81" y="13"/>
                    <a:pt x="76" y="13"/>
                  </a:cubicBezTo>
                  <a:cubicBezTo>
                    <a:pt x="71" y="14"/>
                    <a:pt x="64" y="11"/>
                    <a:pt x="62" y="13"/>
                  </a:cubicBezTo>
                  <a:cubicBezTo>
                    <a:pt x="60" y="15"/>
                    <a:pt x="58" y="19"/>
                    <a:pt x="58" y="19"/>
                  </a:cubicBezTo>
                  <a:cubicBezTo>
                    <a:pt x="58" y="19"/>
                    <a:pt x="55" y="24"/>
                    <a:pt x="48" y="29"/>
                  </a:cubicBezTo>
                  <a:cubicBezTo>
                    <a:pt x="41" y="34"/>
                    <a:pt x="37" y="37"/>
                    <a:pt x="37" y="37"/>
                  </a:cubicBezTo>
                  <a:cubicBezTo>
                    <a:pt x="30" y="35"/>
                    <a:pt x="30" y="35"/>
                    <a:pt x="30" y="35"/>
                  </a:cubicBezTo>
                  <a:cubicBezTo>
                    <a:pt x="30" y="35"/>
                    <a:pt x="23" y="47"/>
                    <a:pt x="12" y="45"/>
                  </a:cubicBezTo>
                  <a:cubicBezTo>
                    <a:pt x="0" y="43"/>
                    <a:pt x="9" y="38"/>
                    <a:pt x="9" y="38"/>
                  </a:cubicBezTo>
                  <a:cubicBezTo>
                    <a:pt x="2" y="35"/>
                    <a:pt x="2" y="35"/>
                    <a:pt x="2" y="35"/>
                  </a:cubicBezTo>
                  <a:cubicBezTo>
                    <a:pt x="2" y="35"/>
                    <a:pt x="6" y="29"/>
                    <a:pt x="8" y="29"/>
                  </a:cubicBezTo>
                  <a:cubicBezTo>
                    <a:pt x="11" y="29"/>
                    <a:pt x="16" y="30"/>
                    <a:pt x="16" y="30"/>
                  </a:cubicBezTo>
                  <a:cubicBezTo>
                    <a:pt x="25" y="26"/>
                    <a:pt x="25" y="26"/>
                    <a:pt x="25" y="26"/>
                  </a:cubicBezTo>
                  <a:cubicBezTo>
                    <a:pt x="25" y="26"/>
                    <a:pt x="24" y="21"/>
                    <a:pt x="32" y="20"/>
                  </a:cubicBezTo>
                  <a:cubicBezTo>
                    <a:pt x="39" y="18"/>
                    <a:pt x="45" y="15"/>
                    <a:pt x="45" y="15"/>
                  </a:cubicBezTo>
                  <a:cubicBezTo>
                    <a:pt x="45" y="15"/>
                    <a:pt x="48" y="6"/>
                    <a:pt x="54" y="4"/>
                  </a:cubicBezTo>
                  <a:cubicBezTo>
                    <a:pt x="60" y="1"/>
                    <a:pt x="70" y="0"/>
                    <a:pt x="70"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5" name="Freeform 205">
              <a:extLst>
                <a:ext uri="{FF2B5EF4-FFF2-40B4-BE49-F238E27FC236}">
                  <a16:creationId xmlns:a16="http://schemas.microsoft.com/office/drawing/2014/main" xmlns="" id="{E09F5EA0-9AE4-49AC-8C34-98012521BA2E}"/>
                </a:ext>
              </a:extLst>
            </p:cNvPr>
            <p:cNvSpPr>
              <a:spLocks/>
            </p:cNvSpPr>
            <p:nvPr/>
          </p:nvSpPr>
          <p:spPr bwMode="auto">
            <a:xfrm>
              <a:off x="2444897" y="1412786"/>
              <a:ext cx="260703" cy="227786"/>
            </a:xfrm>
            <a:custGeom>
              <a:avLst/>
              <a:gdLst>
                <a:gd name="T0" fmla="*/ 14 w 150"/>
                <a:gd name="T1" fmla="*/ 26 h 131"/>
                <a:gd name="T2" fmla="*/ 44 w 150"/>
                <a:gd name="T3" fmla="*/ 6 h 131"/>
                <a:gd name="T4" fmla="*/ 71 w 150"/>
                <a:gd name="T5" fmla="*/ 17 h 131"/>
                <a:gd name="T6" fmla="*/ 87 w 150"/>
                <a:gd name="T7" fmla="*/ 28 h 131"/>
                <a:gd name="T8" fmla="*/ 88 w 150"/>
                <a:gd name="T9" fmla="*/ 43 h 131"/>
                <a:gd name="T10" fmla="*/ 119 w 150"/>
                <a:gd name="T11" fmla="*/ 50 h 131"/>
                <a:gd name="T12" fmla="*/ 135 w 150"/>
                <a:gd name="T13" fmla="*/ 54 h 131"/>
                <a:gd name="T14" fmla="*/ 146 w 150"/>
                <a:gd name="T15" fmla="*/ 67 h 131"/>
                <a:gd name="T16" fmla="*/ 144 w 150"/>
                <a:gd name="T17" fmla="*/ 77 h 131"/>
                <a:gd name="T18" fmla="*/ 135 w 150"/>
                <a:gd name="T19" fmla="*/ 80 h 131"/>
                <a:gd name="T20" fmla="*/ 125 w 150"/>
                <a:gd name="T21" fmla="*/ 94 h 131"/>
                <a:gd name="T22" fmla="*/ 113 w 150"/>
                <a:gd name="T23" fmla="*/ 102 h 131"/>
                <a:gd name="T24" fmla="*/ 103 w 150"/>
                <a:gd name="T25" fmla="*/ 91 h 131"/>
                <a:gd name="T26" fmla="*/ 96 w 150"/>
                <a:gd name="T27" fmla="*/ 92 h 131"/>
                <a:gd name="T28" fmla="*/ 93 w 150"/>
                <a:gd name="T29" fmla="*/ 64 h 131"/>
                <a:gd name="T30" fmla="*/ 85 w 150"/>
                <a:gd name="T31" fmla="*/ 61 h 131"/>
                <a:gd name="T32" fmla="*/ 70 w 150"/>
                <a:gd name="T33" fmla="*/ 75 h 131"/>
                <a:gd name="T34" fmla="*/ 70 w 150"/>
                <a:gd name="T35" fmla="*/ 84 h 131"/>
                <a:gd name="T36" fmla="*/ 69 w 150"/>
                <a:gd name="T37" fmla="*/ 105 h 131"/>
                <a:gd name="T38" fmla="*/ 60 w 150"/>
                <a:gd name="T39" fmla="*/ 126 h 131"/>
                <a:gd name="T40" fmla="*/ 48 w 150"/>
                <a:gd name="T41" fmla="*/ 91 h 131"/>
                <a:gd name="T42" fmla="*/ 55 w 150"/>
                <a:gd name="T43" fmla="*/ 79 h 131"/>
                <a:gd name="T44" fmla="*/ 51 w 150"/>
                <a:gd name="T45" fmla="*/ 77 h 131"/>
                <a:gd name="T46" fmla="*/ 44 w 150"/>
                <a:gd name="T47" fmla="*/ 79 h 131"/>
                <a:gd name="T48" fmla="*/ 59 w 150"/>
                <a:gd name="T49" fmla="*/ 58 h 131"/>
                <a:gd name="T50" fmla="*/ 77 w 150"/>
                <a:gd name="T51" fmla="*/ 51 h 131"/>
                <a:gd name="T52" fmla="*/ 88 w 150"/>
                <a:gd name="T53" fmla="*/ 55 h 131"/>
                <a:gd name="T54" fmla="*/ 83 w 150"/>
                <a:gd name="T55" fmla="*/ 49 h 131"/>
                <a:gd name="T56" fmla="*/ 62 w 150"/>
                <a:gd name="T57" fmla="*/ 48 h 131"/>
                <a:gd name="T58" fmla="*/ 41 w 150"/>
                <a:gd name="T59" fmla="*/ 40 h 131"/>
                <a:gd name="T60" fmla="*/ 36 w 150"/>
                <a:gd name="T61" fmla="*/ 37 h 131"/>
                <a:gd name="T62" fmla="*/ 19 w 150"/>
                <a:gd name="T63" fmla="*/ 45 h 131"/>
                <a:gd name="T64" fmla="*/ 0 w 150"/>
                <a:gd name="T65" fmla="*/ 4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0" h="131">
                  <a:moveTo>
                    <a:pt x="11" y="30"/>
                  </a:moveTo>
                  <a:cubicBezTo>
                    <a:pt x="14" y="26"/>
                    <a:pt x="14" y="26"/>
                    <a:pt x="14" y="26"/>
                  </a:cubicBezTo>
                  <a:cubicBezTo>
                    <a:pt x="33" y="20"/>
                    <a:pt x="33" y="20"/>
                    <a:pt x="33" y="20"/>
                  </a:cubicBezTo>
                  <a:cubicBezTo>
                    <a:pt x="33" y="20"/>
                    <a:pt x="35" y="9"/>
                    <a:pt x="44" y="6"/>
                  </a:cubicBezTo>
                  <a:cubicBezTo>
                    <a:pt x="53" y="2"/>
                    <a:pt x="62" y="0"/>
                    <a:pt x="67" y="6"/>
                  </a:cubicBezTo>
                  <a:cubicBezTo>
                    <a:pt x="71" y="12"/>
                    <a:pt x="69" y="14"/>
                    <a:pt x="71" y="17"/>
                  </a:cubicBezTo>
                  <a:cubicBezTo>
                    <a:pt x="74" y="19"/>
                    <a:pt x="80" y="19"/>
                    <a:pt x="82" y="21"/>
                  </a:cubicBezTo>
                  <a:cubicBezTo>
                    <a:pt x="84" y="23"/>
                    <a:pt x="86" y="26"/>
                    <a:pt x="87" y="28"/>
                  </a:cubicBezTo>
                  <a:cubicBezTo>
                    <a:pt x="88" y="29"/>
                    <a:pt x="89" y="31"/>
                    <a:pt x="89" y="34"/>
                  </a:cubicBezTo>
                  <a:cubicBezTo>
                    <a:pt x="89" y="36"/>
                    <a:pt x="86" y="41"/>
                    <a:pt x="88" y="43"/>
                  </a:cubicBezTo>
                  <a:cubicBezTo>
                    <a:pt x="91" y="45"/>
                    <a:pt x="96" y="49"/>
                    <a:pt x="101" y="49"/>
                  </a:cubicBezTo>
                  <a:cubicBezTo>
                    <a:pt x="105" y="50"/>
                    <a:pt x="114" y="48"/>
                    <a:pt x="119" y="50"/>
                  </a:cubicBezTo>
                  <a:cubicBezTo>
                    <a:pt x="125" y="52"/>
                    <a:pt x="124" y="57"/>
                    <a:pt x="128" y="56"/>
                  </a:cubicBezTo>
                  <a:cubicBezTo>
                    <a:pt x="131" y="55"/>
                    <a:pt x="131" y="49"/>
                    <a:pt x="135" y="54"/>
                  </a:cubicBezTo>
                  <a:cubicBezTo>
                    <a:pt x="139" y="59"/>
                    <a:pt x="146" y="60"/>
                    <a:pt x="146" y="60"/>
                  </a:cubicBezTo>
                  <a:cubicBezTo>
                    <a:pt x="146" y="60"/>
                    <a:pt x="145" y="63"/>
                    <a:pt x="146" y="67"/>
                  </a:cubicBezTo>
                  <a:cubicBezTo>
                    <a:pt x="146" y="71"/>
                    <a:pt x="150" y="75"/>
                    <a:pt x="150" y="75"/>
                  </a:cubicBezTo>
                  <a:cubicBezTo>
                    <a:pt x="144" y="77"/>
                    <a:pt x="144" y="77"/>
                    <a:pt x="144" y="77"/>
                  </a:cubicBezTo>
                  <a:cubicBezTo>
                    <a:pt x="144" y="82"/>
                    <a:pt x="144" y="82"/>
                    <a:pt x="144" y="82"/>
                  </a:cubicBezTo>
                  <a:cubicBezTo>
                    <a:pt x="144" y="82"/>
                    <a:pt x="143" y="81"/>
                    <a:pt x="135" y="80"/>
                  </a:cubicBezTo>
                  <a:cubicBezTo>
                    <a:pt x="127" y="78"/>
                    <a:pt x="128" y="76"/>
                    <a:pt x="126" y="81"/>
                  </a:cubicBezTo>
                  <a:cubicBezTo>
                    <a:pt x="123" y="86"/>
                    <a:pt x="126" y="91"/>
                    <a:pt x="125" y="94"/>
                  </a:cubicBezTo>
                  <a:cubicBezTo>
                    <a:pt x="125" y="98"/>
                    <a:pt x="124" y="101"/>
                    <a:pt x="121" y="102"/>
                  </a:cubicBezTo>
                  <a:cubicBezTo>
                    <a:pt x="117" y="102"/>
                    <a:pt x="114" y="105"/>
                    <a:pt x="113" y="102"/>
                  </a:cubicBezTo>
                  <a:cubicBezTo>
                    <a:pt x="112" y="100"/>
                    <a:pt x="112" y="90"/>
                    <a:pt x="109" y="89"/>
                  </a:cubicBezTo>
                  <a:cubicBezTo>
                    <a:pt x="107" y="87"/>
                    <a:pt x="103" y="91"/>
                    <a:pt x="103" y="91"/>
                  </a:cubicBezTo>
                  <a:cubicBezTo>
                    <a:pt x="98" y="94"/>
                    <a:pt x="98" y="94"/>
                    <a:pt x="98" y="94"/>
                  </a:cubicBezTo>
                  <a:cubicBezTo>
                    <a:pt x="96" y="92"/>
                    <a:pt x="96" y="92"/>
                    <a:pt x="96" y="92"/>
                  </a:cubicBezTo>
                  <a:cubicBezTo>
                    <a:pt x="96" y="92"/>
                    <a:pt x="105" y="75"/>
                    <a:pt x="101" y="71"/>
                  </a:cubicBezTo>
                  <a:cubicBezTo>
                    <a:pt x="98" y="66"/>
                    <a:pt x="93" y="64"/>
                    <a:pt x="93" y="64"/>
                  </a:cubicBezTo>
                  <a:cubicBezTo>
                    <a:pt x="88" y="64"/>
                    <a:pt x="88" y="64"/>
                    <a:pt x="88" y="64"/>
                  </a:cubicBezTo>
                  <a:cubicBezTo>
                    <a:pt x="88" y="64"/>
                    <a:pt x="88" y="58"/>
                    <a:pt x="85" y="61"/>
                  </a:cubicBezTo>
                  <a:cubicBezTo>
                    <a:pt x="82" y="63"/>
                    <a:pt x="82" y="69"/>
                    <a:pt x="79" y="70"/>
                  </a:cubicBezTo>
                  <a:cubicBezTo>
                    <a:pt x="77" y="71"/>
                    <a:pt x="70" y="75"/>
                    <a:pt x="70" y="75"/>
                  </a:cubicBezTo>
                  <a:cubicBezTo>
                    <a:pt x="72" y="79"/>
                    <a:pt x="72" y="79"/>
                    <a:pt x="72" y="79"/>
                  </a:cubicBezTo>
                  <a:cubicBezTo>
                    <a:pt x="70" y="84"/>
                    <a:pt x="70" y="84"/>
                    <a:pt x="70" y="84"/>
                  </a:cubicBezTo>
                  <a:cubicBezTo>
                    <a:pt x="67" y="86"/>
                    <a:pt x="67" y="86"/>
                    <a:pt x="67" y="86"/>
                  </a:cubicBezTo>
                  <a:cubicBezTo>
                    <a:pt x="67" y="86"/>
                    <a:pt x="70" y="95"/>
                    <a:pt x="69" y="105"/>
                  </a:cubicBezTo>
                  <a:cubicBezTo>
                    <a:pt x="68" y="116"/>
                    <a:pt x="63" y="116"/>
                    <a:pt x="63" y="119"/>
                  </a:cubicBezTo>
                  <a:cubicBezTo>
                    <a:pt x="63" y="122"/>
                    <a:pt x="63" y="125"/>
                    <a:pt x="60" y="126"/>
                  </a:cubicBezTo>
                  <a:cubicBezTo>
                    <a:pt x="58" y="127"/>
                    <a:pt x="53" y="131"/>
                    <a:pt x="49" y="119"/>
                  </a:cubicBezTo>
                  <a:cubicBezTo>
                    <a:pt x="46" y="107"/>
                    <a:pt x="46" y="96"/>
                    <a:pt x="48" y="91"/>
                  </a:cubicBezTo>
                  <a:cubicBezTo>
                    <a:pt x="50" y="85"/>
                    <a:pt x="53" y="81"/>
                    <a:pt x="53" y="81"/>
                  </a:cubicBezTo>
                  <a:cubicBezTo>
                    <a:pt x="55" y="79"/>
                    <a:pt x="55" y="79"/>
                    <a:pt x="55" y="79"/>
                  </a:cubicBezTo>
                  <a:cubicBezTo>
                    <a:pt x="55" y="79"/>
                    <a:pt x="61" y="70"/>
                    <a:pt x="57" y="71"/>
                  </a:cubicBezTo>
                  <a:cubicBezTo>
                    <a:pt x="53" y="73"/>
                    <a:pt x="51" y="77"/>
                    <a:pt x="51" y="77"/>
                  </a:cubicBezTo>
                  <a:cubicBezTo>
                    <a:pt x="49" y="82"/>
                    <a:pt x="49" y="82"/>
                    <a:pt x="49" y="82"/>
                  </a:cubicBezTo>
                  <a:cubicBezTo>
                    <a:pt x="44" y="79"/>
                    <a:pt x="44" y="79"/>
                    <a:pt x="44" y="79"/>
                  </a:cubicBezTo>
                  <a:cubicBezTo>
                    <a:pt x="44" y="79"/>
                    <a:pt x="51" y="70"/>
                    <a:pt x="52" y="67"/>
                  </a:cubicBezTo>
                  <a:cubicBezTo>
                    <a:pt x="52" y="64"/>
                    <a:pt x="51" y="61"/>
                    <a:pt x="59" y="58"/>
                  </a:cubicBezTo>
                  <a:cubicBezTo>
                    <a:pt x="67" y="55"/>
                    <a:pt x="68" y="58"/>
                    <a:pt x="72" y="56"/>
                  </a:cubicBezTo>
                  <a:cubicBezTo>
                    <a:pt x="76" y="55"/>
                    <a:pt x="74" y="50"/>
                    <a:pt x="77" y="51"/>
                  </a:cubicBezTo>
                  <a:cubicBezTo>
                    <a:pt x="81" y="52"/>
                    <a:pt x="83" y="54"/>
                    <a:pt x="83" y="54"/>
                  </a:cubicBezTo>
                  <a:cubicBezTo>
                    <a:pt x="88" y="55"/>
                    <a:pt x="88" y="55"/>
                    <a:pt x="88" y="55"/>
                  </a:cubicBezTo>
                  <a:cubicBezTo>
                    <a:pt x="87" y="50"/>
                    <a:pt x="87" y="50"/>
                    <a:pt x="87" y="50"/>
                  </a:cubicBezTo>
                  <a:cubicBezTo>
                    <a:pt x="83" y="49"/>
                    <a:pt x="83" y="49"/>
                    <a:pt x="83" y="49"/>
                  </a:cubicBezTo>
                  <a:cubicBezTo>
                    <a:pt x="80" y="43"/>
                    <a:pt x="80" y="43"/>
                    <a:pt x="80" y="43"/>
                  </a:cubicBezTo>
                  <a:cubicBezTo>
                    <a:pt x="80" y="43"/>
                    <a:pt x="67" y="50"/>
                    <a:pt x="62" y="48"/>
                  </a:cubicBezTo>
                  <a:cubicBezTo>
                    <a:pt x="57" y="47"/>
                    <a:pt x="53" y="41"/>
                    <a:pt x="50" y="40"/>
                  </a:cubicBezTo>
                  <a:cubicBezTo>
                    <a:pt x="47" y="40"/>
                    <a:pt x="41" y="40"/>
                    <a:pt x="41" y="40"/>
                  </a:cubicBezTo>
                  <a:cubicBezTo>
                    <a:pt x="37" y="40"/>
                    <a:pt x="37" y="40"/>
                    <a:pt x="37" y="40"/>
                  </a:cubicBezTo>
                  <a:cubicBezTo>
                    <a:pt x="36" y="37"/>
                    <a:pt x="36" y="37"/>
                    <a:pt x="36" y="37"/>
                  </a:cubicBezTo>
                  <a:cubicBezTo>
                    <a:pt x="36" y="37"/>
                    <a:pt x="36" y="38"/>
                    <a:pt x="29" y="41"/>
                  </a:cubicBezTo>
                  <a:cubicBezTo>
                    <a:pt x="22" y="44"/>
                    <a:pt x="24" y="47"/>
                    <a:pt x="19" y="45"/>
                  </a:cubicBezTo>
                  <a:cubicBezTo>
                    <a:pt x="14" y="42"/>
                    <a:pt x="17" y="40"/>
                    <a:pt x="12" y="40"/>
                  </a:cubicBezTo>
                  <a:cubicBezTo>
                    <a:pt x="7" y="39"/>
                    <a:pt x="7" y="42"/>
                    <a:pt x="0" y="40"/>
                  </a:cubicBezTo>
                  <a:lnTo>
                    <a:pt x="1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6" name="Freeform 206">
              <a:extLst>
                <a:ext uri="{FF2B5EF4-FFF2-40B4-BE49-F238E27FC236}">
                  <a16:creationId xmlns:a16="http://schemas.microsoft.com/office/drawing/2014/main" xmlns="" id="{A0081DBB-D169-42AB-A83A-8442CE20691C}"/>
                </a:ext>
              </a:extLst>
            </p:cNvPr>
            <p:cNvSpPr>
              <a:spLocks/>
            </p:cNvSpPr>
            <p:nvPr/>
          </p:nvSpPr>
          <p:spPr bwMode="auto">
            <a:xfrm>
              <a:off x="3985418" y="1257299"/>
              <a:ext cx="3717273" cy="2313530"/>
            </a:xfrm>
            <a:custGeom>
              <a:avLst/>
              <a:gdLst>
                <a:gd name="connsiteX0" fmla="*/ 3593571 w 3717271"/>
                <a:gd name="connsiteY0" fmla="*/ 0 h 2313532"/>
                <a:gd name="connsiteX1" fmla="*/ 3717271 w 3717271"/>
                <a:gd name="connsiteY1" fmla="*/ 0 h 2313532"/>
                <a:gd name="connsiteX2" fmla="*/ 3711832 w 3717271"/>
                <a:gd name="connsiteY2" fmla="*/ 5313 h 2313532"/>
                <a:gd name="connsiteX3" fmla="*/ 3701617 w 3717271"/>
                <a:gd name="connsiteY3" fmla="*/ 8795 h 2313532"/>
                <a:gd name="connsiteX4" fmla="*/ 3682492 w 3717271"/>
                <a:gd name="connsiteY4" fmla="*/ 8795 h 2313532"/>
                <a:gd name="connsiteX5" fmla="*/ 3677276 w 3717271"/>
                <a:gd name="connsiteY5" fmla="*/ 19239 h 2313532"/>
                <a:gd name="connsiteX6" fmla="*/ 3668582 w 3717271"/>
                <a:gd name="connsiteY6" fmla="*/ 22720 h 2313532"/>
                <a:gd name="connsiteX7" fmla="*/ 3668582 w 3717271"/>
                <a:gd name="connsiteY7" fmla="*/ 31424 h 2313532"/>
                <a:gd name="connsiteX8" fmla="*/ 3672060 w 3717271"/>
                <a:gd name="connsiteY8" fmla="*/ 52313 h 2313532"/>
                <a:gd name="connsiteX9" fmla="*/ 3647718 w 3717271"/>
                <a:gd name="connsiteY9" fmla="*/ 55794 h 2313532"/>
                <a:gd name="connsiteX10" fmla="*/ 3651196 w 3717271"/>
                <a:gd name="connsiteY10" fmla="*/ 81906 h 2313532"/>
                <a:gd name="connsiteX11" fmla="*/ 3616422 w 3717271"/>
                <a:gd name="connsiteY11" fmla="*/ 108017 h 2313532"/>
                <a:gd name="connsiteX12" fmla="*/ 3593820 w 3717271"/>
                <a:gd name="connsiteY12" fmla="*/ 10535 h 2313532"/>
                <a:gd name="connsiteX13" fmla="*/ 549212 w 3717271"/>
                <a:gd name="connsiteY13" fmla="*/ 0 h 2313532"/>
                <a:gd name="connsiteX14" fmla="*/ 569202 w 3717271"/>
                <a:gd name="connsiteY14" fmla="*/ 0 h 2313532"/>
                <a:gd name="connsiteX15" fmla="*/ 572021 w 3717271"/>
                <a:gd name="connsiteY15" fmla="*/ 10535 h 2313532"/>
                <a:gd name="connsiteX16" fmla="*/ 577237 w 3717271"/>
                <a:gd name="connsiteY16" fmla="*/ 20980 h 2313532"/>
                <a:gd name="connsiteX17" fmla="*/ 594623 w 3717271"/>
                <a:gd name="connsiteY17" fmla="*/ 24461 h 2313532"/>
                <a:gd name="connsiteX18" fmla="*/ 610271 w 3717271"/>
                <a:gd name="connsiteY18" fmla="*/ 26202 h 2313532"/>
                <a:gd name="connsiteX19" fmla="*/ 627658 w 3717271"/>
                <a:gd name="connsiteY19" fmla="*/ 15757 h 2313532"/>
                <a:gd name="connsiteX20" fmla="*/ 650261 w 3717271"/>
                <a:gd name="connsiteY20" fmla="*/ 22720 h 2313532"/>
                <a:gd name="connsiteX21" fmla="*/ 705898 w 3717271"/>
                <a:gd name="connsiteY21" fmla="*/ 15757 h 2313532"/>
                <a:gd name="connsiteX22" fmla="*/ 740671 w 3717271"/>
                <a:gd name="connsiteY22" fmla="*/ 91 h 2313532"/>
                <a:gd name="connsiteX23" fmla="*/ 773706 w 3717271"/>
                <a:gd name="connsiteY23" fmla="*/ 91 h 2313532"/>
                <a:gd name="connsiteX24" fmla="*/ 773767 w 3717271"/>
                <a:gd name="connsiteY24" fmla="*/ 0 h 2313532"/>
                <a:gd name="connsiteX25" fmla="*/ 3169296 w 3717271"/>
                <a:gd name="connsiteY25" fmla="*/ 0 h 2313532"/>
                <a:gd name="connsiteX26" fmla="*/ 3167929 w 3717271"/>
                <a:gd name="connsiteY26" fmla="*/ 7788 h 2313532"/>
                <a:gd name="connsiteX27" fmla="*/ 3188711 w 3717271"/>
                <a:gd name="connsiteY27" fmla="*/ 7054 h 2313532"/>
                <a:gd name="connsiteX28" fmla="*/ 3200881 w 3717271"/>
                <a:gd name="connsiteY28" fmla="*/ 24461 h 2313532"/>
                <a:gd name="connsiteX29" fmla="*/ 3221745 w 3717271"/>
                <a:gd name="connsiteY29" fmla="*/ 43609 h 2313532"/>
                <a:gd name="connsiteX30" fmla="*/ 3242609 w 3717271"/>
                <a:gd name="connsiteY30" fmla="*/ 26202 h 2313532"/>
                <a:gd name="connsiteX31" fmla="*/ 3275644 w 3717271"/>
                <a:gd name="connsiteY31" fmla="*/ 48831 h 2313532"/>
                <a:gd name="connsiteX32" fmla="*/ 3287815 w 3717271"/>
                <a:gd name="connsiteY32" fmla="*/ 61017 h 2313532"/>
                <a:gd name="connsiteX33" fmla="*/ 3284337 w 3717271"/>
                <a:gd name="connsiteY33" fmla="*/ 90609 h 2313532"/>
                <a:gd name="connsiteX34" fmla="*/ 3268689 w 3717271"/>
                <a:gd name="connsiteY34" fmla="*/ 121942 h 2313532"/>
                <a:gd name="connsiteX35" fmla="*/ 3268689 w 3717271"/>
                <a:gd name="connsiteY35" fmla="*/ 160239 h 2313532"/>
                <a:gd name="connsiteX36" fmla="*/ 3261735 w 3717271"/>
                <a:gd name="connsiteY36" fmla="*/ 184609 h 2313532"/>
                <a:gd name="connsiteX37" fmla="*/ 3242609 w 3717271"/>
                <a:gd name="connsiteY37" fmla="*/ 207239 h 2313532"/>
                <a:gd name="connsiteX38" fmla="*/ 3242609 w 3717271"/>
                <a:gd name="connsiteY38" fmla="*/ 217683 h 2313532"/>
                <a:gd name="connsiteX39" fmla="*/ 3228700 w 3717271"/>
                <a:gd name="connsiteY39" fmla="*/ 224646 h 2313532"/>
                <a:gd name="connsiteX40" fmla="*/ 3223484 w 3717271"/>
                <a:gd name="connsiteY40" fmla="*/ 254239 h 2313532"/>
                <a:gd name="connsiteX41" fmla="*/ 3193927 w 3717271"/>
                <a:gd name="connsiteY41" fmla="*/ 275127 h 2313532"/>
                <a:gd name="connsiteX42" fmla="*/ 3186972 w 3717271"/>
                <a:gd name="connsiteY42" fmla="*/ 297757 h 2313532"/>
                <a:gd name="connsiteX43" fmla="*/ 3173063 w 3717271"/>
                <a:gd name="connsiteY43" fmla="*/ 306461 h 2313532"/>
                <a:gd name="connsiteX44" fmla="*/ 3166108 w 3717271"/>
                <a:gd name="connsiteY44" fmla="*/ 323868 h 2313532"/>
                <a:gd name="connsiteX45" fmla="*/ 3148722 w 3717271"/>
                <a:gd name="connsiteY45" fmla="*/ 327350 h 2313532"/>
                <a:gd name="connsiteX46" fmla="*/ 3133074 w 3717271"/>
                <a:gd name="connsiteY46" fmla="*/ 355201 h 2313532"/>
                <a:gd name="connsiteX47" fmla="*/ 3115687 w 3717271"/>
                <a:gd name="connsiteY47" fmla="*/ 348238 h 2313532"/>
                <a:gd name="connsiteX48" fmla="*/ 3112210 w 3717271"/>
                <a:gd name="connsiteY48" fmla="*/ 330831 h 2313532"/>
                <a:gd name="connsiteX49" fmla="*/ 3087868 w 3717271"/>
                <a:gd name="connsiteY49" fmla="*/ 327350 h 2313532"/>
                <a:gd name="connsiteX50" fmla="*/ 3080914 w 3717271"/>
                <a:gd name="connsiteY50" fmla="*/ 341276 h 2313532"/>
                <a:gd name="connsiteX51" fmla="*/ 3051356 w 3717271"/>
                <a:gd name="connsiteY51" fmla="*/ 360424 h 2313532"/>
                <a:gd name="connsiteX52" fmla="*/ 3039186 w 3717271"/>
                <a:gd name="connsiteY52" fmla="*/ 381312 h 2313532"/>
                <a:gd name="connsiteX53" fmla="*/ 3042663 w 3717271"/>
                <a:gd name="connsiteY53" fmla="*/ 398720 h 2313532"/>
                <a:gd name="connsiteX54" fmla="*/ 3014844 w 3717271"/>
                <a:gd name="connsiteY54" fmla="*/ 428312 h 2313532"/>
                <a:gd name="connsiteX55" fmla="*/ 3007890 w 3717271"/>
                <a:gd name="connsiteY55" fmla="*/ 437016 h 2313532"/>
                <a:gd name="connsiteX56" fmla="*/ 3016583 w 3717271"/>
                <a:gd name="connsiteY56" fmla="*/ 466609 h 2313532"/>
                <a:gd name="connsiteX57" fmla="*/ 3028754 w 3717271"/>
                <a:gd name="connsiteY57" fmla="*/ 496201 h 2313532"/>
                <a:gd name="connsiteX58" fmla="*/ 3044402 w 3717271"/>
                <a:gd name="connsiteY58" fmla="*/ 518831 h 2313532"/>
                <a:gd name="connsiteX59" fmla="*/ 3037447 w 3717271"/>
                <a:gd name="connsiteY59" fmla="*/ 541460 h 2313532"/>
                <a:gd name="connsiteX60" fmla="*/ 3037447 w 3717271"/>
                <a:gd name="connsiteY60" fmla="*/ 560609 h 2313532"/>
                <a:gd name="connsiteX61" fmla="*/ 3009628 w 3717271"/>
                <a:gd name="connsiteY61" fmla="*/ 571053 h 2313532"/>
                <a:gd name="connsiteX62" fmla="*/ 2987026 w 3717271"/>
                <a:gd name="connsiteY62" fmla="*/ 586720 h 2313532"/>
                <a:gd name="connsiteX63" fmla="*/ 2981810 w 3717271"/>
                <a:gd name="connsiteY63" fmla="*/ 560609 h 2313532"/>
                <a:gd name="connsiteX64" fmla="*/ 2990503 w 3717271"/>
                <a:gd name="connsiteY64" fmla="*/ 541460 h 2313532"/>
                <a:gd name="connsiteX65" fmla="*/ 2993980 w 3717271"/>
                <a:gd name="connsiteY65" fmla="*/ 494461 h 2313532"/>
                <a:gd name="connsiteX66" fmla="*/ 2967900 w 3717271"/>
                <a:gd name="connsiteY66" fmla="*/ 487498 h 2313532"/>
                <a:gd name="connsiteX67" fmla="*/ 2957468 w 3717271"/>
                <a:gd name="connsiteY67" fmla="*/ 480535 h 2313532"/>
                <a:gd name="connsiteX68" fmla="*/ 2947036 w 3717271"/>
                <a:gd name="connsiteY68" fmla="*/ 470090 h 2313532"/>
                <a:gd name="connsiteX69" fmla="*/ 2962684 w 3717271"/>
                <a:gd name="connsiteY69" fmla="*/ 447461 h 2313532"/>
                <a:gd name="connsiteX70" fmla="*/ 2910525 w 3717271"/>
                <a:gd name="connsiteY70" fmla="*/ 442238 h 2313532"/>
                <a:gd name="connsiteX71" fmla="*/ 2889661 w 3717271"/>
                <a:gd name="connsiteY71" fmla="*/ 459646 h 2313532"/>
                <a:gd name="connsiteX72" fmla="*/ 2882706 w 3717271"/>
                <a:gd name="connsiteY72" fmla="*/ 442238 h 2313532"/>
                <a:gd name="connsiteX73" fmla="*/ 2893138 w 3717271"/>
                <a:gd name="connsiteY73" fmla="*/ 416127 h 2313532"/>
                <a:gd name="connsiteX74" fmla="*/ 2884445 w 3717271"/>
                <a:gd name="connsiteY74" fmla="*/ 398720 h 2313532"/>
                <a:gd name="connsiteX75" fmla="*/ 2865319 w 3717271"/>
                <a:gd name="connsiteY75" fmla="*/ 412646 h 2313532"/>
                <a:gd name="connsiteX76" fmla="*/ 2842717 w 3717271"/>
                <a:gd name="connsiteY76" fmla="*/ 435275 h 2313532"/>
                <a:gd name="connsiteX77" fmla="*/ 2830546 w 3717271"/>
                <a:gd name="connsiteY77" fmla="*/ 438757 h 2313532"/>
                <a:gd name="connsiteX78" fmla="*/ 2823591 w 3717271"/>
                <a:gd name="connsiteY78" fmla="*/ 450942 h 2313532"/>
                <a:gd name="connsiteX79" fmla="*/ 2797511 w 3717271"/>
                <a:gd name="connsiteY79" fmla="*/ 466609 h 2313532"/>
                <a:gd name="connsiteX80" fmla="*/ 2816637 w 3717271"/>
                <a:gd name="connsiteY80" fmla="*/ 501423 h 2313532"/>
                <a:gd name="connsiteX81" fmla="*/ 2846194 w 3717271"/>
                <a:gd name="connsiteY81" fmla="*/ 497942 h 2313532"/>
                <a:gd name="connsiteX82" fmla="*/ 2867058 w 3717271"/>
                <a:gd name="connsiteY82" fmla="*/ 494461 h 2313532"/>
                <a:gd name="connsiteX83" fmla="*/ 2893138 w 3717271"/>
                <a:gd name="connsiteY83" fmla="*/ 503164 h 2313532"/>
                <a:gd name="connsiteX84" fmla="*/ 2901831 w 3717271"/>
                <a:gd name="connsiteY84" fmla="*/ 508386 h 2313532"/>
                <a:gd name="connsiteX85" fmla="*/ 2874013 w 3717271"/>
                <a:gd name="connsiteY85" fmla="*/ 515349 h 2313532"/>
                <a:gd name="connsiteX86" fmla="*/ 2851410 w 3717271"/>
                <a:gd name="connsiteY86" fmla="*/ 539720 h 2313532"/>
                <a:gd name="connsiteX87" fmla="*/ 2835762 w 3717271"/>
                <a:gd name="connsiteY87" fmla="*/ 560609 h 2313532"/>
                <a:gd name="connsiteX88" fmla="*/ 2839239 w 3717271"/>
                <a:gd name="connsiteY88" fmla="*/ 586720 h 2313532"/>
                <a:gd name="connsiteX89" fmla="*/ 2867058 w 3717271"/>
                <a:gd name="connsiteY89" fmla="*/ 626757 h 2313532"/>
                <a:gd name="connsiteX90" fmla="*/ 2880967 w 3717271"/>
                <a:gd name="connsiteY90" fmla="*/ 651127 h 2313532"/>
                <a:gd name="connsiteX91" fmla="*/ 2882706 w 3717271"/>
                <a:gd name="connsiteY91" fmla="*/ 673757 h 2313532"/>
                <a:gd name="connsiteX92" fmla="*/ 2865319 w 3717271"/>
                <a:gd name="connsiteY92" fmla="*/ 685942 h 2313532"/>
                <a:gd name="connsiteX93" fmla="*/ 2886183 w 3717271"/>
                <a:gd name="connsiteY93" fmla="*/ 699868 h 2313532"/>
                <a:gd name="connsiteX94" fmla="*/ 2875751 w 3717271"/>
                <a:gd name="connsiteY94" fmla="*/ 722497 h 2313532"/>
                <a:gd name="connsiteX95" fmla="*/ 2874013 w 3717271"/>
                <a:gd name="connsiteY95" fmla="*/ 743386 h 2313532"/>
                <a:gd name="connsiteX96" fmla="*/ 2860103 w 3717271"/>
                <a:gd name="connsiteY96" fmla="*/ 752090 h 2313532"/>
                <a:gd name="connsiteX97" fmla="*/ 2853149 w 3717271"/>
                <a:gd name="connsiteY97" fmla="*/ 772979 h 2313532"/>
                <a:gd name="connsiteX98" fmla="*/ 2834023 w 3717271"/>
                <a:gd name="connsiteY98" fmla="*/ 786905 h 2313532"/>
                <a:gd name="connsiteX99" fmla="*/ 2830546 w 3717271"/>
                <a:gd name="connsiteY99" fmla="*/ 825201 h 2313532"/>
                <a:gd name="connsiteX100" fmla="*/ 2813159 w 3717271"/>
                <a:gd name="connsiteY100" fmla="*/ 840868 h 2313532"/>
                <a:gd name="connsiteX101" fmla="*/ 2781863 w 3717271"/>
                <a:gd name="connsiteY101" fmla="*/ 860016 h 2313532"/>
                <a:gd name="connsiteX102" fmla="*/ 2760999 w 3717271"/>
                <a:gd name="connsiteY102" fmla="*/ 870460 h 2313532"/>
                <a:gd name="connsiteX103" fmla="*/ 2764477 w 3717271"/>
                <a:gd name="connsiteY103" fmla="*/ 889608 h 2313532"/>
                <a:gd name="connsiteX104" fmla="*/ 2726226 w 3717271"/>
                <a:gd name="connsiteY104" fmla="*/ 894830 h 2313532"/>
                <a:gd name="connsiteX105" fmla="*/ 2705362 w 3717271"/>
                <a:gd name="connsiteY105" fmla="*/ 905275 h 2313532"/>
                <a:gd name="connsiteX106" fmla="*/ 2667111 w 3717271"/>
                <a:gd name="connsiteY106" fmla="*/ 912238 h 2313532"/>
                <a:gd name="connsiteX107" fmla="*/ 2660157 w 3717271"/>
                <a:gd name="connsiteY107" fmla="*/ 922682 h 2313532"/>
                <a:gd name="connsiteX108" fmla="*/ 2647986 w 3717271"/>
                <a:gd name="connsiteY108" fmla="*/ 927904 h 2313532"/>
                <a:gd name="connsiteX109" fmla="*/ 2651463 w 3717271"/>
                <a:gd name="connsiteY109" fmla="*/ 947053 h 2313532"/>
                <a:gd name="connsiteX110" fmla="*/ 2642770 w 3717271"/>
                <a:gd name="connsiteY110" fmla="*/ 943571 h 2313532"/>
                <a:gd name="connsiteX111" fmla="*/ 2632338 w 3717271"/>
                <a:gd name="connsiteY111" fmla="*/ 926164 h 2313532"/>
                <a:gd name="connsiteX112" fmla="*/ 2634077 w 3717271"/>
                <a:gd name="connsiteY112" fmla="*/ 910497 h 2313532"/>
                <a:gd name="connsiteX113" fmla="*/ 2599304 w 3717271"/>
                <a:gd name="connsiteY113" fmla="*/ 919201 h 2313532"/>
                <a:gd name="connsiteX114" fmla="*/ 2571485 w 3717271"/>
                <a:gd name="connsiteY114" fmla="*/ 948793 h 2313532"/>
                <a:gd name="connsiteX115" fmla="*/ 2548882 w 3717271"/>
                <a:gd name="connsiteY115" fmla="*/ 969682 h 2313532"/>
                <a:gd name="connsiteX116" fmla="*/ 2573224 w 3717271"/>
                <a:gd name="connsiteY116" fmla="*/ 1018423 h 2313532"/>
                <a:gd name="connsiteX117" fmla="*/ 2585394 w 3717271"/>
                <a:gd name="connsiteY117" fmla="*/ 1034089 h 2313532"/>
                <a:gd name="connsiteX118" fmla="*/ 2597565 w 3717271"/>
                <a:gd name="connsiteY118" fmla="*/ 1054978 h 2313532"/>
                <a:gd name="connsiteX119" fmla="*/ 2614952 w 3717271"/>
                <a:gd name="connsiteY119" fmla="*/ 1077608 h 2313532"/>
                <a:gd name="connsiteX120" fmla="*/ 2625384 w 3717271"/>
                <a:gd name="connsiteY120" fmla="*/ 1136793 h 2313532"/>
                <a:gd name="connsiteX121" fmla="*/ 2599304 w 3717271"/>
                <a:gd name="connsiteY121" fmla="*/ 1183793 h 2313532"/>
                <a:gd name="connsiteX122" fmla="*/ 2552360 w 3717271"/>
                <a:gd name="connsiteY122" fmla="*/ 1183793 h 2313532"/>
                <a:gd name="connsiteX123" fmla="*/ 2554098 w 3717271"/>
                <a:gd name="connsiteY123" fmla="*/ 1204682 h 2313532"/>
                <a:gd name="connsiteX124" fmla="*/ 2543666 w 3717271"/>
                <a:gd name="connsiteY124" fmla="*/ 1230793 h 2313532"/>
                <a:gd name="connsiteX125" fmla="*/ 2526280 w 3717271"/>
                <a:gd name="connsiteY125" fmla="*/ 1199460 h 2313532"/>
                <a:gd name="connsiteX126" fmla="*/ 2500200 w 3717271"/>
                <a:gd name="connsiteY126" fmla="*/ 1176830 h 2313532"/>
                <a:gd name="connsiteX127" fmla="*/ 2489768 w 3717271"/>
                <a:gd name="connsiteY127" fmla="*/ 1147237 h 2313532"/>
                <a:gd name="connsiteX128" fmla="*/ 2465426 w 3717271"/>
                <a:gd name="connsiteY128" fmla="*/ 1140275 h 2313532"/>
                <a:gd name="connsiteX129" fmla="*/ 2453256 w 3717271"/>
                <a:gd name="connsiteY129" fmla="*/ 1121126 h 2313532"/>
                <a:gd name="connsiteX130" fmla="*/ 2437608 w 3717271"/>
                <a:gd name="connsiteY130" fmla="*/ 1138534 h 2313532"/>
                <a:gd name="connsiteX131" fmla="*/ 2427176 w 3717271"/>
                <a:gd name="connsiteY131" fmla="*/ 1194237 h 2313532"/>
                <a:gd name="connsiteX132" fmla="*/ 2435869 w 3717271"/>
                <a:gd name="connsiteY132" fmla="*/ 1241237 h 2313532"/>
                <a:gd name="connsiteX133" fmla="*/ 2467165 w 3717271"/>
                <a:gd name="connsiteY133" fmla="*/ 1279534 h 2313532"/>
                <a:gd name="connsiteX134" fmla="*/ 2507154 w 3717271"/>
                <a:gd name="connsiteY134" fmla="*/ 1345682 h 2313532"/>
                <a:gd name="connsiteX135" fmla="*/ 2510632 w 3717271"/>
                <a:gd name="connsiteY135" fmla="*/ 1377015 h 2313532"/>
                <a:gd name="connsiteX136" fmla="*/ 2519325 w 3717271"/>
                <a:gd name="connsiteY136" fmla="*/ 1403126 h 2313532"/>
                <a:gd name="connsiteX137" fmla="*/ 2500200 w 3717271"/>
                <a:gd name="connsiteY137" fmla="*/ 1404867 h 2313532"/>
                <a:gd name="connsiteX138" fmla="*/ 2472381 w 3717271"/>
                <a:gd name="connsiteY138" fmla="*/ 1382237 h 2313532"/>
                <a:gd name="connsiteX139" fmla="*/ 2442824 w 3717271"/>
                <a:gd name="connsiteY139" fmla="*/ 1326533 h 2313532"/>
                <a:gd name="connsiteX140" fmla="*/ 2428914 w 3717271"/>
                <a:gd name="connsiteY140" fmla="*/ 1269089 h 2313532"/>
                <a:gd name="connsiteX141" fmla="*/ 2406312 w 3717271"/>
                <a:gd name="connsiteY141" fmla="*/ 1216867 h 2313532"/>
                <a:gd name="connsiteX142" fmla="*/ 2416744 w 3717271"/>
                <a:gd name="connsiteY142" fmla="*/ 1162904 h 2313532"/>
                <a:gd name="connsiteX143" fmla="*/ 2406312 w 3717271"/>
                <a:gd name="connsiteY143" fmla="*/ 1121126 h 2313532"/>
                <a:gd name="connsiteX144" fmla="*/ 2390664 w 3717271"/>
                <a:gd name="connsiteY144" fmla="*/ 1082830 h 2313532"/>
                <a:gd name="connsiteX145" fmla="*/ 2375016 w 3717271"/>
                <a:gd name="connsiteY145" fmla="*/ 1041052 h 2313532"/>
                <a:gd name="connsiteX146" fmla="*/ 2357629 w 3717271"/>
                <a:gd name="connsiteY146" fmla="*/ 1035830 h 2313532"/>
                <a:gd name="connsiteX147" fmla="*/ 2326333 w 3717271"/>
                <a:gd name="connsiteY147" fmla="*/ 1056719 h 2313532"/>
                <a:gd name="connsiteX148" fmla="*/ 2312424 w 3717271"/>
                <a:gd name="connsiteY148" fmla="*/ 1048015 h 2313532"/>
                <a:gd name="connsiteX149" fmla="*/ 2312424 w 3717271"/>
                <a:gd name="connsiteY149" fmla="*/ 1034089 h 2313532"/>
                <a:gd name="connsiteX150" fmla="*/ 2326333 w 3717271"/>
                <a:gd name="connsiteY150" fmla="*/ 1001015 h 2313532"/>
                <a:gd name="connsiteX151" fmla="*/ 2305469 w 3717271"/>
                <a:gd name="connsiteY151" fmla="*/ 985349 h 2313532"/>
                <a:gd name="connsiteX152" fmla="*/ 2305469 w 3717271"/>
                <a:gd name="connsiteY152" fmla="*/ 950534 h 2313532"/>
                <a:gd name="connsiteX153" fmla="*/ 2295037 w 3717271"/>
                <a:gd name="connsiteY153" fmla="*/ 952275 h 2313532"/>
                <a:gd name="connsiteX154" fmla="*/ 2272435 w 3717271"/>
                <a:gd name="connsiteY154" fmla="*/ 926164 h 2313532"/>
                <a:gd name="connsiteX155" fmla="*/ 2262003 w 3717271"/>
                <a:gd name="connsiteY155" fmla="*/ 891349 h 2313532"/>
                <a:gd name="connsiteX156" fmla="*/ 2239400 w 3717271"/>
                <a:gd name="connsiteY156" fmla="*/ 872201 h 2313532"/>
                <a:gd name="connsiteX157" fmla="*/ 2239400 w 3717271"/>
                <a:gd name="connsiteY157" fmla="*/ 882645 h 2313532"/>
                <a:gd name="connsiteX158" fmla="*/ 2239400 w 3717271"/>
                <a:gd name="connsiteY158" fmla="*/ 907016 h 2313532"/>
                <a:gd name="connsiteX159" fmla="*/ 2222013 w 3717271"/>
                <a:gd name="connsiteY159" fmla="*/ 915719 h 2313532"/>
                <a:gd name="connsiteX160" fmla="*/ 2201149 w 3717271"/>
                <a:gd name="connsiteY160" fmla="*/ 922682 h 2313532"/>
                <a:gd name="connsiteX161" fmla="*/ 2185501 w 3717271"/>
                <a:gd name="connsiteY161" fmla="*/ 913979 h 2313532"/>
                <a:gd name="connsiteX162" fmla="*/ 2171592 w 3717271"/>
                <a:gd name="connsiteY162" fmla="*/ 929645 h 2313532"/>
                <a:gd name="connsiteX163" fmla="*/ 2161160 w 3717271"/>
                <a:gd name="connsiteY163" fmla="*/ 938349 h 2313532"/>
                <a:gd name="connsiteX164" fmla="*/ 2157683 w 3717271"/>
                <a:gd name="connsiteY164" fmla="*/ 959238 h 2313532"/>
                <a:gd name="connsiteX165" fmla="*/ 2128125 w 3717271"/>
                <a:gd name="connsiteY165" fmla="*/ 969682 h 2313532"/>
                <a:gd name="connsiteX166" fmla="*/ 2105523 w 3717271"/>
                <a:gd name="connsiteY166" fmla="*/ 1001015 h 2313532"/>
                <a:gd name="connsiteX167" fmla="*/ 2089875 w 3717271"/>
                <a:gd name="connsiteY167" fmla="*/ 1020164 h 2313532"/>
                <a:gd name="connsiteX168" fmla="*/ 2065534 w 3717271"/>
                <a:gd name="connsiteY168" fmla="*/ 1030608 h 2313532"/>
                <a:gd name="connsiteX169" fmla="*/ 2053363 w 3717271"/>
                <a:gd name="connsiteY169" fmla="*/ 1048015 h 2313532"/>
                <a:gd name="connsiteX170" fmla="*/ 2035976 w 3717271"/>
                <a:gd name="connsiteY170" fmla="*/ 1054978 h 2313532"/>
                <a:gd name="connsiteX171" fmla="*/ 2018590 w 3717271"/>
                <a:gd name="connsiteY171" fmla="*/ 1065423 h 2313532"/>
                <a:gd name="connsiteX172" fmla="*/ 2018590 w 3717271"/>
                <a:gd name="connsiteY172" fmla="*/ 1089793 h 2313532"/>
                <a:gd name="connsiteX173" fmla="*/ 2013374 w 3717271"/>
                <a:gd name="connsiteY173" fmla="*/ 1115904 h 2313532"/>
                <a:gd name="connsiteX174" fmla="*/ 2016851 w 3717271"/>
                <a:gd name="connsiteY174" fmla="*/ 1145497 h 2313532"/>
                <a:gd name="connsiteX175" fmla="*/ 2008158 w 3717271"/>
                <a:gd name="connsiteY175" fmla="*/ 1168126 h 2313532"/>
                <a:gd name="connsiteX176" fmla="*/ 2011635 w 3717271"/>
                <a:gd name="connsiteY176" fmla="*/ 1201200 h 2313532"/>
                <a:gd name="connsiteX177" fmla="*/ 1997726 w 3717271"/>
                <a:gd name="connsiteY177" fmla="*/ 1209904 h 2313532"/>
                <a:gd name="connsiteX178" fmla="*/ 1994248 w 3717271"/>
                <a:gd name="connsiteY178" fmla="*/ 1223830 h 2313532"/>
                <a:gd name="connsiteX179" fmla="*/ 1980339 w 3717271"/>
                <a:gd name="connsiteY179" fmla="*/ 1236015 h 2313532"/>
                <a:gd name="connsiteX180" fmla="*/ 1973384 w 3717271"/>
                <a:gd name="connsiteY180" fmla="*/ 1248200 h 2313532"/>
                <a:gd name="connsiteX181" fmla="*/ 1962952 w 3717271"/>
                <a:gd name="connsiteY181" fmla="*/ 1248200 h 2313532"/>
                <a:gd name="connsiteX182" fmla="*/ 1950782 w 3717271"/>
                <a:gd name="connsiteY182" fmla="*/ 1229052 h 2313532"/>
                <a:gd name="connsiteX183" fmla="*/ 1942088 w 3717271"/>
                <a:gd name="connsiteY183" fmla="*/ 1202941 h 2313532"/>
                <a:gd name="connsiteX184" fmla="*/ 1933395 w 3717271"/>
                <a:gd name="connsiteY184" fmla="*/ 1178571 h 2313532"/>
                <a:gd name="connsiteX185" fmla="*/ 1909054 w 3717271"/>
                <a:gd name="connsiteY185" fmla="*/ 1143756 h 2313532"/>
                <a:gd name="connsiteX186" fmla="*/ 1905576 w 3717271"/>
                <a:gd name="connsiteY186" fmla="*/ 1100238 h 2313532"/>
                <a:gd name="connsiteX187" fmla="*/ 1889929 w 3717271"/>
                <a:gd name="connsiteY187" fmla="*/ 1065423 h 2313532"/>
                <a:gd name="connsiteX188" fmla="*/ 1886451 w 3717271"/>
                <a:gd name="connsiteY188" fmla="*/ 1030608 h 2313532"/>
                <a:gd name="connsiteX189" fmla="*/ 1872542 w 3717271"/>
                <a:gd name="connsiteY189" fmla="*/ 990571 h 2313532"/>
                <a:gd name="connsiteX190" fmla="*/ 1874281 w 3717271"/>
                <a:gd name="connsiteY190" fmla="*/ 964460 h 2313532"/>
                <a:gd name="connsiteX191" fmla="*/ 1865587 w 3717271"/>
                <a:gd name="connsiteY191" fmla="*/ 959238 h 2313532"/>
                <a:gd name="connsiteX192" fmla="*/ 1876019 w 3717271"/>
                <a:gd name="connsiteY192" fmla="*/ 936608 h 2313532"/>
                <a:gd name="connsiteX193" fmla="*/ 1870803 w 3717271"/>
                <a:gd name="connsiteY193" fmla="*/ 924423 h 2313532"/>
                <a:gd name="connsiteX194" fmla="*/ 1870803 w 3717271"/>
                <a:gd name="connsiteY194" fmla="*/ 900053 h 2313532"/>
                <a:gd name="connsiteX195" fmla="*/ 1867326 w 3717271"/>
                <a:gd name="connsiteY195" fmla="*/ 894830 h 2313532"/>
                <a:gd name="connsiteX196" fmla="*/ 1855155 w 3717271"/>
                <a:gd name="connsiteY196" fmla="*/ 900053 h 2313532"/>
                <a:gd name="connsiteX197" fmla="*/ 1855155 w 3717271"/>
                <a:gd name="connsiteY197" fmla="*/ 926164 h 2313532"/>
                <a:gd name="connsiteX198" fmla="*/ 1834291 w 3717271"/>
                <a:gd name="connsiteY198" fmla="*/ 934867 h 2313532"/>
                <a:gd name="connsiteX199" fmla="*/ 1813427 w 3717271"/>
                <a:gd name="connsiteY199" fmla="*/ 924423 h 2313532"/>
                <a:gd name="connsiteX200" fmla="*/ 1794302 w 3717271"/>
                <a:gd name="connsiteY200" fmla="*/ 901793 h 2313532"/>
                <a:gd name="connsiteX201" fmla="*/ 1816905 w 3717271"/>
                <a:gd name="connsiteY201" fmla="*/ 898312 h 2313532"/>
                <a:gd name="connsiteX202" fmla="*/ 1834291 w 3717271"/>
                <a:gd name="connsiteY202" fmla="*/ 860016 h 2313532"/>
                <a:gd name="connsiteX203" fmla="*/ 1808211 w 3717271"/>
                <a:gd name="connsiteY203" fmla="*/ 880905 h 2313532"/>
                <a:gd name="connsiteX204" fmla="*/ 1780393 w 3717271"/>
                <a:gd name="connsiteY204" fmla="*/ 868719 h 2313532"/>
                <a:gd name="connsiteX205" fmla="*/ 1775177 w 3717271"/>
                <a:gd name="connsiteY205" fmla="*/ 853053 h 2313532"/>
                <a:gd name="connsiteX206" fmla="*/ 1763006 w 3717271"/>
                <a:gd name="connsiteY206" fmla="*/ 846090 h 2313532"/>
                <a:gd name="connsiteX207" fmla="*/ 1757790 w 3717271"/>
                <a:gd name="connsiteY207" fmla="*/ 832164 h 2313532"/>
                <a:gd name="connsiteX208" fmla="*/ 1736926 w 3717271"/>
                <a:gd name="connsiteY208" fmla="*/ 828682 h 2313532"/>
                <a:gd name="connsiteX209" fmla="*/ 1724755 w 3717271"/>
                <a:gd name="connsiteY209" fmla="*/ 807793 h 2313532"/>
                <a:gd name="connsiteX210" fmla="*/ 1681289 w 3717271"/>
                <a:gd name="connsiteY210" fmla="*/ 809534 h 2313532"/>
                <a:gd name="connsiteX211" fmla="*/ 1649993 w 3717271"/>
                <a:gd name="connsiteY211" fmla="*/ 819979 h 2313532"/>
                <a:gd name="connsiteX212" fmla="*/ 1620436 w 3717271"/>
                <a:gd name="connsiteY212" fmla="*/ 821719 h 2313532"/>
                <a:gd name="connsiteX213" fmla="*/ 1606526 w 3717271"/>
                <a:gd name="connsiteY213" fmla="*/ 811275 h 2313532"/>
                <a:gd name="connsiteX214" fmla="*/ 1568276 w 3717271"/>
                <a:gd name="connsiteY214" fmla="*/ 807793 h 2313532"/>
                <a:gd name="connsiteX215" fmla="*/ 1549150 w 3717271"/>
                <a:gd name="connsiteY215" fmla="*/ 771238 h 2313532"/>
                <a:gd name="connsiteX216" fmla="*/ 1484820 w 3717271"/>
                <a:gd name="connsiteY216" fmla="*/ 785164 h 2313532"/>
                <a:gd name="connsiteX217" fmla="*/ 1422228 w 3717271"/>
                <a:gd name="connsiteY217" fmla="*/ 720756 h 2313532"/>
                <a:gd name="connsiteX218" fmla="*/ 1408318 w 3717271"/>
                <a:gd name="connsiteY218" fmla="*/ 684201 h 2313532"/>
                <a:gd name="connsiteX219" fmla="*/ 1389193 w 3717271"/>
                <a:gd name="connsiteY219" fmla="*/ 685942 h 2313532"/>
                <a:gd name="connsiteX220" fmla="*/ 1368329 w 3717271"/>
                <a:gd name="connsiteY220" fmla="*/ 677238 h 2313532"/>
                <a:gd name="connsiteX221" fmla="*/ 1364852 w 3717271"/>
                <a:gd name="connsiteY221" fmla="*/ 687682 h 2313532"/>
                <a:gd name="connsiteX222" fmla="*/ 1356158 w 3717271"/>
                <a:gd name="connsiteY222" fmla="*/ 705090 h 2313532"/>
                <a:gd name="connsiteX223" fmla="*/ 1371806 w 3717271"/>
                <a:gd name="connsiteY223" fmla="*/ 745127 h 2313532"/>
                <a:gd name="connsiteX224" fmla="*/ 1389193 w 3717271"/>
                <a:gd name="connsiteY224" fmla="*/ 766016 h 2313532"/>
                <a:gd name="connsiteX225" fmla="*/ 1401364 w 3717271"/>
                <a:gd name="connsiteY225" fmla="*/ 790386 h 2313532"/>
                <a:gd name="connsiteX226" fmla="*/ 1417012 w 3717271"/>
                <a:gd name="connsiteY226" fmla="*/ 811275 h 2313532"/>
                <a:gd name="connsiteX227" fmla="*/ 1427444 w 3717271"/>
                <a:gd name="connsiteY227" fmla="*/ 799090 h 2313532"/>
                <a:gd name="connsiteX228" fmla="*/ 1448308 w 3717271"/>
                <a:gd name="connsiteY228" fmla="*/ 833904 h 2313532"/>
                <a:gd name="connsiteX229" fmla="*/ 1488297 w 3717271"/>
                <a:gd name="connsiteY229" fmla="*/ 833904 h 2313532"/>
                <a:gd name="connsiteX230" fmla="*/ 1509161 w 3717271"/>
                <a:gd name="connsiteY230" fmla="*/ 819979 h 2313532"/>
                <a:gd name="connsiteX231" fmla="*/ 1526548 w 3717271"/>
                <a:gd name="connsiteY231" fmla="*/ 806053 h 2313532"/>
                <a:gd name="connsiteX232" fmla="*/ 1535241 w 3717271"/>
                <a:gd name="connsiteY232" fmla="*/ 818238 h 2313532"/>
                <a:gd name="connsiteX233" fmla="*/ 1549150 w 3717271"/>
                <a:gd name="connsiteY233" fmla="*/ 844349 h 2313532"/>
                <a:gd name="connsiteX234" fmla="*/ 1576969 w 3717271"/>
                <a:gd name="connsiteY234" fmla="*/ 858275 h 2313532"/>
                <a:gd name="connsiteX235" fmla="*/ 1589140 w 3717271"/>
                <a:gd name="connsiteY235" fmla="*/ 884386 h 2313532"/>
                <a:gd name="connsiteX236" fmla="*/ 1596094 w 3717271"/>
                <a:gd name="connsiteY236" fmla="*/ 886127 h 2313532"/>
                <a:gd name="connsiteX237" fmla="*/ 1596094 w 3717271"/>
                <a:gd name="connsiteY237" fmla="*/ 900053 h 2313532"/>
                <a:gd name="connsiteX238" fmla="*/ 1583924 w 3717271"/>
                <a:gd name="connsiteY238" fmla="*/ 915719 h 2313532"/>
                <a:gd name="connsiteX239" fmla="*/ 1573492 w 3717271"/>
                <a:gd name="connsiteY239" fmla="*/ 943571 h 2313532"/>
                <a:gd name="connsiteX240" fmla="*/ 1559582 w 3717271"/>
                <a:gd name="connsiteY240" fmla="*/ 952275 h 2313532"/>
                <a:gd name="connsiteX241" fmla="*/ 1538718 w 3717271"/>
                <a:gd name="connsiteY241" fmla="*/ 988830 h 2313532"/>
                <a:gd name="connsiteX242" fmla="*/ 1505684 w 3717271"/>
                <a:gd name="connsiteY242" fmla="*/ 1002756 h 2313532"/>
                <a:gd name="connsiteX243" fmla="*/ 1502206 w 3717271"/>
                <a:gd name="connsiteY243" fmla="*/ 1018423 h 2313532"/>
                <a:gd name="connsiteX244" fmla="*/ 1465694 w 3717271"/>
                <a:gd name="connsiteY244" fmla="*/ 1027127 h 2313532"/>
                <a:gd name="connsiteX245" fmla="*/ 1441353 w 3717271"/>
                <a:gd name="connsiteY245" fmla="*/ 1034089 h 2313532"/>
                <a:gd name="connsiteX246" fmla="*/ 1436137 w 3717271"/>
                <a:gd name="connsiteY246" fmla="*/ 1060201 h 2313532"/>
                <a:gd name="connsiteX247" fmla="*/ 1385716 w 3717271"/>
                <a:gd name="connsiteY247" fmla="*/ 1079349 h 2313532"/>
                <a:gd name="connsiteX248" fmla="*/ 1370068 w 3717271"/>
                <a:gd name="connsiteY248" fmla="*/ 1096756 h 2313532"/>
                <a:gd name="connsiteX249" fmla="*/ 1352681 w 3717271"/>
                <a:gd name="connsiteY249" fmla="*/ 1096756 h 2313532"/>
                <a:gd name="connsiteX250" fmla="*/ 1342249 w 3717271"/>
                <a:gd name="connsiteY250" fmla="*/ 1091534 h 2313532"/>
                <a:gd name="connsiteX251" fmla="*/ 1337033 w 3717271"/>
                <a:gd name="connsiteY251" fmla="*/ 1101978 h 2313532"/>
                <a:gd name="connsiteX252" fmla="*/ 1317908 w 3717271"/>
                <a:gd name="connsiteY252" fmla="*/ 1103719 h 2313532"/>
                <a:gd name="connsiteX253" fmla="*/ 1300521 w 3717271"/>
                <a:gd name="connsiteY253" fmla="*/ 1114163 h 2313532"/>
                <a:gd name="connsiteX254" fmla="*/ 1258793 w 3717271"/>
                <a:gd name="connsiteY254" fmla="*/ 1095015 h 2313532"/>
                <a:gd name="connsiteX255" fmla="*/ 1246623 w 3717271"/>
                <a:gd name="connsiteY255" fmla="*/ 1039312 h 2313532"/>
                <a:gd name="connsiteX256" fmla="*/ 1246623 w 3717271"/>
                <a:gd name="connsiteY256" fmla="*/ 1007978 h 2313532"/>
                <a:gd name="connsiteX257" fmla="*/ 1227497 w 3717271"/>
                <a:gd name="connsiteY257" fmla="*/ 990571 h 2313532"/>
                <a:gd name="connsiteX258" fmla="*/ 1215327 w 3717271"/>
                <a:gd name="connsiteY258" fmla="*/ 954016 h 2313532"/>
                <a:gd name="connsiteX259" fmla="*/ 1178815 w 3717271"/>
                <a:gd name="connsiteY259" fmla="*/ 926164 h 2313532"/>
                <a:gd name="connsiteX260" fmla="*/ 1175337 w 3717271"/>
                <a:gd name="connsiteY260" fmla="*/ 863497 h 2313532"/>
                <a:gd name="connsiteX261" fmla="*/ 1150996 w 3717271"/>
                <a:gd name="connsiteY261" fmla="*/ 832164 h 2313532"/>
                <a:gd name="connsiteX262" fmla="*/ 1140564 w 3717271"/>
                <a:gd name="connsiteY262" fmla="*/ 814756 h 2313532"/>
                <a:gd name="connsiteX263" fmla="*/ 1131871 w 3717271"/>
                <a:gd name="connsiteY263" fmla="*/ 792127 h 2313532"/>
                <a:gd name="connsiteX264" fmla="*/ 1116223 w 3717271"/>
                <a:gd name="connsiteY264" fmla="*/ 767756 h 2313532"/>
                <a:gd name="connsiteX265" fmla="*/ 1090143 w 3717271"/>
                <a:gd name="connsiteY265" fmla="*/ 731201 h 2313532"/>
                <a:gd name="connsiteX266" fmla="*/ 1098836 w 3717271"/>
                <a:gd name="connsiteY266" fmla="*/ 722497 h 2313532"/>
                <a:gd name="connsiteX267" fmla="*/ 1104052 w 3717271"/>
                <a:gd name="connsiteY267" fmla="*/ 705090 h 2313532"/>
                <a:gd name="connsiteX268" fmla="*/ 1109268 w 3717271"/>
                <a:gd name="connsiteY268" fmla="*/ 691164 h 2313532"/>
                <a:gd name="connsiteX269" fmla="*/ 1097097 w 3717271"/>
                <a:gd name="connsiteY269" fmla="*/ 703349 h 2313532"/>
                <a:gd name="connsiteX270" fmla="*/ 1081450 w 3717271"/>
                <a:gd name="connsiteY270" fmla="*/ 729460 h 2313532"/>
                <a:gd name="connsiteX271" fmla="*/ 1074495 w 3717271"/>
                <a:gd name="connsiteY271" fmla="*/ 734682 h 2313532"/>
                <a:gd name="connsiteX272" fmla="*/ 1062324 w 3717271"/>
                <a:gd name="connsiteY272" fmla="*/ 717275 h 2313532"/>
                <a:gd name="connsiteX273" fmla="*/ 1062324 w 3717271"/>
                <a:gd name="connsiteY273" fmla="*/ 712053 h 2313532"/>
                <a:gd name="connsiteX274" fmla="*/ 1044938 w 3717271"/>
                <a:gd name="connsiteY274" fmla="*/ 691164 h 2313532"/>
                <a:gd name="connsiteX275" fmla="*/ 1037983 w 3717271"/>
                <a:gd name="connsiteY275" fmla="*/ 678979 h 2313532"/>
                <a:gd name="connsiteX276" fmla="*/ 1039722 w 3717271"/>
                <a:gd name="connsiteY276" fmla="*/ 691164 h 2313532"/>
                <a:gd name="connsiteX277" fmla="*/ 1065802 w 3717271"/>
                <a:gd name="connsiteY277" fmla="*/ 736423 h 2313532"/>
                <a:gd name="connsiteX278" fmla="*/ 1077972 w 3717271"/>
                <a:gd name="connsiteY278" fmla="*/ 774719 h 2313532"/>
                <a:gd name="connsiteX279" fmla="*/ 1086666 w 3717271"/>
                <a:gd name="connsiteY279" fmla="*/ 806053 h 2313532"/>
                <a:gd name="connsiteX280" fmla="*/ 1104052 w 3717271"/>
                <a:gd name="connsiteY280" fmla="*/ 828682 h 2313532"/>
                <a:gd name="connsiteX281" fmla="*/ 1116223 w 3717271"/>
                <a:gd name="connsiteY281" fmla="*/ 865238 h 2313532"/>
                <a:gd name="connsiteX282" fmla="*/ 1130132 w 3717271"/>
                <a:gd name="connsiteY282" fmla="*/ 880905 h 2313532"/>
                <a:gd name="connsiteX283" fmla="*/ 1130132 w 3717271"/>
                <a:gd name="connsiteY283" fmla="*/ 901793 h 2313532"/>
                <a:gd name="connsiteX284" fmla="*/ 1135348 w 3717271"/>
                <a:gd name="connsiteY284" fmla="*/ 903534 h 2313532"/>
                <a:gd name="connsiteX285" fmla="*/ 1133609 w 3717271"/>
                <a:gd name="connsiteY285" fmla="*/ 954016 h 2313532"/>
                <a:gd name="connsiteX286" fmla="*/ 1173599 w 3717271"/>
                <a:gd name="connsiteY286" fmla="*/ 990571 h 2313532"/>
                <a:gd name="connsiteX287" fmla="*/ 1177076 w 3717271"/>
                <a:gd name="connsiteY287" fmla="*/ 1039312 h 2313532"/>
                <a:gd name="connsiteX288" fmla="*/ 1190985 w 3717271"/>
                <a:gd name="connsiteY288" fmla="*/ 1051497 h 2313532"/>
                <a:gd name="connsiteX289" fmla="*/ 1204895 w 3717271"/>
                <a:gd name="connsiteY289" fmla="*/ 1067164 h 2313532"/>
                <a:gd name="connsiteX290" fmla="*/ 1222281 w 3717271"/>
                <a:gd name="connsiteY290" fmla="*/ 1086312 h 2313532"/>
                <a:gd name="connsiteX291" fmla="*/ 1244884 w 3717271"/>
                <a:gd name="connsiteY291" fmla="*/ 1112423 h 2313532"/>
                <a:gd name="connsiteX292" fmla="*/ 1264009 w 3717271"/>
                <a:gd name="connsiteY292" fmla="*/ 1154200 h 2313532"/>
                <a:gd name="connsiteX293" fmla="*/ 1291828 w 3717271"/>
                <a:gd name="connsiteY293" fmla="*/ 1175089 h 2313532"/>
                <a:gd name="connsiteX294" fmla="*/ 1330079 w 3717271"/>
                <a:gd name="connsiteY294" fmla="*/ 1175089 h 2313532"/>
                <a:gd name="connsiteX295" fmla="*/ 1370068 w 3717271"/>
                <a:gd name="connsiteY295" fmla="*/ 1162904 h 2313532"/>
                <a:gd name="connsiteX296" fmla="*/ 1403102 w 3717271"/>
                <a:gd name="connsiteY296" fmla="*/ 1154200 h 2313532"/>
                <a:gd name="connsiteX297" fmla="*/ 1418750 w 3717271"/>
                <a:gd name="connsiteY297" fmla="*/ 1128089 h 2313532"/>
                <a:gd name="connsiteX298" fmla="*/ 1420489 w 3717271"/>
                <a:gd name="connsiteY298" fmla="*/ 1190756 h 2313532"/>
                <a:gd name="connsiteX299" fmla="*/ 1410057 w 3717271"/>
                <a:gd name="connsiteY299" fmla="*/ 1222089 h 2313532"/>
                <a:gd name="connsiteX300" fmla="*/ 1390932 w 3717271"/>
                <a:gd name="connsiteY300" fmla="*/ 1248200 h 2313532"/>
                <a:gd name="connsiteX301" fmla="*/ 1382238 w 3717271"/>
                <a:gd name="connsiteY301" fmla="*/ 1283015 h 2313532"/>
                <a:gd name="connsiteX302" fmla="*/ 1363113 w 3717271"/>
                <a:gd name="connsiteY302" fmla="*/ 1310867 h 2313532"/>
                <a:gd name="connsiteX303" fmla="*/ 1357897 w 3717271"/>
                <a:gd name="connsiteY303" fmla="*/ 1336978 h 2313532"/>
                <a:gd name="connsiteX304" fmla="*/ 1338772 w 3717271"/>
                <a:gd name="connsiteY304" fmla="*/ 1343941 h 2313532"/>
                <a:gd name="connsiteX305" fmla="*/ 1319647 w 3717271"/>
                <a:gd name="connsiteY305" fmla="*/ 1380496 h 2313532"/>
                <a:gd name="connsiteX306" fmla="*/ 1286612 w 3717271"/>
                <a:gd name="connsiteY306" fmla="*/ 1406607 h 2313532"/>
                <a:gd name="connsiteX307" fmla="*/ 1270964 w 3717271"/>
                <a:gd name="connsiteY307" fmla="*/ 1420533 h 2313532"/>
                <a:gd name="connsiteX308" fmla="*/ 1251839 w 3717271"/>
                <a:gd name="connsiteY308" fmla="*/ 1424015 h 2313532"/>
                <a:gd name="connsiteX309" fmla="*/ 1232713 w 3717271"/>
                <a:gd name="connsiteY309" fmla="*/ 1450126 h 2313532"/>
                <a:gd name="connsiteX310" fmla="*/ 1232713 w 3717271"/>
                <a:gd name="connsiteY310" fmla="*/ 1467533 h 2313532"/>
                <a:gd name="connsiteX311" fmla="*/ 1224020 w 3717271"/>
                <a:gd name="connsiteY311" fmla="*/ 1481459 h 2313532"/>
                <a:gd name="connsiteX312" fmla="*/ 1220543 w 3717271"/>
                <a:gd name="connsiteY312" fmla="*/ 1500607 h 2313532"/>
                <a:gd name="connsiteX313" fmla="*/ 1206633 w 3717271"/>
                <a:gd name="connsiteY313" fmla="*/ 1500607 h 2313532"/>
                <a:gd name="connsiteX314" fmla="*/ 1201417 w 3717271"/>
                <a:gd name="connsiteY314" fmla="*/ 1518015 h 2313532"/>
                <a:gd name="connsiteX315" fmla="*/ 1192724 w 3717271"/>
                <a:gd name="connsiteY315" fmla="*/ 1519755 h 2313532"/>
                <a:gd name="connsiteX316" fmla="*/ 1180553 w 3717271"/>
                <a:gd name="connsiteY316" fmla="*/ 1533681 h 2313532"/>
                <a:gd name="connsiteX317" fmla="*/ 1177076 w 3717271"/>
                <a:gd name="connsiteY317" fmla="*/ 1558052 h 2313532"/>
                <a:gd name="connsiteX318" fmla="*/ 1161428 w 3717271"/>
                <a:gd name="connsiteY318" fmla="*/ 1598089 h 2313532"/>
                <a:gd name="connsiteX319" fmla="*/ 1180553 w 3717271"/>
                <a:gd name="connsiteY319" fmla="*/ 1622459 h 2313532"/>
                <a:gd name="connsiteX320" fmla="*/ 1180553 w 3717271"/>
                <a:gd name="connsiteY320" fmla="*/ 1631163 h 2313532"/>
                <a:gd name="connsiteX321" fmla="*/ 1175337 w 3717271"/>
                <a:gd name="connsiteY321" fmla="*/ 1643348 h 2313532"/>
                <a:gd name="connsiteX322" fmla="*/ 1175337 w 3717271"/>
                <a:gd name="connsiteY322" fmla="*/ 1685126 h 2313532"/>
                <a:gd name="connsiteX323" fmla="*/ 1197940 w 3717271"/>
                <a:gd name="connsiteY323" fmla="*/ 1704274 h 2313532"/>
                <a:gd name="connsiteX324" fmla="*/ 1194463 w 3717271"/>
                <a:gd name="connsiteY324" fmla="*/ 1733866 h 2313532"/>
                <a:gd name="connsiteX325" fmla="*/ 1201417 w 3717271"/>
                <a:gd name="connsiteY325" fmla="*/ 1768681 h 2313532"/>
                <a:gd name="connsiteX326" fmla="*/ 1190985 w 3717271"/>
                <a:gd name="connsiteY326" fmla="*/ 1805237 h 2313532"/>
                <a:gd name="connsiteX327" fmla="*/ 1166644 w 3717271"/>
                <a:gd name="connsiteY327" fmla="*/ 1859199 h 2313532"/>
                <a:gd name="connsiteX328" fmla="*/ 1123177 w 3717271"/>
                <a:gd name="connsiteY328" fmla="*/ 1880088 h 2313532"/>
                <a:gd name="connsiteX329" fmla="*/ 1098836 w 3717271"/>
                <a:gd name="connsiteY329" fmla="*/ 1897496 h 2313532"/>
                <a:gd name="connsiteX330" fmla="*/ 1104052 w 3717271"/>
                <a:gd name="connsiteY330" fmla="*/ 1911422 h 2313532"/>
                <a:gd name="connsiteX331" fmla="*/ 1079711 w 3717271"/>
                <a:gd name="connsiteY331" fmla="*/ 1949718 h 2313532"/>
                <a:gd name="connsiteX332" fmla="*/ 1091881 w 3717271"/>
                <a:gd name="connsiteY332" fmla="*/ 2052421 h 2313532"/>
                <a:gd name="connsiteX333" fmla="*/ 1083188 w 3717271"/>
                <a:gd name="connsiteY333" fmla="*/ 2064607 h 2313532"/>
                <a:gd name="connsiteX334" fmla="*/ 1050154 w 3717271"/>
                <a:gd name="connsiteY334" fmla="*/ 2078532 h 2313532"/>
                <a:gd name="connsiteX335" fmla="*/ 1029290 w 3717271"/>
                <a:gd name="connsiteY335" fmla="*/ 2097681 h 2313532"/>
                <a:gd name="connsiteX336" fmla="*/ 1036244 w 3717271"/>
                <a:gd name="connsiteY336" fmla="*/ 2141199 h 2313532"/>
                <a:gd name="connsiteX337" fmla="*/ 1024074 w 3717271"/>
                <a:gd name="connsiteY337" fmla="*/ 2149903 h 2313532"/>
                <a:gd name="connsiteX338" fmla="*/ 1027551 w 3717271"/>
                <a:gd name="connsiteY338" fmla="*/ 2158606 h 2313532"/>
                <a:gd name="connsiteX339" fmla="*/ 1017119 w 3717271"/>
                <a:gd name="connsiteY339" fmla="*/ 2172532 h 2313532"/>
                <a:gd name="connsiteX340" fmla="*/ 1001471 w 3717271"/>
                <a:gd name="connsiteY340" fmla="*/ 2177755 h 2313532"/>
                <a:gd name="connsiteX341" fmla="*/ 984084 w 3717271"/>
                <a:gd name="connsiteY341" fmla="*/ 2214310 h 2313532"/>
                <a:gd name="connsiteX342" fmla="*/ 961482 w 3717271"/>
                <a:gd name="connsiteY342" fmla="*/ 2240421 h 2313532"/>
                <a:gd name="connsiteX343" fmla="*/ 926708 w 3717271"/>
                <a:gd name="connsiteY343" fmla="*/ 2280458 h 2313532"/>
                <a:gd name="connsiteX344" fmla="*/ 893674 w 3717271"/>
                <a:gd name="connsiteY344" fmla="*/ 2289162 h 2313532"/>
                <a:gd name="connsiteX345" fmla="*/ 865855 w 3717271"/>
                <a:gd name="connsiteY345" fmla="*/ 2297865 h 2313532"/>
                <a:gd name="connsiteX346" fmla="*/ 834559 w 3717271"/>
                <a:gd name="connsiteY346" fmla="*/ 2292643 h 2313532"/>
                <a:gd name="connsiteX347" fmla="*/ 808479 w 3717271"/>
                <a:gd name="connsiteY347" fmla="*/ 2303088 h 2313532"/>
                <a:gd name="connsiteX348" fmla="*/ 787615 w 3717271"/>
                <a:gd name="connsiteY348" fmla="*/ 2299606 h 2313532"/>
                <a:gd name="connsiteX349" fmla="*/ 770229 w 3717271"/>
                <a:gd name="connsiteY349" fmla="*/ 2313532 h 2313532"/>
                <a:gd name="connsiteX350" fmla="*/ 745887 w 3717271"/>
                <a:gd name="connsiteY350" fmla="*/ 2303088 h 2313532"/>
                <a:gd name="connsiteX351" fmla="*/ 728501 w 3717271"/>
                <a:gd name="connsiteY351" fmla="*/ 2276977 h 2313532"/>
                <a:gd name="connsiteX352" fmla="*/ 730239 w 3717271"/>
                <a:gd name="connsiteY352" fmla="*/ 2210829 h 2313532"/>
                <a:gd name="connsiteX353" fmla="*/ 714591 w 3717271"/>
                <a:gd name="connsiteY353" fmla="*/ 2181236 h 2313532"/>
                <a:gd name="connsiteX354" fmla="*/ 702421 w 3717271"/>
                <a:gd name="connsiteY354" fmla="*/ 2158606 h 2313532"/>
                <a:gd name="connsiteX355" fmla="*/ 665909 w 3717271"/>
                <a:gd name="connsiteY355" fmla="*/ 2109866 h 2313532"/>
                <a:gd name="connsiteX356" fmla="*/ 660693 w 3717271"/>
                <a:gd name="connsiteY356" fmla="*/ 2036755 h 2313532"/>
                <a:gd name="connsiteX357" fmla="*/ 658954 w 3717271"/>
                <a:gd name="connsiteY357" fmla="*/ 1998458 h 2313532"/>
                <a:gd name="connsiteX358" fmla="*/ 648522 w 3717271"/>
                <a:gd name="connsiteY358" fmla="*/ 1982792 h 2313532"/>
                <a:gd name="connsiteX359" fmla="*/ 645045 w 3717271"/>
                <a:gd name="connsiteY359" fmla="*/ 1963644 h 2313532"/>
                <a:gd name="connsiteX360" fmla="*/ 632874 w 3717271"/>
                <a:gd name="connsiteY360" fmla="*/ 1949718 h 2313532"/>
                <a:gd name="connsiteX361" fmla="*/ 631135 w 3717271"/>
                <a:gd name="connsiteY361" fmla="*/ 1921866 h 2313532"/>
                <a:gd name="connsiteX362" fmla="*/ 601578 w 3717271"/>
                <a:gd name="connsiteY362" fmla="*/ 1878348 h 2313532"/>
                <a:gd name="connsiteX363" fmla="*/ 603317 w 3717271"/>
                <a:gd name="connsiteY363" fmla="*/ 1829607 h 2313532"/>
                <a:gd name="connsiteX364" fmla="*/ 615487 w 3717271"/>
                <a:gd name="connsiteY364" fmla="*/ 1777385 h 2313532"/>
                <a:gd name="connsiteX365" fmla="*/ 646783 w 3717271"/>
                <a:gd name="connsiteY365" fmla="*/ 1735607 h 2313532"/>
                <a:gd name="connsiteX366" fmla="*/ 638090 w 3717271"/>
                <a:gd name="connsiteY366" fmla="*/ 1692089 h 2313532"/>
                <a:gd name="connsiteX367" fmla="*/ 643306 w 3717271"/>
                <a:gd name="connsiteY367" fmla="*/ 1659015 h 2313532"/>
                <a:gd name="connsiteX368" fmla="*/ 627658 w 3717271"/>
                <a:gd name="connsiteY368" fmla="*/ 1613755 h 2313532"/>
                <a:gd name="connsiteX369" fmla="*/ 601578 w 3717271"/>
                <a:gd name="connsiteY369" fmla="*/ 1542385 h 2313532"/>
                <a:gd name="connsiteX370" fmla="*/ 572021 w 3717271"/>
                <a:gd name="connsiteY370" fmla="*/ 1511052 h 2313532"/>
                <a:gd name="connsiteX371" fmla="*/ 545941 w 3717271"/>
                <a:gd name="connsiteY371" fmla="*/ 1465793 h 2313532"/>
                <a:gd name="connsiteX372" fmla="*/ 559850 w 3717271"/>
                <a:gd name="connsiteY372" fmla="*/ 1437941 h 2313532"/>
                <a:gd name="connsiteX373" fmla="*/ 552896 w 3717271"/>
                <a:gd name="connsiteY373" fmla="*/ 1410089 h 2313532"/>
                <a:gd name="connsiteX374" fmla="*/ 561589 w 3717271"/>
                <a:gd name="connsiteY374" fmla="*/ 1392682 h 2313532"/>
                <a:gd name="connsiteX375" fmla="*/ 565066 w 3717271"/>
                <a:gd name="connsiteY375" fmla="*/ 1354385 h 2313532"/>
                <a:gd name="connsiteX376" fmla="*/ 532032 w 3717271"/>
                <a:gd name="connsiteY376" fmla="*/ 1323052 h 2313532"/>
                <a:gd name="connsiteX377" fmla="*/ 497258 w 3717271"/>
                <a:gd name="connsiteY377" fmla="*/ 1343941 h 2313532"/>
                <a:gd name="connsiteX378" fmla="*/ 467701 w 3717271"/>
                <a:gd name="connsiteY378" fmla="*/ 1323052 h 2313532"/>
                <a:gd name="connsiteX379" fmla="*/ 417280 w 3717271"/>
                <a:gd name="connsiteY379" fmla="*/ 1281274 h 2313532"/>
                <a:gd name="connsiteX380" fmla="*/ 326869 w 3717271"/>
                <a:gd name="connsiteY380" fmla="*/ 1314348 h 2313532"/>
                <a:gd name="connsiteX381" fmla="*/ 292096 w 3717271"/>
                <a:gd name="connsiteY381" fmla="*/ 1330015 h 2313532"/>
                <a:gd name="connsiteX382" fmla="*/ 246891 w 3717271"/>
                <a:gd name="connsiteY382" fmla="*/ 1319571 h 2313532"/>
                <a:gd name="connsiteX383" fmla="*/ 203424 w 3717271"/>
                <a:gd name="connsiteY383" fmla="*/ 1340459 h 2313532"/>
                <a:gd name="connsiteX384" fmla="*/ 147787 w 3717271"/>
                <a:gd name="connsiteY384" fmla="*/ 1309126 h 2313532"/>
                <a:gd name="connsiteX385" fmla="*/ 93888 w 3717271"/>
                <a:gd name="connsiteY385" fmla="*/ 1270830 h 2313532"/>
                <a:gd name="connsiteX386" fmla="*/ 71285 w 3717271"/>
                <a:gd name="connsiteY386" fmla="*/ 1209904 h 2313532"/>
                <a:gd name="connsiteX387" fmla="*/ 67808 w 3717271"/>
                <a:gd name="connsiteY387" fmla="*/ 1185534 h 2313532"/>
                <a:gd name="connsiteX388" fmla="*/ 46944 w 3717271"/>
                <a:gd name="connsiteY388" fmla="*/ 1176830 h 2313532"/>
                <a:gd name="connsiteX389" fmla="*/ 34774 w 3717271"/>
                <a:gd name="connsiteY389" fmla="*/ 1154200 h 2313532"/>
                <a:gd name="connsiteX390" fmla="*/ 22603 w 3717271"/>
                <a:gd name="connsiteY390" fmla="*/ 1143756 h 2313532"/>
                <a:gd name="connsiteX391" fmla="*/ 12171 w 3717271"/>
                <a:gd name="connsiteY391" fmla="*/ 1142015 h 2313532"/>
                <a:gd name="connsiteX392" fmla="*/ 15648 w 3717271"/>
                <a:gd name="connsiteY392" fmla="*/ 1115904 h 2313532"/>
                <a:gd name="connsiteX393" fmla="*/ 0 w 3717271"/>
                <a:gd name="connsiteY393" fmla="*/ 1081089 h 2313532"/>
                <a:gd name="connsiteX394" fmla="*/ 12171 w 3717271"/>
                <a:gd name="connsiteY394" fmla="*/ 1063682 h 2313532"/>
                <a:gd name="connsiteX395" fmla="*/ 17387 w 3717271"/>
                <a:gd name="connsiteY395" fmla="*/ 1044534 h 2313532"/>
                <a:gd name="connsiteX396" fmla="*/ 27819 w 3717271"/>
                <a:gd name="connsiteY396" fmla="*/ 1027127 h 2313532"/>
                <a:gd name="connsiteX397" fmla="*/ 24342 w 3717271"/>
                <a:gd name="connsiteY397" fmla="*/ 933127 h 2313532"/>
                <a:gd name="connsiteX398" fmla="*/ 13910 w 3717271"/>
                <a:gd name="connsiteY398" fmla="*/ 905275 h 2313532"/>
                <a:gd name="connsiteX399" fmla="*/ 27819 w 3717271"/>
                <a:gd name="connsiteY399" fmla="*/ 891349 h 2313532"/>
                <a:gd name="connsiteX400" fmla="*/ 34774 w 3717271"/>
                <a:gd name="connsiteY400" fmla="*/ 861756 h 2313532"/>
                <a:gd name="connsiteX401" fmla="*/ 53899 w 3717271"/>
                <a:gd name="connsiteY401" fmla="*/ 844349 h 2313532"/>
                <a:gd name="connsiteX402" fmla="*/ 62592 w 3717271"/>
                <a:gd name="connsiteY402" fmla="*/ 807793 h 2313532"/>
                <a:gd name="connsiteX403" fmla="*/ 85195 w 3717271"/>
                <a:gd name="connsiteY403" fmla="*/ 786905 h 2313532"/>
                <a:gd name="connsiteX404" fmla="*/ 88672 w 3717271"/>
                <a:gd name="connsiteY404" fmla="*/ 762534 h 2313532"/>
                <a:gd name="connsiteX405" fmla="*/ 104320 w 3717271"/>
                <a:gd name="connsiteY405" fmla="*/ 762534 h 2313532"/>
                <a:gd name="connsiteX406" fmla="*/ 119968 w 3717271"/>
                <a:gd name="connsiteY406" fmla="*/ 746868 h 2313532"/>
                <a:gd name="connsiteX407" fmla="*/ 161696 w 3717271"/>
                <a:gd name="connsiteY407" fmla="*/ 708571 h 2313532"/>
                <a:gd name="connsiteX408" fmla="*/ 163435 w 3717271"/>
                <a:gd name="connsiteY408" fmla="*/ 635460 h 2313532"/>
                <a:gd name="connsiteX409" fmla="*/ 186037 w 3717271"/>
                <a:gd name="connsiteY409" fmla="*/ 611090 h 2313532"/>
                <a:gd name="connsiteX410" fmla="*/ 227765 w 3717271"/>
                <a:gd name="connsiteY410" fmla="*/ 590201 h 2313532"/>
                <a:gd name="connsiteX411" fmla="*/ 239936 w 3717271"/>
                <a:gd name="connsiteY411" fmla="*/ 546683 h 2313532"/>
                <a:gd name="connsiteX412" fmla="*/ 248629 w 3717271"/>
                <a:gd name="connsiteY412" fmla="*/ 541460 h 2313532"/>
                <a:gd name="connsiteX413" fmla="*/ 260800 w 3717271"/>
                <a:gd name="connsiteY413" fmla="*/ 548423 h 2313532"/>
                <a:gd name="connsiteX414" fmla="*/ 262539 w 3717271"/>
                <a:gd name="connsiteY414" fmla="*/ 555386 h 2313532"/>
                <a:gd name="connsiteX415" fmla="*/ 293835 w 3717271"/>
                <a:gd name="connsiteY415" fmla="*/ 555386 h 2313532"/>
                <a:gd name="connsiteX416" fmla="*/ 311221 w 3717271"/>
                <a:gd name="connsiteY416" fmla="*/ 548423 h 2313532"/>
                <a:gd name="connsiteX417" fmla="*/ 335562 w 3717271"/>
                <a:gd name="connsiteY417" fmla="*/ 548423 h 2313532"/>
                <a:gd name="connsiteX418" fmla="*/ 358165 w 3717271"/>
                <a:gd name="connsiteY418" fmla="*/ 537979 h 2313532"/>
                <a:gd name="connsiteX419" fmla="*/ 380768 w 3717271"/>
                <a:gd name="connsiteY419" fmla="*/ 529275 h 2313532"/>
                <a:gd name="connsiteX420" fmla="*/ 412064 w 3717271"/>
                <a:gd name="connsiteY420" fmla="*/ 517090 h 2313532"/>
                <a:gd name="connsiteX421" fmla="*/ 445098 w 3717271"/>
                <a:gd name="connsiteY421" fmla="*/ 517090 h 2313532"/>
                <a:gd name="connsiteX422" fmla="*/ 479872 w 3717271"/>
                <a:gd name="connsiteY422" fmla="*/ 510127 h 2313532"/>
                <a:gd name="connsiteX423" fmla="*/ 516384 w 3717271"/>
                <a:gd name="connsiteY423" fmla="*/ 518831 h 2313532"/>
                <a:gd name="connsiteX424" fmla="*/ 530293 w 3717271"/>
                <a:gd name="connsiteY424" fmla="*/ 518831 h 2313532"/>
                <a:gd name="connsiteX425" fmla="*/ 535509 w 3717271"/>
                <a:gd name="connsiteY425" fmla="*/ 511868 h 2313532"/>
                <a:gd name="connsiteX426" fmla="*/ 558112 w 3717271"/>
                <a:gd name="connsiteY426" fmla="*/ 510127 h 2313532"/>
                <a:gd name="connsiteX427" fmla="*/ 582453 w 3717271"/>
                <a:gd name="connsiteY427" fmla="*/ 508386 h 2313532"/>
                <a:gd name="connsiteX428" fmla="*/ 594623 w 3717271"/>
                <a:gd name="connsiteY428" fmla="*/ 513609 h 2313532"/>
                <a:gd name="connsiteX429" fmla="*/ 598101 w 3717271"/>
                <a:gd name="connsiteY429" fmla="*/ 511868 h 2313532"/>
                <a:gd name="connsiteX430" fmla="*/ 598101 w 3717271"/>
                <a:gd name="connsiteY430" fmla="*/ 517090 h 2313532"/>
                <a:gd name="connsiteX431" fmla="*/ 596362 w 3717271"/>
                <a:gd name="connsiteY431" fmla="*/ 520572 h 2313532"/>
                <a:gd name="connsiteX432" fmla="*/ 582453 w 3717271"/>
                <a:gd name="connsiteY432" fmla="*/ 532757 h 2313532"/>
                <a:gd name="connsiteX433" fmla="*/ 584191 w 3717271"/>
                <a:gd name="connsiteY433" fmla="*/ 550164 h 2313532"/>
                <a:gd name="connsiteX434" fmla="*/ 589407 w 3717271"/>
                <a:gd name="connsiteY434" fmla="*/ 562349 h 2313532"/>
                <a:gd name="connsiteX435" fmla="*/ 578975 w 3717271"/>
                <a:gd name="connsiteY435" fmla="*/ 590201 h 2313532"/>
                <a:gd name="connsiteX436" fmla="*/ 606794 w 3717271"/>
                <a:gd name="connsiteY436" fmla="*/ 619794 h 2313532"/>
                <a:gd name="connsiteX437" fmla="*/ 664170 w 3717271"/>
                <a:gd name="connsiteY437" fmla="*/ 631979 h 2313532"/>
                <a:gd name="connsiteX438" fmla="*/ 700682 w 3717271"/>
                <a:gd name="connsiteY438" fmla="*/ 665053 h 2313532"/>
                <a:gd name="connsiteX439" fmla="*/ 737194 w 3717271"/>
                <a:gd name="connsiteY439" fmla="*/ 675497 h 2313532"/>
                <a:gd name="connsiteX440" fmla="*/ 768490 w 3717271"/>
                <a:gd name="connsiteY440" fmla="*/ 685942 h 2313532"/>
                <a:gd name="connsiteX441" fmla="*/ 782399 w 3717271"/>
                <a:gd name="connsiteY441" fmla="*/ 663312 h 2313532"/>
                <a:gd name="connsiteX442" fmla="*/ 773706 w 3717271"/>
                <a:gd name="connsiteY442" fmla="*/ 647645 h 2313532"/>
                <a:gd name="connsiteX443" fmla="*/ 803263 w 3717271"/>
                <a:gd name="connsiteY443" fmla="*/ 619794 h 2313532"/>
                <a:gd name="connsiteX444" fmla="*/ 832821 w 3717271"/>
                <a:gd name="connsiteY444" fmla="*/ 626757 h 2313532"/>
                <a:gd name="connsiteX445" fmla="*/ 841514 w 3717271"/>
                <a:gd name="connsiteY445" fmla="*/ 638942 h 2313532"/>
                <a:gd name="connsiteX446" fmla="*/ 841514 w 3717271"/>
                <a:gd name="connsiteY446" fmla="*/ 642423 h 2313532"/>
                <a:gd name="connsiteX447" fmla="*/ 855423 w 3717271"/>
                <a:gd name="connsiteY447" fmla="*/ 642423 h 2313532"/>
                <a:gd name="connsiteX448" fmla="*/ 867594 w 3717271"/>
                <a:gd name="connsiteY448" fmla="*/ 649386 h 2313532"/>
                <a:gd name="connsiteX449" fmla="*/ 881503 w 3717271"/>
                <a:gd name="connsiteY449" fmla="*/ 651127 h 2313532"/>
                <a:gd name="connsiteX450" fmla="*/ 891935 w 3717271"/>
                <a:gd name="connsiteY450" fmla="*/ 661571 h 2313532"/>
                <a:gd name="connsiteX451" fmla="*/ 912799 w 3717271"/>
                <a:gd name="connsiteY451" fmla="*/ 659831 h 2313532"/>
                <a:gd name="connsiteX452" fmla="*/ 933663 w 3717271"/>
                <a:gd name="connsiteY452" fmla="*/ 668534 h 2313532"/>
                <a:gd name="connsiteX453" fmla="*/ 963220 w 3717271"/>
                <a:gd name="connsiteY453" fmla="*/ 658090 h 2313532"/>
                <a:gd name="connsiteX454" fmla="*/ 992778 w 3717271"/>
                <a:gd name="connsiteY454" fmla="*/ 658090 h 2313532"/>
                <a:gd name="connsiteX455" fmla="*/ 1006687 w 3717271"/>
                <a:gd name="connsiteY455" fmla="*/ 652868 h 2313532"/>
                <a:gd name="connsiteX456" fmla="*/ 1039722 w 3717271"/>
                <a:gd name="connsiteY456" fmla="*/ 645905 h 2313532"/>
                <a:gd name="connsiteX457" fmla="*/ 1058847 w 3717271"/>
                <a:gd name="connsiteY457" fmla="*/ 645905 h 2313532"/>
                <a:gd name="connsiteX458" fmla="*/ 1072756 w 3717271"/>
                <a:gd name="connsiteY458" fmla="*/ 645905 h 2313532"/>
                <a:gd name="connsiteX459" fmla="*/ 1081450 w 3717271"/>
                <a:gd name="connsiteY459" fmla="*/ 638942 h 2313532"/>
                <a:gd name="connsiteX460" fmla="*/ 1093620 w 3717271"/>
                <a:gd name="connsiteY460" fmla="*/ 626757 h 2313532"/>
                <a:gd name="connsiteX461" fmla="*/ 1107529 w 3717271"/>
                <a:gd name="connsiteY461" fmla="*/ 598905 h 2313532"/>
                <a:gd name="connsiteX462" fmla="*/ 1111007 w 3717271"/>
                <a:gd name="connsiteY462" fmla="*/ 579757 h 2313532"/>
                <a:gd name="connsiteX463" fmla="*/ 1100575 w 3717271"/>
                <a:gd name="connsiteY463" fmla="*/ 527535 h 2313532"/>
                <a:gd name="connsiteX464" fmla="*/ 1088404 w 3717271"/>
                <a:gd name="connsiteY464" fmla="*/ 520572 h 2313532"/>
                <a:gd name="connsiteX465" fmla="*/ 1048415 w 3717271"/>
                <a:gd name="connsiteY465" fmla="*/ 539720 h 2313532"/>
                <a:gd name="connsiteX466" fmla="*/ 1011903 w 3717271"/>
                <a:gd name="connsiteY466" fmla="*/ 518831 h 2313532"/>
                <a:gd name="connsiteX467" fmla="*/ 984084 w 3717271"/>
                <a:gd name="connsiteY467" fmla="*/ 539720 h 2313532"/>
                <a:gd name="connsiteX468" fmla="*/ 959743 w 3717271"/>
                <a:gd name="connsiteY468" fmla="*/ 513609 h 2313532"/>
                <a:gd name="connsiteX469" fmla="*/ 935402 w 3717271"/>
                <a:gd name="connsiteY469" fmla="*/ 506646 h 2313532"/>
                <a:gd name="connsiteX470" fmla="*/ 930186 w 3717271"/>
                <a:gd name="connsiteY470" fmla="*/ 490979 h 2313532"/>
                <a:gd name="connsiteX471" fmla="*/ 921492 w 3717271"/>
                <a:gd name="connsiteY471" fmla="*/ 480535 h 2313532"/>
                <a:gd name="connsiteX472" fmla="*/ 911060 w 3717271"/>
                <a:gd name="connsiteY472" fmla="*/ 477053 h 2313532"/>
                <a:gd name="connsiteX473" fmla="*/ 914538 w 3717271"/>
                <a:gd name="connsiteY473" fmla="*/ 473572 h 2313532"/>
                <a:gd name="connsiteX474" fmla="*/ 923231 w 3717271"/>
                <a:gd name="connsiteY474" fmla="*/ 471831 h 2313532"/>
                <a:gd name="connsiteX475" fmla="*/ 928447 w 3717271"/>
                <a:gd name="connsiteY475" fmla="*/ 457905 h 2313532"/>
                <a:gd name="connsiteX476" fmla="*/ 928447 w 3717271"/>
                <a:gd name="connsiteY476" fmla="*/ 445720 h 2313532"/>
                <a:gd name="connsiteX477" fmla="*/ 914538 w 3717271"/>
                <a:gd name="connsiteY477" fmla="*/ 443979 h 2313532"/>
                <a:gd name="connsiteX478" fmla="*/ 940618 w 3717271"/>
                <a:gd name="connsiteY478" fmla="*/ 417868 h 2313532"/>
                <a:gd name="connsiteX479" fmla="*/ 940618 w 3717271"/>
                <a:gd name="connsiteY479" fmla="*/ 412646 h 2313532"/>
                <a:gd name="connsiteX480" fmla="*/ 945834 w 3717271"/>
                <a:gd name="connsiteY480" fmla="*/ 417868 h 2313532"/>
                <a:gd name="connsiteX481" fmla="*/ 968436 w 3717271"/>
                <a:gd name="connsiteY481" fmla="*/ 416127 h 2313532"/>
                <a:gd name="connsiteX482" fmla="*/ 966698 w 3717271"/>
                <a:gd name="connsiteY482" fmla="*/ 412646 h 2313532"/>
                <a:gd name="connsiteX483" fmla="*/ 963220 w 3717271"/>
                <a:gd name="connsiteY483" fmla="*/ 410905 h 2313532"/>
                <a:gd name="connsiteX484" fmla="*/ 971914 w 3717271"/>
                <a:gd name="connsiteY484" fmla="*/ 409164 h 2313532"/>
                <a:gd name="connsiteX485" fmla="*/ 984084 w 3717271"/>
                <a:gd name="connsiteY485" fmla="*/ 407424 h 2313532"/>
                <a:gd name="connsiteX486" fmla="*/ 970175 w 3717271"/>
                <a:gd name="connsiteY486" fmla="*/ 400461 h 2313532"/>
                <a:gd name="connsiteX487" fmla="*/ 970175 w 3717271"/>
                <a:gd name="connsiteY487" fmla="*/ 395239 h 2313532"/>
                <a:gd name="connsiteX488" fmla="*/ 978868 w 3717271"/>
                <a:gd name="connsiteY488" fmla="*/ 396979 h 2313532"/>
                <a:gd name="connsiteX489" fmla="*/ 997994 w 3717271"/>
                <a:gd name="connsiteY489" fmla="*/ 396979 h 2313532"/>
                <a:gd name="connsiteX490" fmla="*/ 1001471 w 3717271"/>
                <a:gd name="connsiteY490" fmla="*/ 398720 h 2313532"/>
                <a:gd name="connsiteX491" fmla="*/ 1010164 w 3717271"/>
                <a:gd name="connsiteY491" fmla="*/ 398720 h 2313532"/>
                <a:gd name="connsiteX492" fmla="*/ 1015380 w 3717271"/>
                <a:gd name="connsiteY492" fmla="*/ 396979 h 2313532"/>
                <a:gd name="connsiteX493" fmla="*/ 1017119 w 3717271"/>
                <a:gd name="connsiteY493" fmla="*/ 391757 h 2313532"/>
                <a:gd name="connsiteX494" fmla="*/ 1055370 w 3717271"/>
                <a:gd name="connsiteY494" fmla="*/ 374350 h 2313532"/>
                <a:gd name="connsiteX495" fmla="*/ 1083188 w 3717271"/>
                <a:gd name="connsiteY495" fmla="*/ 374350 h 2313532"/>
                <a:gd name="connsiteX496" fmla="*/ 1088404 w 3717271"/>
                <a:gd name="connsiteY496" fmla="*/ 370868 h 2313532"/>
                <a:gd name="connsiteX497" fmla="*/ 1091881 w 3717271"/>
                <a:gd name="connsiteY497" fmla="*/ 372609 h 2313532"/>
                <a:gd name="connsiteX498" fmla="*/ 1095359 w 3717271"/>
                <a:gd name="connsiteY498" fmla="*/ 379572 h 2313532"/>
                <a:gd name="connsiteX499" fmla="*/ 1105791 w 3717271"/>
                <a:gd name="connsiteY499" fmla="*/ 384794 h 2313532"/>
                <a:gd name="connsiteX500" fmla="*/ 1104052 w 3717271"/>
                <a:gd name="connsiteY500" fmla="*/ 393498 h 2313532"/>
                <a:gd name="connsiteX501" fmla="*/ 1117961 w 3717271"/>
                <a:gd name="connsiteY501" fmla="*/ 402201 h 2313532"/>
                <a:gd name="connsiteX502" fmla="*/ 1126655 w 3717271"/>
                <a:gd name="connsiteY502" fmla="*/ 398720 h 2313532"/>
                <a:gd name="connsiteX503" fmla="*/ 1131871 w 3717271"/>
                <a:gd name="connsiteY503" fmla="*/ 409164 h 2313532"/>
                <a:gd name="connsiteX504" fmla="*/ 1137087 w 3717271"/>
                <a:gd name="connsiteY504" fmla="*/ 412646 h 2313532"/>
                <a:gd name="connsiteX505" fmla="*/ 1149257 w 3717271"/>
                <a:gd name="connsiteY505" fmla="*/ 423090 h 2313532"/>
                <a:gd name="connsiteX506" fmla="*/ 1170121 w 3717271"/>
                <a:gd name="connsiteY506" fmla="*/ 423090 h 2313532"/>
                <a:gd name="connsiteX507" fmla="*/ 1184031 w 3717271"/>
                <a:gd name="connsiteY507" fmla="*/ 421349 h 2313532"/>
                <a:gd name="connsiteX508" fmla="*/ 1199679 w 3717271"/>
                <a:gd name="connsiteY508" fmla="*/ 423090 h 2313532"/>
                <a:gd name="connsiteX509" fmla="*/ 1224020 w 3717271"/>
                <a:gd name="connsiteY509" fmla="*/ 421349 h 2313532"/>
                <a:gd name="connsiteX510" fmla="*/ 1237929 w 3717271"/>
                <a:gd name="connsiteY510" fmla="*/ 421349 h 2313532"/>
                <a:gd name="connsiteX511" fmla="*/ 1257055 w 3717271"/>
                <a:gd name="connsiteY511" fmla="*/ 423090 h 2313532"/>
                <a:gd name="connsiteX512" fmla="*/ 1277919 w 3717271"/>
                <a:gd name="connsiteY512" fmla="*/ 419609 h 2313532"/>
                <a:gd name="connsiteX513" fmla="*/ 1288351 w 3717271"/>
                <a:gd name="connsiteY513" fmla="*/ 412646 h 2313532"/>
                <a:gd name="connsiteX514" fmla="*/ 1291828 w 3717271"/>
                <a:gd name="connsiteY514" fmla="*/ 384794 h 2313532"/>
                <a:gd name="connsiteX515" fmla="*/ 1272703 w 3717271"/>
                <a:gd name="connsiteY515" fmla="*/ 356942 h 2313532"/>
                <a:gd name="connsiteX516" fmla="*/ 1237929 w 3717271"/>
                <a:gd name="connsiteY516" fmla="*/ 336053 h 2313532"/>
                <a:gd name="connsiteX517" fmla="*/ 1220543 w 3717271"/>
                <a:gd name="connsiteY517" fmla="*/ 323868 h 2313532"/>
                <a:gd name="connsiteX518" fmla="*/ 1210111 w 3717271"/>
                <a:gd name="connsiteY518" fmla="*/ 313424 h 2313532"/>
                <a:gd name="connsiteX519" fmla="*/ 1203156 w 3717271"/>
                <a:gd name="connsiteY519" fmla="*/ 308202 h 2313532"/>
                <a:gd name="connsiteX520" fmla="*/ 1192724 w 3717271"/>
                <a:gd name="connsiteY520" fmla="*/ 301239 h 2313532"/>
                <a:gd name="connsiteX521" fmla="*/ 1184031 w 3717271"/>
                <a:gd name="connsiteY521" fmla="*/ 294276 h 2313532"/>
                <a:gd name="connsiteX522" fmla="*/ 1170121 w 3717271"/>
                <a:gd name="connsiteY522" fmla="*/ 292535 h 2313532"/>
                <a:gd name="connsiteX523" fmla="*/ 1154473 w 3717271"/>
                <a:gd name="connsiteY523" fmla="*/ 289053 h 2313532"/>
                <a:gd name="connsiteX524" fmla="*/ 1140564 w 3717271"/>
                <a:gd name="connsiteY524" fmla="*/ 282091 h 2313532"/>
                <a:gd name="connsiteX525" fmla="*/ 1137087 w 3717271"/>
                <a:gd name="connsiteY525" fmla="*/ 275127 h 2313532"/>
                <a:gd name="connsiteX526" fmla="*/ 1131871 w 3717271"/>
                <a:gd name="connsiteY526" fmla="*/ 278609 h 2313532"/>
                <a:gd name="connsiteX527" fmla="*/ 1126655 w 3717271"/>
                <a:gd name="connsiteY527" fmla="*/ 278609 h 2313532"/>
                <a:gd name="connsiteX528" fmla="*/ 1128393 w 3717271"/>
                <a:gd name="connsiteY528" fmla="*/ 273387 h 2313532"/>
                <a:gd name="connsiteX529" fmla="*/ 1130132 w 3717271"/>
                <a:gd name="connsiteY529" fmla="*/ 271646 h 2313532"/>
                <a:gd name="connsiteX530" fmla="*/ 1124916 w 3717271"/>
                <a:gd name="connsiteY530" fmla="*/ 269905 h 2313532"/>
                <a:gd name="connsiteX531" fmla="*/ 1130132 w 3717271"/>
                <a:gd name="connsiteY531" fmla="*/ 264683 h 2313532"/>
                <a:gd name="connsiteX532" fmla="*/ 1137087 w 3717271"/>
                <a:gd name="connsiteY532" fmla="*/ 262942 h 2313532"/>
                <a:gd name="connsiteX533" fmla="*/ 1140564 w 3717271"/>
                <a:gd name="connsiteY533" fmla="*/ 254239 h 2313532"/>
                <a:gd name="connsiteX534" fmla="*/ 1147519 w 3717271"/>
                <a:gd name="connsiteY534" fmla="*/ 245535 h 2313532"/>
                <a:gd name="connsiteX535" fmla="*/ 1150996 w 3717271"/>
                <a:gd name="connsiteY535" fmla="*/ 242053 h 2313532"/>
                <a:gd name="connsiteX536" fmla="*/ 1156212 w 3717271"/>
                <a:gd name="connsiteY536" fmla="*/ 243794 h 2313532"/>
                <a:gd name="connsiteX537" fmla="*/ 1157951 w 3717271"/>
                <a:gd name="connsiteY537" fmla="*/ 242053 h 2313532"/>
                <a:gd name="connsiteX538" fmla="*/ 1150996 w 3717271"/>
                <a:gd name="connsiteY538" fmla="*/ 233350 h 2313532"/>
                <a:gd name="connsiteX539" fmla="*/ 1144041 w 3717271"/>
                <a:gd name="connsiteY539" fmla="*/ 229868 h 2313532"/>
                <a:gd name="connsiteX540" fmla="*/ 1144041 w 3717271"/>
                <a:gd name="connsiteY540" fmla="*/ 224646 h 2313532"/>
                <a:gd name="connsiteX541" fmla="*/ 1152735 w 3717271"/>
                <a:gd name="connsiteY541" fmla="*/ 224646 h 2313532"/>
                <a:gd name="connsiteX542" fmla="*/ 1157951 w 3717271"/>
                <a:gd name="connsiteY542" fmla="*/ 224646 h 2313532"/>
                <a:gd name="connsiteX543" fmla="*/ 1157951 w 3717271"/>
                <a:gd name="connsiteY543" fmla="*/ 219424 h 2313532"/>
                <a:gd name="connsiteX544" fmla="*/ 1170121 w 3717271"/>
                <a:gd name="connsiteY544" fmla="*/ 214202 h 2313532"/>
                <a:gd name="connsiteX545" fmla="*/ 1175337 w 3717271"/>
                <a:gd name="connsiteY545" fmla="*/ 214202 h 2313532"/>
                <a:gd name="connsiteX546" fmla="*/ 1171860 w 3717271"/>
                <a:gd name="connsiteY546" fmla="*/ 208979 h 2313532"/>
                <a:gd name="connsiteX547" fmla="*/ 1168383 w 3717271"/>
                <a:gd name="connsiteY547" fmla="*/ 207239 h 2313532"/>
                <a:gd name="connsiteX548" fmla="*/ 1157951 w 3717271"/>
                <a:gd name="connsiteY548" fmla="*/ 208979 h 2313532"/>
                <a:gd name="connsiteX549" fmla="*/ 1157951 w 3717271"/>
                <a:gd name="connsiteY549" fmla="*/ 215942 h 2313532"/>
                <a:gd name="connsiteX550" fmla="*/ 1145780 w 3717271"/>
                <a:gd name="connsiteY550" fmla="*/ 217683 h 2313532"/>
                <a:gd name="connsiteX551" fmla="*/ 1142303 w 3717271"/>
                <a:gd name="connsiteY551" fmla="*/ 221165 h 2313532"/>
                <a:gd name="connsiteX552" fmla="*/ 1138825 w 3717271"/>
                <a:gd name="connsiteY552" fmla="*/ 221165 h 2313532"/>
                <a:gd name="connsiteX553" fmla="*/ 1131871 w 3717271"/>
                <a:gd name="connsiteY553" fmla="*/ 224646 h 2313532"/>
                <a:gd name="connsiteX554" fmla="*/ 1130132 w 3717271"/>
                <a:gd name="connsiteY554" fmla="*/ 228128 h 2313532"/>
                <a:gd name="connsiteX555" fmla="*/ 1126655 w 3717271"/>
                <a:gd name="connsiteY555" fmla="*/ 226387 h 2313532"/>
                <a:gd name="connsiteX556" fmla="*/ 1117961 w 3717271"/>
                <a:gd name="connsiteY556" fmla="*/ 231609 h 2313532"/>
                <a:gd name="connsiteX557" fmla="*/ 1114484 w 3717271"/>
                <a:gd name="connsiteY557" fmla="*/ 231609 h 2313532"/>
                <a:gd name="connsiteX558" fmla="*/ 1102313 w 3717271"/>
                <a:gd name="connsiteY558" fmla="*/ 238572 h 2313532"/>
                <a:gd name="connsiteX559" fmla="*/ 1097097 w 3717271"/>
                <a:gd name="connsiteY559" fmla="*/ 245535 h 2313532"/>
                <a:gd name="connsiteX560" fmla="*/ 1097097 w 3717271"/>
                <a:gd name="connsiteY560" fmla="*/ 242053 h 2313532"/>
                <a:gd name="connsiteX561" fmla="*/ 1098836 w 3717271"/>
                <a:gd name="connsiteY561" fmla="*/ 235090 h 2313532"/>
                <a:gd name="connsiteX562" fmla="*/ 1091881 w 3717271"/>
                <a:gd name="connsiteY562" fmla="*/ 245535 h 2313532"/>
                <a:gd name="connsiteX563" fmla="*/ 1091881 w 3717271"/>
                <a:gd name="connsiteY563" fmla="*/ 252498 h 2313532"/>
                <a:gd name="connsiteX564" fmla="*/ 1090143 w 3717271"/>
                <a:gd name="connsiteY564" fmla="*/ 252498 h 2313532"/>
                <a:gd name="connsiteX565" fmla="*/ 1086666 w 3717271"/>
                <a:gd name="connsiteY565" fmla="*/ 245535 h 2313532"/>
                <a:gd name="connsiteX566" fmla="*/ 1084927 w 3717271"/>
                <a:gd name="connsiteY566" fmla="*/ 249016 h 2313532"/>
                <a:gd name="connsiteX567" fmla="*/ 1077972 w 3717271"/>
                <a:gd name="connsiteY567" fmla="*/ 245535 h 2313532"/>
                <a:gd name="connsiteX568" fmla="*/ 1076234 w 3717271"/>
                <a:gd name="connsiteY568" fmla="*/ 240313 h 2313532"/>
                <a:gd name="connsiteX569" fmla="*/ 1074495 w 3717271"/>
                <a:gd name="connsiteY569" fmla="*/ 252498 h 2313532"/>
                <a:gd name="connsiteX570" fmla="*/ 1067540 w 3717271"/>
                <a:gd name="connsiteY570" fmla="*/ 250757 h 2313532"/>
                <a:gd name="connsiteX571" fmla="*/ 1071018 w 3717271"/>
                <a:gd name="connsiteY571" fmla="*/ 254239 h 2313532"/>
                <a:gd name="connsiteX572" fmla="*/ 1074495 w 3717271"/>
                <a:gd name="connsiteY572" fmla="*/ 255979 h 2313532"/>
                <a:gd name="connsiteX573" fmla="*/ 1076234 w 3717271"/>
                <a:gd name="connsiteY573" fmla="*/ 259461 h 2313532"/>
                <a:gd name="connsiteX574" fmla="*/ 1077972 w 3717271"/>
                <a:gd name="connsiteY574" fmla="*/ 261202 h 2313532"/>
                <a:gd name="connsiteX575" fmla="*/ 1077972 w 3717271"/>
                <a:gd name="connsiteY575" fmla="*/ 257720 h 2313532"/>
                <a:gd name="connsiteX576" fmla="*/ 1084927 w 3717271"/>
                <a:gd name="connsiteY576" fmla="*/ 259461 h 2313532"/>
                <a:gd name="connsiteX577" fmla="*/ 1084927 w 3717271"/>
                <a:gd name="connsiteY577" fmla="*/ 262942 h 2313532"/>
                <a:gd name="connsiteX578" fmla="*/ 1088404 w 3717271"/>
                <a:gd name="connsiteY578" fmla="*/ 264683 h 2313532"/>
                <a:gd name="connsiteX579" fmla="*/ 1086666 w 3717271"/>
                <a:gd name="connsiteY579" fmla="*/ 266424 h 2313532"/>
                <a:gd name="connsiteX580" fmla="*/ 1093620 w 3717271"/>
                <a:gd name="connsiteY580" fmla="*/ 266424 h 2313532"/>
                <a:gd name="connsiteX581" fmla="*/ 1095359 w 3717271"/>
                <a:gd name="connsiteY581" fmla="*/ 276868 h 2313532"/>
                <a:gd name="connsiteX582" fmla="*/ 1097097 w 3717271"/>
                <a:gd name="connsiteY582" fmla="*/ 275127 h 2313532"/>
                <a:gd name="connsiteX583" fmla="*/ 1104052 w 3717271"/>
                <a:gd name="connsiteY583" fmla="*/ 275127 h 2313532"/>
                <a:gd name="connsiteX584" fmla="*/ 1107529 w 3717271"/>
                <a:gd name="connsiteY584" fmla="*/ 278609 h 2313532"/>
                <a:gd name="connsiteX585" fmla="*/ 1112745 w 3717271"/>
                <a:gd name="connsiteY585" fmla="*/ 273387 h 2313532"/>
                <a:gd name="connsiteX586" fmla="*/ 1114484 w 3717271"/>
                <a:gd name="connsiteY586" fmla="*/ 275127 h 2313532"/>
                <a:gd name="connsiteX587" fmla="*/ 1121439 w 3717271"/>
                <a:gd name="connsiteY587" fmla="*/ 273387 h 2313532"/>
                <a:gd name="connsiteX588" fmla="*/ 1124916 w 3717271"/>
                <a:gd name="connsiteY588" fmla="*/ 273387 h 2313532"/>
                <a:gd name="connsiteX589" fmla="*/ 1123177 w 3717271"/>
                <a:gd name="connsiteY589" fmla="*/ 280350 h 2313532"/>
                <a:gd name="connsiteX590" fmla="*/ 1119700 w 3717271"/>
                <a:gd name="connsiteY590" fmla="*/ 282091 h 2313532"/>
                <a:gd name="connsiteX591" fmla="*/ 1112745 w 3717271"/>
                <a:gd name="connsiteY591" fmla="*/ 282091 h 2313532"/>
                <a:gd name="connsiteX592" fmla="*/ 1104052 w 3717271"/>
                <a:gd name="connsiteY592" fmla="*/ 282091 h 2313532"/>
                <a:gd name="connsiteX593" fmla="*/ 1095359 w 3717271"/>
                <a:gd name="connsiteY593" fmla="*/ 292535 h 2313532"/>
                <a:gd name="connsiteX594" fmla="*/ 1084927 w 3717271"/>
                <a:gd name="connsiteY594" fmla="*/ 292535 h 2313532"/>
                <a:gd name="connsiteX595" fmla="*/ 1086666 w 3717271"/>
                <a:gd name="connsiteY595" fmla="*/ 294276 h 2313532"/>
                <a:gd name="connsiteX596" fmla="*/ 1083188 w 3717271"/>
                <a:gd name="connsiteY596" fmla="*/ 294276 h 2313532"/>
                <a:gd name="connsiteX597" fmla="*/ 1081450 w 3717271"/>
                <a:gd name="connsiteY597" fmla="*/ 299498 h 2313532"/>
                <a:gd name="connsiteX598" fmla="*/ 1072756 w 3717271"/>
                <a:gd name="connsiteY598" fmla="*/ 302979 h 2313532"/>
                <a:gd name="connsiteX599" fmla="*/ 1062324 w 3717271"/>
                <a:gd name="connsiteY599" fmla="*/ 299498 h 2313532"/>
                <a:gd name="connsiteX600" fmla="*/ 1064063 w 3717271"/>
                <a:gd name="connsiteY600" fmla="*/ 285572 h 2313532"/>
                <a:gd name="connsiteX601" fmla="*/ 1062324 w 3717271"/>
                <a:gd name="connsiteY601" fmla="*/ 282091 h 2313532"/>
                <a:gd name="connsiteX602" fmla="*/ 1058847 w 3717271"/>
                <a:gd name="connsiteY602" fmla="*/ 280350 h 2313532"/>
                <a:gd name="connsiteX603" fmla="*/ 1057108 w 3717271"/>
                <a:gd name="connsiteY603" fmla="*/ 282091 h 2313532"/>
                <a:gd name="connsiteX604" fmla="*/ 1050154 w 3717271"/>
                <a:gd name="connsiteY604" fmla="*/ 275127 h 2313532"/>
                <a:gd name="connsiteX605" fmla="*/ 1046676 w 3717271"/>
                <a:gd name="connsiteY605" fmla="*/ 276868 h 2313532"/>
                <a:gd name="connsiteX606" fmla="*/ 1044938 w 3717271"/>
                <a:gd name="connsiteY606" fmla="*/ 275127 h 2313532"/>
                <a:gd name="connsiteX607" fmla="*/ 1051892 w 3717271"/>
                <a:gd name="connsiteY607" fmla="*/ 268164 h 2313532"/>
                <a:gd name="connsiteX608" fmla="*/ 1055370 w 3717271"/>
                <a:gd name="connsiteY608" fmla="*/ 264683 h 2313532"/>
                <a:gd name="connsiteX609" fmla="*/ 1065802 w 3717271"/>
                <a:gd name="connsiteY609" fmla="*/ 259461 h 2313532"/>
                <a:gd name="connsiteX610" fmla="*/ 1058847 w 3717271"/>
                <a:gd name="connsiteY610" fmla="*/ 255979 h 2313532"/>
                <a:gd name="connsiteX611" fmla="*/ 1048415 w 3717271"/>
                <a:gd name="connsiteY611" fmla="*/ 254239 h 2313532"/>
                <a:gd name="connsiteX612" fmla="*/ 1036244 w 3717271"/>
                <a:gd name="connsiteY612" fmla="*/ 250757 h 2313532"/>
                <a:gd name="connsiteX613" fmla="*/ 1022335 w 3717271"/>
                <a:gd name="connsiteY613" fmla="*/ 247276 h 2313532"/>
                <a:gd name="connsiteX614" fmla="*/ 1011903 w 3717271"/>
                <a:gd name="connsiteY614" fmla="*/ 242053 h 2313532"/>
                <a:gd name="connsiteX615" fmla="*/ 1013642 w 3717271"/>
                <a:gd name="connsiteY615" fmla="*/ 240313 h 2313532"/>
                <a:gd name="connsiteX616" fmla="*/ 1018858 w 3717271"/>
                <a:gd name="connsiteY616" fmla="*/ 242053 h 2313532"/>
                <a:gd name="connsiteX617" fmla="*/ 1010164 w 3717271"/>
                <a:gd name="connsiteY617" fmla="*/ 236831 h 2313532"/>
                <a:gd name="connsiteX618" fmla="*/ 994516 w 3717271"/>
                <a:gd name="connsiteY618" fmla="*/ 236831 h 2313532"/>
                <a:gd name="connsiteX619" fmla="*/ 992778 w 3717271"/>
                <a:gd name="connsiteY619" fmla="*/ 242053 h 2313532"/>
                <a:gd name="connsiteX620" fmla="*/ 991039 w 3717271"/>
                <a:gd name="connsiteY620" fmla="*/ 245535 h 2313532"/>
                <a:gd name="connsiteX621" fmla="*/ 985823 w 3717271"/>
                <a:gd name="connsiteY621" fmla="*/ 249016 h 2313532"/>
                <a:gd name="connsiteX622" fmla="*/ 982346 w 3717271"/>
                <a:gd name="connsiteY622" fmla="*/ 250757 h 2313532"/>
                <a:gd name="connsiteX623" fmla="*/ 977130 w 3717271"/>
                <a:gd name="connsiteY623" fmla="*/ 261202 h 2313532"/>
                <a:gd name="connsiteX624" fmla="*/ 970175 w 3717271"/>
                <a:gd name="connsiteY624" fmla="*/ 273387 h 2313532"/>
                <a:gd name="connsiteX625" fmla="*/ 961482 w 3717271"/>
                <a:gd name="connsiteY625" fmla="*/ 292535 h 2313532"/>
                <a:gd name="connsiteX626" fmla="*/ 956266 w 3717271"/>
                <a:gd name="connsiteY626" fmla="*/ 297757 h 2313532"/>
                <a:gd name="connsiteX627" fmla="*/ 947572 w 3717271"/>
                <a:gd name="connsiteY627" fmla="*/ 301239 h 2313532"/>
                <a:gd name="connsiteX628" fmla="*/ 937140 w 3717271"/>
                <a:gd name="connsiteY628" fmla="*/ 315164 h 2313532"/>
                <a:gd name="connsiteX629" fmla="*/ 924970 w 3717271"/>
                <a:gd name="connsiteY629" fmla="*/ 339535 h 2313532"/>
                <a:gd name="connsiteX630" fmla="*/ 928447 w 3717271"/>
                <a:gd name="connsiteY630" fmla="*/ 341276 h 2313532"/>
                <a:gd name="connsiteX631" fmla="*/ 930186 w 3717271"/>
                <a:gd name="connsiteY631" fmla="*/ 358683 h 2313532"/>
                <a:gd name="connsiteX632" fmla="*/ 926708 w 3717271"/>
                <a:gd name="connsiteY632" fmla="*/ 358683 h 2313532"/>
                <a:gd name="connsiteX633" fmla="*/ 930186 w 3717271"/>
                <a:gd name="connsiteY633" fmla="*/ 367387 h 2313532"/>
                <a:gd name="connsiteX634" fmla="*/ 938879 w 3717271"/>
                <a:gd name="connsiteY634" fmla="*/ 377831 h 2313532"/>
                <a:gd name="connsiteX635" fmla="*/ 949311 w 3717271"/>
                <a:gd name="connsiteY635" fmla="*/ 386535 h 2313532"/>
                <a:gd name="connsiteX636" fmla="*/ 963220 w 3717271"/>
                <a:gd name="connsiteY636" fmla="*/ 393498 h 2313532"/>
                <a:gd name="connsiteX637" fmla="*/ 968436 w 3717271"/>
                <a:gd name="connsiteY637" fmla="*/ 393498 h 2313532"/>
                <a:gd name="connsiteX638" fmla="*/ 964959 w 3717271"/>
                <a:gd name="connsiteY638" fmla="*/ 396979 h 2313532"/>
                <a:gd name="connsiteX639" fmla="*/ 954527 w 3717271"/>
                <a:gd name="connsiteY639" fmla="*/ 398720 h 2313532"/>
                <a:gd name="connsiteX640" fmla="*/ 951050 w 3717271"/>
                <a:gd name="connsiteY640" fmla="*/ 396979 h 2313532"/>
                <a:gd name="connsiteX641" fmla="*/ 938879 w 3717271"/>
                <a:gd name="connsiteY641" fmla="*/ 402201 h 2313532"/>
                <a:gd name="connsiteX642" fmla="*/ 930186 w 3717271"/>
                <a:gd name="connsiteY642" fmla="*/ 405683 h 2313532"/>
                <a:gd name="connsiteX643" fmla="*/ 914538 w 3717271"/>
                <a:gd name="connsiteY643" fmla="*/ 417868 h 2313532"/>
                <a:gd name="connsiteX644" fmla="*/ 911060 w 3717271"/>
                <a:gd name="connsiteY644" fmla="*/ 421349 h 2313532"/>
                <a:gd name="connsiteX645" fmla="*/ 907583 w 3717271"/>
                <a:gd name="connsiteY645" fmla="*/ 414387 h 2313532"/>
                <a:gd name="connsiteX646" fmla="*/ 916276 w 3717271"/>
                <a:gd name="connsiteY646" fmla="*/ 410905 h 2313532"/>
                <a:gd name="connsiteX647" fmla="*/ 902367 w 3717271"/>
                <a:gd name="connsiteY647" fmla="*/ 410905 h 2313532"/>
                <a:gd name="connsiteX648" fmla="*/ 883242 w 3717271"/>
                <a:gd name="connsiteY648" fmla="*/ 403942 h 2313532"/>
                <a:gd name="connsiteX649" fmla="*/ 862378 w 3717271"/>
                <a:gd name="connsiteY649" fmla="*/ 403942 h 2313532"/>
                <a:gd name="connsiteX650" fmla="*/ 858900 w 3717271"/>
                <a:gd name="connsiteY650" fmla="*/ 409164 h 2313532"/>
                <a:gd name="connsiteX651" fmla="*/ 862378 w 3717271"/>
                <a:gd name="connsiteY651" fmla="*/ 412646 h 2313532"/>
                <a:gd name="connsiteX652" fmla="*/ 867594 w 3717271"/>
                <a:gd name="connsiteY652" fmla="*/ 421349 h 2313532"/>
                <a:gd name="connsiteX653" fmla="*/ 853684 w 3717271"/>
                <a:gd name="connsiteY653" fmla="*/ 419609 h 2313532"/>
                <a:gd name="connsiteX654" fmla="*/ 846730 w 3717271"/>
                <a:gd name="connsiteY654" fmla="*/ 414387 h 2313532"/>
                <a:gd name="connsiteX655" fmla="*/ 844991 w 3717271"/>
                <a:gd name="connsiteY655" fmla="*/ 410905 h 2313532"/>
                <a:gd name="connsiteX656" fmla="*/ 831082 w 3717271"/>
                <a:gd name="connsiteY656" fmla="*/ 424831 h 2313532"/>
                <a:gd name="connsiteX657" fmla="*/ 843253 w 3717271"/>
                <a:gd name="connsiteY657" fmla="*/ 445720 h 2313532"/>
                <a:gd name="connsiteX658" fmla="*/ 839775 w 3717271"/>
                <a:gd name="connsiteY658" fmla="*/ 457905 h 2313532"/>
                <a:gd name="connsiteX659" fmla="*/ 844991 w 3717271"/>
                <a:gd name="connsiteY659" fmla="*/ 468349 h 2313532"/>
                <a:gd name="connsiteX660" fmla="*/ 862378 w 3717271"/>
                <a:gd name="connsiteY660" fmla="*/ 468349 h 2313532"/>
                <a:gd name="connsiteX661" fmla="*/ 869332 w 3717271"/>
                <a:gd name="connsiteY661" fmla="*/ 473572 h 2313532"/>
                <a:gd name="connsiteX662" fmla="*/ 865855 w 3717271"/>
                <a:gd name="connsiteY662" fmla="*/ 478794 h 2313532"/>
                <a:gd name="connsiteX663" fmla="*/ 860639 w 3717271"/>
                <a:gd name="connsiteY663" fmla="*/ 485757 h 2313532"/>
                <a:gd name="connsiteX664" fmla="*/ 851946 w 3717271"/>
                <a:gd name="connsiteY664" fmla="*/ 487498 h 2313532"/>
                <a:gd name="connsiteX665" fmla="*/ 844991 w 3717271"/>
                <a:gd name="connsiteY665" fmla="*/ 487498 h 2313532"/>
                <a:gd name="connsiteX666" fmla="*/ 839775 w 3717271"/>
                <a:gd name="connsiteY666" fmla="*/ 490979 h 2313532"/>
                <a:gd name="connsiteX667" fmla="*/ 836298 w 3717271"/>
                <a:gd name="connsiteY667" fmla="*/ 482275 h 2313532"/>
                <a:gd name="connsiteX668" fmla="*/ 822389 w 3717271"/>
                <a:gd name="connsiteY668" fmla="*/ 473572 h 2313532"/>
                <a:gd name="connsiteX669" fmla="*/ 806741 w 3717271"/>
                <a:gd name="connsiteY669" fmla="*/ 466609 h 2313532"/>
                <a:gd name="connsiteX670" fmla="*/ 775445 w 3717271"/>
                <a:gd name="connsiteY670" fmla="*/ 426572 h 2313532"/>
                <a:gd name="connsiteX671" fmla="*/ 761535 w 3717271"/>
                <a:gd name="connsiteY671" fmla="*/ 374350 h 2313532"/>
                <a:gd name="connsiteX672" fmla="*/ 733717 w 3717271"/>
                <a:gd name="connsiteY672" fmla="*/ 356942 h 2313532"/>
                <a:gd name="connsiteX673" fmla="*/ 704159 w 3717271"/>
                <a:gd name="connsiteY673" fmla="*/ 337794 h 2313532"/>
                <a:gd name="connsiteX674" fmla="*/ 679818 w 3717271"/>
                <a:gd name="connsiteY674" fmla="*/ 325609 h 2313532"/>
                <a:gd name="connsiteX675" fmla="*/ 671125 w 3717271"/>
                <a:gd name="connsiteY675" fmla="*/ 304720 h 2313532"/>
                <a:gd name="connsiteX676" fmla="*/ 669386 w 3717271"/>
                <a:gd name="connsiteY676" fmla="*/ 289053 h 2313532"/>
                <a:gd name="connsiteX677" fmla="*/ 655477 w 3717271"/>
                <a:gd name="connsiteY677" fmla="*/ 290794 h 2313532"/>
                <a:gd name="connsiteX678" fmla="*/ 650261 w 3717271"/>
                <a:gd name="connsiteY678" fmla="*/ 296016 h 2313532"/>
                <a:gd name="connsiteX679" fmla="*/ 639829 w 3717271"/>
                <a:gd name="connsiteY679" fmla="*/ 280350 h 2313532"/>
                <a:gd name="connsiteX680" fmla="*/ 641567 w 3717271"/>
                <a:gd name="connsiteY680" fmla="*/ 276868 h 2313532"/>
                <a:gd name="connsiteX681" fmla="*/ 638090 w 3717271"/>
                <a:gd name="connsiteY681" fmla="*/ 275127 h 2313532"/>
                <a:gd name="connsiteX682" fmla="*/ 632874 w 3717271"/>
                <a:gd name="connsiteY682" fmla="*/ 271646 h 2313532"/>
                <a:gd name="connsiteX683" fmla="*/ 629397 w 3717271"/>
                <a:gd name="connsiteY683" fmla="*/ 271646 h 2313532"/>
                <a:gd name="connsiteX684" fmla="*/ 617226 w 3717271"/>
                <a:gd name="connsiteY684" fmla="*/ 278609 h 2313532"/>
                <a:gd name="connsiteX685" fmla="*/ 613749 w 3717271"/>
                <a:gd name="connsiteY685" fmla="*/ 276868 h 2313532"/>
                <a:gd name="connsiteX686" fmla="*/ 610271 w 3717271"/>
                <a:gd name="connsiteY686" fmla="*/ 289053 h 2313532"/>
                <a:gd name="connsiteX687" fmla="*/ 613749 w 3717271"/>
                <a:gd name="connsiteY687" fmla="*/ 294276 h 2313532"/>
                <a:gd name="connsiteX688" fmla="*/ 612010 w 3717271"/>
                <a:gd name="connsiteY688" fmla="*/ 306461 h 2313532"/>
                <a:gd name="connsiteX689" fmla="*/ 610271 w 3717271"/>
                <a:gd name="connsiteY689" fmla="*/ 309942 h 2313532"/>
                <a:gd name="connsiteX690" fmla="*/ 617226 w 3717271"/>
                <a:gd name="connsiteY690" fmla="*/ 320387 h 2313532"/>
                <a:gd name="connsiteX691" fmla="*/ 632874 w 3717271"/>
                <a:gd name="connsiteY691" fmla="*/ 330831 h 2313532"/>
                <a:gd name="connsiteX692" fmla="*/ 638090 w 3717271"/>
                <a:gd name="connsiteY692" fmla="*/ 334313 h 2313532"/>
                <a:gd name="connsiteX693" fmla="*/ 643306 w 3717271"/>
                <a:gd name="connsiteY693" fmla="*/ 348238 h 2313532"/>
                <a:gd name="connsiteX694" fmla="*/ 650261 w 3717271"/>
                <a:gd name="connsiteY694" fmla="*/ 362164 h 2313532"/>
                <a:gd name="connsiteX695" fmla="*/ 658954 w 3717271"/>
                <a:gd name="connsiteY695" fmla="*/ 370868 h 2313532"/>
                <a:gd name="connsiteX696" fmla="*/ 662431 w 3717271"/>
                <a:gd name="connsiteY696" fmla="*/ 372609 h 2313532"/>
                <a:gd name="connsiteX697" fmla="*/ 671125 w 3717271"/>
                <a:gd name="connsiteY697" fmla="*/ 383053 h 2313532"/>
                <a:gd name="connsiteX698" fmla="*/ 672863 w 3717271"/>
                <a:gd name="connsiteY698" fmla="*/ 379572 h 2313532"/>
                <a:gd name="connsiteX699" fmla="*/ 685034 w 3717271"/>
                <a:gd name="connsiteY699" fmla="*/ 379572 h 2313532"/>
                <a:gd name="connsiteX700" fmla="*/ 691989 w 3717271"/>
                <a:gd name="connsiteY700" fmla="*/ 379572 h 2313532"/>
                <a:gd name="connsiteX701" fmla="*/ 693727 w 3717271"/>
                <a:gd name="connsiteY701" fmla="*/ 384794 h 2313532"/>
                <a:gd name="connsiteX702" fmla="*/ 690250 w 3717271"/>
                <a:gd name="connsiteY702" fmla="*/ 393498 h 2313532"/>
                <a:gd name="connsiteX703" fmla="*/ 714591 w 3717271"/>
                <a:gd name="connsiteY703" fmla="*/ 403942 h 2313532"/>
                <a:gd name="connsiteX704" fmla="*/ 716330 w 3717271"/>
                <a:gd name="connsiteY704" fmla="*/ 407424 h 2313532"/>
                <a:gd name="connsiteX705" fmla="*/ 730239 w 3717271"/>
                <a:gd name="connsiteY705" fmla="*/ 412646 h 2313532"/>
                <a:gd name="connsiteX706" fmla="*/ 742410 w 3717271"/>
                <a:gd name="connsiteY706" fmla="*/ 428312 h 2313532"/>
                <a:gd name="connsiteX707" fmla="*/ 738933 w 3717271"/>
                <a:gd name="connsiteY707" fmla="*/ 435275 h 2313532"/>
                <a:gd name="connsiteX708" fmla="*/ 735455 w 3717271"/>
                <a:gd name="connsiteY708" fmla="*/ 433535 h 2313532"/>
                <a:gd name="connsiteX709" fmla="*/ 730239 w 3717271"/>
                <a:gd name="connsiteY709" fmla="*/ 426572 h 2313532"/>
                <a:gd name="connsiteX710" fmla="*/ 719807 w 3717271"/>
                <a:gd name="connsiteY710" fmla="*/ 421349 h 2313532"/>
                <a:gd name="connsiteX711" fmla="*/ 714591 w 3717271"/>
                <a:gd name="connsiteY711" fmla="*/ 417868 h 2313532"/>
                <a:gd name="connsiteX712" fmla="*/ 711114 w 3717271"/>
                <a:gd name="connsiteY712" fmla="*/ 417868 h 2313532"/>
                <a:gd name="connsiteX713" fmla="*/ 704159 w 3717271"/>
                <a:gd name="connsiteY713" fmla="*/ 430053 h 2313532"/>
                <a:gd name="connsiteX714" fmla="*/ 702421 w 3717271"/>
                <a:gd name="connsiteY714" fmla="*/ 440498 h 2313532"/>
                <a:gd name="connsiteX715" fmla="*/ 705898 w 3717271"/>
                <a:gd name="connsiteY715" fmla="*/ 442238 h 2313532"/>
                <a:gd name="connsiteX716" fmla="*/ 707637 w 3717271"/>
                <a:gd name="connsiteY716" fmla="*/ 443979 h 2313532"/>
                <a:gd name="connsiteX717" fmla="*/ 712853 w 3717271"/>
                <a:gd name="connsiteY717" fmla="*/ 447461 h 2313532"/>
                <a:gd name="connsiteX718" fmla="*/ 714591 w 3717271"/>
                <a:gd name="connsiteY718" fmla="*/ 461386 h 2313532"/>
                <a:gd name="connsiteX719" fmla="*/ 704159 w 3717271"/>
                <a:gd name="connsiteY719" fmla="*/ 464868 h 2313532"/>
                <a:gd name="connsiteX720" fmla="*/ 702421 w 3717271"/>
                <a:gd name="connsiteY720" fmla="*/ 475312 h 2313532"/>
                <a:gd name="connsiteX721" fmla="*/ 697205 w 3717271"/>
                <a:gd name="connsiteY721" fmla="*/ 480535 h 2313532"/>
                <a:gd name="connsiteX722" fmla="*/ 693727 w 3717271"/>
                <a:gd name="connsiteY722" fmla="*/ 487498 h 2313532"/>
                <a:gd name="connsiteX723" fmla="*/ 686773 w 3717271"/>
                <a:gd name="connsiteY723" fmla="*/ 489238 h 2313532"/>
                <a:gd name="connsiteX724" fmla="*/ 685034 w 3717271"/>
                <a:gd name="connsiteY724" fmla="*/ 482275 h 2313532"/>
                <a:gd name="connsiteX725" fmla="*/ 688511 w 3717271"/>
                <a:gd name="connsiteY725" fmla="*/ 473572 h 2313532"/>
                <a:gd name="connsiteX726" fmla="*/ 686773 w 3717271"/>
                <a:gd name="connsiteY726" fmla="*/ 468349 h 2313532"/>
                <a:gd name="connsiteX727" fmla="*/ 695466 w 3717271"/>
                <a:gd name="connsiteY727" fmla="*/ 464868 h 2313532"/>
                <a:gd name="connsiteX728" fmla="*/ 681557 w 3717271"/>
                <a:gd name="connsiteY728" fmla="*/ 430053 h 2313532"/>
                <a:gd name="connsiteX729" fmla="*/ 678079 w 3717271"/>
                <a:gd name="connsiteY729" fmla="*/ 433535 h 2313532"/>
                <a:gd name="connsiteX730" fmla="*/ 671125 w 3717271"/>
                <a:gd name="connsiteY730" fmla="*/ 428312 h 2313532"/>
                <a:gd name="connsiteX731" fmla="*/ 669386 w 3717271"/>
                <a:gd name="connsiteY731" fmla="*/ 424831 h 2313532"/>
                <a:gd name="connsiteX732" fmla="*/ 657215 w 3717271"/>
                <a:gd name="connsiteY732" fmla="*/ 416127 h 2313532"/>
                <a:gd name="connsiteX733" fmla="*/ 655477 w 3717271"/>
                <a:gd name="connsiteY733" fmla="*/ 412646 h 2313532"/>
                <a:gd name="connsiteX734" fmla="*/ 650261 w 3717271"/>
                <a:gd name="connsiteY734" fmla="*/ 409164 h 2313532"/>
                <a:gd name="connsiteX735" fmla="*/ 648522 w 3717271"/>
                <a:gd name="connsiteY735" fmla="*/ 405683 h 2313532"/>
                <a:gd name="connsiteX736" fmla="*/ 643306 w 3717271"/>
                <a:gd name="connsiteY736" fmla="*/ 400461 h 2313532"/>
                <a:gd name="connsiteX737" fmla="*/ 631135 w 3717271"/>
                <a:gd name="connsiteY737" fmla="*/ 398720 h 2313532"/>
                <a:gd name="connsiteX738" fmla="*/ 629397 w 3717271"/>
                <a:gd name="connsiteY738" fmla="*/ 398720 h 2313532"/>
                <a:gd name="connsiteX739" fmla="*/ 608533 w 3717271"/>
                <a:gd name="connsiteY739" fmla="*/ 379572 h 2313532"/>
                <a:gd name="connsiteX740" fmla="*/ 603317 w 3717271"/>
                <a:gd name="connsiteY740" fmla="*/ 377831 h 2313532"/>
                <a:gd name="connsiteX741" fmla="*/ 594623 w 3717271"/>
                <a:gd name="connsiteY741" fmla="*/ 367387 h 2313532"/>
                <a:gd name="connsiteX742" fmla="*/ 598101 w 3717271"/>
                <a:gd name="connsiteY742" fmla="*/ 365646 h 2313532"/>
                <a:gd name="connsiteX743" fmla="*/ 580714 w 3717271"/>
                <a:gd name="connsiteY743" fmla="*/ 334313 h 2313532"/>
                <a:gd name="connsiteX744" fmla="*/ 556373 w 3717271"/>
                <a:gd name="connsiteY744" fmla="*/ 304720 h 2313532"/>
                <a:gd name="connsiteX745" fmla="*/ 516384 w 3717271"/>
                <a:gd name="connsiteY745" fmla="*/ 323868 h 2313532"/>
                <a:gd name="connsiteX746" fmla="*/ 498997 w 3717271"/>
                <a:gd name="connsiteY746" fmla="*/ 337794 h 2313532"/>
                <a:gd name="connsiteX747" fmla="*/ 479872 w 3717271"/>
                <a:gd name="connsiteY747" fmla="*/ 337794 h 2313532"/>
                <a:gd name="connsiteX748" fmla="*/ 474656 w 3717271"/>
                <a:gd name="connsiteY748" fmla="*/ 330831 h 2313532"/>
                <a:gd name="connsiteX749" fmla="*/ 457269 w 3717271"/>
                <a:gd name="connsiteY749" fmla="*/ 327350 h 2313532"/>
                <a:gd name="connsiteX750" fmla="*/ 439882 w 3717271"/>
                <a:gd name="connsiteY750" fmla="*/ 334313 h 2313532"/>
                <a:gd name="connsiteX751" fmla="*/ 434666 w 3717271"/>
                <a:gd name="connsiteY751" fmla="*/ 369127 h 2313532"/>
                <a:gd name="connsiteX752" fmla="*/ 425973 w 3717271"/>
                <a:gd name="connsiteY752" fmla="*/ 376090 h 2313532"/>
                <a:gd name="connsiteX753" fmla="*/ 408586 w 3717271"/>
                <a:gd name="connsiteY753" fmla="*/ 386535 h 2313532"/>
                <a:gd name="connsiteX754" fmla="*/ 396416 w 3717271"/>
                <a:gd name="connsiteY754" fmla="*/ 390016 h 2313532"/>
                <a:gd name="connsiteX755" fmla="*/ 384245 w 3717271"/>
                <a:gd name="connsiteY755" fmla="*/ 395239 h 2313532"/>
                <a:gd name="connsiteX756" fmla="*/ 379029 w 3717271"/>
                <a:gd name="connsiteY756" fmla="*/ 416127 h 2313532"/>
                <a:gd name="connsiteX757" fmla="*/ 361642 w 3717271"/>
                <a:gd name="connsiteY757" fmla="*/ 430053 h 2313532"/>
                <a:gd name="connsiteX758" fmla="*/ 361642 w 3717271"/>
                <a:gd name="connsiteY758" fmla="*/ 443979 h 2313532"/>
                <a:gd name="connsiteX759" fmla="*/ 363381 w 3717271"/>
                <a:gd name="connsiteY759" fmla="*/ 454423 h 2313532"/>
                <a:gd name="connsiteX760" fmla="*/ 351210 w 3717271"/>
                <a:gd name="connsiteY760" fmla="*/ 470090 h 2313532"/>
                <a:gd name="connsiteX761" fmla="*/ 345994 w 3717271"/>
                <a:gd name="connsiteY761" fmla="*/ 484016 h 2313532"/>
                <a:gd name="connsiteX762" fmla="*/ 326869 w 3717271"/>
                <a:gd name="connsiteY762" fmla="*/ 492720 h 2313532"/>
                <a:gd name="connsiteX763" fmla="*/ 309483 w 3717271"/>
                <a:gd name="connsiteY763" fmla="*/ 513609 h 2313532"/>
                <a:gd name="connsiteX764" fmla="*/ 279925 w 3717271"/>
                <a:gd name="connsiteY764" fmla="*/ 511868 h 2313532"/>
                <a:gd name="connsiteX765" fmla="*/ 250368 w 3717271"/>
                <a:gd name="connsiteY765" fmla="*/ 525794 h 2313532"/>
                <a:gd name="connsiteX766" fmla="*/ 232981 w 3717271"/>
                <a:gd name="connsiteY766" fmla="*/ 510127 h 2313532"/>
                <a:gd name="connsiteX767" fmla="*/ 220811 w 3717271"/>
                <a:gd name="connsiteY767" fmla="*/ 503164 h 2313532"/>
                <a:gd name="connsiteX768" fmla="*/ 205163 w 3717271"/>
                <a:gd name="connsiteY768" fmla="*/ 499683 h 2313532"/>
                <a:gd name="connsiteX769" fmla="*/ 179083 w 3717271"/>
                <a:gd name="connsiteY769" fmla="*/ 499683 h 2313532"/>
                <a:gd name="connsiteX770" fmla="*/ 179083 w 3717271"/>
                <a:gd name="connsiteY770" fmla="*/ 464868 h 2313532"/>
                <a:gd name="connsiteX771" fmla="*/ 172128 w 3717271"/>
                <a:gd name="connsiteY771" fmla="*/ 437016 h 2313532"/>
                <a:gd name="connsiteX772" fmla="*/ 186037 w 3717271"/>
                <a:gd name="connsiteY772" fmla="*/ 398720 h 2313532"/>
                <a:gd name="connsiteX773" fmla="*/ 179083 w 3717271"/>
                <a:gd name="connsiteY773" fmla="*/ 365646 h 2313532"/>
                <a:gd name="connsiteX774" fmla="*/ 179083 w 3717271"/>
                <a:gd name="connsiteY774" fmla="*/ 353461 h 2313532"/>
                <a:gd name="connsiteX775" fmla="*/ 177344 w 3717271"/>
                <a:gd name="connsiteY775" fmla="*/ 336053 h 2313532"/>
                <a:gd name="connsiteX776" fmla="*/ 199947 w 3717271"/>
                <a:gd name="connsiteY776" fmla="*/ 329090 h 2313532"/>
                <a:gd name="connsiteX777" fmla="*/ 213856 w 3717271"/>
                <a:gd name="connsiteY777" fmla="*/ 323868 h 2313532"/>
                <a:gd name="connsiteX778" fmla="*/ 227765 w 3717271"/>
                <a:gd name="connsiteY778" fmla="*/ 329090 h 2313532"/>
                <a:gd name="connsiteX779" fmla="*/ 255584 w 3717271"/>
                <a:gd name="connsiteY779" fmla="*/ 327350 h 2313532"/>
                <a:gd name="connsiteX780" fmla="*/ 259061 w 3717271"/>
                <a:gd name="connsiteY780" fmla="*/ 327350 h 2313532"/>
                <a:gd name="connsiteX781" fmla="*/ 274709 w 3717271"/>
                <a:gd name="connsiteY781" fmla="*/ 329090 h 2313532"/>
                <a:gd name="connsiteX782" fmla="*/ 299051 w 3717271"/>
                <a:gd name="connsiteY782" fmla="*/ 330831 h 2313532"/>
                <a:gd name="connsiteX783" fmla="*/ 337301 w 3717271"/>
                <a:gd name="connsiteY783" fmla="*/ 332572 h 2313532"/>
                <a:gd name="connsiteX784" fmla="*/ 345994 w 3717271"/>
                <a:gd name="connsiteY784" fmla="*/ 330831 h 2313532"/>
                <a:gd name="connsiteX785" fmla="*/ 345994 w 3717271"/>
                <a:gd name="connsiteY785" fmla="*/ 257720 h 2313532"/>
                <a:gd name="connsiteX786" fmla="*/ 323392 w 3717271"/>
                <a:gd name="connsiteY786" fmla="*/ 249016 h 2313532"/>
                <a:gd name="connsiteX787" fmla="*/ 312960 w 3717271"/>
                <a:gd name="connsiteY787" fmla="*/ 221165 h 2313532"/>
                <a:gd name="connsiteX788" fmla="*/ 292096 w 3717271"/>
                <a:gd name="connsiteY788" fmla="*/ 207239 h 2313532"/>
                <a:gd name="connsiteX789" fmla="*/ 267755 w 3717271"/>
                <a:gd name="connsiteY789" fmla="*/ 200276 h 2313532"/>
                <a:gd name="connsiteX790" fmla="*/ 285141 w 3717271"/>
                <a:gd name="connsiteY790" fmla="*/ 184609 h 2313532"/>
                <a:gd name="connsiteX791" fmla="*/ 307744 w 3717271"/>
                <a:gd name="connsiteY791" fmla="*/ 177646 h 2313532"/>
                <a:gd name="connsiteX792" fmla="*/ 323392 w 3717271"/>
                <a:gd name="connsiteY792" fmla="*/ 179387 h 2313532"/>
                <a:gd name="connsiteX793" fmla="*/ 335562 w 3717271"/>
                <a:gd name="connsiteY793" fmla="*/ 168942 h 2313532"/>
                <a:gd name="connsiteX794" fmla="*/ 332085 w 3717271"/>
                <a:gd name="connsiteY794" fmla="*/ 148054 h 2313532"/>
                <a:gd name="connsiteX795" fmla="*/ 370336 w 3717271"/>
                <a:gd name="connsiteY795" fmla="*/ 146313 h 2313532"/>
                <a:gd name="connsiteX796" fmla="*/ 380768 w 3717271"/>
                <a:gd name="connsiteY796" fmla="*/ 137609 h 2313532"/>
                <a:gd name="connsiteX797" fmla="*/ 394677 w 3717271"/>
                <a:gd name="connsiteY797" fmla="*/ 134128 h 2313532"/>
                <a:gd name="connsiteX798" fmla="*/ 403370 w 3717271"/>
                <a:gd name="connsiteY798" fmla="*/ 106276 h 2313532"/>
                <a:gd name="connsiteX799" fmla="*/ 434666 w 3717271"/>
                <a:gd name="connsiteY799" fmla="*/ 101054 h 2313532"/>
                <a:gd name="connsiteX800" fmla="*/ 459008 w 3717271"/>
                <a:gd name="connsiteY800" fmla="*/ 87128 h 2313532"/>
                <a:gd name="connsiteX801" fmla="*/ 467701 w 3717271"/>
                <a:gd name="connsiteY801" fmla="*/ 64498 h 2313532"/>
                <a:gd name="connsiteX802" fmla="*/ 481610 w 3717271"/>
                <a:gd name="connsiteY802" fmla="*/ 52313 h 2313532"/>
                <a:gd name="connsiteX803" fmla="*/ 502474 w 3717271"/>
                <a:gd name="connsiteY803" fmla="*/ 40128 h 2313532"/>
                <a:gd name="connsiteX804" fmla="*/ 518122 w 3717271"/>
                <a:gd name="connsiteY804" fmla="*/ 47091 h 2313532"/>
                <a:gd name="connsiteX805" fmla="*/ 530293 w 3717271"/>
                <a:gd name="connsiteY805" fmla="*/ 41869 h 2313532"/>
                <a:gd name="connsiteX806" fmla="*/ 544202 w 3717271"/>
                <a:gd name="connsiteY806" fmla="*/ 40128 h 2313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Lst>
              <a:rect l="l" t="t" r="r" b="b"/>
              <a:pathLst>
                <a:path w="3717271" h="2313532">
                  <a:moveTo>
                    <a:pt x="3593571" y="0"/>
                  </a:moveTo>
                  <a:lnTo>
                    <a:pt x="3717271" y="0"/>
                  </a:lnTo>
                  <a:lnTo>
                    <a:pt x="3711832" y="5313"/>
                  </a:lnTo>
                  <a:cubicBezTo>
                    <a:pt x="3706833" y="7489"/>
                    <a:pt x="3701617" y="8795"/>
                    <a:pt x="3701617" y="8795"/>
                  </a:cubicBezTo>
                  <a:cubicBezTo>
                    <a:pt x="3701617" y="8795"/>
                    <a:pt x="3701617" y="8795"/>
                    <a:pt x="3682492" y="8795"/>
                  </a:cubicBezTo>
                  <a:cubicBezTo>
                    <a:pt x="3682492" y="8795"/>
                    <a:pt x="3682492" y="8795"/>
                    <a:pt x="3677276" y="19239"/>
                  </a:cubicBezTo>
                  <a:cubicBezTo>
                    <a:pt x="3677276" y="19239"/>
                    <a:pt x="3677276" y="19239"/>
                    <a:pt x="3668582" y="22720"/>
                  </a:cubicBezTo>
                  <a:cubicBezTo>
                    <a:pt x="3668582" y="22720"/>
                    <a:pt x="3668582" y="22720"/>
                    <a:pt x="3668582" y="31424"/>
                  </a:cubicBezTo>
                  <a:cubicBezTo>
                    <a:pt x="3668582" y="31424"/>
                    <a:pt x="3668582" y="31424"/>
                    <a:pt x="3672060" y="52313"/>
                  </a:cubicBezTo>
                  <a:cubicBezTo>
                    <a:pt x="3672060" y="52313"/>
                    <a:pt x="3672060" y="52313"/>
                    <a:pt x="3647718" y="55794"/>
                  </a:cubicBezTo>
                  <a:cubicBezTo>
                    <a:pt x="3647718" y="55794"/>
                    <a:pt x="3652934" y="74943"/>
                    <a:pt x="3651196" y="81906"/>
                  </a:cubicBezTo>
                  <a:cubicBezTo>
                    <a:pt x="3651196" y="88869"/>
                    <a:pt x="3616422" y="108017"/>
                    <a:pt x="3616422" y="108017"/>
                  </a:cubicBezTo>
                  <a:cubicBezTo>
                    <a:pt x="3616422" y="108017"/>
                    <a:pt x="3595558" y="55794"/>
                    <a:pt x="3593820" y="10535"/>
                  </a:cubicBezTo>
                  <a:close/>
                  <a:moveTo>
                    <a:pt x="549212" y="0"/>
                  </a:moveTo>
                  <a:lnTo>
                    <a:pt x="569202" y="0"/>
                  </a:lnTo>
                  <a:lnTo>
                    <a:pt x="572021" y="10535"/>
                  </a:lnTo>
                  <a:cubicBezTo>
                    <a:pt x="573760" y="14017"/>
                    <a:pt x="577237" y="20980"/>
                    <a:pt x="577237" y="20980"/>
                  </a:cubicBezTo>
                  <a:cubicBezTo>
                    <a:pt x="577237" y="20980"/>
                    <a:pt x="592885" y="24461"/>
                    <a:pt x="594623" y="24461"/>
                  </a:cubicBezTo>
                  <a:cubicBezTo>
                    <a:pt x="598101" y="26202"/>
                    <a:pt x="606794" y="31424"/>
                    <a:pt x="610271" y="26202"/>
                  </a:cubicBezTo>
                  <a:cubicBezTo>
                    <a:pt x="613749" y="20980"/>
                    <a:pt x="608533" y="15757"/>
                    <a:pt x="627658" y="15757"/>
                  </a:cubicBezTo>
                  <a:cubicBezTo>
                    <a:pt x="645045" y="15757"/>
                    <a:pt x="632874" y="20980"/>
                    <a:pt x="650261" y="22720"/>
                  </a:cubicBezTo>
                  <a:cubicBezTo>
                    <a:pt x="650261" y="22720"/>
                    <a:pt x="697205" y="20980"/>
                    <a:pt x="705898" y="15757"/>
                  </a:cubicBezTo>
                  <a:cubicBezTo>
                    <a:pt x="718069" y="8795"/>
                    <a:pt x="740671" y="91"/>
                    <a:pt x="740671" y="91"/>
                  </a:cubicBezTo>
                  <a:cubicBezTo>
                    <a:pt x="740671" y="91"/>
                    <a:pt x="763274" y="14017"/>
                    <a:pt x="773706" y="91"/>
                  </a:cubicBezTo>
                  <a:lnTo>
                    <a:pt x="773767" y="0"/>
                  </a:lnTo>
                  <a:lnTo>
                    <a:pt x="3169296" y="0"/>
                  </a:lnTo>
                  <a:lnTo>
                    <a:pt x="3167929" y="7788"/>
                  </a:lnTo>
                  <a:cubicBezTo>
                    <a:pt x="3169477" y="13908"/>
                    <a:pt x="3179583" y="10970"/>
                    <a:pt x="3188711" y="7054"/>
                  </a:cubicBezTo>
                  <a:cubicBezTo>
                    <a:pt x="3200881" y="3572"/>
                    <a:pt x="3200881" y="12276"/>
                    <a:pt x="3200881" y="24461"/>
                  </a:cubicBezTo>
                  <a:cubicBezTo>
                    <a:pt x="3200881" y="36646"/>
                    <a:pt x="3211313" y="52313"/>
                    <a:pt x="3221745" y="43609"/>
                  </a:cubicBezTo>
                  <a:cubicBezTo>
                    <a:pt x="3232177" y="34906"/>
                    <a:pt x="3230439" y="19239"/>
                    <a:pt x="3242609" y="26202"/>
                  </a:cubicBezTo>
                  <a:cubicBezTo>
                    <a:pt x="3253041" y="33165"/>
                    <a:pt x="3275644" y="48831"/>
                    <a:pt x="3275644" y="48831"/>
                  </a:cubicBezTo>
                  <a:cubicBezTo>
                    <a:pt x="3275644" y="48831"/>
                    <a:pt x="3293031" y="50572"/>
                    <a:pt x="3287815" y="61017"/>
                  </a:cubicBezTo>
                  <a:cubicBezTo>
                    <a:pt x="3282599" y="71461"/>
                    <a:pt x="3291292" y="80165"/>
                    <a:pt x="3284337" y="90609"/>
                  </a:cubicBezTo>
                  <a:cubicBezTo>
                    <a:pt x="3277383" y="102794"/>
                    <a:pt x="3263473" y="102794"/>
                    <a:pt x="3268689" y="121942"/>
                  </a:cubicBezTo>
                  <a:cubicBezTo>
                    <a:pt x="3273905" y="139350"/>
                    <a:pt x="3273905" y="146313"/>
                    <a:pt x="3268689" y="160239"/>
                  </a:cubicBezTo>
                  <a:cubicBezTo>
                    <a:pt x="3261735" y="175905"/>
                    <a:pt x="3272167" y="172424"/>
                    <a:pt x="3261735" y="184609"/>
                  </a:cubicBezTo>
                  <a:cubicBezTo>
                    <a:pt x="3249564" y="196794"/>
                    <a:pt x="3242609" y="203757"/>
                    <a:pt x="3242609" y="207239"/>
                  </a:cubicBezTo>
                  <a:cubicBezTo>
                    <a:pt x="3242609" y="210720"/>
                    <a:pt x="3242609" y="217683"/>
                    <a:pt x="3242609" y="217683"/>
                  </a:cubicBezTo>
                  <a:cubicBezTo>
                    <a:pt x="3242609" y="217683"/>
                    <a:pt x="3230439" y="215942"/>
                    <a:pt x="3228700" y="224646"/>
                  </a:cubicBezTo>
                  <a:cubicBezTo>
                    <a:pt x="3226961" y="233350"/>
                    <a:pt x="3232177" y="245535"/>
                    <a:pt x="3223484" y="254239"/>
                  </a:cubicBezTo>
                  <a:cubicBezTo>
                    <a:pt x="3214791" y="264683"/>
                    <a:pt x="3199143" y="262942"/>
                    <a:pt x="3193927" y="275127"/>
                  </a:cubicBezTo>
                  <a:cubicBezTo>
                    <a:pt x="3186972" y="287313"/>
                    <a:pt x="3193927" y="290794"/>
                    <a:pt x="3186972" y="297757"/>
                  </a:cubicBezTo>
                  <a:cubicBezTo>
                    <a:pt x="3180018" y="306461"/>
                    <a:pt x="3181756" y="296016"/>
                    <a:pt x="3173063" y="306461"/>
                  </a:cubicBezTo>
                  <a:cubicBezTo>
                    <a:pt x="3166108" y="315164"/>
                    <a:pt x="3166108" y="323868"/>
                    <a:pt x="3166108" y="323868"/>
                  </a:cubicBezTo>
                  <a:cubicBezTo>
                    <a:pt x="3166108" y="323868"/>
                    <a:pt x="3166108" y="323868"/>
                    <a:pt x="3148722" y="327350"/>
                  </a:cubicBezTo>
                  <a:cubicBezTo>
                    <a:pt x="3148722" y="327350"/>
                    <a:pt x="3138290" y="353461"/>
                    <a:pt x="3133074" y="355201"/>
                  </a:cubicBezTo>
                  <a:cubicBezTo>
                    <a:pt x="3127858" y="358683"/>
                    <a:pt x="3120903" y="353461"/>
                    <a:pt x="3115687" y="348238"/>
                  </a:cubicBezTo>
                  <a:cubicBezTo>
                    <a:pt x="3110471" y="341276"/>
                    <a:pt x="3112210" y="330831"/>
                    <a:pt x="3112210" y="330831"/>
                  </a:cubicBezTo>
                  <a:cubicBezTo>
                    <a:pt x="3112210" y="330831"/>
                    <a:pt x="3112210" y="330831"/>
                    <a:pt x="3087868" y="327350"/>
                  </a:cubicBezTo>
                  <a:cubicBezTo>
                    <a:pt x="3087868" y="327350"/>
                    <a:pt x="3093084" y="332572"/>
                    <a:pt x="3080914" y="341276"/>
                  </a:cubicBezTo>
                  <a:cubicBezTo>
                    <a:pt x="3070482" y="349979"/>
                    <a:pt x="3058311" y="349979"/>
                    <a:pt x="3051356" y="360424"/>
                  </a:cubicBezTo>
                  <a:cubicBezTo>
                    <a:pt x="3046140" y="370868"/>
                    <a:pt x="3030492" y="376090"/>
                    <a:pt x="3039186" y="381312"/>
                  </a:cubicBezTo>
                  <a:cubicBezTo>
                    <a:pt x="3047879" y="386535"/>
                    <a:pt x="3047879" y="386535"/>
                    <a:pt x="3042663" y="398720"/>
                  </a:cubicBezTo>
                  <a:cubicBezTo>
                    <a:pt x="3039186" y="410905"/>
                    <a:pt x="3014844" y="426572"/>
                    <a:pt x="3014844" y="428312"/>
                  </a:cubicBezTo>
                  <a:cubicBezTo>
                    <a:pt x="3014844" y="431794"/>
                    <a:pt x="3006151" y="423090"/>
                    <a:pt x="3007890" y="437016"/>
                  </a:cubicBezTo>
                  <a:cubicBezTo>
                    <a:pt x="3009628" y="450942"/>
                    <a:pt x="3013106" y="463127"/>
                    <a:pt x="3016583" y="466609"/>
                  </a:cubicBezTo>
                  <a:cubicBezTo>
                    <a:pt x="3018322" y="470090"/>
                    <a:pt x="3016583" y="484016"/>
                    <a:pt x="3028754" y="496201"/>
                  </a:cubicBezTo>
                  <a:cubicBezTo>
                    <a:pt x="3040924" y="508386"/>
                    <a:pt x="3049618" y="506646"/>
                    <a:pt x="3044402" y="518831"/>
                  </a:cubicBezTo>
                  <a:cubicBezTo>
                    <a:pt x="3039186" y="531016"/>
                    <a:pt x="3032231" y="529275"/>
                    <a:pt x="3037447" y="541460"/>
                  </a:cubicBezTo>
                  <a:cubicBezTo>
                    <a:pt x="3040924" y="553646"/>
                    <a:pt x="3039186" y="557127"/>
                    <a:pt x="3037447" y="560609"/>
                  </a:cubicBezTo>
                  <a:cubicBezTo>
                    <a:pt x="3035708" y="564090"/>
                    <a:pt x="3018322" y="562349"/>
                    <a:pt x="3009628" y="571053"/>
                  </a:cubicBezTo>
                  <a:cubicBezTo>
                    <a:pt x="3002674" y="579757"/>
                    <a:pt x="2992242" y="584979"/>
                    <a:pt x="2987026" y="586720"/>
                  </a:cubicBezTo>
                  <a:cubicBezTo>
                    <a:pt x="2983548" y="588460"/>
                    <a:pt x="2976594" y="572794"/>
                    <a:pt x="2981810" y="560609"/>
                  </a:cubicBezTo>
                  <a:cubicBezTo>
                    <a:pt x="2987026" y="548423"/>
                    <a:pt x="2990503" y="541460"/>
                    <a:pt x="2990503" y="541460"/>
                  </a:cubicBezTo>
                  <a:cubicBezTo>
                    <a:pt x="2990503" y="541460"/>
                    <a:pt x="2990503" y="541460"/>
                    <a:pt x="2993980" y="494461"/>
                  </a:cubicBezTo>
                  <a:cubicBezTo>
                    <a:pt x="2993980" y="494461"/>
                    <a:pt x="2974855" y="487498"/>
                    <a:pt x="2967900" y="487498"/>
                  </a:cubicBezTo>
                  <a:cubicBezTo>
                    <a:pt x="2959207" y="487498"/>
                    <a:pt x="2964423" y="484016"/>
                    <a:pt x="2957468" y="480535"/>
                  </a:cubicBezTo>
                  <a:cubicBezTo>
                    <a:pt x="2948775" y="477053"/>
                    <a:pt x="2948775" y="478794"/>
                    <a:pt x="2947036" y="470090"/>
                  </a:cubicBezTo>
                  <a:cubicBezTo>
                    <a:pt x="2943559" y="461386"/>
                    <a:pt x="2973116" y="477053"/>
                    <a:pt x="2962684" y="447461"/>
                  </a:cubicBezTo>
                  <a:cubicBezTo>
                    <a:pt x="2952252" y="417868"/>
                    <a:pt x="2926172" y="433535"/>
                    <a:pt x="2910525" y="442238"/>
                  </a:cubicBezTo>
                  <a:cubicBezTo>
                    <a:pt x="2893138" y="452683"/>
                    <a:pt x="2889661" y="459646"/>
                    <a:pt x="2889661" y="459646"/>
                  </a:cubicBezTo>
                  <a:cubicBezTo>
                    <a:pt x="2889661" y="459646"/>
                    <a:pt x="2889661" y="459646"/>
                    <a:pt x="2882706" y="442238"/>
                  </a:cubicBezTo>
                  <a:cubicBezTo>
                    <a:pt x="2882706" y="442238"/>
                    <a:pt x="2882706" y="442238"/>
                    <a:pt x="2893138" y="416127"/>
                  </a:cubicBezTo>
                  <a:cubicBezTo>
                    <a:pt x="2893138" y="416127"/>
                    <a:pt x="2896615" y="402201"/>
                    <a:pt x="2884445" y="398720"/>
                  </a:cubicBezTo>
                  <a:cubicBezTo>
                    <a:pt x="2872274" y="393498"/>
                    <a:pt x="2870535" y="403942"/>
                    <a:pt x="2865319" y="412646"/>
                  </a:cubicBezTo>
                  <a:cubicBezTo>
                    <a:pt x="2860103" y="421349"/>
                    <a:pt x="2856626" y="430053"/>
                    <a:pt x="2842717" y="435275"/>
                  </a:cubicBezTo>
                  <a:cubicBezTo>
                    <a:pt x="2830546" y="438757"/>
                    <a:pt x="2835762" y="431794"/>
                    <a:pt x="2830546" y="438757"/>
                  </a:cubicBezTo>
                  <a:cubicBezTo>
                    <a:pt x="2823591" y="447461"/>
                    <a:pt x="2827069" y="449201"/>
                    <a:pt x="2823591" y="450942"/>
                  </a:cubicBezTo>
                  <a:cubicBezTo>
                    <a:pt x="2818375" y="452683"/>
                    <a:pt x="2790557" y="450942"/>
                    <a:pt x="2797511" y="466609"/>
                  </a:cubicBezTo>
                  <a:cubicBezTo>
                    <a:pt x="2804466" y="482275"/>
                    <a:pt x="2811421" y="494461"/>
                    <a:pt x="2816637" y="501423"/>
                  </a:cubicBezTo>
                  <a:cubicBezTo>
                    <a:pt x="2821853" y="508386"/>
                    <a:pt x="2834023" y="510127"/>
                    <a:pt x="2846194" y="497942"/>
                  </a:cubicBezTo>
                  <a:cubicBezTo>
                    <a:pt x="2858365" y="487498"/>
                    <a:pt x="2853149" y="489238"/>
                    <a:pt x="2867058" y="494461"/>
                  </a:cubicBezTo>
                  <a:cubicBezTo>
                    <a:pt x="2880967" y="499683"/>
                    <a:pt x="2875751" y="506646"/>
                    <a:pt x="2893138" y="503164"/>
                  </a:cubicBezTo>
                  <a:cubicBezTo>
                    <a:pt x="2910525" y="501423"/>
                    <a:pt x="2901831" y="508386"/>
                    <a:pt x="2901831" y="508386"/>
                  </a:cubicBezTo>
                  <a:cubicBezTo>
                    <a:pt x="2901831" y="508386"/>
                    <a:pt x="2884445" y="508386"/>
                    <a:pt x="2874013" y="515349"/>
                  </a:cubicBezTo>
                  <a:cubicBezTo>
                    <a:pt x="2865319" y="520572"/>
                    <a:pt x="2854887" y="537979"/>
                    <a:pt x="2851410" y="539720"/>
                  </a:cubicBezTo>
                  <a:cubicBezTo>
                    <a:pt x="2847933" y="543201"/>
                    <a:pt x="2835762" y="560609"/>
                    <a:pt x="2835762" y="560609"/>
                  </a:cubicBezTo>
                  <a:cubicBezTo>
                    <a:pt x="2835762" y="560609"/>
                    <a:pt x="2830546" y="565831"/>
                    <a:pt x="2839239" y="586720"/>
                  </a:cubicBezTo>
                  <a:cubicBezTo>
                    <a:pt x="2846194" y="609349"/>
                    <a:pt x="2856626" y="618053"/>
                    <a:pt x="2867058" y="626757"/>
                  </a:cubicBezTo>
                  <a:cubicBezTo>
                    <a:pt x="2875751" y="637201"/>
                    <a:pt x="2879229" y="647645"/>
                    <a:pt x="2880967" y="651127"/>
                  </a:cubicBezTo>
                  <a:cubicBezTo>
                    <a:pt x="2880967" y="654608"/>
                    <a:pt x="2882706" y="673757"/>
                    <a:pt x="2882706" y="673757"/>
                  </a:cubicBezTo>
                  <a:cubicBezTo>
                    <a:pt x="2882706" y="673757"/>
                    <a:pt x="2865319" y="682460"/>
                    <a:pt x="2865319" y="685942"/>
                  </a:cubicBezTo>
                  <a:cubicBezTo>
                    <a:pt x="2863581" y="691164"/>
                    <a:pt x="2889661" y="685942"/>
                    <a:pt x="2886183" y="699868"/>
                  </a:cubicBezTo>
                  <a:cubicBezTo>
                    <a:pt x="2882706" y="715534"/>
                    <a:pt x="2875751" y="722497"/>
                    <a:pt x="2875751" y="722497"/>
                  </a:cubicBezTo>
                  <a:cubicBezTo>
                    <a:pt x="2875751" y="722497"/>
                    <a:pt x="2875751" y="722497"/>
                    <a:pt x="2874013" y="743386"/>
                  </a:cubicBezTo>
                  <a:cubicBezTo>
                    <a:pt x="2874013" y="743386"/>
                    <a:pt x="2861842" y="746868"/>
                    <a:pt x="2860103" y="752090"/>
                  </a:cubicBezTo>
                  <a:cubicBezTo>
                    <a:pt x="2858365" y="759053"/>
                    <a:pt x="2860103" y="766016"/>
                    <a:pt x="2853149" y="772979"/>
                  </a:cubicBezTo>
                  <a:cubicBezTo>
                    <a:pt x="2846194" y="781682"/>
                    <a:pt x="2835762" y="767756"/>
                    <a:pt x="2834023" y="786905"/>
                  </a:cubicBezTo>
                  <a:cubicBezTo>
                    <a:pt x="2832285" y="807793"/>
                    <a:pt x="2830546" y="825201"/>
                    <a:pt x="2830546" y="825201"/>
                  </a:cubicBezTo>
                  <a:cubicBezTo>
                    <a:pt x="2830546" y="825201"/>
                    <a:pt x="2830546" y="825201"/>
                    <a:pt x="2813159" y="840868"/>
                  </a:cubicBezTo>
                  <a:cubicBezTo>
                    <a:pt x="2813159" y="840868"/>
                    <a:pt x="2813159" y="840868"/>
                    <a:pt x="2781863" y="860016"/>
                  </a:cubicBezTo>
                  <a:cubicBezTo>
                    <a:pt x="2781863" y="860016"/>
                    <a:pt x="2781863" y="860016"/>
                    <a:pt x="2760999" y="870460"/>
                  </a:cubicBezTo>
                  <a:cubicBezTo>
                    <a:pt x="2760999" y="870460"/>
                    <a:pt x="2760999" y="870460"/>
                    <a:pt x="2764477" y="889608"/>
                  </a:cubicBezTo>
                  <a:cubicBezTo>
                    <a:pt x="2764477" y="889608"/>
                    <a:pt x="2736658" y="893090"/>
                    <a:pt x="2726226" y="894830"/>
                  </a:cubicBezTo>
                  <a:cubicBezTo>
                    <a:pt x="2715794" y="896571"/>
                    <a:pt x="2714055" y="901793"/>
                    <a:pt x="2705362" y="905275"/>
                  </a:cubicBezTo>
                  <a:cubicBezTo>
                    <a:pt x="2696669" y="908756"/>
                    <a:pt x="2667111" y="912238"/>
                    <a:pt x="2667111" y="912238"/>
                  </a:cubicBezTo>
                  <a:cubicBezTo>
                    <a:pt x="2667111" y="912238"/>
                    <a:pt x="2663634" y="917460"/>
                    <a:pt x="2660157" y="922682"/>
                  </a:cubicBezTo>
                  <a:cubicBezTo>
                    <a:pt x="2654941" y="926164"/>
                    <a:pt x="2649725" y="924423"/>
                    <a:pt x="2647986" y="927904"/>
                  </a:cubicBezTo>
                  <a:cubicBezTo>
                    <a:pt x="2646247" y="933127"/>
                    <a:pt x="2651463" y="947053"/>
                    <a:pt x="2651463" y="947053"/>
                  </a:cubicBezTo>
                  <a:cubicBezTo>
                    <a:pt x="2651463" y="947053"/>
                    <a:pt x="2651463" y="947053"/>
                    <a:pt x="2642770" y="943571"/>
                  </a:cubicBezTo>
                  <a:cubicBezTo>
                    <a:pt x="2642770" y="943571"/>
                    <a:pt x="2630600" y="933127"/>
                    <a:pt x="2632338" y="926164"/>
                  </a:cubicBezTo>
                  <a:cubicBezTo>
                    <a:pt x="2635816" y="919201"/>
                    <a:pt x="2642770" y="910497"/>
                    <a:pt x="2634077" y="910497"/>
                  </a:cubicBezTo>
                  <a:cubicBezTo>
                    <a:pt x="2623645" y="910497"/>
                    <a:pt x="2625384" y="908756"/>
                    <a:pt x="2599304" y="919201"/>
                  </a:cubicBezTo>
                  <a:cubicBezTo>
                    <a:pt x="2573224" y="931386"/>
                    <a:pt x="2574962" y="936608"/>
                    <a:pt x="2571485" y="948793"/>
                  </a:cubicBezTo>
                  <a:cubicBezTo>
                    <a:pt x="2569746" y="962719"/>
                    <a:pt x="2545405" y="945312"/>
                    <a:pt x="2548882" y="969682"/>
                  </a:cubicBezTo>
                  <a:cubicBezTo>
                    <a:pt x="2552360" y="994053"/>
                    <a:pt x="2562792" y="1007978"/>
                    <a:pt x="2573224" y="1018423"/>
                  </a:cubicBezTo>
                  <a:cubicBezTo>
                    <a:pt x="2583656" y="1027127"/>
                    <a:pt x="2585394" y="1034089"/>
                    <a:pt x="2585394" y="1034089"/>
                  </a:cubicBezTo>
                  <a:cubicBezTo>
                    <a:pt x="2585394" y="1034089"/>
                    <a:pt x="2585394" y="1034089"/>
                    <a:pt x="2597565" y="1054978"/>
                  </a:cubicBezTo>
                  <a:cubicBezTo>
                    <a:pt x="2597565" y="1054978"/>
                    <a:pt x="2609736" y="1061941"/>
                    <a:pt x="2614952" y="1077608"/>
                  </a:cubicBezTo>
                  <a:cubicBezTo>
                    <a:pt x="2618429" y="1093275"/>
                    <a:pt x="2628861" y="1115904"/>
                    <a:pt x="2625384" y="1136793"/>
                  </a:cubicBezTo>
                  <a:cubicBezTo>
                    <a:pt x="2620168" y="1157682"/>
                    <a:pt x="2632338" y="1173349"/>
                    <a:pt x="2599304" y="1183793"/>
                  </a:cubicBezTo>
                  <a:cubicBezTo>
                    <a:pt x="2568008" y="1194237"/>
                    <a:pt x="2564530" y="1180312"/>
                    <a:pt x="2552360" y="1183793"/>
                  </a:cubicBezTo>
                  <a:cubicBezTo>
                    <a:pt x="2540189" y="1187274"/>
                    <a:pt x="2554098" y="1199460"/>
                    <a:pt x="2554098" y="1204682"/>
                  </a:cubicBezTo>
                  <a:cubicBezTo>
                    <a:pt x="2552360" y="1209904"/>
                    <a:pt x="2547144" y="1229052"/>
                    <a:pt x="2543666" y="1230793"/>
                  </a:cubicBezTo>
                  <a:cubicBezTo>
                    <a:pt x="2538450" y="1232534"/>
                    <a:pt x="2533234" y="1206423"/>
                    <a:pt x="2526280" y="1199460"/>
                  </a:cubicBezTo>
                  <a:cubicBezTo>
                    <a:pt x="2519325" y="1190756"/>
                    <a:pt x="2505416" y="1195978"/>
                    <a:pt x="2500200" y="1176830"/>
                  </a:cubicBezTo>
                  <a:cubicBezTo>
                    <a:pt x="2494984" y="1157682"/>
                    <a:pt x="2494984" y="1150719"/>
                    <a:pt x="2489768" y="1147237"/>
                  </a:cubicBezTo>
                  <a:cubicBezTo>
                    <a:pt x="2484552" y="1142015"/>
                    <a:pt x="2468904" y="1140275"/>
                    <a:pt x="2465426" y="1140275"/>
                  </a:cubicBezTo>
                  <a:cubicBezTo>
                    <a:pt x="2463688" y="1140275"/>
                    <a:pt x="2468904" y="1117645"/>
                    <a:pt x="2453256" y="1121126"/>
                  </a:cubicBezTo>
                  <a:cubicBezTo>
                    <a:pt x="2435869" y="1126349"/>
                    <a:pt x="2441085" y="1126349"/>
                    <a:pt x="2437608" y="1138534"/>
                  </a:cubicBezTo>
                  <a:cubicBezTo>
                    <a:pt x="2435869" y="1152460"/>
                    <a:pt x="2430653" y="1178571"/>
                    <a:pt x="2427176" y="1194237"/>
                  </a:cubicBezTo>
                  <a:cubicBezTo>
                    <a:pt x="2423698" y="1209904"/>
                    <a:pt x="2418482" y="1218608"/>
                    <a:pt x="2435869" y="1241237"/>
                  </a:cubicBezTo>
                  <a:cubicBezTo>
                    <a:pt x="2454994" y="1262126"/>
                    <a:pt x="2448040" y="1267348"/>
                    <a:pt x="2467165" y="1279534"/>
                  </a:cubicBezTo>
                  <a:cubicBezTo>
                    <a:pt x="2488029" y="1291719"/>
                    <a:pt x="2496722" y="1314348"/>
                    <a:pt x="2507154" y="1345682"/>
                  </a:cubicBezTo>
                  <a:cubicBezTo>
                    <a:pt x="2515848" y="1375274"/>
                    <a:pt x="2500200" y="1366570"/>
                    <a:pt x="2510632" y="1377015"/>
                  </a:cubicBezTo>
                  <a:cubicBezTo>
                    <a:pt x="2521064" y="1389200"/>
                    <a:pt x="2519325" y="1403126"/>
                    <a:pt x="2519325" y="1403126"/>
                  </a:cubicBezTo>
                  <a:cubicBezTo>
                    <a:pt x="2519325" y="1403126"/>
                    <a:pt x="2519325" y="1403126"/>
                    <a:pt x="2500200" y="1404867"/>
                  </a:cubicBezTo>
                  <a:cubicBezTo>
                    <a:pt x="2500200" y="1404867"/>
                    <a:pt x="2486290" y="1399644"/>
                    <a:pt x="2472381" y="1382237"/>
                  </a:cubicBezTo>
                  <a:cubicBezTo>
                    <a:pt x="2458472" y="1363089"/>
                    <a:pt x="2444562" y="1352645"/>
                    <a:pt x="2442824" y="1326533"/>
                  </a:cubicBezTo>
                  <a:cubicBezTo>
                    <a:pt x="2442824" y="1300422"/>
                    <a:pt x="2451517" y="1296941"/>
                    <a:pt x="2428914" y="1269089"/>
                  </a:cubicBezTo>
                  <a:cubicBezTo>
                    <a:pt x="2406312" y="1241237"/>
                    <a:pt x="2399357" y="1239497"/>
                    <a:pt x="2406312" y="1216867"/>
                  </a:cubicBezTo>
                  <a:cubicBezTo>
                    <a:pt x="2413266" y="1194237"/>
                    <a:pt x="2421960" y="1175089"/>
                    <a:pt x="2416744" y="1162904"/>
                  </a:cubicBezTo>
                  <a:cubicBezTo>
                    <a:pt x="2411528" y="1148978"/>
                    <a:pt x="2404573" y="1133312"/>
                    <a:pt x="2406312" y="1121126"/>
                  </a:cubicBezTo>
                  <a:cubicBezTo>
                    <a:pt x="2406312" y="1110682"/>
                    <a:pt x="2390664" y="1100238"/>
                    <a:pt x="2390664" y="1082830"/>
                  </a:cubicBezTo>
                  <a:cubicBezTo>
                    <a:pt x="2390664" y="1067164"/>
                    <a:pt x="2385448" y="1053238"/>
                    <a:pt x="2375016" y="1041052"/>
                  </a:cubicBezTo>
                  <a:cubicBezTo>
                    <a:pt x="2364584" y="1028867"/>
                    <a:pt x="2359368" y="1018423"/>
                    <a:pt x="2357629" y="1035830"/>
                  </a:cubicBezTo>
                  <a:cubicBezTo>
                    <a:pt x="2354152" y="1053238"/>
                    <a:pt x="2338504" y="1060201"/>
                    <a:pt x="2326333" y="1056719"/>
                  </a:cubicBezTo>
                  <a:cubicBezTo>
                    <a:pt x="2314163" y="1054978"/>
                    <a:pt x="2312424" y="1048015"/>
                    <a:pt x="2312424" y="1048015"/>
                  </a:cubicBezTo>
                  <a:cubicBezTo>
                    <a:pt x="2312424" y="1048015"/>
                    <a:pt x="2312424" y="1048015"/>
                    <a:pt x="2312424" y="1034089"/>
                  </a:cubicBezTo>
                  <a:cubicBezTo>
                    <a:pt x="2312424" y="1034089"/>
                    <a:pt x="2333288" y="1020164"/>
                    <a:pt x="2326333" y="1001015"/>
                  </a:cubicBezTo>
                  <a:cubicBezTo>
                    <a:pt x="2319379" y="983608"/>
                    <a:pt x="2305469" y="985349"/>
                    <a:pt x="2305469" y="985349"/>
                  </a:cubicBezTo>
                  <a:cubicBezTo>
                    <a:pt x="2305469" y="985349"/>
                    <a:pt x="2305469" y="985349"/>
                    <a:pt x="2305469" y="950534"/>
                  </a:cubicBezTo>
                  <a:cubicBezTo>
                    <a:pt x="2305469" y="950534"/>
                    <a:pt x="2303731" y="947053"/>
                    <a:pt x="2295037" y="952275"/>
                  </a:cubicBezTo>
                  <a:cubicBezTo>
                    <a:pt x="2286344" y="957497"/>
                    <a:pt x="2275912" y="943571"/>
                    <a:pt x="2272435" y="926164"/>
                  </a:cubicBezTo>
                  <a:cubicBezTo>
                    <a:pt x="2268957" y="910497"/>
                    <a:pt x="2274173" y="903534"/>
                    <a:pt x="2262003" y="891349"/>
                  </a:cubicBezTo>
                  <a:cubicBezTo>
                    <a:pt x="2248093" y="879164"/>
                    <a:pt x="2246355" y="873942"/>
                    <a:pt x="2239400" y="872201"/>
                  </a:cubicBezTo>
                  <a:cubicBezTo>
                    <a:pt x="2232445" y="872201"/>
                    <a:pt x="2237661" y="880905"/>
                    <a:pt x="2239400" y="882645"/>
                  </a:cubicBezTo>
                  <a:cubicBezTo>
                    <a:pt x="2239400" y="884386"/>
                    <a:pt x="2244616" y="901793"/>
                    <a:pt x="2239400" y="907016"/>
                  </a:cubicBezTo>
                  <a:cubicBezTo>
                    <a:pt x="2234184" y="912238"/>
                    <a:pt x="2228968" y="910497"/>
                    <a:pt x="2222013" y="915719"/>
                  </a:cubicBezTo>
                  <a:cubicBezTo>
                    <a:pt x="2213320" y="920942"/>
                    <a:pt x="2213320" y="922682"/>
                    <a:pt x="2201149" y="922682"/>
                  </a:cubicBezTo>
                  <a:cubicBezTo>
                    <a:pt x="2188979" y="922682"/>
                    <a:pt x="2192456" y="907016"/>
                    <a:pt x="2185501" y="913979"/>
                  </a:cubicBezTo>
                  <a:cubicBezTo>
                    <a:pt x="2180285" y="920942"/>
                    <a:pt x="2178547" y="926164"/>
                    <a:pt x="2171592" y="929645"/>
                  </a:cubicBezTo>
                  <a:cubicBezTo>
                    <a:pt x="2162899" y="933127"/>
                    <a:pt x="2157683" y="929645"/>
                    <a:pt x="2161160" y="938349"/>
                  </a:cubicBezTo>
                  <a:cubicBezTo>
                    <a:pt x="2162899" y="948793"/>
                    <a:pt x="2178547" y="943571"/>
                    <a:pt x="2157683" y="959238"/>
                  </a:cubicBezTo>
                  <a:cubicBezTo>
                    <a:pt x="2136819" y="974904"/>
                    <a:pt x="2142035" y="962719"/>
                    <a:pt x="2128125" y="969682"/>
                  </a:cubicBezTo>
                  <a:cubicBezTo>
                    <a:pt x="2114216" y="976645"/>
                    <a:pt x="2115955" y="985349"/>
                    <a:pt x="2105523" y="1001015"/>
                  </a:cubicBezTo>
                  <a:cubicBezTo>
                    <a:pt x="2095091" y="1014941"/>
                    <a:pt x="2095091" y="1018423"/>
                    <a:pt x="2089875" y="1020164"/>
                  </a:cubicBezTo>
                  <a:cubicBezTo>
                    <a:pt x="2082920" y="1021904"/>
                    <a:pt x="2070750" y="1011460"/>
                    <a:pt x="2065534" y="1030608"/>
                  </a:cubicBezTo>
                  <a:cubicBezTo>
                    <a:pt x="2060318" y="1048015"/>
                    <a:pt x="2063795" y="1042793"/>
                    <a:pt x="2053363" y="1048015"/>
                  </a:cubicBezTo>
                  <a:cubicBezTo>
                    <a:pt x="2042931" y="1054978"/>
                    <a:pt x="2037715" y="1051497"/>
                    <a:pt x="2035976" y="1054978"/>
                  </a:cubicBezTo>
                  <a:cubicBezTo>
                    <a:pt x="2035976" y="1058460"/>
                    <a:pt x="2023806" y="1056719"/>
                    <a:pt x="2018590" y="1065423"/>
                  </a:cubicBezTo>
                  <a:cubicBezTo>
                    <a:pt x="2015112" y="1074126"/>
                    <a:pt x="2020328" y="1081089"/>
                    <a:pt x="2018590" y="1089793"/>
                  </a:cubicBezTo>
                  <a:cubicBezTo>
                    <a:pt x="2018590" y="1098497"/>
                    <a:pt x="2011635" y="1107201"/>
                    <a:pt x="2013374" y="1115904"/>
                  </a:cubicBezTo>
                  <a:cubicBezTo>
                    <a:pt x="2015112" y="1126349"/>
                    <a:pt x="2018590" y="1131571"/>
                    <a:pt x="2016851" y="1145497"/>
                  </a:cubicBezTo>
                  <a:cubicBezTo>
                    <a:pt x="2015112" y="1161163"/>
                    <a:pt x="2004680" y="1154200"/>
                    <a:pt x="2008158" y="1168126"/>
                  </a:cubicBezTo>
                  <a:cubicBezTo>
                    <a:pt x="2011635" y="1182052"/>
                    <a:pt x="2011635" y="1201200"/>
                    <a:pt x="2011635" y="1201200"/>
                  </a:cubicBezTo>
                  <a:cubicBezTo>
                    <a:pt x="2011635" y="1201200"/>
                    <a:pt x="1997726" y="1202941"/>
                    <a:pt x="1997726" y="1209904"/>
                  </a:cubicBezTo>
                  <a:cubicBezTo>
                    <a:pt x="1997726" y="1216867"/>
                    <a:pt x="1994248" y="1223830"/>
                    <a:pt x="1994248" y="1223830"/>
                  </a:cubicBezTo>
                  <a:cubicBezTo>
                    <a:pt x="1994248" y="1223830"/>
                    <a:pt x="1982078" y="1227311"/>
                    <a:pt x="1980339" y="1236015"/>
                  </a:cubicBezTo>
                  <a:cubicBezTo>
                    <a:pt x="1980339" y="1242978"/>
                    <a:pt x="1973384" y="1248200"/>
                    <a:pt x="1973384" y="1248200"/>
                  </a:cubicBezTo>
                  <a:cubicBezTo>
                    <a:pt x="1973384" y="1248200"/>
                    <a:pt x="1973384" y="1248200"/>
                    <a:pt x="1962952" y="1248200"/>
                  </a:cubicBezTo>
                  <a:cubicBezTo>
                    <a:pt x="1962952" y="1248200"/>
                    <a:pt x="1959475" y="1234274"/>
                    <a:pt x="1950782" y="1229052"/>
                  </a:cubicBezTo>
                  <a:cubicBezTo>
                    <a:pt x="1943827" y="1222089"/>
                    <a:pt x="1943827" y="1208163"/>
                    <a:pt x="1942088" y="1202941"/>
                  </a:cubicBezTo>
                  <a:cubicBezTo>
                    <a:pt x="1938611" y="1195978"/>
                    <a:pt x="1933395" y="1183793"/>
                    <a:pt x="1933395" y="1178571"/>
                  </a:cubicBezTo>
                  <a:cubicBezTo>
                    <a:pt x="1933395" y="1173349"/>
                    <a:pt x="1910792" y="1169867"/>
                    <a:pt x="1909054" y="1143756"/>
                  </a:cubicBezTo>
                  <a:cubicBezTo>
                    <a:pt x="1909054" y="1117645"/>
                    <a:pt x="1916008" y="1124608"/>
                    <a:pt x="1905576" y="1100238"/>
                  </a:cubicBezTo>
                  <a:cubicBezTo>
                    <a:pt x="1895144" y="1077608"/>
                    <a:pt x="1891667" y="1088052"/>
                    <a:pt x="1889929" y="1065423"/>
                  </a:cubicBezTo>
                  <a:cubicBezTo>
                    <a:pt x="1888190" y="1044534"/>
                    <a:pt x="1891667" y="1051497"/>
                    <a:pt x="1886451" y="1030608"/>
                  </a:cubicBezTo>
                  <a:cubicBezTo>
                    <a:pt x="1881235" y="1011460"/>
                    <a:pt x="1872542" y="992312"/>
                    <a:pt x="1872542" y="990571"/>
                  </a:cubicBezTo>
                  <a:cubicBezTo>
                    <a:pt x="1872542" y="988830"/>
                    <a:pt x="1874281" y="964460"/>
                    <a:pt x="1874281" y="964460"/>
                  </a:cubicBezTo>
                  <a:cubicBezTo>
                    <a:pt x="1874281" y="964460"/>
                    <a:pt x="1874281" y="964460"/>
                    <a:pt x="1865587" y="959238"/>
                  </a:cubicBezTo>
                  <a:cubicBezTo>
                    <a:pt x="1865587" y="959238"/>
                    <a:pt x="1877758" y="948793"/>
                    <a:pt x="1876019" y="936608"/>
                  </a:cubicBezTo>
                  <a:cubicBezTo>
                    <a:pt x="1874281" y="926164"/>
                    <a:pt x="1870803" y="924423"/>
                    <a:pt x="1870803" y="924423"/>
                  </a:cubicBezTo>
                  <a:cubicBezTo>
                    <a:pt x="1870803" y="924423"/>
                    <a:pt x="1870803" y="924423"/>
                    <a:pt x="1870803" y="900053"/>
                  </a:cubicBezTo>
                  <a:cubicBezTo>
                    <a:pt x="1870803" y="900053"/>
                    <a:pt x="1870803" y="900053"/>
                    <a:pt x="1867326" y="894830"/>
                  </a:cubicBezTo>
                  <a:cubicBezTo>
                    <a:pt x="1867326" y="894830"/>
                    <a:pt x="1867326" y="894830"/>
                    <a:pt x="1855155" y="900053"/>
                  </a:cubicBezTo>
                  <a:cubicBezTo>
                    <a:pt x="1855155" y="900053"/>
                    <a:pt x="1855155" y="900053"/>
                    <a:pt x="1855155" y="926164"/>
                  </a:cubicBezTo>
                  <a:cubicBezTo>
                    <a:pt x="1855155" y="926164"/>
                    <a:pt x="1839507" y="933127"/>
                    <a:pt x="1834291" y="934867"/>
                  </a:cubicBezTo>
                  <a:cubicBezTo>
                    <a:pt x="1827337" y="938349"/>
                    <a:pt x="1823859" y="936608"/>
                    <a:pt x="1813427" y="924423"/>
                  </a:cubicBezTo>
                  <a:cubicBezTo>
                    <a:pt x="1802995" y="913979"/>
                    <a:pt x="1794302" y="901793"/>
                    <a:pt x="1794302" y="901793"/>
                  </a:cubicBezTo>
                  <a:cubicBezTo>
                    <a:pt x="1794302" y="901793"/>
                    <a:pt x="1809950" y="903534"/>
                    <a:pt x="1816905" y="898312"/>
                  </a:cubicBezTo>
                  <a:cubicBezTo>
                    <a:pt x="1823859" y="891349"/>
                    <a:pt x="1834291" y="860016"/>
                    <a:pt x="1834291" y="860016"/>
                  </a:cubicBezTo>
                  <a:cubicBezTo>
                    <a:pt x="1834291" y="860016"/>
                    <a:pt x="1825598" y="879164"/>
                    <a:pt x="1808211" y="880905"/>
                  </a:cubicBezTo>
                  <a:cubicBezTo>
                    <a:pt x="1789086" y="882645"/>
                    <a:pt x="1780393" y="868719"/>
                    <a:pt x="1780393" y="868719"/>
                  </a:cubicBezTo>
                  <a:cubicBezTo>
                    <a:pt x="1780393" y="868719"/>
                    <a:pt x="1780393" y="868719"/>
                    <a:pt x="1775177" y="853053"/>
                  </a:cubicBezTo>
                  <a:cubicBezTo>
                    <a:pt x="1775177" y="853053"/>
                    <a:pt x="1775177" y="853053"/>
                    <a:pt x="1763006" y="846090"/>
                  </a:cubicBezTo>
                  <a:cubicBezTo>
                    <a:pt x="1763006" y="846090"/>
                    <a:pt x="1763006" y="846090"/>
                    <a:pt x="1757790" y="832164"/>
                  </a:cubicBezTo>
                  <a:cubicBezTo>
                    <a:pt x="1757790" y="832164"/>
                    <a:pt x="1757790" y="832164"/>
                    <a:pt x="1736926" y="828682"/>
                  </a:cubicBezTo>
                  <a:cubicBezTo>
                    <a:pt x="1736926" y="828682"/>
                    <a:pt x="1738665" y="811275"/>
                    <a:pt x="1724755" y="807793"/>
                  </a:cubicBezTo>
                  <a:cubicBezTo>
                    <a:pt x="1710846" y="806053"/>
                    <a:pt x="1681289" y="809534"/>
                    <a:pt x="1681289" y="809534"/>
                  </a:cubicBezTo>
                  <a:cubicBezTo>
                    <a:pt x="1681289" y="809534"/>
                    <a:pt x="1681289" y="809534"/>
                    <a:pt x="1649993" y="819979"/>
                  </a:cubicBezTo>
                  <a:cubicBezTo>
                    <a:pt x="1649993" y="819979"/>
                    <a:pt x="1649993" y="819979"/>
                    <a:pt x="1620436" y="821719"/>
                  </a:cubicBezTo>
                  <a:cubicBezTo>
                    <a:pt x="1620436" y="821719"/>
                    <a:pt x="1620436" y="811275"/>
                    <a:pt x="1606526" y="811275"/>
                  </a:cubicBezTo>
                  <a:cubicBezTo>
                    <a:pt x="1594356" y="811275"/>
                    <a:pt x="1583924" y="816497"/>
                    <a:pt x="1568276" y="807793"/>
                  </a:cubicBezTo>
                  <a:cubicBezTo>
                    <a:pt x="1554366" y="799090"/>
                    <a:pt x="1563060" y="778201"/>
                    <a:pt x="1549150" y="771238"/>
                  </a:cubicBezTo>
                  <a:cubicBezTo>
                    <a:pt x="1533502" y="766016"/>
                    <a:pt x="1517854" y="795608"/>
                    <a:pt x="1484820" y="785164"/>
                  </a:cubicBezTo>
                  <a:cubicBezTo>
                    <a:pt x="1451785" y="774719"/>
                    <a:pt x="1429182" y="739905"/>
                    <a:pt x="1422228" y="720756"/>
                  </a:cubicBezTo>
                  <a:cubicBezTo>
                    <a:pt x="1415273" y="699868"/>
                    <a:pt x="1408318" y="684201"/>
                    <a:pt x="1408318" y="684201"/>
                  </a:cubicBezTo>
                  <a:cubicBezTo>
                    <a:pt x="1408318" y="684201"/>
                    <a:pt x="1397886" y="691164"/>
                    <a:pt x="1389193" y="685942"/>
                  </a:cubicBezTo>
                  <a:cubicBezTo>
                    <a:pt x="1378761" y="680719"/>
                    <a:pt x="1368329" y="677238"/>
                    <a:pt x="1368329" y="677238"/>
                  </a:cubicBezTo>
                  <a:cubicBezTo>
                    <a:pt x="1368329" y="677238"/>
                    <a:pt x="1366590" y="678979"/>
                    <a:pt x="1364852" y="687682"/>
                  </a:cubicBezTo>
                  <a:cubicBezTo>
                    <a:pt x="1363113" y="694645"/>
                    <a:pt x="1347465" y="684201"/>
                    <a:pt x="1356158" y="705090"/>
                  </a:cubicBezTo>
                  <a:cubicBezTo>
                    <a:pt x="1364852" y="725979"/>
                    <a:pt x="1371806" y="736423"/>
                    <a:pt x="1371806" y="745127"/>
                  </a:cubicBezTo>
                  <a:cubicBezTo>
                    <a:pt x="1373545" y="752090"/>
                    <a:pt x="1382238" y="750349"/>
                    <a:pt x="1389193" y="766016"/>
                  </a:cubicBezTo>
                  <a:cubicBezTo>
                    <a:pt x="1396148" y="779942"/>
                    <a:pt x="1397886" y="778201"/>
                    <a:pt x="1401364" y="790386"/>
                  </a:cubicBezTo>
                  <a:cubicBezTo>
                    <a:pt x="1406580" y="802571"/>
                    <a:pt x="1410057" y="819979"/>
                    <a:pt x="1417012" y="811275"/>
                  </a:cubicBezTo>
                  <a:cubicBezTo>
                    <a:pt x="1423966" y="800830"/>
                    <a:pt x="1427444" y="799090"/>
                    <a:pt x="1427444" y="799090"/>
                  </a:cubicBezTo>
                  <a:cubicBezTo>
                    <a:pt x="1427444" y="799090"/>
                    <a:pt x="1422228" y="826942"/>
                    <a:pt x="1448308" y="833904"/>
                  </a:cubicBezTo>
                  <a:cubicBezTo>
                    <a:pt x="1474388" y="840868"/>
                    <a:pt x="1477865" y="842608"/>
                    <a:pt x="1488297" y="833904"/>
                  </a:cubicBezTo>
                  <a:cubicBezTo>
                    <a:pt x="1498729" y="825201"/>
                    <a:pt x="1502206" y="828682"/>
                    <a:pt x="1509161" y="819979"/>
                  </a:cubicBezTo>
                  <a:cubicBezTo>
                    <a:pt x="1516116" y="811275"/>
                    <a:pt x="1526548" y="806053"/>
                    <a:pt x="1526548" y="806053"/>
                  </a:cubicBezTo>
                  <a:cubicBezTo>
                    <a:pt x="1526548" y="806053"/>
                    <a:pt x="1526548" y="806053"/>
                    <a:pt x="1535241" y="818238"/>
                  </a:cubicBezTo>
                  <a:cubicBezTo>
                    <a:pt x="1535241" y="818238"/>
                    <a:pt x="1530025" y="840868"/>
                    <a:pt x="1549150" y="844349"/>
                  </a:cubicBezTo>
                  <a:cubicBezTo>
                    <a:pt x="1566537" y="847830"/>
                    <a:pt x="1568276" y="840868"/>
                    <a:pt x="1576969" y="858275"/>
                  </a:cubicBezTo>
                  <a:cubicBezTo>
                    <a:pt x="1585662" y="875682"/>
                    <a:pt x="1589140" y="884386"/>
                    <a:pt x="1589140" y="884386"/>
                  </a:cubicBezTo>
                  <a:cubicBezTo>
                    <a:pt x="1589140" y="884386"/>
                    <a:pt x="1589140" y="884386"/>
                    <a:pt x="1596094" y="886127"/>
                  </a:cubicBezTo>
                  <a:cubicBezTo>
                    <a:pt x="1596094" y="886127"/>
                    <a:pt x="1596094" y="886127"/>
                    <a:pt x="1596094" y="900053"/>
                  </a:cubicBezTo>
                  <a:cubicBezTo>
                    <a:pt x="1596094" y="900053"/>
                    <a:pt x="1589140" y="903534"/>
                    <a:pt x="1583924" y="915719"/>
                  </a:cubicBezTo>
                  <a:cubicBezTo>
                    <a:pt x="1578708" y="926164"/>
                    <a:pt x="1573492" y="943571"/>
                    <a:pt x="1573492" y="943571"/>
                  </a:cubicBezTo>
                  <a:cubicBezTo>
                    <a:pt x="1573492" y="943571"/>
                    <a:pt x="1564798" y="940090"/>
                    <a:pt x="1559582" y="952275"/>
                  </a:cubicBezTo>
                  <a:cubicBezTo>
                    <a:pt x="1556105" y="964460"/>
                    <a:pt x="1550889" y="981867"/>
                    <a:pt x="1538718" y="988830"/>
                  </a:cubicBezTo>
                  <a:cubicBezTo>
                    <a:pt x="1528286" y="997534"/>
                    <a:pt x="1505684" y="1002756"/>
                    <a:pt x="1505684" y="1002756"/>
                  </a:cubicBezTo>
                  <a:cubicBezTo>
                    <a:pt x="1505684" y="1002756"/>
                    <a:pt x="1505684" y="1002756"/>
                    <a:pt x="1502206" y="1018423"/>
                  </a:cubicBezTo>
                  <a:cubicBezTo>
                    <a:pt x="1502206" y="1018423"/>
                    <a:pt x="1472649" y="1021904"/>
                    <a:pt x="1465694" y="1027127"/>
                  </a:cubicBezTo>
                  <a:cubicBezTo>
                    <a:pt x="1458740" y="1032349"/>
                    <a:pt x="1446569" y="1023645"/>
                    <a:pt x="1441353" y="1034089"/>
                  </a:cubicBezTo>
                  <a:cubicBezTo>
                    <a:pt x="1436137" y="1046275"/>
                    <a:pt x="1444830" y="1054978"/>
                    <a:pt x="1436137" y="1060201"/>
                  </a:cubicBezTo>
                  <a:cubicBezTo>
                    <a:pt x="1427444" y="1067164"/>
                    <a:pt x="1396148" y="1074126"/>
                    <a:pt x="1385716" y="1079349"/>
                  </a:cubicBezTo>
                  <a:cubicBezTo>
                    <a:pt x="1375284" y="1086312"/>
                    <a:pt x="1370068" y="1096756"/>
                    <a:pt x="1370068" y="1096756"/>
                  </a:cubicBezTo>
                  <a:cubicBezTo>
                    <a:pt x="1370068" y="1096756"/>
                    <a:pt x="1370068" y="1096756"/>
                    <a:pt x="1352681" y="1096756"/>
                  </a:cubicBezTo>
                  <a:cubicBezTo>
                    <a:pt x="1352681" y="1096756"/>
                    <a:pt x="1352681" y="1096756"/>
                    <a:pt x="1342249" y="1091534"/>
                  </a:cubicBezTo>
                  <a:cubicBezTo>
                    <a:pt x="1342249" y="1091534"/>
                    <a:pt x="1342249" y="1091534"/>
                    <a:pt x="1337033" y="1101978"/>
                  </a:cubicBezTo>
                  <a:cubicBezTo>
                    <a:pt x="1337033" y="1101978"/>
                    <a:pt x="1326601" y="1103719"/>
                    <a:pt x="1317908" y="1103719"/>
                  </a:cubicBezTo>
                  <a:cubicBezTo>
                    <a:pt x="1310953" y="1103719"/>
                    <a:pt x="1317908" y="1103719"/>
                    <a:pt x="1300521" y="1114163"/>
                  </a:cubicBezTo>
                  <a:cubicBezTo>
                    <a:pt x="1281396" y="1122867"/>
                    <a:pt x="1258793" y="1115904"/>
                    <a:pt x="1258793" y="1095015"/>
                  </a:cubicBezTo>
                  <a:cubicBezTo>
                    <a:pt x="1258793" y="1074126"/>
                    <a:pt x="1248361" y="1063682"/>
                    <a:pt x="1246623" y="1039312"/>
                  </a:cubicBezTo>
                  <a:cubicBezTo>
                    <a:pt x="1246623" y="1014941"/>
                    <a:pt x="1251839" y="1020164"/>
                    <a:pt x="1246623" y="1007978"/>
                  </a:cubicBezTo>
                  <a:cubicBezTo>
                    <a:pt x="1239668" y="995793"/>
                    <a:pt x="1227497" y="990571"/>
                    <a:pt x="1227497" y="990571"/>
                  </a:cubicBezTo>
                  <a:cubicBezTo>
                    <a:pt x="1227497" y="990571"/>
                    <a:pt x="1222281" y="973164"/>
                    <a:pt x="1215327" y="954016"/>
                  </a:cubicBezTo>
                  <a:cubicBezTo>
                    <a:pt x="1208372" y="936608"/>
                    <a:pt x="1178815" y="926164"/>
                    <a:pt x="1178815" y="926164"/>
                  </a:cubicBezTo>
                  <a:cubicBezTo>
                    <a:pt x="1178815" y="926164"/>
                    <a:pt x="1175337" y="880905"/>
                    <a:pt x="1175337" y="863497"/>
                  </a:cubicBezTo>
                  <a:cubicBezTo>
                    <a:pt x="1175337" y="846090"/>
                    <a:pt x="1166644" y="842608"/>
                    <a:pt x="1150996" y="832164"/>
                  </a:cubicBezTo>
                  <a:cubicBezTo>
                    <a:pt x="1137087" y="819979"/>
                    <a:pt x="1140564" y="814756"/>
                    <a:pt x="1140564" y="814756"/>
                  </a:cubicBezTo>
                  <a:cubicBezTo>
                    <a:pt x="1140564" y="814756"/>
                    <a:pt x="1140564" y="814756"/>
                    <a:pt x="1131871" y="792127"/>
                  </a:cubicBezTo>
                  <a:cubicBezTo>
                    <a:pt x="1131871" y="792127"/>
                    <a:pt x="1126655" y="783423"/>
                    <a:pt x="1116223" y="767756"/>
                  </a:cubicBezTo>
                  <a:cubicBezTo>
                    <a:pt x="1091881" y="731201"/>
                    <a:pt x="1097097" y="739905"/>
                    <a:pt x="1090143" y="731201"/>
                  </a:cubicBezTo>
                  <a:cubicBezTo>
                    <a:pt x="1088404" y="729460"/>
                    <a:pt x="1097097" y="725979"/>
                    <a:pt x="1098836" y="722497"/>
                  </a:cubicBezTo>
                  <a:cubicBezTo>
                    <a:pt x="1098836" y="719016"/>
                    <a:pt x="1102313" y="708571"/>
                    <a:pt x="1104052" y="705090"/>
                  </a:cubicBezTo>
                  <a:cubicBezTo>
                    <a:pt x="1107529" y="694645"/>
                    <a:pt x="1109268" y="696386"/>
                    <a:pt x="1109268" y="691164"/>
                  </a:cubicBezTo>
                  <a:cubicBezTo>
                    <a:pt x="1109268" y="682460"/>
                    <a:pt x="1104052" y="691164"/>
                    <a:pt x="1097097" y="703349"/>
                  </a:cubicBezTo>
                  <a:cubicBezTo>
                    <a:pt x="1093620" y="708571"/>
                    <a:pt x="1084927" y="724238"/>
                    <a:pt x="1081450" y="729460"/>
                  </a:cubicBezTo>
                  <a:cubicBezTo>
                    <a:pt x="1079711" y="736423"/>
                    <a:pt x="1074495" y="734682"/>
                    <a:pt x="1074495" y="734682"/>
                  </a:cubicBezTo>
                  <a:cubicBezTo>
                    <a:pt x="1074495" y="734682"/>
                    <a:pt x="1074495" y="734682"/>
                    <a:pt x="1062324" y="717275"/>
                  </a:cubicBezTo>
                  <a:cubicBezTo>
                    <a:pt x="1062324" y="717275"/>
                    <a:pt x="1062324" y="717275"/>
                    <a:pt x="1062324" y="712053"/>
                  </a:cubicBezTo>
                  <a:cubicBezTo>
                    <a:pt x="1062324" y="712053"/>
                    <a:pt x="1062324" y="712053"/>
                    <a:pt x="1044938" y="691164"/>
                  </a:cubicBezTo>
                  <a:cubicBezTo>
                    <a:pt x="1044938" y="691164"/>
                    <a:pt x="1044938" y="691164"/>
                    <a:pt x="1037983" y="678979"/>
                  </a:cubicBezTo>
                  <a:cubicBezTo>
                    <a:pt x="1037983" y="678979"/>
                    <a:pt x="1029290" y="682460"/>
                    <a:pt x="1039722" y="691164"/>
                  </a:cubicBezTo>
                  <a:cubicBezTo>
                    <a:pt x="1044938" y="698127"/>
                    <a:pt x="1057108" y="724238"/>
                    <a:pt x="1065802" y="736423"/>
                  </a:cubicBezTo>
                  <a:cubicBezTo>
                    <a:pt x="1074495" y="750349"/>
                    <a:pt x="1060586" y="734682"/>
                    <a:pt x="1077972" y="774719"/>
                  </a:cubicBezTo>
                  <a:cubicBezTo>
                    <a:pt x="1083188" y="788645"/>
                    <a:pt x="1077972" y="797349"/>
                    <a:pt x="1086666" y="806053"/>
                  </a:cubicBezTo>
                  <a:cubicBezTo>
                    <a:pt x="1097097" y="813016"/>
                    <a:pt x="1097097" y="823460"/>
                    <a:pt x="1104052" y="828682"/>
                  </a:cubicBezTo>
                  <a:cubicBezTo>
                    <a:pt x="1131871" y="849571"/>
                    <a:pt x="1107529" y="825201"/>
                    <a:pt x="1116223" y="865238"/>
                  </a:cubicBezTo>
                  <a:cubicBezTo>
                    <a:pt x="1119700" y="879164"/>
                    <a:pt x="1130132" y="875682"/>
                    <a:pt x="1130132" y="880905"/>
                  </a:cubicBezTo>
                  <a:cubicBezTo>
                    <a:pt x="1131871" y="887867"/>
                    <a:pt x="1130132" y="900053"/>
                    <a:pt x="1130132" y="901793"/>
                  </a:cubicBezTo>
                  <a:cubicBezTo>
                    <a:pt x="1130132" y="903534"/>
                    <a:pt x="1135348" y="903534"/>
                    <a:pt x="1135348" y="903534"/>
                  </a:cubicBezTo>
                  <a:cubicBezTo>
                    <a:pt x="1135348" y="903534"/>
                    <a:pt x="1135348" y="903534"/>
                    <a:pt x="1133609" y="954016"/>
                  </a:cubicBezTo>
                  <a:cubicBezTo>
                    <a:pt x="1133609" y="954016"/>
                    <a:pt x="1133609" y="954016"/>
                    <a:pt x="1173599" y="990571"/>
                  </a:cubicBezTo>
                  <a:cubicBezTo>
                    <a:pt x="1173599" y="990571"/>
                    <a:pt x="1173599" y="990571"/>
                    <a:pt x="1177076" y="1039312"/>
                  </a:cubicBezTo>
                  <a:cubicBezTo>
                    <a:pt x="1177076" y="1039312"/>
                    <a:pt x="1185769" y="1054978"/>
                    <a:pt x="1190985" y="1051497"/>
                  </a:cubicBezTo>
                  <a:cubicBezTo>
                    <a:pt x="1196201" y="1048015"/>
                    <a:pt x="1196201" y="1067164"/>
                    <a:pt x="1204895" y="1067164"/>
                  </a:cubicBezTo>
                  <a:cubicBezTo>
                    <a:pt x="1215327" y="1067164"/>
                    <a:pt x="1211849" y="1088052"/>
                    <a:pt x="1222281" y="1086312"/>
                  </a:cubicBezTo>
                  <a:cubicBezTo>
                    <a:pt x="1232713" y="1084571"/>
                    <a:pt x="1237929" y="1114163"/>
                    <a:pt x="1244884" y="1112423"/>
                  </a:cubicBezTo>
                  <a:cubicBezTo>
                    <a:pt x="1251839" y="1112423"/>
                    <a:pt x="1253577" y="1150719"/>
                    <a:pt x="1264009" y="1154200"/>
                  </a:cubicBezTo>
                  <a:cubicBezTo>
                    <a:pt x="1276180" y="1157682"/>
                    <a:pt x="1279657" y="1173349"/>
                    <a:pt x="1291828" y="1175089"/>
                  </a:cubicBezTo>
                  <a:cubicBezTo>
                    <a:pt x="1305737" y="1176830"/>
                    <a:pt x="1310953" y="1182052"/>
                    <a:pt x="1330079" y="1175089"/>
                  </a:cubicBezTo>
                  <a:cubicBezTo>
                    <a:pt x="1349204" y="1168126"/>
                    <a:pt x="1349204" y="1157682"/>
                    <a:pt x="1370068" y="1162904"/>
                  </a:cubicBezTo>
                  <a:cubicBezTo>
                    <a:pt x="1390932" y="1166386"/>
                    <a:pt x="1392670" y="1164645"/>
                    <a:pt x="1403102" y="1154200"/>
                  </a:cubicBezTo>
                  <a:cubicBezTo>
                    <a:pt x="1413534" y="1142015"/>
                    <a:pt x="1418750" y="1128089"/>
                    <a:pt x="1418750" y="1128089"/>
                  </a:cubicBezTo>
                  <a:cubicBezTo>
                    <a:pt x="1418750" y="1128089"/>
                    <a:pt x="1425705" y="1164645"/>
                    <a:pt x="1420489" y="1190756"/>
                  </a:cubicBezTo>
                  <a:cubicBezTo>
                    <a:pt x="1415273" y="1216867"/>
                    <a:pt x="1420489" y="1215126"/>
                    <a:pt x="1410057" y="1222089"/>
                  </a:cubicBezTo>
                  <a:cubicBezTo>
                    <a:pt x="1401364" y="1230793"/>
                    <a:pt x="1392670" y="1230793"/>
                    <a:pt x="1390932" y="1248200"/>
                  </a:cubicBezTo>
                  <a:cubicBezTo>
                    <a:pt x="1389193" y="1265608"/>
                    <a:pt x="1394409" y="1269089"/>
                    <a:pt x="1382238" y="1283015"/>
                  </a:cubicBezTo>
                  <a:cubicBezTo>
                    <a:pt x="1371806" y="1296941"/>
                    <a:pt x="1363113" y="1300422"/>
                    <a:pt x="1363113" y="1310867"/>
                  </a:cubicBezTo>
                  <a:cubicBezTo>
                    <a:pt x="1363113" y="1321311"/>
                    <a:pt x="1370068" y="1326533"/>
                    <a:pt x="1357897" y="1336978"/>
                  </a:cubicBezTo>
                  <a:cubicBezTo>
                    <a:pt x="1347465" y="1347422"/>
                    <a:pt x="1338772" y="1343941"/>
                    <a:pt x="1338772" y="1343941"/>
                  </a:cubicBezTo>
                  <a:cubicBezTo>
                    <a:pt x="1338772" y="1343941"/>
                    <a:pt x="1340511" y="1359608"/>
                    <a:pt x="1319647" y="1380496"/>
                  </a:cubicBezTo>
                  <a:cubicBezTo>
                    <a:pt x="1300521" y="1403126"/>
                    <a:pt x="1286612" y="1406607"/>
                    <a:pt x="1286612" y="1406607"/>
                  </a:cubicBezTo>
                  <a:cubicBezTo>
                    <a:pt x="1286612" y="1406607"/>
                    <a:pt x="1286612" y="1406607"/>
                    <a:pt x="1270964" y="1420533"/>
                  </a:cubicBezTo>
                  <a:cubicBezTo>
                    <a:pt x="1270964" y="1420533"/>
                    <a:pt x="1270964" y="1420533"/>
                    <a:pt x="1251839" y="1424015"/>
                  </a:cubicBezTo>
                  <a:cubicBezTo>
                    <a:pt x="1251839" y="1424015"/>
                    <a:pt x="1251839" y="1424015"/>
                    <a:pt x="1232713" y="1450126"/>
                  </a:cubicBezTo>
                  <a:cubicBezTo>
                    <a:pt x="1232713" y="1450126"/>
                    <a:pt x="1232713" y="1450126"/>
                    <a:pt x="1232713" y="1467533"/>
                  </a:cubicBezTo>
                  <a:cubicBezTo>
                    <a:pt x="1232713" y="1467533"/>
                    <a:pt x="1232713" y="1467533"/>
                    <a:pt x="1224020" y="1481459"/>
                  </a:cubicBezTo>
                  <a:cubicBezTo>
                    <a:pt x="1224020" y="1481459"/>
                    <a:pt x="1224020" y="1481459"/>
                    <a:pt x="1220543" y="1500607"/>
                  </a:cubicBezTo>
                  <a:cubicBezTo>
                    <a:pt x="1220543" y="1500607"/>
                    <a:pt x="1220543" y="1500607"/>
                    <a:pt x="1206633" y="1500607"/>
                  </a:cubicBezTo>
                  <a:cubicBezTo>
                    <a:pt x="1206633" y="1500607"/>
                    <a:pt x="1206633" y="1500607"/>
                    <a:pt x="1201417" y="1518015"/>
                  </a:cubicBezTo>
                  <a:cubicBezTo>
                    <a:pt x="1201417" y="1518015"/>
                    <a:pt x="1201417" y="1518015"/>
                    <a:pt x="1192724" y="1519755"/>
                  </a:cubicBezTo>
                  <a:cubicBezTo>
                    <a:pt x="1192724" y="1519755"/>
                    <a:pt x="1184031" y="1523237"/>
                    <a:pt x="1180553" y="1533681"/>
                  </a:cubicBezTo>
                  <a:cubicBezTo>
                    <a:pt x="1175337" y="1544126"/>
                    <a:pt x="1180553" y="1551089"/>
                    <a:pt x="1177076" y="1558052"/>
                  </a:cubicBezTo>
                  <a:cubicBezTo>
                    <a:pt x="1173599" y="1565015"/>
                    <a:pt x="1149257" y="1573718"/>
                    <a:pt x="1161428" y="1598089"/>
                  </a:cubicBezTo>
                  <a:cubicBezTo>
                    <a:pt x="1173599" y="1624200"/>
                    <a:pt x="1180553" y="1622459"/>
                    <a:pt x="1180553" y="1622459"/>
                  </a:cubicBezTo>
                  <a:cubicBezTo>
                    <a:pt x="1180553" y="1622459"/>
                    <a:pt x="1182292" y="1625940"/>
                    <a:pt x="1180553" y="1631163"/>
                  </a:cubicBezTo>
                  <a:cubicBezTo>
                    <a:pt x="1177076" y="1634644"/>
                    <a:pt x="1175337" y="1643348"/>
                    <a:pt x="1175337" y="1643348"/>
                  </a:cubicBezTo>
                  <a:cubicBezTo>
                    <a:pt x="1175337" y="1643348"/>
                    <a:pt x="1175337" y="1643348"/>
                    <a:pt x="1175337" y="1685126"/>
                  </a:cubicBezTo>
                  <a:cubicBezTo>
                    <a:pt x="1175337" y="1685126"/>
                    <a:pt x="1194463" y="1695570"/>
                    <a:pt x="1197940" y="1704274"/>
                  </a:cubicBezTo>
                  <a:cubicBezTo>
                    <a:pt x="1201417" y="1714718"/>
                    <a:pt x="1192724" y="1721681"/>
                    <a:pt x="1194463" y="1733866"/>
                  </a:cubicBezTo>
                  <a:cubicBezTo>
                    <a:pt x="1196201" y="1746051"/>
                    <a:pt x="1203156" y="1753014"/>
                    <a:pt x="1201417" y="1768681"/>
                  </a:cubicBezTo>
                  <a:cubicBezTo>
                    <a:pt x="1199679" y="1784348"/>
                    <a:pt x="1185769" y="1780866"/>
                    <a:pt x="1190985" y="1805237"/>
                  </a:cubicBezTo>
                  <a:cubicBezTo>
                    <a:pt x="1196201" y="1831348"/>
                    <a:pt x="1190985" y="1833088"/>
                    <a:pt x="1166644" y="1859199"/>
                  </a:cubicBezTo>
                  <a:cubicBezTo>
                    <a:pt x="1142303" y="1885310"/>
                    <a:pt x="1124916" y="1874866"/>
                    <a:pt x="1123177" y="1880088"/>
                  </a:cubicBezTo>
                  <a:cubicBezTo>
                    <a:pt x="1121439" y="1883570"/>
                    <a:pt x="1098836" y="1890533"/>
                    <a:pt x="1098836" y="1897496"/>
                  </a:cubicBezTo>
                  <a:cubicBezTo>
                    <a:pt x="1100575" y="1902718"/>
                    <a:pt x="1111007" y="1900977"/>
                    <a:pt x="1104052" y="1911422"/>
                  </a:cubicBezTo>
                  <a:cubicBezTo>
                    <a:pt x="1097097" y="1923607"/>
                    <a:pt x="1079711" y="1920125"/>
                    <a:pt x="1079711" y="1949718"/>
                  </a:cubicBezTo>
                  <a:cubicBezTo>
                    <a:pt x="1077972" y="1981051"/>
                    <a:pt x="1095359" y="2040236"/>
                    <a:pt x="1091881" y="2052421"/>
                  </a:cubicBezTo>
                  <a:cubicBezTo>
                    <a:pt x="1090143" y="2062866"/>
                    <a:pt x="1083188" y="2064607"/>
                    <a:pt x="1083188" y="2064607"/>
                  </a:cubicBezTo>
                  <a:cubicBezTo>
                    <a:pt x="1083188" y="2064607"/>
                    <a:pt x="1065802" y="2066347"/>
                    <a:pt x="1050154" y="2078532"/>
                  </a:cubicBezTo>
                  <a:cubicBezTo>
                    <a:pt x="1034506" y="2088977"/>
                    <a:pt x="1029290" y="2095940"/>
                    <a:pt x="1029290" y="2097681"/>
                  </a:cubicBezTo>
                  <a:cubicBezTo>
                    <a:pt x="1029290" y="2099421"/>
                    <a:pt x="1036244" y="2141199"/>
                    <a:pt x="1036244" y="2141199"/>
                  </a:cubicBezTo>
                  <a:cubicBezTo>
                    <a:pt x="1036244" y="2141199"/>
                    <a:pt x="1020596" y="2141199"/>
                    <a:pt x="1024074" y="2149903"/>
                  </a:cubicBezTo>
                  <a:cubicBezTo>
                    <a:pt x="1025812" y="2158606"/>
                    <a:pt x="1027551" y="2158606"/>
                    <a:pt x="1027551" y="2158606"/>
                  </a:cubicBezTo>
                  <a:cubicBezTo>
                    <a:pt x="1027551" y="2158606"/>
                    <a:pt x="1027551" y="2169051"/>
                    <a:pt x="1017119" y="2172532"/>
                  </a:cubicBezTo>
                  <a:cubicBezTo>
                    <a:pt x="1006687" y="2176014"/>
                    <a:pt x="1006687" y="2169051"/>
                    <a:pt x="1001471" y="2177755"/>
                  </a:cubicBezTo>
                  <a:cubicBezTo>
                    <a:pt x="997994" y="2186458"/>
                    <a:pt x="984084" y="2207347"/>
                    <a:pt x="984084" y="2214310"/>
                  </a:cubicBezTo>
                  <a:cubicBezTo>
                    <a:pt x="982346" y="2221273"/>
                    <a:pt x="966698" y="2233458"/>
                    <a:pt x="961482" y="2240421"/>
                  </a:cubicBezTo>
                  <a:cubicBezTo>
                    <a:pt x="956266" y="2249125"/>
                    <a:pt x="945834" y="2270014"/>
                    <a:pt x="926708" y="2280458"/>
                  </a:cubicBezTo>
                  <a:cubicBezTo>
                    <a:pt x="909322" y="2290903"/>
                    <a:pt x="898890" y="2283940"/>
                    <a:pt x="893674" y="2289162"/>
                  </a:cubicBezTo>
                  <a:cubicBezTo>
                    <a:pt x="888458" y="2294384"/>
                    <a:pt x="872810" y="2297865"/>
                    <a:pt x="865855" y="2297865"/>
                  </a:cubicBezTo>
                  <a:cubicBezTo>
                    <a:pt x="857162" y="2297865"/>
                    <a:pt x="851946" y="2287421"/>
                    <a:pt x="834559" y="2292643"/>
                  </a:cubicBezTo>
                  <a:cubicBezTo>
                    <a:pt x="817173" y="2296125"/>
                    <a:pt x="820650" y="2303088"/>
                    <a:pt x="808479" y="2303088"/>
                  </a:cubicBezTo>
                  <a:cubicBezTo>
                    <a:pt x="796309" y="2304828"/>
                    <a:pt x="792831" y="2297865"/>
                    <a:pt x="787615" y="2299606"/>
                  </a:cubicBezTo>
                  <a:cubicBezTo>
                    <a:pt x="782399" y="2303088"/>
                    <a:pt x="784138" y="2311791"/>
                    <a:pt x="770229" y="2313532"/>
                  </a:cubicBezTo>
                  <a:cubicBezTo>
                    <a:pt x="758058" y="2313532"/>
                    <a:pt x="766751" y="2308310"/>
                    <a:pt x="745887" y="2303088"/>
                  </a:cubicBezTo>
                  <a:cubicBezTo>
                    <a:pt x="726762" y="2299606"/>
                    <a:pt x="728501" y="2301347"/>
                    <a:pt x="728501" y="2276977"/>
                  </a:cubicBezTo>
                  <a:cubicBezTo>
                    <a:pt x="726762" y="2252606"/>
                    <a:pt x="747626" y="2233458"/>
                    <a:pt x="730239" y="2210829"/>
                  </a:cubicBezTo>
                  <a:cubicBezTo>
                    <a:pt x="712853" y="2189940"/>
                    <a:pt x="714591" y="2181236"/>
                    <a:pt x="714591" y="2181236"/>
                  </a:cubicBezTo>
                  <a:cubicBezTo>
                    <a:pt x="714591" y="2181236"/>
                    <a:pt x="718069" y="2169051"/>
                    <a:pt x="702421" y="2158606"/>
                  </a:cubicBezTo>
                  <a:cubicBezTo>
                    <a:pt x="685034" y="2146421"/>
                    <a:pt x="667647" y="2130755"/>
                    <a:pt x="665909" y="2109866"/>
                  </a:cubicBezTo>
                  <a:cubicBezTo>
                    <a:pt x="665909" y="2087236"/>
                    <a:pt x="665909" y="2062866"/>
                    <a:pt x="660693" y="2036755"/>
                  </a:cubicBezTo>
                  <a:cubicBezTo>
                    <a:pt x="657215" y="2008903"/>
                    <a:pt x="665909" y="2007162"/>
                    <a:pt x="658954" y="1998458"/>
                  </a:cubicBezTo>
                  <a:cubicBezTo>
                    <a:pt x="653738" y="1991496"/>
                    <a:pt x="648522" y="1986273"/>
                    <a:pt x="648522" y="1982792"/>
                  </a:cubicBezTo>
                  <a:cubicBezTo>
                    <a:pt x="648522" y="1979310"/>
                    <a:pt x="653738" y="1975829"/>
                    <a:pt x="645045" y="1963644"/>
                  </a:cubicBezTo>
                  <a:cubicBezTo>
                    <a:pt x="634613" y="1951459"/>
                    <a:pt x="632874" y="1961903"/>
                    <a:pt x="632874" y="1949718"/>
                  </a:cubicBezTo>
                  <a:cubicBezTo>
                    <a:pt x="632874" y="1937533"/>
                    <a:pt x="634613" y="1930570"/>
                    <a:pt x="631135" y="1921866"/>
                  </a:cubicBezTo>
                  <a:cubicBezTo>
                    <a:pt x="629397" y="1911422"/>
                    <a:pt x="603317" y="1907940"/>
                    <a:pt x="601578" y="1878348"/>
                  </a:cubicBezTo>
                  <a:cubicBezTo>
                    <a:pt x="599839" y="1850496"/>
                    <a:pt x="594623" y="1847014"/>
                    <a:pt x="603317" y="1829607"/>
                  </a:cubicBezTo>
                  <a:cubicBezTo>
                    <a:pt x="612010" y="1812199"/>
                    <a:pt x="615487" y="1787829"/>
                    <a:pt x="615487" y="1777385"/>
                  </a:cubicBezTo>
                  <a:cubicBezTo>
                    <a:pt x="615487" y="1766940"/>
                    <a:pt x="646783" y="1759977"/>
                    <a:pt x="646783" y="1735607"/>
                  </a:cubicBezTo>
                  <a:cubicBezTo>
                    <a:pt x="646783" y="1711237"/>
                    <a:pt x="641567" y="1695570"/>
                    <a:pt x="638090" y="1692089"/>
                  </a:cubicBezTo>
                  <a:cubicBezTo>
                    <a:pt x="634613" y="1690348"/>
                    <a:pt x="643306" y="1659015"/>
                    <a:pt x="643306" y="1659015"/>
                  </a:cubicBezTo>
                  <a:cubicBezTo>
                    <a:pt x="643306" y="1659015"/>
                    <a:pt x="636351" y="1627681"/>
                    <a:pt x="627658" y="1613755"/>
                  </a:cubicBezTo>
                  <a:cubicBezTo>
                    <a:pt x="620703" y="1599829"/>
                    <a:pt x="615487" y="1563274"/>
                    <a:pt x="601578" y="1542385"/>
                  </a:cubicBezTo>
                  <a:cubicBezTo>
                    <a:pt x="587669" y="1521496"/>
                    <a:pt x="582453" y="1524978"/>
                    <a:pt x="572021" y="1511052"/>
                  </a:cubicBezTo>
                  <a:cubicBezTo>
                    <a:pt x="559850" y="1497126"/>
                    <a:pt x="535509" y="1493644"/>
                    <a:pt x="545941" y="1465793"/>
                  </a:cubicBezTo>
                  <a:cubicBezTo>
                    <a:pt x="554634" y="1439681"/>
                    <a:pt x="554634" y="1457089"/>
                    <a:pt x="559850" y="1437941"/>
                  </a:cubicBezTo>
                  <a:cubicBezTo>
                    <a:pt x="563328" y="1418793"/>
                    <a:pt x="552896" y="1410089"/>
                    <a:pt x="552896" y="1410089"/>
                  </a:cubicBezTo>
                  <a:cubicBezTo>
                    <a:pt x="552896" y="1410089"/>
                    <a:pt x="552896" y="1410089"/>
                    <a:pt x="561589" y="1392682"/>
                  </a:cubicBezTo>
                  <a:cubicBezTo>
                    <a:pt x="561589" y="1392682"/>
                    <a:pt x="585930" y="1370052"/>
                    <a:pt x="565066" y="1354385"/>
                  </a:cubicBezTo>
                  <a:cubicBezTo>
                    <a:pt x="544202" y="1336978"/>
                    <a:pt x="532032" y="1323052"/>
                    <a:pt x="532032" y="1323052"/>
                  </a:cubicBezTo>
                  <a:cubicBezTo>
                    <a:pt x="532032" y="1323052"/>
                    <a:pt x="511168" y="1342200"/>
                    <a:pt x="497258" y="1343941"/>
                  </a:cubicBezTo>
                  <a:cubicBezTo>
                    <a:pt x="483349" y="1343941"/>
                    <a:pt x="469440" y="1336978"/>
                    <a:pt x="467701" y="1323052"/>
                  </a:cubicBezTo>
                  <a:cubicBezTo>
                    <a:pt x="467701" y="1310867"/>
                    <a:pt x="483349" y="1270830"/>
                    <a:pt x="417280" y="1281274"/>
                  </a:cubicBezTo>
                  <a:cubicBezTo>
                    <a:pt x="351210" y="1293459"/>
                    <a:pt x="352949" y="1312608"/>
                    <a:pt x="326869" y="1314348"/>
                  </a:cubicBezTo>
                  <a:cubicBezTo>
                    <a:pt x="300789" y="1314348"/>
                    <a:pt x="325130" y="1330015"/>
                    <a:pt x="292096" y="1330015"/>
                  </a:cubicBezTo>
                  <a:cubicBezTo>
                    <a:pt x="260800" y="1330015"/>
                    <a:pt x="266016" y="1317830"/>
                    <a:pt x="246891" y="1319571"/>
                  </a:cubicBezTo>
                  <a:cubicBezTo>
                    <a:pt x="227765" y="1321311"/>
                    <a:pt x="229504" y="1340459"/>
                    <a:pt x="203424" y="1340459"/>
                  </a:cubicBezTo>
                  <a:cubicBezTo>
                    <a:pt x="179083" y="1340459"/>
                    <a:pt x="180821" y="1326533"/>
                    <a:pt x="147787" y="1309126"/>
                  </a:cubicBezTo>
                  <a:cubicBezTo>
                    <a:pt x="114752" y="1291719"/>
                    <a:pt x="106059" y="1295200"/>
                    <a:pt x="93888" y="1270830"/>
                  </a:cubicBezTo>
                  <a:cubicBezTo>
                    <a:pt x="81717" y="1246460"/>
                    <a:pt x="85195" y="1230793"/>
                    <a:pt x="71285" y="1209904"/>
                  </a:cubicBezTo>
                  <a:cubicBezTo>
                    <a:pt x="55637" y="1189015"/>
                    <a:pt x="67808" y="1185534"/>
                    <a:pt x="67808" y="1185534"/>
                  </a:cubicBezTo>
                  <a:cubicBezTo>
                    <a:pt x="67808" y="1185534"/>
                    <a:pt x="67808" y="1185534"/>
                    <a:pt x="46944" y="1176830"/>
                  </a:cubicBezTo>
                  <a:cubicBezTo>
                    <a:pt x="46944" y="1176830"/>
                    <a:pt x="46944" y="1176830"/>
                    <a:pt x="34774" y="1154200"/>
                  </a:cubicBezTo>
                  <a:cubicBezTo>
                    <a:pt x="34774" y="1154200"/>
                    <a:pt x="34774" y="1154200"/>
                    <a:pt x="22603" y="1143756"/>
                  </a:cubicBezTo>
                  <a:cubicBezTo>
                    <a:pt x="22603" y="1143756"/>
                    <a:pt x="22603" y="1143756"/>
                    <a:pt x="12171" y="1142015"/>
                  </a:cubicBezTo>
                  <a:cubicBezTo>
                    <a:pt x="12171" y="1142015"/>
                    <a:pt x="24342" y="1126349"/>
                    <a:pt x="15648" y="1115904"/>
                  </a:cubicBezTo>
                  <a:cubicBezTo>
                    <a:pt x="5216" y="1103719"/>
                    <a:pt x="0" y="1081089"/>
                    <a:pt x="0" y="1081089"/>
                  </a:cubicBezTo>
                  <a:cubicBezTo>
                    <a:pt x="0" y="1081089"/>
                    <a:pt x="8694" y="1072386"/>
                    <a:pt x="12171" y="1063682"/>
                  </a:cubicBezTo>
                  <a:cubicBezTo>
                    <a:pt x="15648" y="1054978"/>
                    <a:pt x="17387" y="1044534"/>
                    <a:pt x="17387" y="1044534"/>
                  </a:cubicBezTo>
                  <a:cubicBezTo>
                    <a:pt x="17387" y="1044534"/>
                    <a:pt x="29558" y="1046275"/>
                    <a:pt x="27819" y="1027127"/>
                  </a:cubicBezTo>
                  <a:cubicBezTo>
                    <a:pt x="27819" y="1007978"/>
                    <a:pt x="24342" y="933127"/>
                    <a:pt x="24342" y="933127"/>
                  </a:cubicBezTo>
                  <a:cubicBezTo>
                    <a:pt x="24342" y="933127"/>
                    <a:pt x="6955" y="922682"/>
                    <a:pt x="13910" y="905275"/>
                  </a:cubicBezTo>
                  <a:cubicBezTo>
                    <a:pt x="22603" y="889608"/>
                    <a:pt x="27819" y="891349"/>
                    <a:pt x="27819" y="891349"/>
                  </a:cubicBezTo>
                  <a:cubicBezTo>
                    <a:pt x="27819" y="891349"/>
                    <a:pt x="33035" y="873942"/>
                    <a:pt x="34774" y="861756"/>
                  </a:cubicBezTo>
                  <a:cubicBezTo>
                    <a:pt x="38251" y="849571"/>
                    <a:pt x="45205" y="856534"/>
                    <a:pt x="53899" y="844349"/>
                  </a:cubicBezTo>
                  <a:cubicBezTo>
                    <a:pt x="62592" y="832164"/>
                    <a:pt x="55637" y="819979"/>
                    <a:pt x="62592" y="807793"/>
                  </a:cubicBezTo>
                  <a:cubicBezTo>
                    <a:pt x="67808" y="797349"/>
                    <a:pt x="85195" y="786905"/>
                    <a:pt x="85195" y="786905"/>
                  </a:cubicBezTo>
                  <a:cubicBezTo>
                    <a:pt x="85195" y="786905"/>
                    <a:pt x="85195" y="786905"/>
                    <a:pt x="88672" y="762534"/>
                  </a:cubicBezTo>
                  <a:cubicBezTo>
                    <a:pt x="88672" y="762534"/>
                    <a:pt x="88672" y="762534"/>
                    <a:pt x="104320" y="762534"/>
                  </a:cubicBezTo>
                  <a:cubicBezTo>
                    <a:pt x="104320" y="762534"/>
                    <a:pt x="106059" y="753830"/>
                    <a:pt x="119968" y="746868"/>
                  </a:cubicBezTo>
                  <a:cubicBezTo>
                    <a:pt x="133878" y="739905"/>
                    <a:pt x="151264" y="736423"/>
                    <a:pt x="161696" y="708571"/>
                  </a:cubicBezTo>
                  <a:cubicBezTo>
                    <a:pt x="170389" y="678979"/>
                    <a:pt x="158219" y="649386"/>
                    <a:pt x="163435" y="635460"/>
                  </a:cubicBezTo>
                  <a:cubicBezTo>
                    <a:pt x="168651" y="623275"/>
                    <a:pt x="156480" y="619794"/>
                    <a:pt x="186037" y="611090"/>
                  </a:cubicBezTo>
                  <a:cubicBezTo>
                    <a:pt x="217333" y="602386"/>
                    <a:pt x="213856" y="623275"/>
                    <a:pt x="227765" y="590201"/>
                  </a:cubicBezTo>
                  <a:cubicBezTo>
                    <a:pt x="241675" y="557127"/>
                    <a:pt x="239936" y="546683"/>
                    <a:pt x="239936" y="546683"/>
                  </a:cubicBezTo>
                  <a:cubicBezTo>
                    <a:pt x="239936" y="546683"/>
                    <a:pt x="239936" y="546683"/>
                    <a:pt x="248629" y="541460"/>
                  </a:cubicBezTo>
                  <a:cubicBezTo>
                    <a:pt x="248629" y="541460"/>
                    <a:pt x="248629" y="541460"/>
                    <a:pt x="260800" y="548423"/>
                  </a:cubicBezTo>
                  <a:cubicBezTo>
                    <a:pt x="260800" y="548423"/>
                    <a:pt x="260800" y="548423"/>
                    <a:pt x="262539" y="555386"/>
                  </a:cubicBezTo>
                  <a:cubicBezTo>
                    <a:pt x="262539" y="555386"/>
                    <a:pt x="262539" y="555386"/>
                    <a:pt x="293835" y="555386"/>
                  </a:cubicBezTo>
                  <a:cubicBezTo>
                    <a:pt x="293835" y="555386"/>
                    <a:pt x="306005" y="548423"/>
                    <a:pt x="311221" y="548423"/>
                  </a:cubicBezTo>
                  <a:cubicBezTo>
                    <a:pt x="314699" y="548423"/>
                    <a:pt x="326869" y="557127"/>
                    <a:pt x="335562" y="548423"/>
                  </a:cubicBezTo>
                  <a:cubicBezTo>
                    <a:pt x="344256" y="539720"/>
                    <a:pt x="344256" y="541460"/>
                    <a:pt x="358165" y="537979"/>
                  </a:cubicBezTo>
                  <a:cubicBezTo>
                    <a:pt x="370336" y="534497"/>
                    <a:pt x="377290" y="529275"/>
                    <a:pt x="380768" y="529275"/>
                  </a:cubicBezTo>
                  <a:cubicBezTo>
                    <a:pt x="385984" y="529275"/>
                    <a:pt x="392938" y="515349"/>
                    <a:pt x="412064" y="517090"/>
                  </a:cubicBezTo>
                  <a:cubicBezTo>
                    <a:pt x="431189" y="517090"/>
                    <a:pt x="439882" y="520572"/>
                    <a:pt x="445098" y="517090"/>
                  </a:cubicBezTo>
                  <a:cubicBezTo>
                    <a:pt x="448576" y="511868"/>
                    <a:pt x="441621" y="510127"/>
                    <a:pt x="479872" y="510127"/>
                  </a:cubicBezTo>
                  <a:cubicBezTo>
                    <a:pt x="518122" y="510127"/>
                    <a:pt x="516384" y="518831"/>
                    <a:pt x="516384" y="518831"/>
                  </a:cubicBezTo>
                  <a:cubicBezTo>
                    <a:pt x="516384" y="518831"/>
                    <a:pt x="516384" y="518831"/>
                    <a:pt x="530293" y="518831"/>
                  </a:cubicBezTo>
                  <a:cubicBezTo>
                    <a:pt x="530293" y="518831"/>
                    <a:pt x="530293" y="518831"/>
                    <a:pt x="535509" y="511868"/>
                  </a:cubicBezTo>
                  <a:cubicBezTo>
                    <a:pt x="535509" y="511868"/>
                    <a:pt x="554634" y="513609"/>
                    <a:pt x="558112" y="510127"/>
                  </a:cubicBezTo>
                  <a:cubicBezTo>
                    <a:pt x="561589" y="508386"/>
                    <a:pt x="572021" y="503164"/>
                    <a:pt x="582453" y="508386"/>
                  </a:cubicBezTo>
                  <a:cubicBezTo>
                    <a:pt x="591146" y="515349"/>
                    <a:pt x="594623" y="513609"/>
                    <a:pt x="594623" y="513609"/>
                  </a:cubicBezTo>
                  <a:cubicBezTo>
                    <a:pt x="594623" y="513609"/>
                    <a:pt x="594623" y="513609"/>
                    <a:pt x="598101" y="511868"/>
                  </a:cubicBezTo>
                  <a:cubicBezTo>
                    <a:pt x="598101" y="511868"/>
                    <a:pt x="598101" y="515349"/>
                    <a:pt x="598101" y="517090"/>
                  </a:cubicBezTo>
                  <a:cubicBezTo>
                    <a:pt x="598101" y="518831"/>
                    <a:pt x="596362" y="520572"/>
                    <a:pt x="596362" y="520572"/>
                  </a:cubicBezTo>
                  <a:cubicBezTo>
                    <a:pt x="596362" y="520572"/>
                    <a:pt x="596362" y="520572"/>
                    <a:pt x="582453" y="532757"/>
                  </a:cubicBezTo>
                  <a:cubicBezTo>
                    <a:pt x="582453" y="532757"/>
                    <a:pt x="582453" y="532757"/>
                    <a:pt x="584191" y="550164"/>
                  </a:cubicBezTo>
                  <a:cubicBezTo>
                    <a:pt x="584191" y="550164"/>
                    <a:pt x="592885" y="550164"/>
                    <a:pt x="589407" y="562349"/>
                  </a:cubicBezTo>
                  <a:cubicBezTo>
                    <a:pt x="584191" y="574534"/>
                    <a:pt x="572021" y="576275"/>
                    <a:pt x="578975" y="590201"/>
                  </a:cubicBezTo>
                  <a:cubicBezTo>
                    <a:pt x="587669" y="602386"/>
                    <a:pt x="587669" y="612831"/>
                    <a:pt x="606794" y="619794"/>
                  </a:cubicBezTo>
                  <a:cubicBezTo>
                    <a:pt x="627658" y="628497"/>
                    <a:pt x="643306" y="614571"/>
                    <a:pt x="664170" y="631979"/>
                  </a:cubicBezTo>
                  <a:cubicBezTo>
                    <a:pt x="685034" y="649386"/>
                    <a:pt x="681557" y="659831"/>
                    <a:pt x="700682" y="665053"/>
                  </a:cubicBezTo>
                  <a:cubicBezTo>
                    <a:pt x="718069" y="670275"/>
                    <a:pt x="721546" y="672016"/>
                    <a:pt x="737194" y="675497"/>
                  </a:cubicBezTo>
                  <a:cubicBezTo>
                    <a:pt x="752842" y="680719"/>
                    <a:pt x="761535" y="694645"/>
                    <a:pt x="768490" y="685942"/>
                  </a:cubicBezTo>
                  <a:cubicBezTo>
                    <a:pt x="777183" y="675497"/>
                    <a:pt x="782399" y="675497"/>
                    <a:pt x="782399" y="663312"/>
                  </a:cubicBezTo>
                  <a:cubicBezTo>
                    <a:pt x="782399" y="651127"/>
                    <a:pt x="773706" y="647645"/>
                    <a:pt x="773706" y="647645"/>
                  </a:cubicBezTo>
                  <a:cubicBezTo>
                    <a:pt x="773706" y="647645"/>
                    <a:pt x="773706" y="647645"/>
                    <a:pt x="803263" y="619794"/>
                  </a:cubicBezTo>
                  <a:cubicBezTo>
                    <a:pt x="803263" y="619794"/>
                    <a:pt x="825866" y="623275"/>
                    <a:pt x="832821" y="626757"/>
                  </a:cubicBezTo>
                  <a:cubicBezTo>
                    <a:pt x="841514" y="630238"/>
                    <a:pt x="841514" y="638942"/>
                    <a:pt x="841514" y="638942"/>
                  </a:cubicBezTo>
                  <a:cubicBezTo>
                    <a:pt x="841514" y="638942"/>
                    <a:pt x="841514" y="638942"/>
                    <a:pt x="841514" y="642423"/>
                  </a:cubicBezTo>
                  <a:cubicBezTo>
                    <a:pt x="841514" y="642423"/>
                    <a:pt x="841514" y="642423"/>
                    <a:pt x="855423" y="642423"/>
                  </a:cubicBezTo>
                  <a:cubicBezTo>
                    <a:pt x="855423" y="642423"/>
                    <a:pt x="855423" y="642423"/>
                    <a:pt x="867594" y="649386"/>
                  </a:cubicBezTo>
                  <a:cubicBezTo>
                    <a:pt x="867594" y="649386"/>
                    <a:pt x="876287" y="647645"/>
                    <a:pt x="881503" y="651127"/>
                  </a:cubicBezTo>
                  <a:cubicBezTo>
                    <a:pt x="886719" y="656349"/>
                    <a:pt x="884980" y="661571"/>
                    <a:pt x="891935" y="661571"/>
                  </a:cubicBezTo>
                  <a:cubicBezTo>
                    <a:pt x="898890" y="659831"/>
                    <a:pt x="905844" y="658090"/>
                    <a:pt x="912799" y="659831"/>
                  </a:cubicBezTo>
                  <a:cubicBezTo>
                    <a:pt x="919754" y="661571"/>
                    <a:pt x="923231" y="672016"/>
                    <a:pt x="933663" y="668534"/>
                  </a:cubicBezTo>
                  <a:cubicBezTo>
                    <a:pt x="944095" y="666794"/>
                    <a:pt x="952788" y="658090"/>
                    <a:pt x="963220" y="658090"/>
                  </a:cubicBezTo>
                  <a:cubicBezTo>
                    <a:pt x="973652" y="658090"/>
                    <a:pt x="992778" y="658090"/>
                    <a:pt x="992778" y="658090"/>
                  </a:cubicBezTo>
                  <a:cubicBezTo>
                    <a:pt x="992778" y="658090"/>
                    <a:pt x="992778" y="658090"/>
                    <a:pt x="1006687" y="652868"/>
                  </a:cubicBezTo>
                  <a:cubicBezTo>
                    <a:pt x="1006687" y="652868"/>
                    <a:pt x="1006687" y="652868"/>
                    <a:pt x="1039722" y="645905"/>
                  </a:cubicBezTo>
                  <a:cubicBezTo>
                    <a:pt x="1039722" y="645905"/>
                    <a:pt x="1057108" y="645905"/>
                    <a:pt x="1058847" y="645905"/>
                  </a:cubicBezTo>
                  <a:cubicBezTo>
                    <a:pt x="1062324" y="645905"/>
                    <a:pt x="1072756" y="645905"/>
                    <a:pt x="1072756" y="645905"/>
                  </a:cubicBezTo>
                  <a:cubicBezTo>
                    <a:pt x="1072756" y="645905"/>
                    <a:pt x="1072756" y="645905"/>
                    <a:pt x="1081450" y="638942"/>
                  </a:cubicBezTo>
                  <a:cubicBezTo>
                    <a:pt x="1081450" y="638942"/>
                    <a:pt x="1081450" y="638942"/>
                    <a:pt x="1093620" y="626757"/>
                  </a:cubicBezTo>
                  <a:cubicBezTo>
                    <a:pt x="1093620" y="626757"/>
                    <a:pt x="1093620" y="626757"/>
                    <a:pt x="1107529" y="598905"/>
                  </a:cubicBezTo>
                  <a:cubicBezTo>
                    <a:pt x="1107529" y="598905"/>
                    <a:pt x="1116223" y="598905"/>
                    <a:pt x="1111007" y="579757"/>
                  </a:cubicBezTo>
                  <a:cubicBezTo>
                    <a:pt x="1104052" y="560609"/>
                    <a:pt x="1100575" y="536238"/>
                    <a:pt x="1100575" y="527535"/>
                  </a:cubicBezTo>
                  <a:cubicBezTo>
                    <a:pt x="1098836" y="517090"/>
                    <a:pt x="1102313" y="515349"/>
                    <a:pt x="1088404" y="520572"/>
                  </a:cubicBezTo>
                  <a:cubicBezTo>
                    <a:pt x="1072756" y="525794"/>
                    <a:pt x="1067540" y="536238"/>
                    <a:pt x="1048415" y="539720"/>
                  </a:cubicBezTo>
                  <a:cubicBezTo>
                    <a:pt x="1029290" y="541460"/>
                    <a:pt x="1025812" y="522312"/>
                    <a:pt x="1011903" y="518831"/>
                  </a:cubicBezTo>
                  <a:cubicBezTo>
                    <a:pt x="997994" y="517090"/>
                    <a:pt x="992778" y="537979"/>
                    <a:pt x="984084" y="539720"/>
                  </a:cubicBezTo>
                  <a:cubicBezTo>
                    <a:pt x="975391" y="539720"/>
                    <a:pt x="968436" y="517090"/>
                    <a:pt x="959743" y="513609"/>
                  </a:cubicBezTo>
                  <a:cubicBezTo>
                    <a:pt x="951050" y="511868"/>
                    <a:pt x="935402" y="506646"/>
                    <a:pt x="935402" y="506646"/>
                  </a:cubicBezTo>
                  <a:cubicBezTo>
                    <a:pt x="935402" y="506646"/>
                    <a:pt x="935402" y="506646"/>
                    <a:pt x="930186" y="490979"/>
                  </a:cubicBezTo>
                  <a:cubicBezTo>
                    <a:pt x="930186" y="490979"/>
                    <a:pt x="930186" y="490979"/>
                    <a:pt x="921492" y="480535"/>
                  </a:cubicBezTo>
                  <a:cubicBezTo>
                    <a:pt x="921492" y="480535"/>
                    <a:pt x="921492" y="480535"/>
                    <a:pt x="911060" y="477053"/>
                  </a:cubicBezTo>
                  <a:cubicBezTo>
                    <a:pt x="911060" y="477053"/>
                    <a:pt x="911060" y="477053"/>
                    <a:pt x="914538" y="473572"/>
                  </a:cubicBezTo>
                  <a:cubicBezTo>
                    <a:pt x="914538" y="473572"/>
                    <a:pt x="914538" y="473572"/>
                    <a:pt x="923231" y="471831"/>
                  </a:cubicBezTo>
                  <a:cubicBezTo>
                    <a:pt x="923231" y="471831"/>
                    <a:pt x="923231" y="471831"/>
                    <a:pt x="928447" y="457905"/>
                  </a:cubicBezTo>
                  <a:cubicBezTo>
                    <a:pt x="928447" y="457905"/>
                    <a:pt x="928447" y="457905"/>
                    <a:pt x="928447" y="445720"/>
                  </a:cubicBezTo>
                  <a:cubicBezTo>
                    <a:pt x="928447" y="445720"/>
                    <a:pt x="928447" y="445720"/>
                    <a:pt x="914538" y="443979"/>
                  </a:cubicBezTo>
                  <a:cubicBezTo>
                    <a:pt x="914538" y="443979"/>
                    <a:pt x="921492" y="417868"/>
                    <a:pt x="940618" y="417868"/>
                  </a:cubicBezTo>
                  <a:cubicBezTo>
                    <a:pt x="942356" y="417868"/>
                    <a:pt x="940618" y="412646"/>
                    <a:pt x="940618" y="412646"/>
                  </a:cubicBezTo>
                  <a:cubicBezTo>
                    <a:pt x="940618" y="412646"/>
                    <a:pt x="940618" y="412646"/>
                    <a:pt x="945834" y="417868"/>
                  </a:cubicBezTo>
                  <a:cubicBezTo>
                    <a:pt x="945834" y="417868"/>
                    <a:pt x="945834" y="417868"/>
                    <a:pt x="968436" y="416127"/>
                  </a:cubicBezTo>
                  <a:cubicBezTo>
                    <a:pt x="968436" y="416127"/>
                    <a:pt x="964959" y="414387"/>
                    <a:pt x="966698" y="412646"/>
                  </a:cubicBezTo>
                  <a:cubicBezTo>
                    <a:pt x="968436" y="412646"/>
                    <a:pt x="963220" y="410905"/>
                    <a:pt x="963220" y="410905"/>
                  </a:cubicBezTo>
                  <a:cubicBezTo>
                    <a:pt x="963220" y="410905"/>
                    <a:pt x="963220" y="410905"/>
                    <a:pt x="971914" y="409164"/>
                  </a:cubicBezTo>
                  <a:cubicBezTo>
                    <a:pt x="971914" y="409164"/>
                    <a:pt x="971914" y="409164"/>
                    <a:pt x="984084" y="407424"/>
                  </a:cubicBezTo>
                  <a:cubicBezTo>
                    <a:pt x="984084" y="407424"/>
                    <a:pt x="984084" y="407424"/>
                    <a:pt x="970175" y="400461"/>
                  </a:cubicBezTo>
                  <a:cubicBezTo>
                    <a:pt x="970175" y="400461"/>
                    <a:pt x="970175" y="400461"/>
                    <a:pt x="970175" y="395239"/>
                  </a:cubicBezTo>
                  <a:cubicBezTo>
                    <a:pt x="970175" y="395239"/>
                    <a:pt x="970175" y="395239"/>
                    <a:pt x="978868" y="396979"/>
                  </a:cubicBezTo>
                  <a:cubicBezTo>
                    <a:pt x="978868" y="396979"/>
                    <a:pt x="978868" y="396979"/>
                    <a:pt x="997994" y="396979"/>
                  </a:cubicBezTo>
                  <a:cubicBezTo>
                    <a:pt x="997994" y="396979"/>
                    <a:pt x="997994" y="396979"/>
                    <a:pt x="1001471" y="398720"/>
                  </a:cubicBezTo>
                  <a:cubicBezTo>
                    <a:pt x="1001471" y="398720"/>
                    <a:pt x="1001471" y="398720"/>
                    <a:pt x="1010164" y="398720"/>
                  </a:cubicBezTo>
                  <a:cubicBezTo>
                    <a:pt x="1010164" y="398720"/>
                    <a:pt x="1013642" y="396979"/>
                    <a:pt x="1015380" y="396979"/>
                  </a:cubicBezTo>
                  <a:cubicBezTo>
                    <a:pt x="1015380" y="395239"/>
                    <a:pt x="1015380" y="393498"/>
                    <a:pt x="1017119" y="391757"/>
                  </a:cubicBezTo>
                  <a:cubicBezTo>
                    <a:pt x="1018858" y="391757"/>
                    <a:pt x="1055370" y="374350"/>
                    <a:pt x="1055370" y="374350"/>
                  </a:cubicBezTo>
                  <a:cubicBezTo>
                    <a:pt x="1055370" y="374350"/>
                    <a:pt x="1055370" y="374350"/>
                    <a:pt x="1083188" y="374350"/>
                  </a:cubicBezTo>
                  <a:cubicBezTo>
                    <a:pt x="1083188" y="374350"/>
                    <a:pt x="1083188" y="374350"/>
                    <a:pt x="1088404" y="370868"/>
                  </a:cubicBezTo>
                  <a:cubicBezTo>
                    <a:pt x="1088404" y="370868"/>
                    <a:pt x="1091881" y="370868"/>
                    <a:pt x="1091881" y="372609"/>
                  </a:cubicBezTo>
                  <a:cubicBezTo>
                    <a:pt x="1091881" y="374350"/>
                    <a:pt x="1095359" y="379572"/>
                    <a:pt x="1095359" y="379572"/>
                  </a:cubicBezTo>
                  <a:cubicBezTo>
                    <a:pt x="1095359" y="379572"/>
                    <a:pt x="1095359" y="379572"/>
                    <a:pt x="1105791" y="384794"/>
                  </a:cubicBezTo>
                  <a:cubicBezTo>
                    <a:pt x="1105791" y="384794"/>
                    <a:pt x="1105791" y="384794"/>
                    <a:pt x="1104052" y="393498"/>
                  </a:cubicBezTo>
                  <a:cubicBezTo>
                    <a:pt x="1104052" y="393498"/>
                    <a:pt x="1104052" y="393498"/>
                    <a:pt x="1117961" y="402201"/>
                  </a:cubicBezTo>
                  <a:cubicBezTo>
                    <a:pt x="1117961" y="402201"/>
                    <a:pt x="1117961" y="402201"/>
                    <a:pt x="1126655" y="398720"/>
                  </a:cubicBezTo>
                  <a:cubicBezTo>
                    <a:pt x="1126655" y="398720"/>
                    <a:pt x="1126655" y="398720"/>
                    <a:pt x="1131871" y="409164"/>
                  </a:cubicBezTo>
                  <a:cubicBezTo>
                    <a:pt x="1131871" y="409164"/>
                    <a:pt x="1131871" y="409164"/>
                    <a:pt x="1137087" y="412646"/>
                  </a:cubicBezTo>
                  <a:cubicBezTo>
                    <a:pt x="1137087" y="412646"/>
                    <a:pt x="1137087" y="412646"/>
                    <a:pt x="1149257" y="423090"/>
                  </a:cubicBezTo>
                  <a:cubicBezTo>
                    <a:pt x="1149257" y="423090"/>
                    <a:pt x="1156212" y="424831"/>
                    <a:pt x="1170121" y="423090"/>
                  </a:cubicBezTo>
                  <a:cubicBezTo>
                    <a:pt x="1170121" y="421349"/>
                    <a:pt x="1184031" y="421349"/>
                    <a:pt x="1184031" y="421349"/>
                  </a:cubicBezTo>
                  <a:cubicBezTo>
                    <a:pt x="1184031" y="421349"/>
                    <a:pt x="1184031" y="421349"/>
                    <a:pt x="1199679" y="423090"/>
                  </a:cubicBezTo>
                  <a:cubicBezTo>
                    <a:pt x="1199679" y="423090"/>
                    <a:pt x="1224020" y="419609"/>
                    <a:pt x="1224020" y="421349"/>
                  </a:cubicBezTo>
                  <a:cubicBezTo>
                    <a:pt x="1227497" y="423090"/>
                    <a:pt x="1237929" y="421349"/>
                    <a:pt x="1237929" y="421349"/>
                  </a:cubicBezTo>
                  <a:cubicBezTo>
                    <a:pt x="1237929" y="421349"/>
                    <a:pt x="1257055" y="424831"/>
                    <a:pt x="1257055" y="423090"/>
                  </a:cubicBezTo>
                  <a:cubicBezTo>
                    <a:pt x="1258793" y="419609"/>
                    <a:pt x="1277919" y="419609"/>
                    <a:pt x="1277919" y="419609"/>
                  </a:cubicBezTo>
                  <a:cubicBezTo>
                    <a:pt x="1277919" y="419609"/>
                    <a:pt x="1277919" y="419609"/>
                    <a:pt x="1288351" y="412646"/>
                  </a:cubicBezTo>
                  <a:cubicBezTo>
                    <a:pt x="1288351" y="412646"/>
                    <a:pt x="1288351" y="412646"/>
                    <a:pt x="1291828" y="384794"/>
                  </a:cubicBezTo>
                  <a:cubicBezTo>
                    <a:pt x="1291828" y="384794"/>
                    <a:pt x="1291828" y="384794"/>
                    <a:pt x="1272703" y="356942"/>
                  </a:cubicBezTo>
                  <a:cubicBezTo>
                    <a:pt x="1272703" y="356942"/>
                    <a:pt x="1272703" y="356942"/>
                    <a:pt x="1237929" y="336053"/>
                  </a:cubicBezTo>
                  <a:cubicBezTo>
                    <a:pt x="1237929" y="336053"/>
                    <a:pt x="1237929" y="336053"/>
                    <a:pt x="1220543" y="323868"/>
                  </a:cubicBezTo>
                  <a:cubicBezTo>
                    <a:pt x="1220543" y="323868"/>
                    <a:pt x="1220543" y="323868"/>
                    <a:pt x="1210111" y="313424"/>
                  </a:cubicBezTo>
                  <a:cubicBezTo>
                    <a:pt x="1210111" y="313424"/>
                    <a:pt x="1210111" y="313424"/>
                    <a:pt x="1203156" y="308202"/>
                  </a:cubicBezTo>
                  <a:cubicBezTo>
                    <a:pt x="1203156" y="308202"/>
                    <a:pt x="1203156" y="308202"/>
                    <a:pt x="1192724" y="301239"/>
                  </a:cubicBezTo>
                  <a:cubicBezTo>
                    <a:pt x="1192724" y="301239"/>
                    <a:pt x="1192724" y="301239"/>
                    <a:pt x="1184031" y="294276"/>
                  </a:cubicBezTo>
                  <a:cubicBezTo>
                    <a:pt x="1184031" y="294276"/>
                    <a:pt x="1184031" y="294276"/>
                    <a:pt x="1170121" y="292535"/>
                  </a:cubicBezTo>
                  <a:cubicBezTo>
                    <a:pt x="1170121" y="292535"/>
                    <a:pt x="1170121" y="292535"/>
                    <a:pt x="1154473" y="289053"/>
                  </a:cubicBezTo>
                  <a:cubicBezTo>
                    <a:pt x="1154473" y="289053"/>
                    <a:pt x="1154473" y="289053"/>
                    <a:pt x="1140564" y="282091"/>
                  </a:cubicBezTo>
                  <a:cubicBezTo>
                    <a:pt x="1140564" y="282091"/>
                    <a:pt x="1140564" y="282091"/>
                    <a:pt x="1137087" y="275127"/>
                  </a:cubicBezTo>
                  <a:cubicBezTo>
                    <a:pt x="1137087" y="275127"/>
                    <a:pt x="1137087" y="275127"/>
                    <a:pt x="1131871" y="278609"/>
                  </a:cubicBezTo>
                  <a:cubicBezTo>
                    <a:pt x="1131871" y="278609"/>
                    <a:pt x="1131871" y="278609"/>
                    <a:pt x="1126655" y="278609"/>
                  </a:cubicBezTo>
                  <a:cubicBezTo>
                    <a:pt x="1126655" y="278609"/>
                    <a:pt x="1126655" y="278609"/>
                    <a:pt x="1128393" y="273387"/>
                  </a:cubicBezTo>
                  <a:cubicBezTo>
                    <a:pt x="1128393" y="273387"/>
                    <a:pt x="1128393" y="273387"/>
                    <a:pt x="1130132" y="271646"/>
                  </a:cubicBezTo>
                  <a:cubicBezTo>
                    <a:pt x="1130132" y="271646"/>
                    <a:pt x="1130132" y="271646"/>
                    <a:pt x="1124916" y="269905"/>
                  </a:cubicBezTo>
                  <a:cubicBezTo>
                    <a:pt x="1124916" y="269905"/>
                    <a:pt x="1124916" y="269905"/>
                    <a:pt x="1130132" y="264683"/>
                  </a:cubicBezTo>
                  <a:cubicBezTo>
                    <a:pt x="1130132" y="264683"/>
                    <a:pt x="1130132" y="264683"/>
                    <a:pt x="1137087" y="262942"/>
                  </a:cubicBezTo>
                  <a:cubicBezTo>
                    <a:pt x="1137087" y="262942"/>
                    <a:pt x="1137087" y="262942"/>
                    <a:pt x="1140564" y="254239"/>
                  </a:cubicBezTo>
                  <a:cubicBezTo>
                    <a:pt x="1140564" y="254239"/>
                    <a:pt x="1140564" y="254239"/>
                    <a:pt x="1147519" y="245535"/>
                  </a:cubicBezTo>
                  <a:cubicBezTo>
                    <a:pt x="1147519" y="245535"/>
                    <a:pt x="1147519" y="245535"/>
                    <a:pt x="1150996" y="242053"/>
                  </a:cubicBezTo>
                  <a:cubicBezTo>
                    <a:pt x="1150996" y="242053"/>
                    <a:pt x="1150996" y="242053"/>
                    <a:pt x="1156212" y="243794"/>
                  </a:cubicBezTo>
                  <a:cubicBezTo>
                    <a:pt x="1156212" y="243794"/>
                    <a:pt x="1156212" y="243794"/>
                    <a:pt x="1157951" y="242053"/>
                  </a:cubicBezTo>
                  <a:cubicBezTo>
                    <a:pt x="1157951" y="242053"/>
                    <a:pt x="1157951" y="242053"/>
                    <a:pt x="1150996" y="233350"/>
                  </a:cubicBezTo>
                  <a:cubicBezTo>
                    <a:pt x="1150996" y="233350"/>
                    <a:pt x="1150996" y="233350"/>
                    <a:pt x="1144041" y="229868"/>
                  </a:cubicBezTo>
                  <a:cubicBezTo>
                    <a:pt x="1144041" y="229868"/>
                    <a:pt x="1144041" y="229868"/>
                    <a:pt x="1144041" y="224646"/>
                  </a:cubicBezTo>
                  <a:cubicBezTo>
                    <a:pt x="1144041" y="224646"/>
                    <a:pt x="1144041" y="224646"/>
                    <a:pt x="1152735" y="224646"/>
                  </a:cubicBezTo>
                  <a:cubicBezTo>
                    <a:pt x="1152735" y="224646"/>
                    <a:pt x="1152735" y="224646"/>
                    <a:pt x="1157951" y="224646"/>
                  </a:cubicBezTo>
                  <a:cubicBezTo>
                    <a:pt x="1157951" y="224646"/>
                    <a:pt x="1156212" y="221165"/>
                    <a:pt x="1157951" y="219424"/>
                  </a:cubicBezTo>
                  <a:cubicBezTo>
                    <a:pt x="1161428" y="219424"/>
                    <a:pt x="1170121" y="214202"/>
                    <a:pt x="1170121" y="214202"/>
                  </a:cubicBezTo>
                  <a:cubicBezTo>
                    <a:pt x="1170121" y="214202"/>
                    <a:pt x="1170121" y="214202"/>
                    <a:pt x="1175337" y="214202"/>
                  </a:cubicBezTo>
                  <a:cubicBezTo>
                    <a:pt x="1175337" y="214202"/>
                    <a:pt x="1177076" y="210720"/>
                    <a:pt x="1171860" y="208979"/>
                  </a:cubicBezTo>
                  <a:cubicBezTo>
                    <a:pt x="1170121" y="208979"/>
                    <a:pt x="1168383" y="207239"/>
                    <a:pt x="1168383" y="207239"/>
                  </a:cubicBezTo>
                  <a:cubicBezTo>
                    <a:pt x="1168383" y="207239"/>
                    <a:pt x="1157951" y="208979"/>
                    <a:pt x="1157951" y="208979"/>
                  </a:cubicBezTo>
                  <a:cubicBezTo>
                    <a:pt x="1157951" y="208979"/>
                    <a:pt x="1159689" y="215942"/>
                    <a:pt x="1157951" y="215942"/>
                  </a:cubicBezTo>
                  <a:cubicBezTo>
                    <a:pt x="1156212" y="214202"/>
                    <a:pt x="1145780" y="217683"/>
                    <a:pt x="1145780" y="217683"/>
                  </a:cubicBezTo>
                  <a:cubicBezTo>
                    <a:pt x="1145780" y="217683"/>
                    <a:pt x="1145780" y="217683"/>
                    <a:pt x="1142303" y="221165"/>
                  </a:cubicBezTo>
                  <a:cubicBezTo>
                    <a:pt x="1142303" y="221165"/>
                    <a:pt x="1142303" y="221165"/>
                    <a:pt x="1138825" y="221165"/>
                  </a:cubicBezTo>
                  <a:cubicBezTo>
                    <a:pt x="1138825" y="221165"/>
                    <a:pt x="1138825" y="221165"/>
                    <a:pt x="1131871" y="224646"/>
                  </a:cubicBezTo>
                  <a:cubicBezTo>
                    <a:pt x="1131871" y="224646"/>
                    <a:pt x="1131871" y="224646"/>
                    <a:pt x="1130132" y="228128"/>
                  </a:cubicBezTo>
                  <a:cubicBezTo>
                    <a:pt x="1130132" y="228128"/>
                    <a:pt x="1130132" y="228128"/>
                    <a:pt x="1126655" y="226387"/>
                  </a:cubicBezTo>
                  <a:cubicBezTo>
                    <a:pt x="1126655" y="226387"/>
                    <a:pt x="1126655" y="226387"/>
                    <a:pt x="1117961" y="231609"/>
                  </a:cubicBezTo>
                  <a:cubicBezTo>
                    <a:pt x="1117961" y="231609"/>
                    <a:pt x="1117961" y="231609"/>
                    <a:pt x="1114484" y="231609"/>
                  </a:cubicBezTo>
                  <a:cubicBezTo>
                    <a:pt x="1114484" y="231609"/>
                    <a:pt x="1114484" y="231609"/>
                    <a:pt x="1102313" y="238572"/>
                  </a:cubicBezTo>
                  <a:cubicBezTo>
                    <a:pt x="1102313" y="238572"/>
                    <a:pt x="1102313" y="238572"/>
                    <a:pt x="1097097" y="245535"/>
                  </a:cubicBezTo>
                  <a:cubicBezTo>
                    <a:pt x="1097097" y="245535"/>
                    <a:pt x="1097097" y="245535"/>
                    <a:pt x="1097097" y="242053"/>
                  </a:cubicBezTo>
                  <a:cubicBezTo>
                    <a:pt x="1097097" y="242053"/>
                    <a:pt x="1097097" y="242053"/>
                    <a:pt x="1098836" y="235090"/>
                  </a:cubicBezTo>
                  <a:cubicBezTo>
                    <a:pt x="1098836" y="235090"/>
                    <a:pt x="1098836" y="235090"/>
                    <a:pt x="1091881" y="245535"/>
                  </a:cubicBezTo>
                  <a:cubicBezTo>
                    <a:pt x="1091881" y="245535"/>
                    <a:pt x="1091881" y="245535"/>
                    <a:pt x="1091881" y="252498"/>
                  </a:cubicBezTo>
                  <a:cubicBezTo>
                    <a:pt x="1091881" y="252498"/>
                    <a:pt x="1091881" y="252498"/>
                    <a:pt x="1090143" y="252498"/>
                  </a:cubicBezTo>
                  <a:cubicBezTo>
                    <a:pt x="1090143" y="252498"/>
                    <a:pt x="1090143" y="252498"/>
                    <a:pt x="1086666" y="245535"/>
                  </a:cubicBezTo>
                  <a:cubicBezTo>
                    <a:pt x="1086666" y="245535"/>
                    <a:pt x="1086666" y="245535"/>
                    <a:pt x="1084927" y="249016"/>
                  </a:cubicBezTo>
                  <a:cubicBezTo>
                    <a:pt x="1084927" y="249016"/>
                    <a:pt x="1084927" y="249016"/>
                    <a:pt x="1077972" y="245535"/>
                  </a:cubicBezTo>
                  <a:cubicBezTo>
                    <a:pt x="1077972" y="245535"/>
                    <a:pt x="1077972" y="245535"/>
                    <a:pt x="1076234" y="240313"/>
                  </a:cubicBezTo>
                  <a:cubicBezTo>
                    <a:pt x="1076234" y="240313"/>
                    <a:pt x="1076234" y="240313"/>
                    <a:pt x="1074495" y="252498"/>
                  </a:cubicBezTo>
                  <a:cubicBezTo>
                    <a:pt x="1074495" y="252498"/>
                    <a:pt x="1074495" y="252498"/>
                    <a:pt x="1067540" y="250757"/>
                  </a:cubicBezTo>
                  <a:cubicBezTo>
                    <a:pt x="1067540" y="250757"/>
                    <a:pt x="1067540" y="250757"/>
                    <a:pt x="1071018" y="254239"/>
                  </a:cubicBezTo>
                  <a:cubicBezTo>
                    <a:pt x="1071018" y="254239"/>
                    <a:pt x="1071018" y="254239"/>
                    <a:pt x="1074495" y="255979"/>
                  </a:cubicBezTo>
                  <a:cubicBezTo>
                    <a:pt x="1074495" y="255979"/>
                    <a:pt x="1074495" y="255979"/>
                    <a:pt x="1076234" y="259461"/>
                  </a:cubicBezTo>
                  <a:cubicBezTo>
                    <a:pt x="1076234" y="259461"/>
                    <a:pt x="1076234" y="259461"/>
                    <a:pt x="1077972" y="261202"/>
                  </a:cubicBezTo>
                  <a:cubicBezTo>
                    <a:pt x="1077972" y="261202"/>
                    <a:pt x="1077972" y="261202"/>
                    <a:pt x="1077972" y="257720"/>
                  </a:cubicBezTo>
                  <a:cubicBezTo>
                    <a:pt x="1077972" y="257720"/>
                    <a:pt x="1077972" y="257720"/>
                    <a:pt x="1084927" y="259461"/>
                  </a:cubicBezTo>
                  <a:cubicBezTo>
                    <a:pt x="1084927" y="259461"/>
                    <a:pt x="1084927" y="259461"/>
                    <a:pt x="1084927" y="262942"/>
                  </a:cubicBezTo>
                  <a:cubicBezTo>
                    <a:pt x="1084927" y="262942"/>
                    <a:pt x="1084927" y="262942"/>
                    <a:pt x="1088404" y="264683"/>
                  </a:cubicBezTo>
                  <a:cubicBezTo>
                    <a:pt x="1088404" y="264683"/>
                    <a:pt x="1088404" y="264683"/>
                    <a:pt x="1086666" y="266424"/>
                  </a:cubicBezTo>
                  <a:cubicBezTo>
                    <a:pt x="1086666" y="266424"/>
                    <a:pt x="1086666" y="266424"/>
                    <a:pt x="1093620" y="266424"/>
                  </a:cubicBezTo>
                  <a:cubicBezTo>
                    <a:pt x="1093620" y="266424"/>
                    <a:pt x="1097097" y="269905"/>
                    <a:pt x="1095359" y="276868"/>
                  </a:cubicBezTo>
                  <a:cubicBezTo>
                    <a:pt x="1095359" y="278609"/>
                    <a:pt x="1097097" y="275127"/>
                    <a:pt x="1097097" y="275127"/>
                  </a:cubicBezTo>
                  <a:cubicBezTo>
                    <a:pt x="1100575" y="276868"/>
                    <a:pt x="1102313" y="278609"/>
                    <a:pt x="1104052" y="275127"/>
                  </a:cubicBezTo>
                  <a:cubicBezTo>
                    <a:pt x="1104052" y="273387"/>
                    <a:pt x="1107529" y="278609"/>
                    <a:pt x="1107529" y="278609"/>
                  </a:cubicBezTo>
                  <a:cubicBezTo>
                    <a:pt x="1107529" y="278609"/>
                    <a:pt x="1107529" y="278609"/>
                    <a:pt x="1112745" y="273387"/>
                  </a:cubicBezTo>
                  <a:cubicBezTo>
                    <a:pt x="1112745" y="273387"/>
                    <a:pt x="1112745" y="273387"/>
                    <a:pt x="1114484" y="275127"/>
                  </a:cubicBezTo>
                  <a:cubicBezTo>
                    <a:pt x="1114484" y="275127"/>
                    <a:pt x="1114484" y="275127"/>
                    <a:pt x="1121439" y="273387"/>
                  </a:cubicBezTo>
                  <a:cubicBezTo>
                    <a:pt x="1121439" y="273387"/>
                    <a:pt x="1121439" y="273387"/>
                    <a:pt x="1124916" y="273387"/>
                  </a:cubicBezTo>
                  <a:cubicBezTo>
                    <a:pt x="1124916" y="273387"/>
                    <a:pt x="1123177" y="278609"/>
                    <a:pt x="1123177" y="280350"/>
                  </a:cubicBezTo>
                  <a:cubicBezTo>
                    <a:pt x="1123177" y="280350"/>
                    <a:pt x="1119700" y="282091"/>
                    <a:pt x="1119700" y="282091"/>
                  </a:cubicBezTo>
                  <a:cubicBezTo>
                    <a:pt x="1119700" y="282091"/>
                    <a:pt x="1119700" y="282091"/>
                    <a:pt x="1112745" y="282091"/>
                  </a:cubicBezTo>
                  <a:cubicBezTo>
                    <a:pt x="1112745" y="282091"/>
                    <a:pt x="1112745" y="282091"/>
                    <a:pt x="1104052" y="282091"/>
                  </a:cubicBezTo>
                  <a:cubicBezTo>
                    <a:pt x="1104052" y="282091"/>
                    <a:pt x="1104052" y="282091"/>
                    <a:pt x="1095359" y="292535"/>
                  </a:cubicBezTo>
                  <a:cubicBezTo>
                    <a:pt x="1095359" y="292535"/>
                    <a:pt x="1088404" y="289053"/>
                    <a:pt x="1084927" y="292535"/>
                  </a:cubicBezTo>
                  <a:cubicBezTo>
                    <a:pt x="1083188" y="294276"/>
                    <a:pt x="1086666" y="294276"/>
                    <a:pt x="1086666" y="294276"/>
                  </a:cubicBezTo>
                  <a:cubicBezTo>
                    <a:pt x="1086666" y="294276"/>
                    <a:pt x="1086666" y="294276"/>
                    <a:pt x="1083188" y="294276"/>
                  </a:cubicBezTo>
                  <a:cubicBezTo>
                    <a:pt x="1083188" y="294276"/>
                    <a:pt x="1083188" y="294276"/>
                    <a:pt x="1081450" y="299498"/>
                  </a:cubicBezTo>
                  <a:cubicBezTo>
                    <a:pt x="1081450" y="299498"/>
                    <a:pt x="1074495" y="302979"/>
                    <a:pt x="1072756" y="302979"/>
                  </a:cubicBezTo>
                  <a:cubicBezTo>
                    <a:pt x="1072756" y="302979"/>
                    <a:pt x="1062324" y="301239"/>
                    <a:pt x="1062324" y="299498"/>
                  </a:cubicBezTo>
                  <a:cubicBezTo>
                    <a:pt x="1064063" y="296016"/>
                    <a:pt x="1064063" y="285572"/>
                    <a:pt x="1064063" y="285572"/>
                  </a:cubicBezTo>
                  <a:cubicBezTo>
                    <a:pt x="1064063" y="285572"/>
                    <a:pt x="1064063" y="285572"/>
                    <a:pt x="1062324" y="282091"/>
                  </a:cubicBezTo>
                  <a:cubicBezTo>
                    <a:pt x="1062324" y="282091"/>
                    <a:pt x="1062324" y="282091"/>
                    <a:pt x="1058847" y="280350"/>
                  </a:cubicBezTo>
                  <a:cubicBezTo>
                    <a:pt x="1058847" y="280350"/>
                    <a:pt x="1058847" y="280350"/>
                    <a:pt x="1057108" y="282091"/>
                  </a:cubicBezTo>
                  <a:cubicBezTo>
                    <a:pt x="1057108" y="282091"/>
                    <a:pt x="1057108" y="282091"/>
                    <a:pt x="1050154" y="275127"/>
                  </a:cubicBezTo>
                  <a:cubicBezTo>
                    <a:pt x="1050154" y="275127"/>
                    <a:pt x="1046676" y="276868"/>
                    <a:pt x="1046676" y="276868"/>
                  </a:cubicBezTo>
                  <a:cubicBezTo>
                    <a:pt x="1046676" y="275127"/>
                    <a:pt x="1044938" y="276868"/>
                    <a:pt x="1044938" y="275127"/>
                  </a:cubicBezTo>
                  <a:cubicBezTo>
                    <a:pt x="1044938" y="271646"/>
                    <a:pt x="1051892" y="271646"/>
                    <a:pt x="1051892" y="268164"/>
                  </a:cubicBezTo>
                  <a:cubicBezTo>
                    <a:pt x="1051892" y="266424"/>
                    <a:pt x="1055370" y="264683"/>
                    <a:pt x="1055370" y="264683"/>
                  </a:cubicBezTo>
                  <a:cubicBezTo>
                    <a:pt x="1057108" y="262942"/>
                    <a:pt x="1065802" y="261202"/>
                    <a:pt x="1065802" y="259461"/>
                  </a:cubicBezTo>
                  <a:cubicBezTo>
                    <a:pt x="1064063" y="257720"/>
                    <a:pt x="1058847" y="255979"/>
                    <a:pt x="1058847" y="255979"/>
                  </a:cubicBezTo>
                  <a:cubicBezTo>
                    <a:pt x="1057108" y="255979"/>
                    <a:pt x="1048415" y="254239"/>
                    <a:pt x="1048415" y="254239"/>
                  </a:cubicBezTo>
                  <a:cubicBezTo>
                    <a:pt x="1046676" y="254239"/>
                    <a:pt x="1037983" y="250757"/>
                    <a:pt x="1036244" y="250757"/>
                  </a:cubicBezTo>
                  <a:cubicBezTo>
                    <a:pt x="1034506" y="250757"/>
                    <a:pt x="1022335" y="247276"/>
                    <a:pt x="1022335" y="247276"/>
                  </a:cubicBezTo>
                  <a:cubicBezTo>
                    <a:pt x="1022335" y="247276"/>
                    <a:pt x="1022335" y="247276"/>
                    <a:pt x="1011903" y="242053"/>
                  </a:cubicBezTo>
                  <a:cubicBezTo>
                    <a:pt x="1011903" y="242053"/>
                    <a:pt x="1011903" y="242053"/>
                    <a:pt x="1013642" y="240313"/>
                  </a:cubicBezTo>
                  <a:cubicBezTo>
                    <a:pt x="1013642" y="240313"/>
                    <a:pt x="1013642" y="240313"/>
                    <a:pt x="1018858" y="242053"/>
                  </a:cubicBezTo>
                  <a:cubicBezTo>
                    <a:pt x="1018858" y="242053"/>
                    <a:pt x="1011903" y="235090"/>
                    <a:pt x="1010164" y="236831"/>
                  </a:cubicBezTo>
                  <a:cubicBezTo>
                    <a:pt x="1008426" y="236831"/>
                    <a:pt x="994516" y="236831"/>
                    <a:pt x="994516" y="236831"/>
                  </a:cubicBezTo>
                  <a:cubicBezTo>
                    <a:pt x="994516" y="236831"/>
                    <a:pt x="994516" y="236831"/>
                    <a:pt x="992778" y="242053"/>
                  </a:cubicBezTo>
                  <a:cubicBezTo>
                    <a:pt x="992778" y="242053"/>
                    <a:pt x="992778" y="242053"/>
                    <a:pt x="991039" y="245535"/>
                  </a:cubicBezTo>
                  <a:cubicBezTo>
                    <a:pt x="991039" y="245535"/>
                    <a:pt x="991039" y="245535"/>
                    <a:pt x="985823" y="249016"/>
                  </a:cubicBezTo>
                  <a:cubicBezTo>
                    <a:pt x="985823" y="249016"/>
                    <a:pt x="985823" y="249016"/>
                    <a:pt x="982346" y="250757"/>
                  </a:cubicBezTo>
                  <a:cubicBezTo>
                    <a:pt x="982346" y="250757"/>
                    <a:pt x="982346" y="250757"/>
                    <a:pt x="977130" y="261202"/>
                  </a:cubicBezTo>
                  <a:cubicBezTo>
                    <a:pt x="977130" y="261202"/>
                    <a:pt x="973652" y="273387"/>
                    <a:pt x="970175" y="273387"/>
                  </a:cubicBezTo>
                  <a:cubicBezTo>
                    <a:pt x="970175" y="273387"/>
                    <a:pt x="961482" y="292535"/>
                    <a:pt x="961482" y="292535"/>
                  </a:cubicBezTo>
                  <a:cubicBezTo>
                    <a:pt x="961482" y="292535"/>
                    <a:pt x="961482" y="292535"/>
                    <a:pt x="956266" y="297757"/>
                  </a:cubicBezTo>
                  <a:cubicBezTo>
                    <a:pt x="956266" y="297757"/>
                    <a:pt x="956266" y="297757"/>
                    <a:pt x="947572" y="301239"/>
                  </a:cubicBezTo>
                  <a:cubicBezTo>
                    <a:pt x="947572" y="301239"/>
                    <a:pt x="947572" y="301239"/>
                    <a:pt x="937140" y="315164"/>
                  </a:cubicBezTo>
                  <a:cubicBezTo>
                    <a:pt x="937140" y="315164"/>
                    <a:pt x="937140" y="315164"/>
                    <a:pt x="924970" y="339535"/>
                  </a:cubicBezTo>
                  <a:cubicBezTo>
                    <a:pt x="924970" y="339535"/>
                    <a:pt x="924970" y="339535"/>
                    <a:pt x="928447" y="341276"/>
                  </a:cubicBezTo>
                  <a:cubicBezTo>
                    <a:pt x="928447" y="341276"/>
                    <a:pt x="928447" y="341276"/>
                    <a:pt x="930186" y="358683"/>
                  </a:cubicBezTo>
                  <a:cubicBezTo>
                    <a:pt x="930186" y="358683"/>
                    <a:pt x="930186" y="358683"/>
                    <a:pt x="926708" y="358683"/>
                  </a:cubicBezTo>
                  <a:cubicBezTo>
                    <a:pt x="926708" y="358683"/>
                    <a:pt x="926708" y="358683"/>
                    <a:pt x="930186" y="367387"/>
                  </a:cubicBezTo>
                  <a:cubicBezTo>
                    <a:pt x="930186" y="367387"/>
                    <a:pt x="930186" y="367387"/>
                    <a:pt x="938879" y="377831"/>
                  </a:cubicBezTo>
                  <a:cubicBezTo>
                    <a:pt x="938879" y="377831"/>
                    <a:pt x="938879" y="377831"/>
                    <a:pt x="949311" y="386535"/>
                  </a:cubicBezTo>
                  <a:cubicBezTo>
                    <a:pt x="949311" y="386535"/>
                    <a:pt x="949311" y="386535"/>
                    <a:pt x="963220" y="393498"/>
                  </a:cubicBezTo>
                  <a:cubicBezTo>
                    <a:pt x="963220" y="393498"/>
                    <a:pt x="963220" y="393498"/>
                    <a:pt x="968436" y="393498"/>
                  </a:cubicBezTo>
                  <a:cubicBezTo>
                    <a:pt x="968436" y="393498"/>
                    <a:pt x="968436" y="393498"/>
                    <a:pt x="964959" y="396979"/>
                  </a:cubicBezTo>
                  <a:cubicBezTo>
                    <a:pt x="964959" y="396979"/>
                    <a:pt x="964959" y="396979"/>
                    <a:pt x="954527" y="398720"/>
                  </a:cubicBezTo>
                  <a:cubicBezTo>
                    <a:pt x="954527" y="398720"/>
                    <a:pt x="954527" y="398720"/>
                    <a:pt x="951050" y="396979"/>
                  </a:cubicBezTo>
                  <a:cubicBezTo>
                    <a:pt x="951050" y="396979"/>
                    <a:pt x="951050" y="396979"/>
                    <a:pt x="938879" y="402201"/>
                  </a:cubicBezTo>
                  <a:cubicBezTo>
                    <a:pt x="938879" y="402201"/>
                    <a:pt x="938879" y="402201"/>
                    <a:pt x="930186" y="405683"/>
                  </a:cubicBezTo>
                  <a:cubicBezTo>
                    <a:pt x="930186" y="405683"/>
                    <a:pt x="930186" y="405683"/>
                    <a:pt x="914538" y="417868"/>
                  </a:cubicBezTo>
                  <a:cubicBezTo>
                    <a:pt x="914538" y="417868"/>
                    <a:pt x="914538" y="417868"/>
                    <a:pt x="911060" y="421349"/>
                  </a:cubicBezTo>
                  <a:cubicBezTo>
                    <a:pt x="911060" y="421349"/>
                    <a:pt x="911060" y="421349"/>
                    <a:pt x="907583" y="414387"/>
                  </a:cubicBezTo>
                  <a:cubicBezTo>
                    <a:pt x="907583" y="414387"/>
                    <a:pt x="907583" y="414387"/>
                    <a:pt x="916276" y="410905"/>
                  </a:cubicBezTo>
                  <a:cubicBezTo>
                    <a:pt x="916276" y="410905"/>
                    <a:pt x="916276" y="410905"/>
                    <a:pt x="902367" y="410905"/>
                  </a:cubicBezTo>
                  <a:cubicBezTo>
                    <a:pt x="902367" y="410905"/>
                    <a:pt x="902367" y="410905"/>
                    <a:pt x="883242" y="403942"/>
                  </a:cubicBezTo>
                  <a:cubicBezTo>
                    <a:pt x="883242" y="403942"/>
                    <a:pt x="883242" y="403942"/>
                    <a:pt x="862378" y="403942"/>
                  </a:cubicBezTo>
                  <a:cubicBezTo>
                    <a:pt x="862378" y="403942"/>
                    <a:pt x="862378" y="403942"/>
                    <a:pt x="858900" y="409164"/>
                  </a:cubicBezTo>
                  <a:cubicBezTo>
                    <a:pt x="858900" y="409164"/>
                    <a:pt x="858900" y="409164"/>
                    <a:pt x="862378" y="412646"/>
                  </a:cubicBezTo>
                  <a:cubicBezTo>
                    <a:pt x="862378" y="412646"/>
                    <a:pt x="862378" y="412646"/>
                    <a:pt x="867594" y="421349"/>
                  </a:cubicBezTo>
                  <a:cubicBezTo>
                    <a:pt x="867594" y="421349"/>
                    <a:pt x="867594" y="421349"/>
                    <a:pt x="853684" y="419609"/>
                  </a:cubicBezTo>
                  <a:cubicBezTo>
                    <a:pt x="853684" y="419609"/>
                    <a:pt x="853684" y="419609"/>
                    <a:pt x="846730" y="414387"/>
                  </a:cubicBezTo>
                  <a:cubicBezTo>
                    <a:pt x="846730" y="414387"/>
                    <a:pt x="846730" y="414387"/>
                    <a:pt x="844991" y="410905"/>
                  </a:cubicBezTo>
                  <a:cubicBezTo>
                    <a:pt x="844991" y="410905"/>
                    <a:pt x="827605" y="419609"/>
                    <a:pt x="831082" y="424831"/>
                  </a:cubicBezTo>
                  <a:cubicBezTo>
                    <a:pt x="834559" y="430053"/>
                    <a:pt x="843253" y="445720"/>
                    <a:pt x="843253" y="445720"/>
                  </a:cubicBezTo>
                  <a:cubicBezTo>
                    <a:pt x="843253" y="445720"/>
                    <a:pt x="843253" y="445720"/>
                    <a:pt x="839775" y="457905"/>
                  </a:cubicBezTo>
                  <a:cubicBezTo>
                    <a:pt x="839775" y="457905"/>
                    <a:pt x="839775" y="457905"/>
                    <a:pt x="844991" y="468349"/>
                  </a:cubicBezTo>
                  <a:cubicBezTo>
                    <a:pt x="844991" y="468349"/>
                    <a:pt x="844991" y="468349"/>
                    <a:pt x="862378" y="468349"/>
                  </a:cubicBezTo>
                  <a:cubicBezTo>
                    <a:pt x="862378" y="468349"/>
                    <a:pt x="862378" y="468349"/>
                    <a:pt x="869332" y="473572"/>
                  </a:cubicBezTo>
                  <a:cubicBezTo>
                    <a:pt x="869332" y="473572"/>
                    <a:pt x="869332" y="473572"/>
                    <a:pt x="865855" y="478794"/>
                  </a:cubicBezTo>
                  <a:cubicBezTo>
                    <a:pt x="865855" y="478794"/>
                    <a:pt x="865855" y="478794"/>
                    <a:pt x="860639" y="485757"/>
                  </a:cubicBezTo>
                  <a:cubicBezTo>
                    <a:pt x="860639" y="485757"/>
                    <a:pt x="860639" y="485757"/>
                    <a:pt x="851946" y="487498"/>
                  </a:cubicBezTo>
                  <a:cubicBezTo>
                    <a:pt x="851946" y="487498"/>
                    <a:pt x="851946" y="487498"/>
                    <a:pt x="844991" y="487498"/>
                  </a:cubicBezTo>
                  <a:cubicBezTo>
                    <a:pt x="844991" y="487498"/>
                    <a:pt x="844991" y="487498"/>
                    <a:pt x="839775" y="490979"/>
                  </a:cubicBezTo>
                  <a:cubicBezTo>
                    <a:pt x="839775" y="490979"/>
                    <a:pt x="839775" y="490979"/>
                    <a:pt x="836298" y="482275"/>
                  </a:cubicBezTo>
                  <a:cubicBezTo>
                    <a:pt x="836298" y="482275"/>
                    <a:pt x="836298" y="482275"/>
                    <a:pt x="822389" y="473572"/>
                  </a:cubicBezTo>
                  <a:cubicBezTo>
                    <a:pt x="822389" y="473572"/>
                    <a:pt x="822389" y="473572"/>
                    <a:pt x="806741" y="466609"/>
                  </a:cubicBezTo>
                  <a:cubicBezTo>
                    <a:pt x="806741" y="466609"/>
                    <a:pt x="785877" y="457905"/>
                    <a:pt x="775445" y="426572"/>
                  </a:cubicBezTo>
                  <a:cubicBezTo>
                    <a:pt x="765013" y="396979"/>
                    <a:pt x="765013" y="379572"/>
                    <a:pt x="761535" y="374350"/>
                  </a:cubicBezTo>
                  <a:cubicBezTo>
                    <a:pt x="759797" y="369127"/>
                    <a:pt x="737194" y="358683"/>
                    <a:pt x="733717" y="356942"/>
                  </a:cubicBezTo>
                  <a:cubicBezTo>
                    <a:pt x="731978" y="355201"/>
                    <a:pt x="712853" y="341276"/>
                    <a:pt x="704159" y="337794"/>
                  </a:cubicBezTo>
                  <a:cubicBezTo>
                    <a:pt x="695466" y="332572"/>
                    <a:pt x="679818" y="325609"/>
                    <a:pt x="679818" y="325609"/>
                  </a:cubicBezTo>
                  <a:cubicBezTo>
                    <a:pt x="679818" y="325609"/>
                    <a:pt x="679818" y="325609"/>
                    <a:pt x="671125" y="304720"/>
                  </a:cubicBezTo>
                  <a:cubicBezTo>
                    <a:pt x="671125" y="304720"/>
                    <a:pt x="679818" y="292535"/>
                    <a:pt x="669386" y="289053"/>
                  </a:cubicBezTo>
                  <a:cubicBezTo>
                    <a:pt x="658954" y="285572"/>
                    <a:pt x="655477" y="290794"/>
                    <a:pt x="655477" y="290794"/>
                  </a:cubicBezTo>
                  <a:cubicBezTo>
                    <a:pt x="655477" y="290794"/>
                    <a:pt x="655477" y="290794"/>
                    <a:pt x="650261" y="296016"/>
                  </a:cubicBezTo>
                  <a:cubicBezTo>
                    <a:pt x="650261" y="296016"/>
                    <a:pt x="650261" y="296016"/>
                    <a:pt x="639829" y="280350"/>
                  </a:cubicBezTo>
                  <a:cubicBezTo>
                    <a:pt x="639829" y="280350"/>
                    <a:pt x="639829" y="280350"/>
                    <a:pt x="641567" y="276868"/>
                  </a:cubicBezTo>
                  <a:cubicBezTo>
                    <a:pt x="641567" y="275127"/>
                    <a:pt x="639829" y="276868"/>
                    <a:pt x="638090" y="275127"/>
                  </a:cubicBezTo>
                  <a:cubicBezTo>
                    <a:pt x="641567" y="268164"/>
                    <a:pt x="636351" y="271646"/>
                    <a:pt x="632874" y="271646"/>
                  </a:cubicBezTo>
                  <a:cubicBezTo>
                    <a:pt x="627658" y="273387"/>
                    <a:pt x="631135" y="269905"/>
                    <a:pt x="629397" y="271646"/>
                  </a:cubicBezTo>
                  <a:cubicBezTo>
                    <a:pt x="627658" y="273387"/>
                    <a:pt x="618965" y="276868"/>
                    <a:pt x="617226" y="278609"/>
                  </a:cubicBezTo>
                  <a:cubicBezTo>
                    <a:pt x="615487" y="278609"/>
                    <a:pt x="613749" y="276868"/>
                    <a:pt x="613749" y="276868"/>
                  </a:cubicBezTo>
                  <a:cubicBezTo>
                    <a:pt x="605055" y="283831"/>
                    <a:pt x="610271" y="289053"/>
                    <a:pt x="610271" y="289053"/>
                  </a:cubicBezTo>
                  <a:cubicBezTo>
                    <a:pt x="610271" y="289053"/>
                    <a:pt x="615487" y="294276"/>
                    <a:pt x="613749" y="294276"/>
                  </a:cubicBezTo>
                  <a:cubicBezTo>
                    <a:pt x="610271" y="297757"/>
                    <a:pt x="610271" y="302979"/>
                    <a:pt x="612010" y="306461"/>
                  </a:cubicBezTo>
                  <a:cubicBezTo>
                    <a:pt x="612010" y="308202"/>
                    <a:pt x="608533" y="309942"/>
                    <a:pt x="610271" y="309942"/>
                  </a:cubicBezTo>
                  <a:cubicBezTo>
                    <a:pt x="612010" y="309942"/>
                    <a:pt x="615487" y="320387"/>
                    <a:pt x="617226" y="320387"/>
                  </a:cubicBezTo>
                  <a:cubicBezTo>
                    <a:pt x="618965" y="323868"/>
                    <a:pt x="629397" y="329090"/>
                    <a:pt x="632874" y="330831"/>
                  </a:cubicBezTo>
                  <a:cubicBezTo>
                    <a:pt x="634613" y="332572"/>
                    <a:pt x="636351" y="332572"/>
                    <a:pt x="638090" y="334313"/>
                  </a:cubicBezTo>
                  <a:cubicBezTo>
                    <a:pt x="639829" y="337794"/>
                    <a:pt x="643306" y="348238"/>
                    <a:pt x="643306" y="348238"/>
                  </a:cubicBezTo>
                  <a:cubicBezTo>
                    <a:pt x="643306" y="348238"/>
                    <a:pt x="646783" y="356942"/>
                    <a:pt x="650261" y="362164"/>
                  </a:cubicBezTo>
                  <a:cubicBezTo>
                    <a:pt x="651999" y="362164"/>
                    <a:pt x="657215" y="369127"/>
                    <a:pt x="658954" y="370868"/>
                  </a:cubicBezTo>
                  <a:cubicBezTo>
                    <a:pt x="660693" y="372609"/>
                    <a:pt x="662431" y="370868"/>
                    <a:pt x="662431" y="372609"/>
                  </a:cubicBezTo>
                  <a:cubicBezTo>
                    <a:pt x="662431" y="376090"/>
                    <a:pt x="669386" y="379572"/>
                    <a:pt x="671125" y="383053"/>
                  </a:cubicBezTo>
                  <a:cubicBezTo>
                    <a:pt x="672863" y="384794"/>
                    <a:pt x="672863" y="379572"/>
                    <a:pt x="672863" y="379572"/>
                  </a:cubicBezTo>
                  <a:cubicBezTo>
                    <a:pt x="672863" y="379572"/>
                    <a:pt x="672863" y="379572"/>
                    <a:pt x="685034" y="379572"/>
                  </a:cubicBezTo>
                  <a:cubicBezTo>
                    <a:pt x="685034" y="379572"/>
                    <a:pt x="690250" y="376090"/>
                    <a:pt x="691989" y="379572"/>
                  </a:cubicBezTo>
                  <a:cubicBezTo>
                    <a:pt x="691989" y="381312"/>
                    <a:pt x="693727" y="381312"/>
                    <a:pt x="693727" y="384794"/>
                  </a:cubicBezTo>
                  <a:cubicBezTo>
                    <a:pt x="685034" y="390016"/>
                    <a:pt x="688511" y="391757"/>
                    <a:pt x="690250" y="393498"/>
                  </a:cubicBezTo>
                  <a:cubicBezTo>
                    <a:pt x="693727" y="395239"/>
                    <a:pt x="714591" y="403942"/>
                    <a:pt x="714591" y="403942"/>
                  </a:cubicBezTo>
                  <a:cubicBezTo>
                    <a:pt x="714591" y="403942"/>
                    <a:pt x="714591" y="403942"/>
                    <a:pt x="716330" y="407424"/>
                  </a:cubicBezTo>
                  <a:cubicBezTo>
                    <a:pt x="716330" y="407424"/>
                    <a:pt x="716330" y="407424"/>
                    <a:pt x="730239" y="412646"/>
                  </a:cubicBezTo>
                  <a:cubicBezTo>
                    <a:pt x="730239" y="412646"/>
                    <a:pt x="730239" y="412646"/>
                    <a:pt x="742410" y="428312"/>
                  </a:cubicBezTo>
                  <a:cubicBezTo>
                    <a:pt x="742410" y="428312"/>
                    <a:pt x="742410" y="428312"/>
                    <a:pt x="738933" y="435275"/>
                  </a:cubicBezTo>
                  <a:cubicBezTo>
                    <a:pt x="738933" y="435275"/>
                    <a:pt x="738933" y="435275"/>
                    <a:pt x="735455" y="433535"/>
                  </a:cubicBezTo>
                  <a:cubicBezTo>
                    <a:pt x="735455" y="433535"/>
                    <a:pt x="735455" y="433535"/>
                    <a:pt x="730239" y="426572"/>
                  </a:cubicBezTo>
                  <a:cubicBezTo>
                    <a:pt x="730239" y="426572"/>
                    <a:pt x="730239" y="426572"/>
                    <a:pt x="719807" y="421349"/>
                  </a:cubicBezTo>
                  <a:cubicBezTo>
                    <a:pt x="719807" y="421349"/>
                    <a:pt x="719807" y="421349"/>
                    <a:pt x="714591" y="417868"/>
                  </a:cubicBezTo>
                  <a:cubicBezTo>
                    <a:pt x="714591" y="417868"/>
                    <a:pt x="714591" y="417868"/>
                    <a:pt x="711114" y="417868"/>
                  </a:cubicBezTo>
                  <a:cubicBezTo>
                    <a:pt x="711114" y="417868"/>
                    <a:pt x="704159" y="426572"/>
                    <a:pt x="704159" y="430053"/>
                  </a:cubicBezTo>
                  <a:cubicBezTo>
                    <a:pt x="704159" y="431794"/>
                    <a:pt x="702421" y="440498"/>
                    <a:pt x="702421" y="440498"/>
                  </a:cubicBezTo>
                  <a:cubicBezTo>
                    <a:pt x="702421" y="440498"/>
                    <a:pt x="702421" y="440498"/>
                    <a:pt x="705898" y="442238"/>
                  </a:cubicBezTo>
                  <a:cubicBezTo>
                    <a:pt x="705898" y="442238"/>
                    <a:pt x="705898" y="442238"/>
                    <a:pt x="707637" y="443979"/>
                  </a:cubicBezTo>
                  <a:cubicBezTo>
                    <a:pt x="707637" y="443979"/>
                    <a:pt x="707637" y="443979"/>
                    <a:pt x="712853" y="447461"/>
                  </a:cubicBezTo>
                  <a:cubicBezTo>
                    <a:pt x="712853" y="447461"/>
                    <a:pt x="712853" y="447461"/>
                    <a:pt x="714591" y="461386"/>
                  </a:cubicBezTo>
                  <a:cubicBezTo>
                    <a:pt x="714591" y="461386"/>
                    <a:pt x="709375" y="457905"/>
                    <a:pt x="704159" y="464868"/>
                  </a:cubicBezTo>
                  <a:cubicBezTo>
                    <a:pt x="702421" y="466609"/>
                    <a:pt x="704159" y="473572"/>
                    <a:pt x="702421" y="475312"/>
                  </a:cubicBezTo>
                  <a:cubicBezTo>
                    <a:pt x="700682" y="477053"/>
                    <a:pt x="698943" y="478794"/>
                    <a:pt x="697205" y="480535"/>
                  </a:cubicBezTo>
                  <a:cubicBezTo>
                    <a:pt x="695466" y="482275"/>
                    <a:pt x="693727" y="485757"/>
                    <a:pt x="693727" y="487498"/>
                  </a:cubicBezTo>
                  <a:cubicBezTo>
                    <a:pt x="693727" y="489238"/>
                    <a:pt x="686773" y="489238"/>
                    <a:pt x="686773" y="489238"/>
                  </a:cubicBezTo>
                  <a:cubicBezTo>
                    <a:pt x="686773" y="489238"/>
                    <a:pt x="686773" y="489238"/>
                    <a:pt x="685034" y="482275"/>
                  </a:cubicBezTo>
                  <a:cubicBezTo>
                    <a:pt x="685034" y="482275"/>
                    <a:pt x="685034" y="482275"/>
                    <a:pt x="688511" y="473572"/>
                  </a:cubicBezTo>
                  <a:cubicBezTo>
                    <a:pt x="688511" y="473572"/>
                    <a:pt x="688511" y="473572"/>
                    <a:pt x="686773" y="468349"/>
                  </a:cubicBezTo>
                  <a:cubicBezTo>
                    <a:pt x="686773" y="468349"/>
                    <a:pt x="686773" y="468349"/>
                    <a:pt x="695466" y="464868"/>
                  </a:cubicBezTo>
                  <a:cubicBezTo>
                    <a:pt x="695466" y="464868"/>
                    <a:pt x="688511" y="445720"/>
                    <a:pt x="681557" y="430053"/>
                  </a:cubicBezTo>
                  <a:cubicBezTo>
                    <a:pt x="681557" y="430053"/>
                    <a:pt x="679818" y="428312"/>
                    <a:pt x="678079" y="433535"/>
                  </a:cubicBezTo>
                  <a:cubicBezTo>
                    <a:pt x="678079" y="433535"/>
                    <a:pt x="674602" y="428312"/>
                    <a:pt x="671125" y="428312"/>
                  </a:cubicBezTo>
                  <a:cubicBezTo>
                    <a:pt x="669386" y="428312"/>
                    <a:pt x="669386" y="426572"/>
                    <a:pt x="669386" y="424831"/>
                  </a:cubicBezTo>
                  <a:cubicBezTo>
                    <a:pt x="669386" y="416127"/>
                    <a:pt x="665909" y="414387"/>
                    <a:pt x="657215" y="416127"/>
                  </a:cubicBezTo>
                  <a:cubicBezTo>
                    <a:pt x="655477" y="416127"/>
                    <a:pt x="657215" y="412646"/>
                    <a:pt x="655477" y="412646"/>
                  </a:cubicBezTo>
                  <a:cubicBezTo>
                    <a:pt x="655477" y="412646"/>
                    <a:pt x="655477" y="412646"/>
                    <a:pt x="650261" y="409164"/>
                  </a:cubicBezTo>
                  <a:cubicBezTo>
                    <a:pt x="650261" y="409164"/>
                    <a:pt x="650261" y="409164"/>
                    <a:pt x="648522" y="405683"/>
                  </a:cubicBezTo>
                  <a:cubicBezTo>
                    <a:pt x="648522" y="405683"/>
                    <a:pt x="648522" y="405683"/>
                    <a:pt x="643306" y="400461"/>
                  </a:cubicBezTo>
                  <a:cubicBezTo>
                    <a:pt x="643306" y="400461"/>
                    <a:pt x="643306" y="400461"/>
                    <a:pt x="631135" y="398720"/>
                  </a:cubicBezTo>
                  <a:cubicBezTo>
                    <a:pt x="631135" y="398720"/>
                    <a:pt x="631135" y="398720"/>
                    <a:pt x="629397" y="398720"/>
                  </a:cubicBezTo>
                  <a:cubicBezTo>
                    <a:pt x="629397" y="398720"/>
                    <a:pt x="615487" y="384794"/>
                    <a:pt x="608533" y="379572"/>
                  </a:cubicBezTo>
                  <a:cubicBezTo>
                    <a:pt x="603317" y="376090"/>
                    <a:pt x="603317" y="377831"/>
                    <a:pt x="603317" y="377831"/>
                  </a:cubicBezTo>
                  <a:cubicBezTo>
                    <a:pt x="603317" y="377831"/>
                    <a:pt x="603317" y="377831"/>
                    <a:pt x="594623" y="367387"/>
                  </a:cubicBezTo>
                  <a:cubicBezTo>
                    <a:pt x="594623" y="367387"/>
                    <a:pt x="594623" y="367387"/>
                    <a:pt x="598101" y="365646"/>
                  </a:cubicBezTo>
                  <a:cubicBezTo>
                    <a:pt x="598101" y="365646"/>
                    <a:pt x="582453" y="344757"/>
                    <a:pt x="580714" y="334313"/>
                  </a:cubicBezTo>
                  <a:cubicBezTo>
                    <a:pt x="577237" y="323868"/>
                    <a:pt x="573760" y="308202"/>
                    <a:pt x="556373" y="304720"/>
                  </a:cubicBezTo>
                  <a:cubicBezTo>
                    <a:pt x="538986" y="301239"/>
                    <a:pt x="521600" y="318646"/>
                    <a:pt x="516384" y="323868"/>
                  </a:cubicBezTo>
                  <a:cubicBezTo>
                    <a:pt x="511168" y="329090"/>
                    <a:pt x="509429" y="336053"/>
                    <a:pt x="498997" y="337794"/>
                  </a:cubicBezTo>
                  <a:cubicBezTo>
                    <a:pt x="490304" y="339535"/>
                    <a:pt x="479872" y="337794"/>
                    <a:pt x="479872" y="337794"/>
                  </a:cubicBezTo>
                  <a:cubicBezTo>
                    <a:pt x="479872" y="337794"/>
                    <a:pt x="479872" y="337794"/>
                    <a:pt x="474656" y="330831"/>
                  </a:cubicBezTo>
                  <a:cubicBezTo>
                    <a:pt x="474656" y="330831"/>
                    <a:pt x="474656" y="330831"/>
                    <a:pt x="457269" y="327350"/>
                  </a:cubicBezTo>
                  <a:cubicBezTo>
                    <a:pt x="457269" y="327350"/>
                    <a:pt x="448576" y="316905"/>
                    <a:pt x="439882" y="334313"/>
                  </a:cubicBezTo>
                  <a:cubicBezTo>
                    <a:pt x="431189" y="351720"/>
                    <a:pt x="436405" y="365646"/>
                    <a:pt x="434666" y="369127"/>
                  </a:cubicBezTo>
                  <a:cubicBezTo>
                    <a:pt x="432928" y="374350"/>
                    <a:pt x="425973" y="376090"/>
                    <a:pt x="425973" y="376090"/>
                  </a:cubicBezTo>
                  <a:cubicBezTo>
                    <a:pt x="425973" y="376090"/>
                    <a:pt x="425973" y="376090"/>
                    <a:pt x="408586" y="386535"/>
                  </a:cubicBezTo>
                  <a:cubicBezTo>
                    <a:pt x="408586" y="386535"/>
                    <a:pt x="408586" y="386535"/>
                    <a:pt x="396416" y="390016"/>
                  </a:cubicBezTo>
                  <a:cubicBezTo>
                    <a:pt x="396416" y="390016"/>
                    <a:pt x="385984" y="388276"/>
                    <a:pt x="384245" y="395239"/>
                  </a:cubicBezTo>
                  <a:cubicBezTo>
                    <a:pt x="384245" y="400461"/>
                    <a:pt x="387722" y="403942"/>
                    <a:pt x="379029" y="416127"/>
                  </a:cubicBezTo>
                  <a:cubicBezTo>
                    <a:pt x="370336" y="426572"/>
                    <a:pt x="361642" y="430053"/>
                    <a:pt x="361642" y="430053"/>
                  </a:cubicBezTo>
                  <a:cubicBezTo>
                    <a:pt x="361642" y="430053"/>
                    <a:pt x="361642" y="430053"/>
                    <a:pt x="361642" y="443979"/>
                  </a:cubicBezTo>
                  <a:cubicBezTo>
                    <a:pt x="361642" y="443979"/>
                    <a:pt x="370336" y="445720"/>
                    <a:pt x="363381" y="454423"/>
                  </a:cubicBezTo>
                  <a:cubicBezTo>
                    <a:pt x="358165" y="464868"/>
                    <a:pt x="351210" y="463127"/>
                    <a:pt x="351210" y="470090"/>
                  </a:cubicBezTo>
                  <a:cubicBezTo>
                    <a:pt x="349472" y="475312"/>
                    <a:pt x="349472" y="480535"/>
                    <a:pt x="345994" y="484016"/>
                  </a:cubicBezTo>
                  <a:cubicBezTo>
                    <a:pt x="342517" y="489238"/>
                    <a:pt x="332085" y="485757"/>
                    <a:pt x="326869" y="492720"/>
                  </a:cubicBezTo>
                  <a:cubicBezTo>
                    <a:pt x="323392" y="499683"/>
                    <a:pt x="323392" y="506646"/>
                    <a:pt x="309483" y="513609"/>
                  </a:cubicBezTo>
                  <a:cubicBezTo>
                    <a:pt x="297312" y="520572"/>
                    <a:pt x="297312" y="511868"/>
                    <a:pt x="279925" y="511868"/>
                  </a:cubicBezTo>
                  <a:cubicBezTo>
                    <a:pt x="264277" y="513609"/>
                    <a:pt x="260800" y="525794"/>
                    <a:pt x="250368" y="525794"/>
                  </a:cubicBezTo>
                  <a:cubicBezTo>
                    <a:pt x="241675" y="525794"/>
                    <a:pt x="234720" y="515349"/>
                    <a:pt x="232981" y="510127"/>
                  </a:cubicBezTo>
                  <a:cubicBezTo>
                    <a:pt x="229504" y="506646"/>
                    <a:pt x="220811" y="503164"/>
                    <a:pt x="220811" y="503164"/>
                  </a:cubicBezTo>
                  <a:cubicBezTo>
                    <a:pt x="220811" y="503164"/>
                    <a:pt x="206901" y="499683"/>
                    <a:pt x="205163" y="499683"/>
                  </a:cubicBezTo>
                  <a:cubicBezTo>
                    <a:pt x="205163" y="499683"/>
                    <a:pt x="205163" y="499683"/>
                    <a:pt x="179083" y="499683"/>
                  </a:cubicBezTo>
                  <a:cubicBezTo>
                    <a:pt x="179083" y="499683"/>
                    <a:pt x="184299" y="470090"/>
                    <a:pt x="179083" y="464868"/>
                  </a:cubicBezTo>
                  <a:cubicBezTo>
                    <a:pt x="175605" y="459646"/>
                    <a:pt x="168651" y="443979"/>
                    <a:pt x="172128" y="437016"/>
                  </a:cubicBezTo>
                  <a:cubicBezTo>
                    <a:pt x="175605" y="431794"/>
                    <a:pt x="189515" y="423090"/>
                    <a:pt x="186037" y="398720"/>
                  </a:cubicBezTo>
                  <a:cubicBezTo>
                    <a:pt x="180821" y="374350"/>
                    <a:pt x="179083" y="365646"/>
                    <a:pt x="179083" y="365646"/>
                  </a:cubicBezTo>
                  <a:cubicBezTo>
                    <a:pt x="179083" y="365646"/>
                    <a:pt x="179083" y="365646"/>
                    <a:pt x="179083" y="353461"/>
                  </a:cubicBezTo>
                  <a:cubicBezTo>
                    <a:pt x="179083" y="353461"/>
                    <a:pt x="168651" y="341276"/>
                    <a:pt x="177344" y="336053"/>
                  </a:cubicBezTo>
                  <a:cubicBezTo>
                    <a:pt x="186037" y="330831"/>
                    <a:pt x="192992" y="332572"/>
                    <a:pt x="199947" y="329090"/>
                  </a:cubicBezTo>
                  <a:cubicBezTo>
                    <a:pt x="205163" y="325609"/>
                    <a:pt x="206901" y="323868"/>
                    <a:pt x="213856" y="323868"/>
                  </a:cubicBezTo>
                  <a:cubicBezTo>
                    <a:pt x="219072" y="323868"/>
                    <a:pt x="213856" y="329090"/>
                    <a:pt x="227765" y="329090"/>
                  </a:cubicBezTo>
                  <a:cubicBezTo>
                    <a:pt x="241675" y="329090"/>
                    <a:pt x="255584" y="327350"/>
                    <a:pt x="255584" y="327350"/>
                  </a:cubicBezTo>
                  <a:cubicBezTo>
                    <a:pt x="255584" y="327350"/>
                    <a:pt x="255584" y="327350"/>
                    <a:pt x="259061" y="327350"/>
                  </a:cubicBezTo>
                  <a:cubicBezTo>
                    <a:pt x="259061" y="327350"/>
                    <a:pt x="259061" y="327350"/>
                    <a:pt x="274709" y="329090"/>
                  </a:cubicBezTo>
                  <a:cubicBezTo>
                    <a:pt x="274709" y="329090"/>
                    <a:pt x="274709" y="329090"/>
                    <a:pt x="299051" y="330831"/>
                  </a:cubicBezTo>
                  <a:cubicBezTo>
                    <a:pt x="299051" y="330831"/>
                    <a:pt x="299051" y="330831"/>
                    <a:pt x="337301" y="332572"/>
                  </a:cubicBezTo>
                  <a:cubicBezTo>
                    <a:pt x="337301" y="332572"/>
                    <a:pt x="337301" y="332572"/>
                    <a:pt x="345994" y="330831"/>
                  </a:cubicBezTo>
                  <a:cubicBezTo>
                    <a:pt x="345994" y="330831"/>
                    <a:pt x="345994" y="330831"/>
                    <a:pt x="345994" y="257720"/>
                  </a:cubicBezTo>
                  <a:cubicBezTo>
                    <a:pt x="345994" y="257720"/>
                    <a:pt x="335562" y="257720"/>
                    <a:pt x="323392" y="249016"/>
                  </a:cubicBezTo>
                  <a:cubicBezTo>
                    <a:pt x="311221" y="238572"/>
                    <a:pt x="316437" y="226387"/>
                    <a:pt x="312960" y="221165"/>
                  </a:cubicBezTo>
                  <a:cubicBezTo>
                    <a:pt x="309483" y="217683"/>
                    <a:pt x="306005" y="210720"/>
                    <a:pt x="292096" y="207239"/>
                  </a:cubicBezTo>
                  <a:cubicBezTo>
                    <a:pt x="278187" y="203757"/>
                    <a:pt x="271232" y="205498"/>
                    <a:pt x="267755" y="200276"/>
                  </a:cubicBezTo>
                  <a:cubicBezTo>
                    <a:pt x="264277" y="195054"/>
                    <a:pt x="276448" y="189831"/>
                    <a:pt x="285141" y="184609"/>
                  </a:cubicBezTo>
                  <a:cubicBezTo>
                    <a:pt x="293835" y="177646"/>
                    <a:pt x="297312" y="177646"/>
                    <a:pt x="307744" y="177646"/>
                  </a:cubicBezTo>
                  <a:cubicBezTo>
                    <a:pt x="316437" y="177646"/>
                    <a:pt x="312960" y="181128"/>
                    <a:pt x="323392" y="179387"/>
                  </a:cubicBezTo>
                  <a:cubicBezTo>
                    <a:pt x="332085" y="175905"/>
                    <a:pt x="339040" y="175905"/>
                    <a:pt x="335562" y="168942"/>
                  </a:cubicBezTo>
                  <a:cubicBezTo>
                    <a:pt x="332085" y="160239"/>
                    <a:pt x="326869" y="149794"/>
                    <a:pt x="332085" y="148054"/>
                  </a:cubicBezTo>
                  <a:cubicBezTo>
                    <a:pt x="335562" y="146313"/>
                    <a:pt x="352949" y="146313"/>
                    <a:pt x="370336" y="146313"/>
                  </a:cubicBezTo>
                  <a:cubicBezTo>
                    <a:pt x="389461" y="146313"/>
                    <a:pt x="380768" y="137609"/>
                    <a:pt x="380768" y="137609"/>
                  </a:cubicBezTo>
                  <a:cubicBezTo>
                    <a:pt x="380768" y="137609"/>
                    <a:pt x="380768" y="137609"/>
                    <a:pt x="394677" y="134128"/>
                  </a:cubicBezTo>
                  <a:cubicBezTo>
                    <a:pt x="394677" y="134128"/>
                    <a:pt x="392938" y="109757"/>
                    <a:pt x="403370" y="106276"/>
                  </a:cubicBezTo>
                  <a:cubicBezTo>
                    <a:pt x="415541" y="102794"/>
                    <a:pt x="427712" y="104535"/>
                    <a:pt x="434666" y="101054"/>
                  </a:cubicBezTo>
                  <a:cubicBezTo>
                    <a:pt x="441621" y="97572"/>
                    <a:pt x="457269" y="99313"/>
                    <a:pt x="459008" y="87128"/>
                  </a:cubicBezTo>
                  <a:cubicBezTo>
                    <a:pt x="462485" y="76683"/>
                    <a:pt x="457269" y="76683"/>
                    <a:pt x="467701" y="64498"/>
                  </a:cubicBezTo>
                  <a:cubicBezTo>
                    <a:pt x="476394" y="50572"/>
                    <a:pt x="476394" y="55794"/>
                    <a:pt x="481610" y="52313"/>
                  </a:cubicBezTo>
                  <a:cubicBezTo>
                    <a:pt x="486826" y="48831"/>
                    <a:pt x="493781" y="36646"/>
                    <a:pt x="502474" y="40128"/>
                  </a:cubicBezTo>
                  <a:cubicBezTo>
                    <a:pt x="511168" y="45350"/>
                    <a:pt x="509429" y="52313"/>
                    <a:pt x="518122" y="47091"/>
                  </a:cubicBezTo>
                  <a:cubicBezTo>
                    <a:pt x="528554" y="41869"/>
                    <a:pt x="523338" y="40128"/>
                    <a:pt x="530293" y="41869"/>
                  </a:cubicBezTo>
                  <a:cubicBezTo>
                    <a:pt x="538986" y="41869"/>
                    <a:pt x="535509" y="52313"/>
                    <a:pt x="544202" y="40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7" name="Freeform 207">
              <a:extLst>
                <a:ext uri="{FF2B5EF4-FFF2-40B4-BE49-F238E27FC236}">
                  <a16:creationId xmlns:a16="http://schemas.microsoft.com/office/drawing/2014/main" xmlns="" id="{20B364A5-6DA7-4AA1-875F-1FEB0365E6B8}"/>
                </a:ext>
              </a:extLst>
            </p:cNvPr>
            <p:cNvSpPr>
              <a:spLocks/>
            </p:cNvSpPr>
            <p:nvPr/>
          </p:nvSpPr>
          <p:spPr bwMode="auto">
            <a:xfrm>
              <a:off x="4521308" y="1659005"/>
              <a:ext cx="39501" cy="61885"/>
            </a:xfrm>
            <a:custGeom>
              <a:avLst/>
              <a:gdLst>
                <a:gd name="T0" fmla="*/ 2 w 23"/>
                <a:gd name="T1" fmla="*/ 20 h 36"/>
                <a:gd name="T2" fmla="*/ 6 w 23"/>
                <a:gd name="T3" fmla="*/ 28 h 36"/>
                <a:gd name="T4" fmla="*/ 17 w 23"/>
                <a:gd name="T5" fmla="*/ 27 h 36"/>
                <a:gd name="T6" fmla="*/ 20 w 23"/>
                <a:gd name="T7" fmla="*/ 12 h 36"/>
                <a:gd name="T8" fmla="*/ 19 w 23"/>
                <a:gd name="T9" fmla="*/ 2 h 36"/>
                <a:gd name="T10" fmla="*/ 10 w 23"/>
                <a:gd name="T11" fmla="*/ 0 h 36"/>
                <a:gd name="T12" fmla="*/ 6 w 23"/>
                <a:gd name="T13" fmla="*/ 3 h 36"/>
                <a:gd name="T14" fmla="*/ 2 w 23"/>
                <a:gd name="T15" fmla="*/ 5 h 36"/>
                <a:gd name="T16" fmla="*/ 2 w 23"/>
                <a:gd name="T17" fmla="*/ 2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36">
                  <a:moveTo>
                    <a:pt x="2" y="20"/>
                  </a:moveTo>
                  <a:cubicBezTo>
                    <a:pt x="4" y="26"/>
                    <a:pt x="6" y="26"/>
                    <a:pt x="6" y="28"/>
                  </a:cubicBezTo>
                  <a:cubicBezTo>
                    <a:pt x="7" y="29"/>
                    <a:pt x="11" y="36"/>
                    <a:pt x="17" y="27"/>
                  </a:cubicBezTo>
                  <a:cubicBezTo>
                    <a:pt x="23" y="18"/>
                    <a:pt x="20" y="15"/>
                    <a:pt x="20" y="12"/>
                  </a:cubicBezTo>
                  <a:cubicBezTo>
                    <a:pt x="20" y="8"/>
                    <a:pt x="21" y="4"/>
                    <a:pt x="19" y="2"/>
                  </a:cubicBezTo>
                  <a:cubicBezTo>
                    <a:pt x="16" y="0"/>
                    <a:pt x="10" y="0"/>
                    <a:pt x="10" y="0"/>
                  </a:cubicBezTo>
                  <a:cubicBezTo>
                    <a:pt x="6" y="3"/>
                    <a:pt x="6" y="3"/>
                    <a:pt x="6" y="3"/>
                  </a:cubicBezTo>
                  <a:cubicBezTo>
                    <a:pt x="2" y="5"/>
                    <a:pt x="2" y="5"/>
                    <a:pt x="2" y="5"/>
                  </a:cubicBezTo>
                  <a:cubicBezTo>
                    <a:pt x="2" y="5"/>
                    <a:pt x="0" y="14"/>
                    <a:pt x="2" y="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8" name="Freeform 208">
              <a:extLst>
                <a:ext uri="{FF2B5EF4-FFF2-40B4-BE49-F238E27FC236}">
                  <a16:creationId xmlns:a16="http://schemas.microsoft.com/office/drawing/2014/main" xmlns="" id="{4D59C10E-7FCC-4D43-83E8-871B981F5FDA}"/>
                </a:ext>
              </a:extLst>
            </p:cNvPr>
            <p:cNvSpPr>
              <a:spLocks/>
            </p:cNvSpPr>
            <p:nvPr/>
          </p:nvSpPr>
          <p:spPr bwMode="auto">
            <a:xfrm>
              <a:off x="4529208" y="1607655"/>
              <a:ext cx="21067" cy="36867"/>
            </a:xfrm>
            <a:custGeom>
              <a:avLst/>
              <a:gdLst>
                <a:gd name="T0" fmla="*/ 10 w 16"/>
                <a:gd name="T1" fmla="*/ 28 h 28"/>
                <a:gd name="T2" fmla="*/ 14 w 16"/>
                <a:gd name="T3" fmla="*/ 27 h 28"/>
                <a:gd name="T4" fmla="*/ 16 w 16"/>
                <a:gd name="T5" fmla="*/ 25 h 28"/>
                <a:gd name="T6" fmla="*/ 15 w 16"/>
                <a:gd name="T7" fmla="*/ 15 h 28"/>
                <a:gd name="T8" fmla="*/ 15 w 16"/>
                <a:gd name="T9" fmla="*/ 3 h 28"/>
                <a:gd name="T10" fmla="*/ 12 w 16"/>
                <a:gd name="T11" fmla="*/ 0 h 28"/>
                <a:gd name="T12" fmla="*/ 7 w 16"/>
                <a:gd name="T13" fmla="*/ 1 h 28"/>
                <a:gd name="T14" fmla="*/ 3 w 16"/>
                <a:gd name="T15" fmla="*/ 4 h 28"/>
                <a:gd name="T16" fmla="*/ 0 w 16"/>
                <a:gd name="T17" fmla="*/ 11 h 28"/>
                <a:gd name="T18" fmla="*/ 0 w 16"/>
                <a:gd name="T19" fmla="*/ 15 h 28"/>
                <a:gd name="T20" fmla="*/ 0 w 16"/>
                <a:gd name="T21" fmla="*/ 19 h 28"/>
                <a:gd name="T22" fmla="*/ 6 w 16"/>
                <a:gd name="T23" fmla="*/ 24 h 28"/>
                <a:gd name="T24" fmla="*/ 10 w 16"/>
                <a:gd name="T25"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28">
                  <a:moveTo>
                    <a:pt x="10" y="28"/>
                  </a:moveTo>
                  <a:lnTo>
                    <a:pt x="14" y="27"/>
                  </a:lnTo>
                  <a:lnTo>
                    <a:pt x="16" y="25"/>
                  </a:lnTo>
                  <a:lnTo>
                    <a:pt x="15" y="15"/>
                  </a:lnTo>
                  <a:lnTo>
                    <a:pt x="15" y="3"/>
                  </a:lnTo>
                  <a:lnTo>
                    <a:pt x="12" y="0"/>
                  </a:lnTo>
                  <a:lnTo>
                    <a:pt x="7" y="1"/>
                  </a:lnTo>
                  <a:lnTo>
                    <a:pt x="3" y="4"/>
                  </a:lnTo>
                  <a:lnTo>
                    <a:pt x="0" y="11"/>
                  </a:lnTo>
                  <a:lnTo>
                    <a:pt x="0" y="15"/>
                  </a:lnTo>
                  <a:lnTo>
                    <a:pt x="0" y="19"/>
                  </a:lnTo>
                  <a:lnTo>
                    <a:pt x="6" y="24"/>
                  </a:lnTo>
                  <a:lnTo>
                    <a:pt x="10"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9" name="Freeform 209">
              <a:extLst>
                <a:ext uri="{FF2B5EF4-FFF2-40B4-BE49-F238E27FC236}">
                  <a16:creationId xmlns:a16="http://schemas.microsoft.com/office/drawing/2014/main" xmlns="" id="{50F38EAE-4080-44FA-84A0-3833E11E478C}"/>
                </a:ext>
              </a:extLst>
            </p:cNvPr>
            <p:cNvSpPr>
              <a:spLocks/>
            </p:cNvSpPr>
            <p:nvPr/>
          </p:nvSpPr>
          <p:spPr bwMode="auto">
            <a:xfrm>
              <a:off x="4609527" y="1745905"/>
              <a:ext cx="52667" cy="25017"/>
            </a:xfrm>
            <a:custGeom>
              <a:avLst/>
              <a:gdLst>
                <a:gd name="T0" fmla="*/ 30 w 30"/>
                <a:gd name="T1" fmla="*/ 13 h 15"/>
                <a:gd name="T2" fmla="*/ 30 w 30"/>
                <a:gd name="T3" fmla="*/ 5 h 15"/>
                <a:gd name="T4" fmla="*/ 29 w 30"/>
                <a:gd name="T5" fmla="*/ 3 h 15"/>
                <a:gd name="T6" fmla="*/ 18 w 30"/>
                <a:gd name="T7" fmla="*/ 0 h 15"/>
                <a:gd name="T8" fmla="*/ 4 w 30"/>
                <a:gd name="T9" fmla="*/ 1 h 15"/>
                <a:gd name="T10" fmla="*/ 0 w 30"/>
                <a:gd name="T11" fmla="*/ 1 h 15"/>
                <a:gd name="T12" fmla="*/ 13 w 30"/>
                <a:gd name="T13" fmla="*/ 10 h 15"/>
                <a:gd name="T14" fmla="*/ 30 w 30"/>
                <a:gd name="T15" fmla="*/ 1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5">
                  <a:moveTo>
                    <a:pt x="30" y="13"/>
                  </a:moveTo>
                  <a:cubicBezTo>
                    <a:pt x="30" y="5"/>
                    <a:pt x="30" y="5"/>
                    <a:pt x="30" y="5"/>
                  </a:cubicBezTo>
                  <a:cubicBezTo>
                    <a:pt x="29" y="3"/>
                    <a:pt x="29" y="3"/>
                    <a:pt x="29" y="3"/>
                  </a:cubicBezTo>
                  <a:cubicBezTo>
                    <a:pt x="18" y="0"/>
                    <a:pt x="18" y="0"/>
                    <a:pt x="18" y="0"/>
                  </a:cubicBezTo>
                  <a:cubicBezTo>
                    <a:pt x="4" y="1"/>
                    <a:pt x="4" y="1"/>
                    <a:pt x="4" y="1"/>
                  </a:cubicBezTo>
                  <a:cubicBezTo>
                    <a:pt x="0" y="1"/>
                    <a:pt x="0" y="1"/>
                    <a:pt x="0" y="1"/>
                  </a:cubicBezTo>
                  <a:cubicBezTo>
                    <a:pt x="0" y="1"/>
                    <a:pt x="4" y="5"/>
                    <a:pt x="13" y="10"/>
                  </a:cubicBezTo>
                  <a:cubicBezTo>
                    <a:pt x="22" y="15"/>
                    <a:pt x="30" y="13"/>
                    <a:pt x="30" y="1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0" name="Freeform 210">
              <a:extLst>
                <a:ext uri="{FF2B5EF4-FFF2-40B4-BE49-F238E27FC236}">
                  <a16:creationId xmlns:a16="http://schemas.microsoft.com/office/drawing/2014/main" xmlns="" id="{F9CCF4AF-7C05-47B8-AA13-5C63984A71D3}"/>
                </a:ext>
              </a:extLst>
            </p:cNvPr>
            <p:cNvSpPr>
              <a:spLocks/>
            </p:cNvSpPr>
            <p:nvPr/>
          </p:nvSpPr>
          <p:spPr bwMode="auto">
            <a:xfrm>
              <a:off x="4792546" y="1740640"/>
              <a:ext cx="39501" cy="30284"/>
            </a:xfrm>
            <a:custGeom>
              <a:avLst/>
              <a:gdLst>
                <a:gd name="T0" fmla="*/ 17 w 23"/>
                <a:gd name="T1" fmla="*/ 12 h 18"/>
                <a:gd name="T2" fmla="*/ 23 w 23"/>
                <a:gd name="T3" fmla="*/ 10 h 18"/>
                <a:gd name="T4" fmla="*/ 17 w 23"/>
                <a:gd name="T5" fmla="*/ 7 h 18"/>
                <a:gd name="T6" fmla="*/ 15 w 23"/>
                <a:gd name="T7" fmla="*/ 5 h 18"/>
                <a:gd name="T8" fmla="*/ 3 w 23"/>
                <a:gd name="T9" fmla="*/ 1 h 18"/>
                <a:gd name="T10" fmla="*/ 1 w 23"/>
                <a:gd name="T11" fmla="*/ 4 h 18"/>
                <a:gd name="T12" fmla="*/ 2 w 23"/>
                <a:gd name="T13" fmla="*/ 11 h 18"/>
                <a:gd name="T14" fmla="*/ 8 w 23"/>
                <a:gd name="T15" fmla="*/ 16 h 18"/>
                <a:gd name="T16" fmla="*/ 11 w 23"/>
                <a:gd name="T17" fmla="*/ 18 h 18"/>
                <a:gd name="T18" fmla="*/ 21 w 23"/>
                <a:gd name="T19" fmla="*/ 18 h 18"/>
                <a:gd name="T20" fmla="*/ 17 w 23"/>
                <a:gd name="T2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18">
                  <a:moveTo>
                    <a:pt x="17" y="12"/>
                  </a:moveTo>
                  <a:cubicBezTo>
                    <a:pt x="21" y="10"/>
                    <a:pt x="23" y="10"/>
                    <a:pt x="23" y="10"/>
                  </a:cubicBezTo>
                  <a:cubicBezTo>
                    <a:pt x="17" y="7"/>
                    <a:pt x="17" y="7"/>
                    <a:pt x="17" y="7"/>
                  </a:cubicBezTo>
                  <a:cubicBezTo>
                    <a:pt x="15" y="5"/>
                    <a:pt x="15" y="5"/>
                    <a:pt x="15" y="5"/>
                  </a:cubicBezTo>
                  <a:cubicBezTo>
                    <a:pt x="3" y="1"/>
                    <a:pt x="3" y="1"/>
                    <a:pt x="3" y="1"/>
                  </a:cubicBezTo>
                  <a:cubicBezTo>
                    <a:pt x="3" y="1"/>
                    <a:pt x="0" y="0"/>
                    <a:pt x="1" y="4"/>
                  </a:cubicBezTo>
                  <a:cubicBezTo>
                    <a:pt x="2" y="11"/>
                    <a:pt x="2" y="11"/>
                    <a:pt x="2" y="11"/>
                  </a:cubicBezTo>
                  <a:cubicBezTo>
                    <a:pt x="8" y="16"/>
                    <a:pt x="8" y="16"/>
                    <a:pt x="8" y="16"/>
                  </a:cubicBezTo>
                  <a:cubicBezTo>
                    <a:pt x="8" y="16"/>
                    <a:pt x="8" y="18"/>
                    <a:pt x="11" y="18"/>
                  </a:cubicBezTo>
                  <a:cubicBezTo>
                    <a:pt x="21" y="18"/>
                    <a:pt x="21" y="18"/>
                    <a:pt x="21" y="18"/>
                  </a:cubicBezTo>
                  <a:cubicBezTo>
                    <a:pt x="21" y="18"/>
                    <a:pt x="14" y="1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1" name="Freeform 211">
              <a:extLst>
                <a:ext uri="{FF2B5EF4-FFF2-40B4-BE49-F238E27FC236}">
                  <a16:creationId xmlns:a16="http://schemas.microsoft.com/office/drawing/2014/main" xmlns="" id="{E1E74168-86E2-42FC-B22C-829D0BC43F85}"/>
                </a:ext>
              </a:extLst>
            </p:cNvPr>
            <p:cNvSpPr>
              <a:spLocks/>
            </p:cNvSpPr>
            <p:nvPr/>
          </p:nvSpPr>
          <p:spPr bwMode="auto">
            <a:xfrm>
              <a:off x="7283714" y="1306133"/>
              <a:ext cx="42134" cy="160635"/>
            </a:xfrm>
            <a:custGeom>
              <a:avLst/>
              <a:gdLst>
                <a:gd name="T0" fmla="*/ 0 w 24"/>
                <a:gd name="T1" fmla="*/ 80 h 92"/>
                <a:gd name="T2" fmla="*/ 7 w 24"/>
                <a:gd name="T3" fmla="*/ 92 h 92"/>
                <a:gd name="T4" fmla="*/ 10 w 24"/>
                <a:gd name="T5" fmla="*/ 85 h 92"/>
                <a:gd name="T6" fmla="*/ 12 w 24"/>
                <a:gd name="T7" fmla="*/ 75 h 92"/>
                <a:gd name="T8" fmla="*/ 15 w 24"/>
                <a:gd name="T9" fmla="*/ 67 h 92"/>
                <a:gd name="T10" fmla="*/ 24 w 24"/>
                <a:gd name="T11" fmla="*/ 61 h 92"/>
                <a:gd name="T12" fmla="*/ 22 w 24"/>
                <a:gd name="T13" fmla="*/ 59 h 92"/>
                <a:gd name="T14" fmla="*/ 20 w 24"/>
                <a:gd name="T15" fmla="*/ 55 h 92"/>
                <a:gd name="T16" fmla="*/ 20 w 24"/>
                <a:gd name="T17" fmla="*/ 39 h 92"/>
                <a:gd name="T18" fmla="*/ 17 w 24"/>
                <a:gd name="T19" fmla="*/ 19 h 92"/>
                <a:gd name="T20" fmla="*/ 20 w 24"/>
                <a:gd name="T21" fmla="*/ 11 h 92"/>
                <a:gd name="T22" fmla="*/ 12 w 24"/>
                <a:gd name="T23" fmla="*/ 0 h 92"/>
                <a:gd name="T24" fmla="*/ 1 w 24"/>
                <a:gd name="T25" fmla="*/ 14 h 92"/>
                <a:gd name="T26" fmla="*/ 3 w 24"/>
                <a:gd name="T27" fmla="*/ 28 h 92"/>
                <a:gd name="T28" fmla="*/ 3 w 24"/>
                <a:gd name="T29" fmla="*/ 54 h 92"/>
                <a:gd name="T30" fmla="*/ 2 w 24"/>
                <a:gd name="T31" fmla="*/ 59 h 92"/>
                <a:gd name="T32" fmla="*/ 2 w 24"/>
                <a:gd name="T33" fmla="*/ 64 h 92"/>
                <a:gd name="T34" fmla="*/ 4 w 24"/>
                <a:gd name="T35" fmla="*/ 75 h 92"/>
                <a:gd name="T36" fmla="*/ 0 w 24"/>
                <a:gd name="T37" fmla="*/ 8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92">
                  <a:moveTo>
                    <a:pt x="0" y="80"/>
                  </a:moveTo>
                  <a:cubicBezTo>
                    <a:pt x="7" y="92"/>
                    <a:pt x="7" y="92"/>
                    <a:pt x="7" y="92"/>
                  </a:cubicBezTo>
                  <a:cubicBezTo>
                    <a:pt x="10" y="85"/>
                    <a:pt x="10" y="85"/>
                    <a:pt x="10" y="85"/>
                  </a:cubicBezTo>
                  <a:cubicBezTo>
                    <a:pt x="12" y="75"/>
                    <a:pt x="12" y="75"/>
                    <a:pt x="12" y="75"/>
                  </a:cubicBezTo>
                  <a:cubicBezTo>
                    <a:pt x="12" y="75"/>
                    <a:pt x="13" y="72"/>
                    <a:pt x="15" y="67"/>
                  </a:cubicBezTo>
                  <a:cubicBezTo>
                    <a:pt x="17" y="62"/>
                    <a:pt x="24" y="61"/>
                    <a:pt x="24" y="61"/>
                  </a:cubicBezTo>
                  <a:cubicBezTo>
                    <a:pt x="22" y="59"/>
                    <a:pt x="22" y="59"/>
                    <a:pt x="22" y="59"/>
                  </a:cubicBezTo>
                  <a:cubicBezTo>
                    <a:pt x="20" y="55"/>
                    <a:pt x="20" y="55"/>
                    <a:pt x="20" y="55"/>
                  </a:cubicBezTo>
                  <a:cubicBezTo>
                    <a:pt x="20" y="55"/>
                    <a:pt x="20" y="50"/>
                    <a:pt x="20" y="39"/>
                  </a:cubicBezTo>
                  <a:cubicBezTo>
                    <a:pt x="21" y="28"/>
                    <a:pt x="17" y="22"/>
                    <a:pt x="17" y="19"/>
                  </a:cubicBezTo>
                  <a:cubicBezTo>
                    <a:pt x="17" y="16"/>
                    <a:pt x="22" y="18"/>
                    <a:pt x="20" y="11"/>
                  </a:cubicBezTo>
                  <a:cubicBezTo>
                    <a:pt x="19" y="4"/>
                    <a:pt x="12" y="0"/>
                    <a:pt x="12" y="0"/>
                  </a:cubicBezTo>
                  <a:cubicBezTo>
                    <a:pt x="1" y="14"/>
                    <a:pt x="1" y="14"/>
                    <a:pt x="1" y="14"/>
                  </a:cubicBezTo>
                  <a:cubicBezTo>
                    <a:pt x="1" y="23"/>
                    <a:pt x="3" y="28"/>
                    <a:pt x="3" y="28"/>
                  </a:cubicBezTo>
                  <a:cubicBezTo>
                    <a:pt x="3" y="54"/>
                    <a:pt x="3" y="54"/>
                    <a:pt x="3" y="54"/>
                  </a:cubicBezTo>
                  <a:cubicBezTo>
                    <a:pt x="2" y="59"/>
                    <a:pt x="2" y="59"/>
                    <a:pt x="2" y="59"/>
                  </a:cubicBezTo>
                  <a:cubicBezTo>
                    <a:pt x="2" y="64"/>
                    <a:pt x="2" y="64"/>
                    <a:pt x="2" y="64"/>
                  </a:cubicBezTo>
                  <a:cubicBezTo>
                    <a:pt x="2" y="64"/>
                    <a:pt x="4" y="70"/>
                    <a:pt x="4" y="75"/>
                  </a:cubicBezTo>
                  <a:cubicBezTo>
                    <a:pt x="4" y="80"/>
                    <a:pt x="0" y="80"/>
                    <a:pt x="0" y="8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2" name="Freeform 212">
              <a:extLst>
                <a:ext uri="{FF2B5EF4-FFF2-40B4-BE49-F238E27FC236}">
                  <a16:creationId xmlns:a16="http://schemas.microsoft.com/office/drawing/2014/main" xmlns="" id="{B9FD6067-EBBF-40B0-96A9-54E8BA7617DB}"/>
                </a:ext>
              </a:extLst>
            </p:cNvPr>
            <p:cNvSpPr>
              <a:spLocks/>
            </p:cNvSpPr>
            <p:nvPr/>
          </p:nvSpPr>
          <p:spPr bwMode="auto">
            <a:xfrm>
              <a:off x="7236314" y="1529970"/>
              <a:ext cx="121135" cy="104018"/>
            </a:xfrm>
            <a:custGeom>
              <a:avLst/>
              <a:gdLst>
                <a:gd name="T0" fmla="*/ 21 w 69"/>
                <a:gd name="T1" fmla="*/ 42 h 60"/>
                <a:gd name="T2" fmla="*/ 13 w 69"/>
                <a:gd name="T3" fmla="*/ 39 h 60"/>
                <a:gd name="T4" fmla="*/ 10 w 69"/>
                <a:gd name="T5" fmla="*/ 36 h 60"/>
                <a:gd name="T6" fmla="*/ 6 w 69"/>
                <a:gd name="T7" fmla="*/ 45 h 60"/>
                <a:gd name="T8" fmla="*/ 0 w 69"/>
                <a:gd name="T9" fmla="*/ 47 h 60"/>
                <a:gd name="T10" fmla="*/ 7 w 69"/>
                <a:gd name="T11" fmla="*/ 54 h 60"/>
                <a:gd name="T12" fmla="*/ 9 w 69"/>
                <a:gd name="T13" fmla="*/ 60 h 60"/>
                <a:gd name="T14" fmla="*/ 15 w 69"/>
                <a:gd name="T15" fmla="*/ 59 h 60"/>
                <a:gd name="T16" fmla="*/ 12 w 69"/>
                <a:gd name="T17" fmla="*/ 54 h 60"/>
                <a:gd name="T18" fmla="*/ 11 w 69"/>
                <a:gd name="T19" fmla="*/ 49 h 60"/>
                <a:gd name="T20" fmla="*/ 12 w 69"/>
                <a:gd name="T21" fmla="*/ 47 h 60"/>
                <a:gd name="T22" fmla="*/ 24 w 69"/>
                <a:gd name="T23" fmla="*/ 47 h 60"/>
                <a:gd name="T24" fmla="*/ 40 w 69"/>
                <a:gd name="T25" fmla="*/ 56 h 60"/>
                <a:gd name="T26" fmla="*/ 54 w 69"/>
                <a:gd name="T27" fmla="*/ 41 h 60"/>
                <a:gd name="T28" fmla="*/ 69 w 69"/>
                <a:gd name="T29" fmla="*/ 39 h 60"/>
                <a:gd name="T30" fmla="*/ 68 w 69"/>
                <a:gd name="T31" fmla="*/ 35 h 60"/>
                <a:gd name="T32" fmla="*/ 63 w 69"/>
                <a:gd name="T33" fmla="*/ 27 h 60"/>
                <a:gd name="T34" fmla="*/ 59 w 69"/>
                <a:gd name="T35" fmla="*/ 27 h 60"/>
                <a:gd name="T36" fmla="*/ 50 w 69"/>
                <a:gd name="T37" fmla="*/ 24 h 60"/>
                <a:gd name="T38" fmla="*/ 37 w 69"/>
                <a:gd name="T39" fmla="*/ 23 h 60"/>
                <a:gd name="T40" fmla="*/ 33 w 69"/>
                <a:gd name="T41" fmla="*/ 8 h 60"/>
                <a:gd name="T42" fmla="*/ 25 w 69"/>
                <a:gd name="T43" fmla="*/ 0 h 60"/>
                <a:gd name="T44" fmla="*/ 22 w 69"/>
                <a:gd name="T45" fmla="*/ 4 h 60"/>
                <a:gd name="T46" fmla="*/ 26 w 69"/>
                <a:gd name="T47" fmla="*/ 17 h 60"/>
                <a:gd name="T48" fmla="*/ 20 w 69"/>
                <a:gd name="T49" fmla="*/ 34 h 60"/>
                <a:gd name="T50" fmla="*/ 21 w 69"/>
                <a:gd name="T51"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9" h="60">
                  <a:moveTo>
                    <a:pt x="21" y="42"/>
                  </a:moveTo>
                  <a:cubicBezTo>
                    <a:pt x="17" y="43"/>
                    <a:pt x="13" y="39"/>
                    <a:pt x="13" y="39"/>
                  </a:cubicBezTo>
                  <a:cubicBezTo>
                    <a:pt x="10" y="36"/>
                    <a:pt x="10" y="36"/>
                    <a:pt x="10" y="36"/>
                  </a:cubicBezTo>
                  <a:cubicBezTo>
                    <a:pt x="10" y="36"/>
                    <a:pt x="9" y="44"/>
                    <a:pt x="6" y="45"/>
                  </a:cubicBezTo>
                  <a:cubicBezTo>
                    <a:pt x="3" y="47"/>
                    <a:pt x="0" y="47"/>
                    <a:pt x="0" y="47"/>
                  </a:cubicBezTo>
                  <a:cubicBezTo>
                    <a:pt x="0" y="47"/>
                    <a:pt x="5" y="49"/>
                    <a:pt x="7" y="54"/>
                  </a:cubicBezTo>
                  <a:cubicBezTo>
                    <a:pt x="8" y="59"/>
                    <a:pt x="9" y="60"/>
                    <a:pt x="9" y="60"/>
                  </a:cubicBezTo>
                  <a:cubicBezTo>
                    <a:pt x="15" y="59"/>
                    <a:pt x="15" y="59"/>
                    <a:pt x="15" y="59"/>
                  </a:cubicBezTo>
                  <a:cubicBezTo>
                    <a:pt x="12" y="54"/>
                    <a:pt x="12" y="54"/>
                    <a:pt x="12" y="54"/>
                  </a:cubicBezTo>
                  <a:cubicBezTo>
                    <a:pt x="11" y="49"/>
                    <a:pt x="11" y="49"/>
                    <a:pt x="11" y="49"/>
                  </a:cubicBezTo>
                  <a:cubicBezTo>
                    <a:pt x="12" y="47"/>
                    <a:pt x="12" y="47"/>
                    <a:pt x="12" y="47"/>
                  </a:cubicBezTo>
                  <a:cubicBezTo>
                    <a:pt x="24" y="47"/>
                    <a:pt x="24" y="47"/>
                    <a:pt x="24" y="47"/>
                  </a:cubicBezTo>
                  <a:cubicBezTo>
                    <a:pt x="24" y="47"/>
                    <a:pt x="28" y="60"/>
                    <a:pt x="40" y="56"/>
                  </a:cubicBezTo>
                  <a:cubicBezTo>
                    <a:pt x="52" y="52"/>
                    <a:pt x="41" y="42"/>
                    <a:pt x="54" y="41"/>
                  </a:cubicBezTo>
                  <a:cubicBezTo>
                    <a:pt x="68" y="41"/>
                    <a:pt x="69" y="39"/>
                    <a:pt x="69" y="39"/>
                  </a:cubicBezTo>
                  <a:cubicBezTo>
                    <a:pt x="68" y="35"/>
                    <a:pt x="68" y="35"/>
                    <a:pt x="68" y="35"/>
                  </a:cubicBezTo>
                  <a:cubicBezTo>
                    <a:pt x="63" y="27"/>
                    <a:pt x="63" y="27"/>
                    <a:pt x="63" y="27"/>
                  </a:cubicBezTo>
                  <a:cubicBezTo>
                    <a:pt x="59" y="27"/>
                    <a:pt x="59" y="27"/>
                    <a:pt x="59" y="27"/>
                  </a:cubicBezTo>
                  <a:cubicBezTo>
                    <a:pt x="50" y="24"/>
                    <a:pt x="50" y="24"/>
                    <a:pt x="50" y="24"/>
                  </a:cubicBezTo>
                  <a:cubicBezTo>
                    <a:pt x="37" y="23"/>
                    <a:pt x="37" y="23"/>
                    <a:pt x="37" y="23"/>
                  </a:cubicBezTo>
                  <a:cubicBezTo>
                    <a:pt x="37" y="23"/>
                    <a:pt x="37" y="14"/>
                    <a:pt x="33" y="8"/>
                  </a:cubicBezTo>
                  <a:cubicBezTo>
                    <a:pt x="30" y="3"/>
                    <a:pt x="25" y="0"/>
                    <a:pt x="25" y="0"/>
                  </a:cubicBezTo>
                  <a:cubicBezTo>
                    <a:pt x="22" y="4"/>
                    <a:pt x="22" y="4"/>
                    <a:pt x="22" y="4"/>
                  </a:cubicBezTo>
                  <a:cubicBezTo>
                    <a:pt x="22" y="4"/>
                    <a:pt x="27" y="7"/>
                    <a:pt x="26" y="17"/>
                  </a:cubicBezTo>
                  <a:cubicBezTo>
                    <a:pt x="26" y="27"/>
                    <a:pt x="20" y="30"/>
                    <a:pt x="20" y="34"/>
                  </a:cubicBezTo>
                  <a:cubicBezTo>
                    <a:pt x="20" y="37"/>
                    <a:pt x="25" y="41"/>
                    <a:pt x="21" y="4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Freeform 213">
              <a:extLst>
                <a:ext uri="{FF2B5EF4-FFF2-40B4-BE49-F238E27FC236}">
                  <a16:creationId xmlns:a16="http://schemas.microsoft.com/office/drawing/2014/main" xmlns="" id="{302D8594-3EA4-43A9-A8C5-09FCC4FEA736}"/>
                </a:ext>
              </a:extLst>
            </p:cNvPr>
            <p:cNvSpPr>
              <a:spLocks/>
            </p:cNvSpPr>
            <p:nvPr/>
          </p:nvSpPr>
          <p:spPr bwMode="auto">
            <a:xfrm>
              <a:off x="7065144" y="1659004"/>
              <a:ext cx="219887" cy="208036"/>
            </a:xfrm>
            <a:custGeom>
              <a:avLst/>
              <a:gdLst>
                <a:gd name="T0" fmla="*/ 92 w 127"/>
                <a:gd name="T1" fmla="*/ 49 h 120"/>
                <a:gd name="T2" fmla="*/ 89 w 127"/>
                <a:gd name="T3" fmla="*/ 55 h 120"/>
                <a:gd name="T4" fmla="*/ 84 w 127"/>
                <a:gd name="T5" fmla="*/ 65 h 120"/>
                <a:gd name="T6" fmla="*/ 75 w 127"/>
                <a:gd name="T7" fmla="*/ 64 h 120"/>
                <a:gd name="T8" fmla="*/ 55 w 127"/>
                <a:gd name="T9" fmla="*/ 88 h 120"/>
                <a:gd name="T10" fmla="*/ 42 w 127"/>
                <a:gd name="T11" fmla="*/ 88 h 120"/>
                <a:gd name="T12" fmla="*/ 18 w 127"/>
                <a:gd name="T13" fmla="*/ 98 h 120"/>
                <a:gd name="T14" fmla="*/ 0 w 127"/>
                <a:gd name="T15" fmla="*/ 109 h 120"/>
                <a:gd name="T16" fmla="*/ 12 w 127"/>
                <a:gd name="T17" fmla="*/ 109 h 120"/>
                <a:gd name="T18" fmla="*/ 15 w 127"/>
                <a:gd name="T19" fmla="*/ 105 h 120"/>
                <a:gd name="T20" fmla="*/ 25 w 127"/>
                <a:gd name="T21" fmla="*/ 105 h 120"/>
                <a:gd name="T22" fmla="*/ 41 w 127"/>
                <a:gd name="T23" fmla="*/ 103 h 120"/>
                <a:gd name="T24" fmla="*/ 42 w 127"/>
                <a:gd name="T25" fmla="*/ 115 h 120"/>
                <a:gd name="T26" fmla="*/ 52 w 127"/>
                <a:gd name="T27" fmla="*/ 119 h 120"/>
                <a:gd name="T28" fmla="*/ 62 w 127"/>
                <a:gd name="T29" fmla="*/ 108 h 120"/>
                <a:gd name="T30" fmla="*/ 61 w 127"/>
                <a:gd name="T31" fmla="*/ 101 h 120"/>
                <a:gd name="T32" fmla="*/ 74 w 127"/>
                <a:gd name="T33" fmla="*/ 104 h 120"/>
                <a:gd name="T34" fmla="*/ 92 w 127"/>
                <a:gd name="T35" fmla="*/ 99 h 120"/>
                <a:gd name="T36" fmla="*/ 102 w 127"/>
                <a:gd name="T37" fmla="*/ 86 h 120"/>
                <a:gd name="T38" fmla="*/ 106 w 127"/>
                <a:gd name="T39" fmla="*/ 87 h 120"/>
                <a:gd name="T40" fmla="*/ 107 w 127"/>
                <a:gd name="T41" fmla="*/ 91 h 120"/>
                <a:gd name="T42" fmla="*/ 103 w 127"/>
                <a:gd name="T43" fmla="*/ 100 h 120"/>
                <a:gd name="T44" fmla="*/ 108 w 127"/>
                <a:gd name="T45" fmla="*/ 97 h 120"/>
                <a:gd name="T46" fmla="*/ 111 w 127"/>
                <a:gd name="T47" fmla="*/ 93 h 120"/>
                <a:gd name="T48" fmla="*/ 111 w 127"/>
                <a:gd name="T49" fmla="*/ 88 h 120"/>
                <a:gd name="T50" fmla="*/ 109 w 127"/>
                <a:gd name="T51" fmla="*/ 83 h 120"/>
                <a:gd name="T52" fmla="*/ 110 w 127"/>
                <a:gd name="T53" fmla="*/ 76 h 120"/>
                <a:gd name="T54" fmla="*/ 112 w 127"/>
                <a:gd name="T55" fmla="*/ 72 h 120"/>
                <a:gd name="T56" fmla="*/ 113 w 127"/>
                <a:gd name="T57" fmla="*/ 60 h 120"/>
                <a:gd name="T58" fmla="*/ 113 w 127"/>
                <a:gd name="T59" fmla="*/ 45 h 120"/>
                <a:gd name="T60" fmla="*/ 121 w 127"/>
                <a:gd name="T61" fmla="*/ 36 h 120"/>
                <a:gd name="T62" fmla="*/ 127 w 127"/>
                <a:gd name="T63" fmla="*/ 23 h 120"/>
                <a:gd name="T64" fmla="*/ 113 w 127"/>
                <a:gd name="T65" fmla="*/ 1 h 120"/>
                <a:gd name="T66" fmla="*/ 106 w 127"/>
                <a:gd name="T67" fmla="*/ 7 h 120"/>
                <a:gd name="T68" fmla="*/ 102 w 127"/>
                <a:gd name="T69" fmla="*/ 26 h 120"/>
                <a:gd name="T70" fmla="*/ 100 w 127"/>
                <a:gd name="T71" fmla="*/ 30 h 120"/>
                <a:gd name="T72" fmla="*/ 98 w 127"/>
                <a:gd name="T73" fmla="*/ 41 h 120"/>
                <a:gd name="T74" fmla="*/ 92 w 127"/>
                <a:gd name="T75" fmla="*/ 49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7" h="120">
                  <a:moveTo>
                    <a:pt x="92" y="49"/>
                  </a:moveTo>
                  <a:cubicBezTo>
                    <a:pt x="89" y="55"/>
                    <a:pt x="89" y="55"/>
                    <a:pt x="89" y="55"/>
                  </a:cubicBezTo>
                  <a:cubicBezTo>
                    <a:pt x="84" y="65"/>
                    <a:pt x="84" y="65"/>
                    <a:pt x="84" y="65"/>
                  </a:cubicBezTo>
                  <a:cubicBezTo>
                    <a:pt x="84" y="65"/>
                    <a:pt x="84" y="63"/>
                    <a:pt x="75" y="64"/>
                  </a:cubicBezTo>
                  <a:cubicBezTo>
                    <a:pt x="66" y="64"/>
                    <a:pt x="57" y="81"/>
                    <a:pt x="55" y="88"/>
                  </a:cubicBezTo>
                  <a:cubicBezTo>
                    <a:pt x="52" y="96"/>
                    <a:pt x="49" y="90"/>
                    <a:pt x="42" y="88"/>
                  </a:cubicBezTo>
                  <a:cubicBezTo>
                    <a:pt x="35" y="87"/>
                    <a:pt x="25" y="89"/>
                    <a:pt x="18" y="98"/>
                  </a:cubicBezTo>
                  <a:cubicBezTo>
                    <a:pt x="11" y="106"/>
                    <a:pt x="0" y="109"/>
                    <a:pt x="0" y="109"/>
                  </a:cubicBezTo>
                  <a:cubicBezTo>
                    <a:pt x="12" y="109"/>
                    <a:pt x="12" y="109"/>
                    <a:pt x="12" y="109"/>
                  </a:cubicBezTo>
                  <a:cubicBezTo>
                    <a:pt x="14" y="109"/>
                    <a:pt x="15" y="105"/>
                    <a:pt x="15" y="105"/>
                  </a:cubicBezTo>
                  <a:cubicBezTo>
                    <a:pt x="25" y="105"/>
                    <a:pt x="25" y="105"/>
                    <a:pt x="25" y="105"/>
                  </a:cubicBezTo>
                  <a:cubicBezTo>
                    <a:pt x="25" y="105"/>
                    <a:pt x="28" y="103"/>
                    <a:pt x="41" y="103"/>
                  </a:cubicBezTo>
                  <a:cubicBezTo>
                    <a:pt x="54" y="103"/>
                    <a:pt x="44" y="110"/>
                    <a:pt x="42" y="115"/>
                  </a:cubicBezTo>
                  <a:cubicBezTo>
                    <a:pt x="40" y="120"/>
                    <a:pt x="45" y="120"/>
                    <a:pt x="52" y="119"/>
                  </a:cubicBezTo>
                  <a:cubicBezTo>
                    <a:pt x="60" y="118"/>
                    <a:pt x="62" y="111"/>
                    <a:pt x="62" y="108"/>
                  </a:cubicBezTo>
                  <a:cubicBezTo>
                    <a:pt x="62" y="105"/>
                    <a:pt x="61" y="101"/>
                    <a:pt x="61" y="101"/>
                  </a:cubicBezTo>
                  <a:cubicBezTo>
                    <a:pt x="74" y="104"/>
                    <a:pt x="74" y="104"/>
                    <a:pt x="74" y="104"/>
                  </a:cubicBezTo>
                  <a:cubicBezTo>
                    <a:pt x="74" y="104"/>
                    <a:pt x="83" y="103"/>
                    <a:pt x="92" y="99"/>
                  </a:cubicBezTo>
                  <a:cubicBezTo>
                    <a:pt x="101" y="96"/>
                    <a:pt x="102" y="86"/>
                    <a:pt x="102" y="86"/>
                  </a:cubicBezTo>
                  <a:cubicBezTo>
                    <a:pt x="106" y="87"/>
                    <a:pt x="106" y="87"/>
                    <a:pt x="106" y="87"/>
                  </a:cubicBezTo>
                  <a:cubicBezTo>
                    <a:pt x="107" y="91"/>
                    <a:pt x="107" y="91"/>
                    <a:pt x="107" y="91"/>
                  </a:cubicBezTo>
                  <a:cubicBezTo>
                    <a:pt x="103" y="100"/>
                    <a:pt x="103" y="100"/>
                    <a:pt x="103" y="100"/>
                  </a:cubicBezTo>
                  <a:cubicBezTo>
                    <a:pt x="108" y="97"/>
                    <a:pt x="108" y="97"/>
                    <a:pt x="108" y="97"/>
                  </a:cubicBezTo>
                  <a:cubicBezTo>
                    <a:pt x="111" y="93"/>
                    <a:pt x="111" y="93"/>
                    <a:pt x="111" y="93"/>
                  </a:cubicBezTo>
                  <a:cubicBezTo>
                    <a:pt x="111" y="88"/>
                    <a:pt x="111" y="88"/>
                    <a:pt x="111" y="88"/>
                  </a:cubicBezTo>
                  <a:cubicBezTo>
                    <a:pt x="109" y="83"/>
                    <a:pt x="109" y="83"/>
                    <a:pt x="109" y="83"/>
                  </a:cubicBezTo>
                  <a:cubicBezTo>
                    <a:pt x="110" y="76"/>
                    <a:pt x="110" y="76"/>
                    <a:pt x="110" y="76"/>
                  </a:cubicBezTo>
                  <a:cubicBezTo>
                    <a:pt x="112" y="72"/>
                    <a:pt x="112" y="72"/>
                    <a:pt x="112" y="72"/>
                  </a:cubicBezTo>
                  <a:cubicBezTo>
                    <a:pt x="113" y="60"/>
                    <a:pt x="113" y="60"/>
                    <a:pt x="113" y="60"/>
                  </a:cubicBezTo>
                  <a:cubicBezTo>
                    <a:pt x="113" y="45"/>
                    <a:pt x="113" y="45"/>
                    <a:pt x="113" y="45"/>
                  </a:cubicBezTo>
                  <a:cubicBezTo>
                    <a:pt x="113" y="39"/>
                    <a:pt x="121" y="39"/>
                    <a:pt x="121" y="36"/>
                  </a:cubicBezTo>
                  <a:cubicBezTo>
                    <a:pt x="121" y="34"/>
                    <a:pt x="127" y="29"/>
                    <a:pt x="127" y="23"/>
                  </a:cubicBezTo>
                  <a:cubicBezTo>
                    <a:pt x="127" y="17"/>
                    <a:pt x="124" y="0"/>
                    <a:pt x="113" y="1"/>
                  </a:cubicBezTo>
                  <a:cubicBezTo>
                    <a:pt x="113" y="1"/>
                    <a:pt x="109" y="1"/>
                    <a:pt x="106" y="7"/>
                  </a:cubicBezTo>
                  <a:cubicBezTo>
                    <a:pt x="103" y="14"/>
                    <a:pt x="102" y="26"/>
                    <a:pt x="102" y="26"/>
                  </a:cubicBezTo>
                  <a:cubicBezTo>
                    <a:pt x="100" y="30"/>
                    <a:pt x="100" y="30"/>
                    <a:pt x="100" y="30"/>
                  </a:cubicBezTo>
                  <a:cubicBezTo>
                    <a:pt x="98" y="41"/>
                    <a:pt x="98" y="41"/>
                    <a:pt x="98" y="41"/>
                  </a:cubicBezTo>
                  <a:lnTo>
                    <a:pt x="92"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4" name="Freeform 214">
              <a:extLst>
                <a:ext uri="{FF2B5EF4-FFF2-40B4-BE49-F238E27FC236}">
                  <a16:creationId xmlns:a16="http://schemas.microsoft.com/office/drawing/2014/main" xmlns="" id="{7D7235F2-3CE1-4A81-BF13-4BD91033F5E0}"/>
                </a:ext>
              </a:extLst>
            </p:cNvPr>
            <p:cNvSpPr>
              <a:spLocks/>
            </p:cNvSpPr>
            <p:nvPr/>
          </p:nvSpPr>
          <p:spPr bwMode="auto">
            <a:xfrm>
              <a:off x="7029593" y="1834124"/>
              <a:ext cx="47401" cy="93485"/>
            </a:xfrm>
            <a:custGeom>
              <a:avLst/>
              <a:gdLst>
                <a:gd name="T0" fmla="*/ 0 w 27"/>
                <a:gd name="T1" fmla="*/ 19 h 54"/>
                <a:gd name="T2" fmla="*/ 4 w 27"/>
                <a:gd name="T3" fmla="*/ 24 h 54"/>
                <a:gd name="T4" fmla="*/ 6 w 27"/>
                <a:gd name="T5" fmla="*/ 34 h 54"/>
                <a:gd name="T6" fmla="*/ 7 w 27"/>
                <a:gd name="T7" fmla="*/ 31 h 54"/>
                <a:gd name="T8" fmla="*/ 13 w 27"/>
                <a:gd name="T9" fmla="*/ 26 h 54"/>
                <a:gd name="T10" fmla="*/ 17 w 27"/>
                <a:gd name="T11" fmla="*/ 30 h 54"/>
                <a:gd name="T12" fmla="*/ 16 w 27"/>
                <a:gd name="T13" fmla="*/ 37 h 54"/>
                <a:gd name="T14" fmla="*/ 10 w 27"/>
                <a:gd name="T15" fmla="*/ 49 h 54"/>
                <a:gd name="T16" fmla="*/ 12 w 27"/>
                <a:gd name="T17" fmla="*/ 53 h 54"/>
                <a:gd name="T18" fmla="*/ 18 w 27"/>
                <a:gd name="T19" fmla="*/ 54 h 54"/>
                <a:gd name="T20" fmla="*/ 21 w 27"/>
                <a:gd name="T21" fmla="*/ 20 h 54"/>
                <a:gd name="T22" fmla="*/ 0 w 27"/>
                <a:gd name="T23"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54">
                  <a:moveTo>
                    <a:pt x="0" y="19"/>
                  </a:moveTo>
                  <a:cubicBezTo>
                    <a:pt x="4" y="24"/>
                    <a:pt x="4" y="24"/>
                    <a:pt x="4" y="24"/>
                  </a:cubicBezTo>
                  <a:cubicBezTo>
                    <a:pt x="6" y="34"/>
                    <a:pt x="6" y="34"/>
                    <a:pt x="6" y="34"/>
                  </a:cubicBezTo>
                  <a:cubicBezTo>
                    <a:pt x="7" y="31"/>
                    <a:pt x="7" y="31"/>
                    <a:pt x="7" y="31"/>
                  </a:cubicBezTo>
                  <a:cubicBezTo>
                    <a:pt x="13" y="26"/>
                    <a:pt x="13" y="26"/>
                    <a:pt x="13" y="26"/>
                  </a:cubicBezTo>
                  <a:cubicBezTo>
                    <a:pt x="17" y="30"/>
                    <a:pt x="17" y="30"/>
                    <a:pt x="17" y="30"/>
                  </a:cubicBezTo>
                  <a:cubicBezTo>
                    <a:pt x="17" y="30"/>
                    <a:pt x="17" y="35"/>
                    <a:pt x="16" y="37"/>
                  </a:cubicBezTo>
                  <a:cubicBezTo>
                    <a:pt x="16" y="39"/>
                    <a:pt x="10" y="49"/>
                    <a:pt x="10" y="49"/>
                  </a:cubicBezTo>
                  <a:cubicBezTo>
                    <a:pt x="12" y="53"/>
                    <a:pt x="12" y="53"/>
                    <a:pt x="12" y="53"/>
                  </a:cubicBezTo>
                  <a:cubicBezTo>
                    <a:pt x="18" y="54"/>
                    <a:pt x="18" y="54"/>
                    <a:pt x="18" y="54"/>
                  </a:cubicBezTo>
                  <a:cubicBezTo>
                    <a:pt x="18" y="54"/>
                    <a:pt x="27" y="39"/>
                    <a:pt x="21" y="20"/>
                  </a:cubicBezTo>
                  <a:cubicBezTo>
                    <a:pt x="14" y="0"/>
                    <a:pt x="0" y="19"/>
                    <a:pt x="0"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5" name="Freeform 215">
              <a:extLst>
                <a:ext uri="{FF2B5EF4-FFF2-40B4-BE49-F238E27FC236}">
                  <a16:creationId xmlns:a16="http://schemas.microsoft.com/office/drawing/2014/main" xmlns="" id="{931B7D98-0BD4-42B6-84B5-CCA554A5827B}"/>
                </a:ext>
              </a:extLst>
            </p:cNvPr>
            <p:cNvSpPr>
              <a:spLocks/>
            </p:cNvSpPr>
            <p:nvPr/>
          </p:nvSpPr>
          <p:spPr bwMode="auto">
            <a:xfrm>
              <a:off x="7076994" y="1853874"/>
              <a:ext cx="47401" cy="35551"/>
            </a:xfrm>
            <a:custGeom>
              <a:avLst/>
              <a:gdLst>
                <a:gd name="T0" fmla="*/ 5 w 27"/>
                <a:gd name="T1" fmla="*/ 11 h 21"/>
                <a:gd name="T2" fmla="*/ 9 w 27"/>
                <a:gd name="T3" fmla="*/ 14 h 21"/>
                <a:gd name="T4" fmla="*/ 16 w 27"/>
                <a:gd name="T5" fmla="*/ 21 h 21"/>
                <a:gd name="T6" fmla="*/ 16 w 27"/>
                <a:gd name="T7" fmla="*/ 17 h 21"/>
                <a:gd name="T8" fmla="*/ 22 w 27"/>
                <a:gd name="T9" fmla="*/ 10 h 21"/>
                <a:gd name="T10" fmla="*/ 27 w 27"/>
                <a:gd name="T11" fmla="*/ 3 h 21"/>
                <a:gd name="T12" fmla="*/ 22 w 27"/>
                <a:gd name="T13" fmla="*/ 0 h 21"/>
                <a:gd name="T14" fmla="*/ 15 w 27"/>
                <a:gd name="T15" fmla="*/ 0 h 21"/>
                <a:gd name="T16" fmla="*/ 10 w 27"/>
                <a:gd name="T17" fmla="*/ 7 h 21"/>
                <a:gd name="T18" fmla="*/ 10 w 27"/>
                <a:gd name="T19" fmla="*/ 9 h 21"/>
                <a:gd name="T20" fmla="*/ 0 w 27"/>
                <a:gd name="T21" fmla="*/ 9 h 21"/>
                <a:gd name="T22" fmla="*/ 5 w 27"/>
                <a:gd name="T23" fmla="*/ 1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21">
                  <a:moveTo>
                    <a:pt x="5" y="11"/>
                  </a:moveTo>
                  <a:cubicBezTo>
                    <a:pt x="7" y="13"/>
                    <a:pt x="9" y="14"/>
                    <a:pt x="9" y="14"/>
                  </a:cubicBezTo>
                  <a:cubicBezTo>
                    <a:pt x="16" y="21"/>
                    <a:pt x="16" y="21"/>
                    <a:pt x="16" y="21"/>
                  </a:cubicBezTo>
                  <a:cubicBezTo>
                    <a:pt x="16" y="17"/>
                    <a:pt x="16" y="17"/>
                    <a:pt x="16" y="17"/>
                  </a:cubicBezTo>
                  <a:cubicBezTo>
                    <a:pt x="16" y="17"/>
                    <a:pt x="16" y="15"/>
                    <a:pt x="22" y="10"/>
                  </a:cubicBezTo>
                  <a:cubicBezTo>
                    <a:pt x="27" y="5"/>
                    <a:pt x="27" y="3"/>
                    <a:pt x="27" y="3"/>
                  </a:cubicBezTo>
                  <a:cubicBezTo>
                    <a:pt x="22" y="0"/>
                    <a:pt x="22" y="0"/>
                    <a:pt x="22" y="0"/>
                  </a:cubicBezTo>
                  <a:cubicBezTo>
                    <a:pt x="15" y="0"/>
                    <a:pt x="15" y="0"/>
                    <a:pt x="15" y="0"/>
                  </a:cubicBezTo>
                  <a:cubicBezTo>
                    <a:pt x="10" y="7"/>
                    <a:pt x="10" y="7"/>
                    <a:pt x="10" y="7"/>
                  </a:cubicBezTo>
                  <a:cubicBezTo>
                    <a:pt x="10" y="9"/>
                    <a:pt x="10" y="9"/>
                    <a:pt x="10" y="9"/>
                  </a:cubicBezTo>
                  <a:cubicBezTo>
                    <a:pt x="0" y="9"/>
                    <a:pt x="0" y="9"/>
                    <a:pt x="0" y="9"/>
                  </a:cubicBezTo>
                  <a:cubicBezTo>
                    <a:pt x="0" y="9"/>
                    <a:pt x="2" y="10"/>
                    <a:pt x="5"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6" name="Freeform 216">
              <a:extLst>
                <a:ext uri="{FF2B5EF4-FFF2-40B4-BE49-F238E27FC236}">
                  <a16:creationId xmlns:a16="http://schemas.microsoft.com/office/drawing/2014/main" xmlns="" id="{14EC0FAF-8DEF-4BD3-90C2-315D2B6189A7}"/>
                </a:ext>
              </a:extLst>
            </p:cNvPr>
            <p:cNvSpPr>
              <a:spLocks/>
            </p:cNvSpPr>
            <p:nvPr/>
          </p:nvSpPr>
          <p:spPr bwMode="auto">
            <a:xfrm>
              <a:off x="6822874" y="2244928"/>
              <a:ext cx="90852" cy="151419"/>
            </a:xfrm>
            <a:custGeom>
              <a:avLst/>
              <a:gdLst>
                <a:gd name="T0" fmla="*/ 14 w 52"/>
                <a:gd name="T1" fmla="*/ 55 h 87"/>
                <a:gd name="T2" fmla="*/ 13 w 52"/>
                <a:gd name="T3" fmla="*/ 59 h 87"/>
                <a:gd name="T4" fmla="*/ 19 w 52"/>
                <a:gd name="T5" fmla="*/ 71 h 87"/>
                <a:gd name="T6" fmla="*/ 42 w 52"/>
                <a:gd name="T7" fmla="*/ 74 h 87"/>
                <a:gd name="T8" fmla="*/ 42 w 52"/>
                <a:gd name="T9" fmla="*/ 80 h 87"/>
                <a:gd name="T10" fmla="*/ 51 w 52"/>
                <a:gd name="T11" fmla="*/ 87 h 87"/>
                <a:gd name="T12" fmla="*/ 52 w 52"/>
                <a:gd name="T13" fmla="*/ 82 h 87"/>
                <a:gd name="T14" fmla="*/ 52 w 52"/>
                <a:gd name="T15" fmla="*/ 79 h 87"/>
                <a:gd name="T16" fmla="*/ 46 w 52"/>
                <a:gd name="T17" fmla="*/ 70 h 87"/>
                <a:gd name="T18" fmla="*/ 42 w 52"/>
                <a:gd name="T19" fmla="*/ 68 h 87"/>
                <a:gd name="T20" fmla="*/ 35 w 52"/>
                <a:gd name="T21" fmla="*/ 63 h 87"/>
                <a:gd name="T22" fmla="*/ 30 w 52"/>
                <a:gd name="T23" fmla="*/ 62 h 87"/>
                <a:gd name="T24" fmla="*/ 25 w 52"/>
                <a:gd name="T25" fmla="*/ 60 h 87"/>
                <a:gd name="T26" fmla="*/ 24 w 52"/>
                <a:gd name="T27" fmla="*/ 56 h 87"/>
                <a:gd name="T28" fmla="*/ 28 w 52"/>
                <a:gd name="T29" fmla="*/ 36 h 87"/>
                <a:gd name="T30" fmla="*/ 37 w 52"/>
                <a:gd name="T31" fmla="*/ 19 h 87"/>
                <a:gd name="T32" fmla="*/ 30 w 52"/>
                <a:gd name="T33" fmla="*/ 7 h 87"/>
                <a:gd name="T34" fmla="*/ 26 w 52"/>
                <a:gd name="T35" fmla="*/ 5 h 87"/>
                <a:gd name="T36" fmla="*/ 17 w 52"/>
                <a:gd name="T37" fmla="*/ 0 h 87"/>
                <a:gd name="T38" fmla="*/ 10 w 52"/>
                <a:gd name="T39" fmla="*/ 38 h 87"/>
                <a:gd name="T40" fmla="*/ 0 w 52"/>
                <a:gd name="T41" fmla="*/ 38 h 87"/>
                <a:gd name="T42" fmla="*/ 14 w 52"/>
                <a:gd name="T43" fmla="*/ 55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87">
                  <a:moveTo>
                    <a:pt x="14" y="55"/>
                  </a:moveTo>
                  <a:cubicBezTo>
                    <a:pt x="16" y="57"/>
                    <a:pt x="13" y="59"/>
                    <a:pt x="13" y="59"/>
                  </a:cubicBezTo>
                  <a:cubicBezTo>
                    <a:pt x="13" y="59"/>
                    <a:pt x="11" y="67"/>
                    <a:pt x="19" y="71"/>
                  </a:cubicBezTo>
                  <a:cubicBezTo>
                    <a:pt x="27" y="76"/>
                    <a:pt x="37" y="74"/>
                    <a:pt x="42" y="74"/>
                  </a:cubicBezTo>
                  <a:cubicBezTo>
                    <a:pt x="46" y="74"/>
                    <a:pt x="42" y="80"/>
                    <a:pt x="42" y="80"/>
                  </a:cubicBezTo>
                  <a:cubicBezTo>
                    <a:pt x="51" y="87"/>
                    <a:pt x="51" y="87"/>
                    <a:pt x="51" y="87"/>
                  </a:cubicBezTo>
                  <a:cubicBezTo>
                    <a:pt x="52" y="82"/>
                    <a:pt x="52" y="82"/>
                    <a:pt x="52" y="82"/>
                  </a:cubicBezTo>
                  <a:cubicBezTo>
                    <a:pt x="52" y="79"/>
                    <a:pt x="52" y="79"/>
                    <a:pt x="52" y="79"/>
                  </a:cubicBezTo>
                  <a:cubicBezTo>
                    <a:pt x="52" y="79"/>
                    <a:pt x="48" y="73"/>
                    <a:pt x="46" y="70"/>
                  </a:cubicBezTo>
                  <a:cubicBezTo>
                    <a:pt x="45" y="68"/>
                    <a:pt x="42" y="68"/>
                    <a:pt x="42" y="68"/>
                  </a:cubicBezTo>
                  <a:cubicBezTo>
                    <a:pt x="35" y="63"/>
                    <a:pt x="35" y="63"/>
                    <a:pt x="35" y="63"/>
                  </a:cubicBezTo>
                  <a:cubicBezTo>
                    <a:pt x="30" y="62"/>
                    <a:pt x="30" y="62"/>
                    <a:pt x="30" y="62"/>
                  </a:cubicBezTo>
                  <a:cubicBezTo>
                    <a:pt x="25" y="60"/>
                    <a:pt x="25" y="60"/>
                    <a:pt x="25" y="60"/>
                  </a:cubicBezTo>
                  <a:cubicBezTo>
                    <a:pt x="25" y="60"/>
                    <a:pt x="24" y="57"/>
                    <a:pt x="24" y="56"/>
                  </a:cubicBezTo>
                  <a:cubicBezTo>
                    <a:pt x="24" y="54"/>
                    <a:pt x="25" y="46"/>
                    <a:pt x="28" y="36"/>
                  </a:cubicBezTo>
                  <a:cubicBezTo>
                    <a:pt x="31" y="26"/>
                    <a:pt x="37" y="21"/>
                    <a:pt x="37" y="19"/>
                  </a:cubicBezTo>
                  <a:cubicBezTo>
                    <a:pt x="36" y="18"/>
                    <a:pt x="31" y="8"/>
                    <a:pt x="30" y="7"/>
                  </a:cubicBezTo>
                  <a:cubicBezTo>
                    <a:pt x="29" y="5"/>
                    <a:pt x="26" y="5"/>
                    <a:pt x="26" y="5"/>
                  </a:cubicBezTo>
                  <a:cubicBezTo>
                    <a:pt x="17" y="0"/>
                    <a:pt x="17" y="0"/>
                    <a:pt x="17" y="0"/>
                  </a:cubicBezTo>
                  <a:cubicBezTo>
                    <a:pt x="4" y="18"/>
                    <a:pt x="10" y="38"/>
                    <a:pt x="10" y="38"/>
                  </a:cubicBezTo>
                  <a:cubicBezTo>
                    <a:pt x="0" y="38"/>
                    <a:pt x="0" y="38"/>
                    <a:pt x="0" y="38"/>
                  </a:cubicBezTo>
                  <a:cubicBezTo>
                    <a:pt x="0" y="38"/>
                    <a:pt x="12" y="54"/>
                    <a:pt x="14" y="5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7" name="Freeform 217">
              <a:extLst>
                <a:ext uri="{FF2B5EF4-FFF2-40B4-BE49-F238E27FC236}">
                  <a16:creationId xmlns:a16="http://schemas.microsoft.com/office/drawing/2014/main" xmlns="" id="{6FA5AEB1-40A2-4638-9C91-B4BDE3D9A0A9}"/>
                </a:ext>
              </a:extLst>
            </p:cNvPr>
            <p:cNvSpPr>
              <a:spLocks/>
            </p:cNvSpPr>
            <p:nvPr/>
          </p:nvSpPr>
          <p:spPr bwMode="auto">
            <a:xfrm>
              <a:off x="6872908" y="2480614"/>
              <a:ext cx="97435" cy="82952"/>
            </a:xfrm>
            <a:custGeom>
              <a:avLst/>
              <a:gdLst>
                <a:gd name="T0" fmla="*/ 51 w 56"/>
                <a:gd name="T1" fmla="*/ 14 h 48"/>
                <a:gd name="T2" fmla="*/ 43 w 56"/>
                <a:gd name="T3" fmla="*/ 3 h 48"/>
                <a:gd name="T4" fmla="*/ 35 w 56"/>
                <a:gd name="T5" fmla="*/ 12 h 48"/>
                <a:gd name="T6" fmla="*/ 23 w 56"/>
                <a:gd name="T7" fmla="*/ 14 h 48"/>
                <a:gd name="T8" fmla="*/ 5 w 56"/>
                <a:gd name="T9" fmla="*/ 17 h 48"/>
                <a:gd name="T10" fmla="*/ 13 w 56"/>
                <a:gd name="T11" fmla="*/ 25 h 48"/>
                <a:gd name="T12" fmla="*/ 25 w 56"/>
                <a:gd name="T13" fmla="*/ 28 h 48"/>
                <a:gd name="T14" fmla="*/ 26 w 56"/>
                <a:gd name="T15" fmla="*/ 43 h 48"/>
                <a:gd name="T16" fmla="*/ 42 w 56"/>
                <a:gd name="T17" fmla="*/ 46 h 48"/>
                <a:gd name="T18" fmla="*/ 43 w 56"/>
                <a:gd name="T19" fmla="*/ 30 h 48"/>
                <a:gd name="T20" fmla="*/ 54 w 56"/>
                <a:gd name="T21" fmla="*/ 19 h 48"/>
                <a:gd name="T22" fmla="*/ 51 w 56"/>
                <a:gd name="T23" fmla="*/ 1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48">
                  <a:moveTo>
                    <a:pt x="51" y="14"/>
                  </a:moveTo>
                  <a:cubicBezTo>
                    <a:pt x="51" y="14"/>
                    <a:pt x="46" y="5"/>
                    <a:pt x="43" y="3"/>
                  </a:cubicBezTo>
                  <a:cubicBezTo>
                    <a:pt x="40" y="0"/>
                    <a:pt x="40" y="4"/>
                    <a:pt x="35" y="12"/>
                  </a:cubicBezTo>
                  <a:cubicBezTo>
                    <a:pt x="29" y="20"/>
                    <a:pt x="31" y="14"/>
                    <a:pt x="23" y="14"/>
                  </a:cubicBezTo>
                  <a:cubicBezTo>
                    <a:pt x="16" y="13"/>
                    <a:pt x="13" y="14"/>
                    <a:pt x="5" y="17"/>
                  </a:cubicBezTo>
                  <a:cubicBezTo>
                    <a:pt x="5" y="17"/>
                    <a:pt x="0" y="27"/>
                    <a:pt x="13" y="25"/>
                  </a:cubicBezTo>
                  <a:cubicBezTo>
                    <a:pt x="25" y="23"/>
                    <a:pt x="13" y="25"/>
                    <a:pt x="25" y="28"/>
                  </a:cubicBezTo>
                  <a:cubicBezTo>
                    <a:pt x="37" y="31"/>
                    <a:pt x="23" y="39"/>
                    <a:pt x="26" y="43"/>
                  </a:cubicBezTo>
                  <a:cubicBezTo>
                    <a:pt x="29" y="48"/>
                    <a:pt x="36" y="48"/>
                    <a:pt x="42" y="46"/>
                  </a:cubicBezTo>
                  <a:cubicBezTo>
                    <a:pt x="47" y="45"/>
                    <a:pt x="43" y="36"/>
                    <a:pt x="43" y="30"/>
                  </a:cubicBezTo>
                  <a:cubicBezTo>
                    <a:pt x="43" y="24"/>
                    <a:pt x="52" y="24"/>
                    <a:pt x="54" y="19"/>
                  </a:cubicBezTo>
                  <a:cubicBezTo>
                    <a:pt x="56" y="14"/>
                    <a:pt x="51" y="14"/>
                    <a:pt x="51" y="1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8" name="Freeform 218">
              <a:extLst>
                <a:ext uri="{FF2B5EF4-FFF2-40B4-BE49-F238E27FC236}">
                  <a16:creationId xmlns:a16="http://schemas.microsoft.com/office/drawing/2014/main" xmlns="" id="{6E2D6548-E409-4799-8203-09BB88D46FDC}"/>
                </a:ext>
              </a:extLst>
            </p:cNvPr>
            <p:cNvSpPr>
              <a:spLocks/>
            </p:cNvSpPr>
            <p:nvPr/>
          </p:nvSpPr>
          <p:spPr bwMode="auto">
            <a:xfrm>
              <a:off x="6301467" y="2559615"/>
              <a:ext cx="244903" cy="280454"/>
            </a:xfrm>
            <a:custGeom>
              <a:avLst/>
              <a:gdLst>
                <a:gd name="T0" fmla="*/ 134 w 141"/>
                <a:gd name="T1" fmla="*/ 147 h 161"/>
                <a:gd name="T2" fmla="*/ 139 w 141"/>
                <a:gd name="T3" fmla="*/ 131 h 161"/>
                <a:gd name="T4" fmla="*/ 135 w 141"/>
                <a:gd name="T5" fmla="*/ 120 h 161"/>
                <a:gd name="T6" fmla="*/ 134 w 141"/>
                <a:gd name="T7" fmla="*/ 116 h 161"/>
                <a:gd name="T8" fmla="*/ 125 w 141"/>
                <a:gd name="T9" fmla="*/ 115 h 161"/>
                <a:gd name="T10" fmla="*/ 119 w 141"/>
                <a:gd name="T11" fmla="*/ 99 h 161"/>
                <a:gd name="T12" fmla="*/ 106 w 141"/>
                <a:gd name="T13" fmla="*/ 97 h 161"/>
                <a:gd name="T14" fmla="*/ 109 w 141"/>
                <a:gd name="T15" fmla="*/ 80 h 161"/>
                <a:gd name="T16" fmla="*/ 101 w 141"/>
                <a:gd name="T17" fmla="*/ 72 h 161"/>
                <a:gd name="T18" fmla="*/ 96 w 141"/>
                <a:gd name="T19" fmla="*/ 71 h 161"/>
                <a:gd name="T20" fmla="*/ 88 w 141"/>
                <a:gd name="T21" fmla="*/ 65 h 161"/>
                <a:gd name="T22" fmla="*/ 86 w 141"/>
                <a:gd name="T23" fmla="*/ 59 h 161"/>
                <a:gd name="T24" fmla="*/ 84 w 141"/>
                <a:gd name="T25" fmla="*/ 55 h 161"/>
                <a:gd name="T26" fmla="*/ 82 w 141"/>
                <a:gd name="T27" fmla="*/ 51 h 161"/>
                <a:gd name="T28" fmla="*/ 71 w 141"/>
                <a:gd name="T29" fmla="*/ 46 h 161"/>
                <a:gd name="T30" fmla="*/ 65 w 141"/>
                <a:gd name="T31" fmla="*/ 34 h 161"/>
                <a:gd name="T32" fmla="*/ 63 w 141"/>
                <a:gd name="T33" fmla="*/ 33 h 161"/>
                <a:gd name="T34" fmla="*/ 57 w 141"/>
                <a:gd name="T35" fmla="*/ 29 h 161"/>
                <a:gd name="T36" fmla="*/ 50 w 141"/>
                <a:gd name="T37" fmla="*/ 21 h 161"/>
                <a:gd name="T38" fmla="*/ 43 w 141"/>
                <a:gd name="T39" fmla="*/ 19 h 161"/>
                <a:gd name="T40" fmla="*/ 39 w 141"/>
                <a:gd name="T41" fmla="*/ 6 h 161"/>
                <a:gd name="T42" fmla="*/ 21 w 141"/>
                <a:gd name="T43" fmla="*/ 4 h 161"/>
                <a:gd name="T44" fmla="*/ 10 w 141"/>
                <a:gd name="T45" fmla="*/ 12 h 161"/>
                <a:gd name="T46" fmla="*/ 34 w 141"/>
                <a:gd name="T47" fmla="*/ 29 h 161"/>
                <a:gd name="T48" fmla="*/ 44 w 141"/>
                <a:gd name="T49" fmla="*/ 48 h 161"/>
                <a:gd name="T50" fmla="*/ 54 w 141"/>
                <a:gd name="T51" fmla="*/ 55 h 161"/>
                <a:gd name="T52" fmla="*/ 56 w 141"/>
                <a:gd name="T53" fmla="*/ 77 h 161"/>
                <a:gd name="T54" fmla="*/ 75 w 141"/>
                <a:gd name="T55" fmla="*/ 92 h 161"/>
                <a:gd name="T56" fmla="*/ 84 w 141"/>
                <a:gd name="T57" fmla="*/ 118 h 161"/>
                <a:gd name="T58" fmla="*/ 96 w 141"/>
                <a:gd name="T59" fmla="*/ 127 h 161"/>
                <a:gd name="T60" fmla="*/ 100 w 141"/>
                <a:gd name="T61" fmla="*/ 145 h 161"/>
                <a:gd name="T62" fmla="*/ 113 w 141"/>
                <a:gd name="T63" fmla="*/ 150 h 161"/>
                <a:gd name="T64" fmla="*/ 122 w 141"/>
                <a:gd name="T65" fmla="*/ 161 h 161"/>
                <a:gd name="T66" fmla="*/ 123 w 141"/>
                <a:gd name="T67" fmla="*/ 154 h 161"/>
                <a:gd name="T68" fmla="*/ 137 w 141"/>
                <a:gd name="T69" fmla="*/ 157 h 161"/>
                <a:gd name="T70" fmla="*/ 134 w 141"/>
                <a:gd name="T71" fmla="*/ 14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161">
                  <a:moveTo>
                    <a:pt x="134" y="147"/>
                  </a:moveTo>
                  <a:cubicBezTo>
                    <a:pt x="133" y="143"/>
                    <a:pt x="139" y="138"/>
                    <a:pt x="139" y="131"/>
                  </a:cubicBezTo>
                  <a:cubicBezTo>
                    <a:pt x="138" y="124"/>
                    <a:pt x="135" y="120"/>
                    <a:pt x="135" y="120"/>
                  </a:cubicBezTo>
                  <a:cubicBezTo>
                    <a:pt x="135" y="120"/>
                    <a:pt x="141" y="117"/>
                    <a:pt x="134" y="116"/>
                  </a:cubicBezTo>
                  <a:cubicBezTo>
                    <a:pt x="127" y="116"/>
                    <a:pt x="129" y="128"/>
                    <a:pt x="125" y="115"/>
                  </a:cubicBezTo>
                  <a:cubicBezTo>
                    <a:pt x="120" y="101"/>
                    <a:pt x="119" y="99"/>
                    <a:pt x="119" y="99"/>
                  </a:cubicBezTo>
                  <a:cubicBezTo>
                    <a:pt x="106" y="97"/>
                    <a:pt x="106" y="97"/>
                    <a:pt x="106" y="97"/>
                  </a:cubicBezTo>
                  <a:cubicBezTo>
                    <a:pt x="106" y="97"/>
                    <a:pt x="114" y="86"/>
                    <a:pt x="109" y="80"/>
                  </a:cubicBezTo>
                  <a:cubicBezTo>
                    <a:pt x="105" y="74"/>
                    <a:pt x="101" y="72"/>
                    <a:pt x="101" y="72"/>
                  </a:cubicBezTo>
                  <a:cubicBezTo>
                    <a:pt x="96" y="71"/>
                    <a:pt x="96" y="71"/>
                    <a:pt x="96" y="71"/>
                  </a:cubicBezTo>
                  <a:cubicBezTo>
                    <a:pt x="88" y="65"/>
                    <a:pt x="88" y="65"/>
                    <a:pt x="88" y="65"/>
                  </a:cubicBezTo>
                  <a:cubicBezTo>
                    <a:pt x="86" y="59"/>
                    <a:pt x="86" y="59"/>
                    <a:pt x="86" y="59"/>
                  </a:cubicBezTo>
                  <a:cubicBezTo>
                    <a:pt x="84" y="55"/>
                    <a:pt x="84" y="55"/>
                    <a:pt x="84" y="55"/>
                  </a:cubicBezTo>
                  <a:cubicBezTo>
                    <a:pt x="82" y="51"/>
                    <a:pt x="82" y="51"/>
                    <a:pt x="82" y="51"/>
                  </a:cubicBezTo>
                  <a:cubicBezTo>
                    <a:pt x="82" y="51"/>
                    <a:pt x="75" y="53"/>
                    <a:pt x="71" y="46"/>
                  </a:cubicBezTo>
                  <a:cubicBezTo>
                    <a:pt x="67" y="38"/>
                    <a:pt x="65" y="34"/>
                    <a:pt x="65" y="34"/>
                  </a:cubicBezTo>
                  <a:cubicBezTo>
                    <a:pt x="65" y="34"/>
                    <a:pt x="66" y="34"/>
                    <a:pt x="63" y="33"/>
                  </a:cubicBezTo>
                  <a:cubicBezTo>
                    <a:pt x="61" y="32"/>
                    <a:pt x="57" y="29"/>
                    <a:pt x="57" y="29"/>
                  </a:cubicBezTo>
                  <a:cubicBezTo>
                    <a:pt x="57" y="29"/>
                    <a:pt x="54" y="24"/>
                    <a:pt x="50" y="21"/>
                  </a:cubicBezTo>
                  <a:cubicBezTo>
                    <a:pt x="45" y="17"/>
                    <a:pt x="43" y="19"/>
                    <a:pt x="43" y="19"/>
                  </a:cubicBezTo>
                  <a:cubicBezTo>
                    <a:pt x="43" y="19"/>
                    <a:pt x="49" y="10"/>
                    <a:pt x="39" y="6"/>
                  </a:cubicBezTo>
                  <a:cubicBezTo>
                    <a:pt x="28" y="2"/>
                    <a:pt x="28" y="7"/>
                    <a:pt x="21" y="4"/>
                  </a:cubicBezTo>
                  <a:cubicBezTo>
                    <a:pt x="13" y="2"/>
                    <a:pt x="0" y="0"/>
                    <a:pt x="10" y="12"/>
                  </a:cubicBezTo>
                  <a:cubicBezTo>
                    <a:pt x="16" y="18"/>
                    <a:pt x="27" y="19"/>
                    <a:pt x="34" y="29"/>
                  </a:cubicBezTo>
                  <a:cubicBezTo>
                    <a:pt x="41" y="40"/>
                    <a:pt x="37" y="41"/>
                    <a:pt x="44" y="48"/>
                  </a:cubicBezTo>
                  <a:cubicBezTo>
                    <a:pt x="52" y="54"/>
                    <a:pt x="54" y="55"/>
                    <a:pt x="54" y="55"/>
                  </a:cubicBezTo>
                  <a:cubicBezTo>
                    <a:pt x="54" y="55"/>
                    <a:pt x="46" y="70"/>
                    <a:pt x="56" y="77"/>
                  </a:cubicBezTo>
                  <a:cubicBezTo>
                    <a:pt x="67" y="84"/>
                    <a:pt x="69" y="78"/>
                    <a:pt x="75" y="92"/>
                  </a:cubicBezTo>
                  <a:cubicBezTo>
                    <a:pt x="80" y="105"/>
                    <a:pt x="74" y="111"/>
                    <a:pt x="84" y="118"/>
                  </a:cubicBezTo>
                  <a:cubicBezTo>
                    <a:pt x="93" y="125"/>
                    <a:pt x="94" y="125"/>
                    <a:pt x="96" y="127"/>
                  </a:cubicBezTo>
                  <a:cubicBezTo>
                    <a:pt x="97" y="130"/>
                    <a:pt x="93" y="138"/>
                    <a:pt x="100" y="145"/>
                  </a:cubicBezTo>
                  <a:cubicBezTo>
                    <a:pt x="107" y="151"/>
                    <a:pt x="113" y="150"/>
                    <a:pt x="113" y="150"/>
                  </a:cubicBezTo>
                  <a:cubicBezTo>
                    <a:pt x="122" y="161"/>
                    <a:pt x="122" y="161"/>
                    <a:pt x="122" y="161"/>
                  </a:cubicBezTo>
                  <a:cubicBezTo>
                    <a:pt x="123" y="154"/>
                    <a:pt x="123" y="154"/>
                    <a:pt x="123" y="154"/>
                  </a:cubicBezTo>
                  <a:cubicBezTo>
                    <a:pt x="137" y="157"/>
                    <a:pt x="137" y="157"/>
                    <a:pt x="137" y="157"/>
                  </a:cubicBezTo>
                  <a:cubicBezTo>
                    <a:pt x="137" y="157"/>
                    <a:pt x="134" y="151"/>
                    <a:pt x="134" y="14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9" name="Freeform 219">
              <a:extLst>
                <a:ext uri="{FF2B5EF4-FFF2-40B4-BE49-F238E27FC236}">
                  <a16:creationId xmlns:a16="http://schemas.microsoft.com/office/drawing/2014/main" xmlns="" id="{57B51C8A-AF00-49D1-BEAA-0B3B9E647BF0}"/>
                </a:ext>
              </a:extLst>
            </p:cNvPr>
            <p:cNvSpPr>
              <a:spLocks/>
            </p:cNvSpPr>
            <p:nvPr/>
          </p:nvSpPr>
          <p:spPr bwMode="auto">
            <a:xfrm>
              <a:off x="6529253" y="2840069"/>
              <a:ext cx="194869" cy="68468"/>
            </a:xfrm>
            <a:custGeom>
              <a:avLst/>
              <a:gdLst>
                <a:gd name="T0" fmla="*/ 99 w 112"/>
                <a:gd name="T1" fmla="*/ 39 h 39"/>
                <a:gd name="T2" fmla="*/ 104 w 112"/>
                <a:gd name="T3" fmla="*/ 39 h 39"/>
                <a:gd name="T4" fmla="*/ 110 w 112"/>
                <a:gd name="T5" fmla="*/ 39 h 39"/>
                <a:gd name="T6" fmla="*/ 112 w 112"/>
                <a:gd name="T7" fmla="*/ 35 h 39"/>
                <a:gd name="T8" fmla="*/ 109 w 112"/>
                <a:gd name="T9" fmla="*/ 27 h 39"/>
                <a:gd name="T10" fmla="*/ 104 w 112"/>
                <a:gd name="T11" fmla="*/ 25 h 39"/>
                <a:gd name="T12" fmla="*/ 100 w 112"/>
                <a:gd name="T13" fmla="*/ 25 h 39"/>
                <a:gd name="T14" fmla="*/ 94 w 112"/>
                <a:gd name="T15" fmla="*/ 23 h 39"/>
                <a:gd name="T16" fmla="*/ 91 w 112"/>
                <a:gd name="T17" fmla="*/ 14 h 39"/>
                <a:gd name="T18" fmla="*/ 61 w 112"/>
                <a:gd name="T19" fmla="*/ 13 h 39"/>
                <a:gd name="T20" fmla="*/ 45 w 112"/>
                <a:gd name="T21" fmla="*/ 7 h 39"/>
                <a:gd name="T22" fmla="*/ 23 w 112"/>
                <a:gd name="T23" fmla="*/ 3 h 39"/>
                <a:gd name="T24" fmla="*/ 8 w 112"/>
                <a:gd name="T25" fmla="*/ 3 h 39"/>
                <a:gd name="T26" fmla="*/ 0 w 112"/>
                <a:gd name="T27" fmla="*/ 14 h 39"/>
                <a:gd name="T28" fmla="*/ 8 w 112"/>
                <a:gd name="T29" fmla="*/ 15 h 39"/>
                <a:gd name="T30" fmla="*/ 11 w 112"/>
                <a:gd name="T31" fmla="*/ 17 h 39"/>
                <a:gd name="T32" fmla="*/ 16 w 112"/>
                <a:gd name="T33" fmla="*/ 22 h 39"/>
                <a:gd name="T34" fmla="*/ 36 w 112"/>
                <a:gd name="T35" fmla="*/ 27 h 39"/>
                <a:gd name="T36" fmla="*/ 51 w 112"/>
                <a:gd name="T37" fmla="*/ 26 h 39"/>
                <a:gd name="T38" fmla="*/ 74 w 112"/>
                <a:gd name="T39" fmla="*/ 35 h 39"/>
                <a:gd name="T40" fmla="*/ 87 w 112"/>
                <a:gd name="T41" fmla="*/ 31 h 39"/>
                <a:gd name="T42" fmla="*/ 99 w 112"/>
                <a:gd name="T43"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2" h="39">
                  <a:moveTo>
                    <a:pt x="99" y="39"/>
                  </a:moveTo>
                  <a:cubicBezTo>
                    <a:pt x="104" y="39"/>
                    <a:pt x="104" y="39"/>
                    <a:pt x="104" y="39"/>
                  </a:cubicBezTo>
                  <a:cubicBezTo>
                    <a:pt x="110" y="39"/>
                    <a:pt x="110" y="39"/>
                    <a:pt x="110" y="39"/>
                  </a:cubicBezTo>
                  <a:cubicBezTo>
                    <a:pt x="112" y="35"/>
                    <a:pt x="112" y="35"/>
                    <a:pt x="112" y="35"/>
                  </a:cubicBezTo>
                  <a:cubicBezTo>
                    <a:pt x="109" y="27"/>
                    <a:pt x="109" y="27"/>
                    <a:pt x="109" y="27"/>
                  </a:cubicBezTo>
                  <a:cubicBezTo>
                    <a:pt x="104" y="25"/>
                    <a:pt x="104" y="25"/>
                    <a:pt x="104" y="25"/>
                  </a:cubicBezTo>
                  <a:cubicBezTo>
                    <a:pt x="100" y="25"/>
                    <a:pt x="100" y="25"/>
                    <a:pt x="100" y="25"/>
                  </a:cubicBezTo>
                  <a:cubicBezTo>
                    <a:pt x="94" y="23"/>
                    <a:pt x="94" y="23"/>
                    <a:pt x="94" y="23"/>
                  </a:cubicBezTo>
                  <a:cubicBezTo>
                    <a:pt x="94" y="23"/>
                    <a:pt x="95" y="18"/>
                    <a:pt x="91" y="14"/>
                  </a:cubicBezTo>
                  <a:cubicBezTo>
                    <a:pt x="88" y="9"/>
                    <a:pt x="77" y="10"/>
                    <a:pt x="61" y="13"/>
                  </a:cubicBezTo>
                  <a:cubicBezTo>
                    <a:pt x="46" y="15"/>
                    <a:pt x="56" y="14"/>
                    <a:pt x="45" y="7"/>
                  </a:cubicBezTo>
                  <a:cubicBezTo>
                    <a:pt x="34" y="0"/>
                    <a:pt x="28" y="2"/>
                    <a:pt x="23" y="3"/>
                  </a:cubicBezTo>
                  <a:cubicBezTo>
                    <a:pt x="17" y="4"/>
                    <a:pt x="8" y="3"/>
                    <a:pt x="8" y="3"/>
                  </a:cubicBezTo>
                  <a:cubicBezTo>
                    <a:pt x="0" y="14"/>
                    <a:pt x="0" y="14"/>
                    <a:pt x="0" y="14"/>
                  </a:cubicBezTo>
                  <a:cubicBezTo>
                    <a:pt x="8" y="15"/>
                    <a:pt x="8" y="15"/>
                    <a:pt x="8" y="15"/>
                  </a:cubicBezTo>
                  <a:cubicBezTo>
                    <a:pt x="11" y="17"/>
                    <a:pt x="11" y="17"/>
                    <a:pt x="11" y="17"/>
                  </a:cubicBezTo>
                  <a:cubicBezTo>
                    <a:pt x="16" y="22"/>
                    <a:pt x="16" y="22"/>
                    <a:pt x="16" y="22"/>
                  </a:cubicBezTo>
                  <a:cubicBezTo>
                    <a:pt x="16" y="22"/>
                    <a:pt x="24" y="24"/>
                    <a:pt x="36" y="27"/>
                  </a:cubicBezTo>
                  <a:cubicBezTo>
                    <a:pt x="48" y="29"/>
                    <a:pt x="42" y="25"/>
                    <a:pt x="51" y="26"/>
                  </a:cubicBezTo>
                  <a:cubicBezTo>
                    <a:pt x="59" y="27"/>
                    <a:pt x="63" y="32"/>
                    <a:pt x="74" y="35"/>
                  </a:cubicBezTo>
                  <a:cubicBezTo>
                    <a:pt x="85" y="37"/>
                    <a:pt x="80" y="30"/>
                    <a:pt x="87" y="31"/>
                  </a:cubicBezTo>
                  <a:cubicBezTo>
                    <a:pt x="95" y="31"/>
                    <a:pt x="99" y="39"/>
                    <a:pt x="99" y="3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0" name="Freeform 220">
              <a:extLst>
                <a:ext uri="{FF2B5EF4-FFF2-40B4-BE49-F238E27FC236}">
                  <a16:creationId xmlns:a16="http://schemas.microsoft.com/office/drawing/2014/main" xmlns="" id="{B3F46690-4FEF-45DB-BFF0-60796DF7FAF1}"/>
                </a:ext>
              </a:extLst>
            </p:cNvPr>
            <p:cNvSpPr>
              <a:spLocks/>
            </p:cNvSpPr>
            <p:nvPr/>
          </p:nvSpPr>
          <p:spPr bwMode="auto">
            <a:xfrm>
              <a:off x="6593771" y="2538548"/>
              <a:ext cx="215936" cy="252803"/>
            </a:xfrm>
            <a:custGeom>
              <a:avLst/>
              <a:gdLst>
                <a:gd name="T0" fmla="*/ 116 w 124"/>
                <a:gd name="T1" fmla="*/ 18 h 145"/>
                <a:gd name="T2" fmla="*/ 110 w 124"/>
                <a:gd name="T3" fmla="*/ 5 h 145"/>
                <a:gd name="T4" fmla="*/ 101 w 124"/>
                <a:gd name="T5" fmla="*/ 2 h 145"/>
                <a:gd name="T6" fmla="*/ 94 w 124"/>
                <a:gd name="T7" fmla="*/ 12 h 145"/>
                <a:gd name="T8" fmla="*/ 87 w 124"/>
                <a:gd name="T9" fmla="*/ 24 h 145"/>
                <a:gd name="T10" fmla="*/ 78 w 124"/>
                <a:gd name="T11" fmla="*/ 29 h 145"/>
                <a:gd name="T12" fmla="*/ 72 w 124"/>
                <a:gd name="T13" fmla="*/ 31 h 145"/>
                <a:gd name="T14" fmla="*/ 70 w 124"/>
                <a:gd name="T15" fmla="*/ 34 h 145"/>
                <a:gd name="T16" fmla="*/ 65 w 124"/>
                <a:gd name="T17" fmla="*/ 47 h 145"/>
                <a:gd name="T18" fmla="*/ 57 w 124"/>
                <a:gd name="T19" fmla="*/ 51 h 145"/>
                <a:gd name="T20" fmla="*/ 43 w 124"/>
                <a:gd name="T21" fmla="*/ 55 h 145"/>
                <a:gd name="T22" fmla="*/ 33 w 124"/>
                <a:gd name="T23" fmla="*/ 76 h 145"/>
                <a:gd name="T24" fmla="*/ 19 w 124"/>
                <a:gd name="T25" fmla="*/ 67 h 145"/>
                <a:gd name="T26" fmla="*/ 10 w 124"/>
                <a:gd name="T27" fmla="*/ 68 h 145"/>
                <a:gd name="T28" fmla="*/ 1 w 124"/>
                <a:gd name="T29" fmla="*/ 85 h 145"/>
                <a:gd name="T30" fmla="*/ 1 w 124"/>
                <a:gd name="T31" fmla="*/ 91 h 145"/>
                <a:gd name="T32" fmla="*/ 14 w 124"/>
                <a:gd name="T33" fmla="*/ 105 h 145"/>
                <a:gd name="T34" fmla="*/ 23 w 124"/>
                <a:gd name="T35" fmla="*/ 129 h 145"/>
                <a:gd name="T36" fmla="*/ 48 w 124"/>
                <a:gd name="T37" fmla="*/ 139 h 145"/>
                <a:gd name="T38" fmla="*/ 56 w 124"/>
                <a:gd name="T39" fmla="*/ 138 h 145"/>
                <a:gd name="T40" fmla="*/ 70 w 124"/>
                <a:gd name="T41" fmla="*/ 139 h 145"/>
                <a:gd name="T42" fmla="*/ 75 w 124"/>
                <a:gd name="T43" fmla="*/ 143 h 145"/>
                <a:gd name="T44" fmla="*/ 80 w 124"/>
                <a:gd name="T45" fmla="*/ 143 h 145"/>
                <a:gd name="T46" fmla="*/ 88 w 124"/>
                <a:gd name="T47" fmla="*/ 138 h 145"/>
                <a:gd name="T48" fmla="*/ 99 w 124"/>
                <a:gd name="T49" fmla="*/ 123 h 145"/>
                <a:gd name="T50" fmla="*/ 98 w 124"/>
                <a:gd name="T51" fmla="*/ 119 h 145"/>
                <a:gd name="T52" fmla="*/ 104 w 124"/>
                <a:gd name="T53" fmla="*/ 111 h 145"/>
                <a:gd name="T54" fmla="*/ 105 w 124"/>
                <a:gd name="T55" fmla="*/ 106 h 145"/>
                <a:gd name="T56" fmla="*/ 106 w 124"/>
                <a:gd name="T57" fmla="*/ 88 h 145"/>
                <a:gd name="T58" fmla="*/ 118 w 124"/>
                <a:gd name="T59" fmla="*/ 80 h 145"/>
                <a:gd name="T60" fmla="*/ 111 w 124"/>
                <a:gd name="T61" fmla="*/ 78 h 145"/>
                <a:gd name="T62" fmla="*/ 106 w 124"/>
                <a:gd name="T63" fmla="*/ 59 h 145"/>
                <a:gd name="T64" fmla="*/ 103 w 124"/>
                <a:gd name="T65" fmla="*/ 48 h 145"/>
                <a:gd name="T66" fmla="*/ 113 w 124"/>
                <a:gd name="T67" fmla="*/ 36 h 145"/>
                <a:gd name="T68" fmla="*/ 124 w 124"/>
                <a:gd name="T69" fmla="*/ 23 h 145"/>
                <a:gd name="T70" fmla="*/ 116 w 124"/>
                <a:gd name="T71" fmla="*/ 18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4" h="145">
                  <a:moveTo>
                    <a:pt x="116" y="18"/>
                  </a:moveTo>
                  <a:cubicBezTo>
                    <a:pt x="116" y="18"/>
                    <a:pt x="113" y="10"/>
                    <a:pt x="110" y="5"/>
                  </a:cubicBezTo>
                  <a:cubicBezTo>
                    <a:pt x="107" y="0"/>
                    <a:pt x="101" y="2"/>
                    <a:pt x="101" y="2"/>
                  </a:cubicBezTo>
                  <a:cubicBezTo>
                    <a:pt x="101" y="2"/>
                    <a:pt x="95" y="10"/>
                    <a:pt x="94" y="12"/>
                  </a:cubicBezTo>
                  <a:cubicBezTo>
                    <a:pt x="94" y="13"/>
                    <a:pt x="87" y="24"/>
                    <a:pt x="87" y="24"/>
                  </a:cubicBezTo>
                  <a:cubicBezTo>
                    <a:pt x="78" y="29"/>
                    <a:pt x="78" y="29"/>
                    <a:pt x="78" y="29"/>
                  </a:cubicBezTo>
                  <a:cubicBezTo>
                    <a:pt x="72" y="31"/>
                    <a:pt x="72" y="31"/>
                    <a:pt x="72" y="31"/>
                  </a:cubicBezTo>
                  <a:cubicBezTo>
                    <a:pt x="70" y="34"/>
                    <a:pt x="70" y="34"/>
                    <a:pt x="70" y="34"/>
                  </a:cubicBezTo>
                  <a:cubicBezTo>
                    <a:pt x="65" y="47"/>
                    <a:pt x="65" y="47"/>
                    <a:pt x="65" y="47"/>
                  </a:cubicBezTo>
                  <a:cubicBezTo>
                    <a:pt x="57" y="51"/>
                    <a:pt x="57" y="51"/>
                    <a:pt x="57" y="51"/>
                  </a:cubicBezTo>
                  <a:cubicBezTo>
                    <a:pt x="57" y="51"/>
                    <a:pt x="53" y="49"/>
                    <a:pt x="43" y="55"/>
                  </a:cubicBezTo>
                  <a:cubicBezTo>
                    <a:pt x="34" y="61"/>
                    <a:pt x="33" y="76"/>
                    <a:pt x="33" y="76"/>
                  </a:cubicBezTo>
                  <a:cubicBezTo>
                    <a:pt x="19" y="67"/>
                    <a:pt x="19" y="67"/>
                    <a:pt x="19" y="67"/>
                  </a:cubicBezTo>
                  <a:cubicBezTo>
                    <a:pt x="11" y="65"/>
                    <a:pt x="10" y="68"/>
                    <a:pt x="10" y="68"/>
                  </a:cubicBezTo>
                  <a:cubicBezTo>
                    <a:pt x="10" y="68"/>
                    <a:pt x="2" y="83"/>
                    <a:pt x="1" y="85"/>
                  </a:cubicBezTo>
                  <a:cubicBezTo>
                    <a:pt x="0" y="87"/>
                    <a:pt x="1" y="91"/>
                    <a:pt x="1" y="91"/>
                  </a:cubicBezTo>
                  <a:cubicBezTo>
                    <a:pt x="1" y="91"/>
                    <a:pt x="10" y="100"/>
                    <a:pt x="14" y="105"/>
                  </a:cubicBezTo>
                  <a:cubicBezTo>
                    <a:pt x="19" y="110"/>
                    <a:pt x="15" y="113"/>
                    <a:pt x="23" y="129"/>
                  </a:cubicBezTo>
                  <a:cubicBezTo>
                    <a:pt x="31" y="145"/>
                    <a:pt x="48" y="139"/>
                    <a:pt x="48" y="139"/>
                  </a:cubicBezTo>
                  <a:cubicBezTo>
                    <a:pt x="56" y="138"/>
                    <a:pt x="56" y="138"/>
                    <a:pt x="56" y="138"/>
                  </a:cubicBezTo>
                  <a:cubicBezTo>
                    <a:pt x="70" y="139"/>
                    <a:pt x="70" y="139"/>
                    <a:pt x="70" y="139"/>
                  </a:cubicBezTo>
                  <a:cubicBezTo>
                    <a:pt x="75" y="143"/>
                    <a:pt x="75" y="143"/>
                    <a:pt x="75" y="143"/>
                  </a:cubicBezTo>
                  <a:cubicBezTo>
                    <a:pt x="80" y="143"/>
                    <a:pt x="80" y="143"/>
                    <a:pt x="80" y="143"/>
                  </a:cubicBezTo>
                  <a:cubicBezTo>
                    <a:pt x="88" y="138"/>
                    <a:pt x="88" y="138"/>
                    <a:pt x="88" y="138"/>
                  </a:cubicBezTo>
                  <a:cubicBezTo>
                    <a:pt x="99" y="123"/>
                    <a:pt x="99" y="123"/>
                    <a:pt x="99" y="123"/>
                  </a:cubicBezTo>
                  <a:cubicBezTo>
                    <a:pt x="98" y="119"/>
                    <a:pt x="98" y="119"/>
                    <a:pt x="98" y="119"/>
                  </a:cubicBezTo>
                  <a:cubicBezTo>
                    <a:pt x="104" y="111"/>
                    <a:pt x="104" y="111"/>
                    <a:pt x="104" y="111"/>
                  </a:cubicBezTo>
                  <a:cubicBezTo>
                    <a:pt x="105" y="106"/>
                    <a:pt x="105" y="106"/>
                    <a:pt x="105" y="106"/>
                  </a:cubicBezTo>
                  <a:cubicBezTo>
                    <a:pt x="105" y="106"/>
                    <a:pt x="105" y="94"/>
                    <a:pt x="106" y="88"/>
                  </a:cubicBezTo>
                  <a:cubicBezTo>
                    <a:pt x="107" y="83"/>
                    <a:pt x="118" y="80"/>
                    <a:pt x="118" y="80"/>
                  </a:cubicBezTo>
                  <a:cubicBezTo>
                    <a:pt x="118" y="80"/>
                    <a:pt x="112" y="79"/>
                    <a:pt x="111" y="78"/>
                  </a:cubicBezTo>
                  <a:cubicBezTo>
                    <a:pt x="109" y="76"/>
                    <a:pt x="107" y="66"/>
                    <a:pt x="106" y="59"/>
                  </a:cubicBezTo>
                  <a:cubicBezTo>
                    <a:pt x="105" y="52"/>
                    <a:pt x="104" y="54"/>
                    <a:pt x="103" y="48"/>
                  </a:cubicBezTo>
                  <a:cubicBezTo>
                    <a:pt x="102" y="43"/>
                    <a:pt x="107" y="40"/>
                    <a:pt x="113" y="36"/>
                  </a:cubicBezTo>
                  <a:cubicBezTo>
                    <a:pt x="120" y="32"/>
                    <a:pt x="124" y="32"/>
                    <a:pt x="124" y="23"/>
                  </a:cubicBezTo>
                  <a:cubicBezTo>
                    <a:pt x="123" y="15"/>
                    <a:pt x="116" y="18"/>
                    <a:pt x="116"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1" name="Freeform 221">
              <a:extLst>
                <a:ext uri="{FF2B5EF4-FFF2-40B4-BE49-F238E27FC236}">
                  <a16:creationId xmlns:a16="http://schemas.microsoft.com/office/drawing/2014/main" xmlns="" id="{7AA28C3E-2DA4-427C-AB0D-9223D04977EF}"/>
                </a:ext>
              </a:extLst>
            </p:cNvPr>
            <p:cNvSpPr>
              <a:spLocks/>
            </p:cNvSpPr>
            <p:nvPr/>
          </p:nvSpPr>
          <p:spPr bwMode="auto">
            <a:xfrm>
              <a:off x="6799174" y="2671534"/>
              <a:ext cx="131668" cy="171169"/>
            </a:xfrm>
            <a:custGeom>
              <a:avLst/>
              <a:gdLst>
                <a:gd name="T0" fmla="*/ 8 w 76"/>
                <a:gd name="T1" fmla="*/ 64 h 98"/>
                <a:gd name="T2" fmla="*/ 13 w 76"/>
                <a:gd name="T3" fmla="*/ 72 h 98"/>
                <a:gd name="T4" fmla="*/ 14 w 76"/>
                <a:gd name="T5" fmla="*/ 93 h 98"/>
                <a:gd name="T6" fmla="*/ 24 w 76"/>
                <a:gd name="T7" fmla="*/ 81 h 98"/>
                <a:gd name="T8" fmla="*/ 30 w 76"/>
                <a:gd name="T9" fmla="*/ 62 h 98"/>
                <a:gd name="T10" fmla="*/ 33 w 76"/>
                <a:gd name="T11" fmla="*/ 61 h 98"/>
                <a:gd name="T12" fmla="*/ 37 w 76"/>
                <a:gd name="T13" fmla="*/ 75 h 98"/>
                <a:gd name="T14" fmla="*/ 40 w 76"/>
                <a:gd name="T15" fmla="*/ 86 h 98"/>
                <a:gd name="T16" fmla="*/ 45 w 76"/>
                <a:gd name="T17" fmla="*/ 85 h 98"/>
                <a:gd name="T18" fmla="*/ 46 w 76"/>
                <a:gd name="T19" fmla="*/ 80 h 98"/>
                <a:gd name="T20" fmla="*/ 56 w 76"/>
                <a:gd name="T21" fmla="*/ 79 h 98"/>
                <a:gd name="T22" fmla="*/ 47 w 76"/>
                <a:gd name="T23" fmla="*/ 72 h 98"/>
                <a:gd name="T24" fmla="*/ 47 w 76"/>
                <a:gd name="T25" fmla="*/ 66 h 98"/>
                <a:gd name="T26" fmla="*/ 43 w 76"/>
                <a:gd name="T27" fmla="*/ 62 h 98"/>
                <a:gd name="T28" fmla="*/ 37 w 76"/>
                <a:gd name="T29" fmla="*/ 52 h 98"/>
                <a:gd name="T30" fmla="*/ 32 w 76"/>
                <a:gd name="T31" fmla="*/ 51 h 98"/>
                <a:gd name="T32" fmla="*/ 32 w 76"/>
                <a:gd name="T33" fmla="*/ 44 h 98"/>
                <a:gd name="T34" fmla="*/ 56 w 76"/>
                <a:gd name="T35" fmla="*/ 38 h 98"/>
                <a:gd name="T36" fmla="*/ 56 w 76"/>
                <a:gd name="T37" fmla="*/ 32 h 98"/>
                <a:gd name="T38" fmla="*/ 38 w 76"/>
                <a:gd name="T39" fmla="*/ 31 h 98"/>
                <a:gd name="T40" fmla="*/ 18 w 76"/>
                <a:gd name="T41" fmla="*/ 33 h 98"/>
                <a:gd name="T42" fmla="*/ 24 w 76"/>
                <a:gd name="T43" fmla="*/ 20 h 98"/>
                <a:gd name="T44" fmla="*/ 24 w 76"/>
                <a:gd name="T45" fmla="*/ 16 h 98"/>
                <a:gd name="T46" fmla="*/ 43 w 76"/>
                <a:gd name="T47" fmla="*/ 14 h 98"/>
                <a:gd name="T48" fmla="*/ 66 w 76"/>
                <a:gd name="T49" fmla="*/ 18 h 98"/>
                <a:gd name="T50" fmla="*/ 76 w 76"/>
                <a:gd name="T51" fmla="*/ 9 h 98"/>
                <a:gd name="T52" fmla="*/ 76 w 76"/>
                <a:gd name="T53" fmla="*/ 4 h 98"/>
                <a:gd name="T54" fmla="*/ 76 w 76"/>
                <a:gd name="T55" fmla="*/ 0 h 98"/>
                <a:gd name="T56" fmla="*/ 74 w 76"/>
                <a:gd name="T57" fmla="*/ 0 h 98"/>
                <a:gd name="T58" fmla="*/ 71 w 76"/>
                <a:gd name="T59" fmla="*/ 2 h 98"/>
                <a:gd name="T60" fmla="*/ 68 w 76"/>
                <a:gd name="T61" fmla="*/ 6 h 98"/>
                <a:gd name="T62" fmla="*/ 62 w 76"/>
                <a:gd name="T63" fmla="*/ 8 h 98"/>
                <a:gd name="T64" fmla="*/ 35 w 76"/>
                <a:gd name="T65" fmla="*/ 7 h 98"/>
                <a:gd name="T66" fmla="*/ 17 w 76"/>
                <a:gd name="T67" fmla="*/ 17 h 98"/>
                <a:gd name="T68" fmla="*/ 17 w 76"/>
                <a:gd name="T69" fmla="*/ 23 h 98"/>
                <a:gd name="T70" fmla="*/ 14 w 76"/>
                <a:gd name="T71" fmla="*/ 31 h 98"/>
                <a:gd name="T72" fmla="*/ 11 w 76"/>
                <a:gd name="T73" fmla="*/ 35 h 98"/>
                <a:gd name="T74" fmla="*/ 10 w 76"/>
                <a:gd name="T75" fmla="*/ 48 h 98"/>
                <a:gd name="T76" fmla="*/ 8 w 76"/>
                <a:gd name="T77" fmla="*/ 6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6" h="98">
                  <a:moveTo>
                    <a:pt x="8" y="64"/>
                  </a:moveTo>
                  <a:cubicBezTo>
                    <a:pt x="12" y="69"/>
                    <a:pt x="15" y="64"/>
                    <a:pt x="13" y="72"/>
                  </a:cubicBezTo>
                  <a:cubicBezTo>
                    <a:pt x="11" y="79"/>
                    <a:pt x="0" y="98"/>
                    <a:pt x="14" y="93"/>
                  </a:cubicBezTo>
                  <a:cubicBezTo>
                    <a:pt x="28" y="89"/>
                    <a:pt x="28" y="94"/>
                    <a:pt x="24" y="81"/>
                  </a:cubicBezTo>
                  <a:cubicBezTo>
                    <a:pt x="21" y="67"/>
                    <a:pt x="30" y="62"/>
                    <a:pt x="30" y="62"/>
                  </a:cubicBezTo>
                  <a:cubicBezTo>
                    <a:pt x="33" y="61"/>
                    <a:pt x="33" y="61"/>
                    <a:pt x="33" y="61"/>
                  </a:cubicBezTo>
                  <a:cubicBezTo>
                    <a:pt x="37" y="75"/>
                    <a:pt x="37" y="75"/>
                    <a:pt x="37" y="75"/>
                  </a:cubicBezTo>
                  <a:cubicBezTo>
                    <a:pt x="40" y="86"/>
                    <a:pt x="40" y="86"/>
                    <a:pt x="40" y="86"/>
                  </a:cubicBezTo>
                  <a:cubicBezTo>
                    <a:pt x="45" y="85"/>
                    <a:pt x="45" y="85"/>
                    <a:pt x="45" y="85"/>
                  </a:cubicBezTo>
                  <a:cubicBezTo>
                    <a:pt x="46" y="80"/>
                    <a:pt x="46" y="80"/>
                    <a:pt x="46" y="80"/>
                  </a:cubicBezTo>
                  <a:cubicBezTo>
                    <a:pt x="56" y="79"/>
                    <a:pt x="56" y="79"/>
                    <a:pt x="56" y="79"/>
                  </a:cubicBezTo>
                  <a:cubicBezTo>
                    <a:pt x="47" y="72"/>
                    <a:pt x="47" y="72"/>
                    <a:pt x="47" y="72"/>
                  </a:cubicBezTo>
                  <a:cubicBezTo>
                    <a:pt x="47" y="66"/>
                    <a:pt x="47" y="66"/>
                    <a:pt x="47" y="66"/>
                  </a:cubicBezTo>
                  <a:cubicBezTo>
                    <a:pt x="43" y="62"/>
                    <a:pt x="43" y="62"/>
                    <a:pt x="43" y="62"/>
                  </a:cubicBezTo>
                  <a:cubicBezTo>
                    <a:pt x="37" y="52"/>
                    <a:pt x="37" y="52"/>
                    <a:pt x="37" y="52"/>
                  </a:cubicBezTo>
                  <a:cubicBezTo>
                    <a:pt x="32" y="51"/>
                    <a:pt x="32" y="51"/>
                    <a:pt x="32" y="51"/>
                  </a:cubicBezTo>
                  <a:cubicBezTo>
                    <a:pt x="32" y="44"/>
                    <a:pt x="32" y="44"/>
                    <a:pt x="32" y="44"/>
                  </a:cubicBezTo>
                  <a:cubicBezTo>
                    <a:pt x="32" y="44"/>
                    <a:pt x="56" y="41"/>
                    <a:pt x="56" y="38"/>
                  </a:cubicBezTo>
                  <a:cubicBezTo>
                    <a:pt x="56" y="32"/>
                    <a:pt x="56" y="32"/>
                    <a:pt x="56" y="32"/>
                  </a:cubicBezTo>
                  <a:cubicBezTo>
                    <a:pt x="56" y="32"/>
                    <a:pt x="43" y="27"/>
                    <a:pt x="38" y="31"/>
                  </a:cubicBezTo>
                  <a:cubicBezTo>
                    <a:pt x="32" y="36"/>
                    <a:pt x="18" y="37"/>
                    <a:pt x="18" y="33"/>
                  </a:cubicBezTo>
                  <a:cubicBezTo>
                    <a:pt x="18" y="29"/>
                    <a:pt x="24" y="20"/>
                    <a:pt x="24" y="20"/>
                  </a:cubicBezTo>
                  <a:cubicBezTo>
                    <a:pt x="24" y="16"/>
                    <a:pt x="24" y="16"/>
                    <a:pt x="24" y="16"/>
                  </a:cubicBezTo>
                  <a:cubicBezTo>
                    <a:pt x="24" y="16"/>
                    <a:pt x="39" y="13"/>
                    <a:pt x="43" y="14"/>
                  </a:cubicBezTo>
                  <a:cubicBezTo>
                    <a:pt x="47" y="15"/>
                    <a:pt x="58" y="20"/>
                    <a:pt x="66" y="18"/>
                  </a:cubicBezTo>
                  <a:cubicBezTo>
                    <a:pt x="73" y="16"/>
                    <a:pt x="76" y="9"/>
                    <a:pt x="76" y="9"/>
                  </a:cubicBezTo>
                  <a:cubicBezTo>
                    <a:pt x="76" y="4"/>
                    <a:pt x="76" y="4"/>
                    <a:pt x="76" y="4"/>
                  </a:cubicBezTo>
                  <a:cubicBezTo>
                    <a:pt x="76" y="0"/>
                    <a:pt x="76" y="0"/>
                    <a:pt x="76" y="0"/>
                  </a:cubicBezTo>
                  <a:cubicBezTo>
                    <a:pt x="74" y="0"/>
                    <a:pt x="74" y="0"/>
                    <a:pt x="74" y="0"/>
                  </a:cubicBezTo>
                  <a:cubicBezTo>
                    <a:pt x="71" y="2"/>
                    <a:pt x="71" y="2"/>
                    <a:pt x="71" y="2"/>
                  </a:cubicBezTo>
                  <a:cubicBezTo>
                    <a:pt x="68" y="6"/>
                    <a:pt x="68" y="6"/>
                    <a:pt x="68" y="6"/>
                  </a:cubicBezTo>
                  <a:cubicBezTo>
                    <a:pt x="68" y="6"/>
                    <a:pt x="68" y="8"/>
                    <a:pt x="62" y="8"/>
                  </a:cubicBezTo>
                  <a:cubicBezTo>
                    <a:pt x="56" y="9"/>
                    <a:pt x="42" y="7"/>
                    <a:pt x="35" y="7"/>
                  </a:cubicBezTo>
                  <a:cubicBezTo>
                    <a:pt x="28" y="7"/>
                    <a:pt x="17" y="3"/>
                    <a:pt x="17" y="17"/>
                  </a:cubicBezTo>
                  <a:cubicBezTo>
                    <a:pt x="17" y="23"/>
                    <a:pt x="17" y="23"/>
                    <a:pt x="17" y="23"/>
                  </a:cubicBezTo>
                  <a:cubicBezTo>
                    <a:pt x="14" y="31"/>
                    <a:pt x="14" y="31"/>
                    <a:pt x="14" y="31"/>
                  </a:cubicBezTo>
                  <a:cubicBezTo>
                    <a:pt x="11" y="35"/>
                    <a:pt x="11" y="35"/>
                    <a:pt x="11" y="35"/>
                  </a:cubicBezTo>
                  <a:cubicBezTo>
                    <a:pt x="11" y="35"/>
                    <a:pt x="16" y="38"/>
                    <a:pt x="10" y="48"/>
                  </a:cubicBezTo>
                  <a:cubicBezTo>
                    <a:pt x="5" y="59"/>
                    <a:pt x="4" y="60"/>
                    <a:pt x="8" y="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2" name="Freeform 222">
              <a:extLst>
                <a:ext uri="{FF2B5EF4-FFF2-40B4-BE49-F238E27FC236}">
                  <a16:creationId xmlns:a16="http://schemas.microsoft.com/office/drawing/2014/main" xmlns="" id="{33B25234-12B5-4C81-863B-DE00E2F5323B}"/>
                </a:ext>
              </a:extLst>
            </p:cNvPr>
            <p:cNvSpPr>
              <a:spLocks/>
            </p:cNvSpPr>
            <p:nvPr/>
          </p:nvSpPr>
          <p:spPr bwMode="auto">
            <a:xfrm>
              <a:off x="7059879" y="2734735"/>
              <a:ext cx="373938" cy="233053"/>
            </a:xfrm>
            <a:custGeom>
              <a:avLst/>
              <a:gdLst>
                <a:gd name="T0" fmla="*/ 180 w 215"/>
                <a:gd name="T1" fmla="*/ 75 h 134"/>
                <a:gd name="T2" fmla="*/ 153 w 215"/>
                <a:gd name="T3" fmla="*/ 53 h 134"/>
                <a:gd name="T4" fmla="*/ 123 w 215"/>
                <a:gd name="T5" fmla="*/ 37 h 134"/>
                <a:gd name="T6" fmla="*/ 87 w 215"/>
                <a:gd name="T7" fmla="*/ 21 h 134"/>
                <a:gd name="T8" fmla="*/ 63 w 215"/>
                <a:gd name="T9" fmla="*/ 25 h 134"/>
                <a:gd name="T10" fmla="*/ 42 w 215"/>
                <a:gd name="T11" fmla="*/ 28 h 134"/>
                <a:gd name="T12" fmla="*/ 34 w 215"/>
                <a:gd name="T13" fmla="*/ 4 h 134"/>
                <a:gd name="T14" fmla="*/ 28 w 215"/>
                <a:gd name="T15" fmla="*/ 2 h 134"/>
                <a:gd name="T16" fmla="*/ 14 w 215"/>
                <a:gd name="T17" fmla="*/ 1 h 134"/>
                <a:gd name="T18" fmla="*/ 6 w 215"/>
                <a:gd name="T19" fmla="*/ 2 h 134"/>
                <a:gd name="T20" fmla="*/ 0 w 215"/>
                <a:gd name="T21" fmla="*/ 9 h 134"/>
                <a:gd name="T22" fmla="*/ 6 w 215"/>
                <a:gd name="T23" fmla="*/ 14 h 134"/>
                <a:gd name="T24" fmla="*/ 14 w 215"/>
                <a:gd name="T25" fmla="*/ 17 h 134"/>
                <a:gd name="T26" fmla="*/ 19 w 215"/>
                <a:gd name="T27" fmla="*/ 20 h 134"/>
                <a:gd name="T28" fmla="*/ 23 w 215"/>
                <a:gd name="T29" fmla="*/ 25 h 134"/>
                <a:gd name="T30" fmla="*/ 21 w 215"/>
                <a:gd name="T31" fmla="*/ 32 h 134"/>
                <a:gd name="T32" fmla="*/ 35 w 215"/>
                <a:gd name="T33" fmla="*/ 37 h 134"/>
                <a:gd name="T34" fmla="*/ 39 w 215"/>
                <a:gd name="T35" fmla="*/ 46 h 134"/>
                <a:gd name="T36" fmla="*/ 47 w 215"/>
                <a:gd name="T37" fmla="*/ 48 h 134"/>
                <a:gd name="T38" fmla="*/ 57 w 215"/>
                <a:gd name="T39" fmla="*/ 51 h 134"/>
                <a:gd name="T40" fmla="*/ 68 w 215"/>
                <a:gd name="T41" fmla="*/ 56 h 134"/>
                <a:gd name="T42" fmla="*/ 79 w 215"/>
                <a:gd name="T43" fmla="*/ 68 h 134"/>
                <a:gd name="T44" fmla="*/ 85 w 215"/>
                <a:gd name="T45" fmla="*/ 93 h 134"/>
                <a:gd name="T46" fmla="*/ 81 w 215"/>
                <a:gd name="T47" fmla="*/ 95 h 134"/>
                <a:gd name="T48" fmla="*/ 76 w 215"/>
                <a:gd name="T49" fmla="*/ 98 h 134"/>
                <a:gd name="T50" fmla="*/ 78 w 215"/>
                <a:gd name="T51" fmla="*/ 102 h 134"/>
                <a:gd name="T52" fmla="*/ 89 w 215"/>
                <a:gd name="T53" fmla="*/ 101 h 134"/>
                <a:gd name="T54" fmla="*/ 98 w 215"/>
                <a:gd name="T55" fmla="*/ 103 h 134"/>
                <a:gd name="T56" fmla="*/ 102 w 215"/>
                <a:gd name="T57" fmla="*/ 108 h 134"/>
                <a:gd name="T58" fmla="*/ 106 w 215"/>
                <a:gd name="T59" fmla="*/ 114 h 134"/>
                <a:gd name="T60" fmla="*/ 121 w 215"/>
                <a:gd name="T61" fmla="*/ 115 h 134"/>
                <a:gd name="T62" fmla="*/ 138 w 215"/>
                <a:gd name="T63" fmla="*/ 109 h 134"/>
                <a:gd name="T64" fmla="*/ 119 w 215"/>
                <a:gd name="T65" fmla="*/ 102 h 134"/>
                <a:gd name="T66" fmla="*/ 104 w 215"/>
                <a:gd name="T67" fmla="*/ 80 h 134"/>
                <a:gd name="T68" fmla="*/ 115 w 215"/>
                <a:gd name="T69" fmla="*/ 93 h 134"/>
                <a:gd name="T70" fmla="*/ 141 w 215"/>
                <a:gd name="T71" fmla="*/ 98 h 134"/>
                <a:gd name="T72" fmla="*/ 164 w 215"/>
                <a:gd name="T73" fmla="*/ 102 h 134"/>
                <a:gd name="T74" fmla="*/ 187 w 215"/>
                <a:gd name="T75" fmla="*/ 125 h 134"/>
                <a:gd name="T76" fmla="*/ 215 w 215"/>
                <a:gd name="T77" fmla="*/ 133 h 134"/>
                <a:gd name="T78" fmla="*/ 210 w 215"/>
                <a:gd name="T79" fmla="*/ 125 h 134"/>
                <a:gd name="T80" fmla="*/ 207 w 215"/>
                <a:gd name="T81" fmla="*/ 122 h 134"/>
                <a:gd name="T82" fmla="*/ 193 w 215"/>
                <a:gd name="T83" fmla="*/ 112 h 134"/>
                <a:gd name="T84" fmla="*/ 180 w 215"/>
                <a:gd name="T85" fmla="*/ 94 h 134"/>
                <a:gd name="T86" fmla="*/ 180 w 215"/>
                <a:gd name="T87" fmla="*/ 7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15" h="134">
                  <a:moveTo>
                    <a:pt x="180" y="75"/>
                  </a:moveTo>
                  <a:cubicBezTo>
                    <a:pt x="176" y="73"/>
                    <a:pt x="168" y="71"/>
                    <a:pt x="153" y="53"/>
                  </a:cubicBezTo>
                  <a:cubicBezTo>
                    <a:pt x="138" y="35"/>
                    <a:pt x="140" y="49"/>
                    <a:pt x="123" y="37"/>
                  </a:cubicBezTo>
                  <a:cubicBezTo>
                    <a:pt x="105" y="25"/>
                    <a:pt x="102" y="31"/>
                    <a:pt x="87" y="21"/>
                  </a:cubicBezTo>
                  <a:cubicBezTo>
                    <a:pt x="71" y="12"/>
                    <a:pt x="70" y="17"/>
                    <a:pt x="63" y="25"/>
                  </a:cubicBezTo>
                  <a:cubicBezTo>
                    <a:pt x="57" y="32"/>
                    <a:pt x="51" y="33"/>
                    <a:pt x="42" y="28"/>
                  </a:cubicBezTo>
                  <a:cubicBezTo>
                    <a:pt x="34" y="24"/>
                    <a:pt x="34" y="4"/>
                    <a:pt x="34" y="4"/>
                  </a:cubicBezTo>
                  <a:cubicBezTo>
                    <a:pt x="34" y="4"/>
                    <a:pt x="29" y="2"/>
                    <a:pt x="28" y="2"/>
                  </a:cubicBezTo>
                  <a:cubicBezTo>
                    <a:pt x="26" y="2"/>
                    <a:pt x="16" y="0"/>
                    <a:pt x="14" y="1"/>
                  </a:cubicBezTo>
                  <a:cubicBezTo>
                    <a:pt x="12" y="1"/>
                    <a:pt x="6" y="2"/>
                    <a:pt x="6" y="2"/>
                  </a:cubicBezTo>
                  <a:cubicBezTo>
                    <a:pt x="0" y="9"/>
                    <a:pt x="0" y="9"/>
                    <a:pt x="0" y="9"/>
                  </a:cubicBezTo>
                  <a:cubicBezTo>
                    <a:pt x="6" y="14"/>
                    <a:pt x="6" y="14"/>
                    <a:pt x="6" y="14"/>
                  </a:cubicBezTo>
                  <a:cubicBezTo>
                    <a:pt x="14" y="17"/>
                    <a:pt x="14" y="17"/>
                    <a:pt x="14" y="17"/>
                  </a:cubicBezTo>
                  <a:cubicBezTo>
                    <a:pt x="19" y="20"/>
                    <a:pt x="19" y="20"/>
                    <a:pt x="19" y="20"/>
                  </a:cubicBezTo>
                  <a:cubicBezTo>
                    <a:pt x="23" y="25"/>
                    <a:pt x="23" y="25"/>
                    <a:pt x="23" y="25"/>
                  </a:cubicBezTo>
                  <a:cubicBezTo>
                    <a:pt x="23" y="25"/>
                    <a:pt x="22" y="28"/>
                    <a:pt x="21" y="32"/>
                  </a:cubicBezTo>
                  <a:cubicBezTo>
                    <a:pt x="19" y="36"/>
                    <a:pt x="18" y="36"/>
                    <a:pt x="35" y="37"/>
                  </a:cubicBezTo>
                  <a:cubicBezTo>
                    <a:pt x="52" y="39"/>
                    <a:pt x="39" y="46"/>
                    <a:pt x="39" y="46"/>
                  </a:cubicBezTo>
                  <a:cubicBezTo>
                    <a:pt x="47" y="48"/>
                    <a:pt x="47" y="48"/>
                    <a:pt x="47" y="48"/>
                  </a:cubicBezTo>
                  <a:cubicBezTo>
                    <a:pt x="57" y="51"/>
                    <a:pt x="57" y="51"/>
                    <a:pt x="57" y="51"/>
                  </a:cubicBezTo>
                  <a:cubicBezTo>
                    <a:pt x="57" y="51"/>
                    <a:pt x="66" y="56"/>
                    <a:pt x="68" y="56"/>
                  </a:cubicBezTo>
                  <a:cubicBezTo>
                    <a:pt x="69" y="56"/>
                    <a:pt x="71" y="57"/>
                    <a:pt x="79" y="68"/>
                  </a:cubicBezTo>
                  <a:cubicBezTo>
                    <a:pt x="88" y="78"/>
                    <a:pt x="85" y="93"/>
                    <a:pt x="85" y="93"/>
                  </a:cubicBezTo>
                  <a:cubicBezTo>
                    <a:pt x="81" y="95"/>
                    <a:pt x="81" y="95"/>
                    <a:pt x="81" y="95"/>
                  </a:cubicBezTo>
                  <a:cubicBezTo>
                    <a:pt x="76" y="98"/>
                    <a:pt x="76" y="98"/>
                    <a:pt x="76" y="98"/>
                  </a:cubicBezTo>
                  <a:cubicBezTo>
                    <a:pt x="78" y="102"/>
                    <a:pt x="78" y="102"/>
                    <a:pt x="78" y="102"/>
                  </a:cubicBezTo>
                  <a:cubicBezTo>
                    <a:pt x="89" y="101"/>
                    <a:pt x="89" y="101"/>
                    <a:pt x="89" y="101"/>
                  </a:cubicBezTo>
                  <a:cubicBezTo>
                    <a:pt x="89" y="101"/>
                    <a:pt x="96" y="102"/>
                    <a:pt x="98" y="103"/>
                  </a:cubicBezTo>
                  <a:cubicBezTo>
                    <a:pt x="100" y="103"/>
                    <a:pt x="101" y="106"/>
                    <a:pt x="102" y="108"/>
                  </a:cubicBezTo>
                  <a:cubicBezTo>
                    <a:pt x="102" y="109"/>
                    <a:pt x="104" y="113"/>
                    <a:pt x="106" y="114"/>
                  </a:cubicBezTo>
                  <a:cubicBezTo>
                    <a:pt x="108" y="116"/>
                    <a:pt x="108" y="115"/>
                    <a:pt x="121" y="115"/>
                  </a:cubicBezTo>
                  <a:cubicBezTo>
                    <a:pt x="135" y="115"/>
                    <a:pt x="138" y="109"/>
                    <a:pt x="138" y="109"/>
                  </a:cubicBezTo>
                  <a:cubicBezTo>
                    <a:pt x="138" y="109"/>
                    <a:pt x="131" y="107"/>
                    <a:pt x="119" y="102"/>
                  </a:cubicBezTo>
                  <a:cubicBezTo>
                    <a:pt x="108" y="96"/>
                    <a:pt x="104" y="80"/>
                    <a:pt x="104" y="80"/>
                  </a:cubicBezTo>
                  <a:cubicBezTo>
                    <a:pt x="104" y="80"/>
                    <a:pt x="109" y="86"/>
                    <a:pt x="115" y="93"/>
                  </a:cubicBezTo>
                  <a:cubicBezTo>
                    <a:pt x="120" y="100"/>
                    <a:pt x="125" y="95"/>
                    <a:pt x="141" y="98"/>
                  </a:cubicBezTo>
                  <a:cubicBezTo>
                    <a:pt x="157" y="101"/>
                    <a:pt x="152" y="97"/>
                    <a:pt x="164" y="102"/>
                  </a:cubicBezTo>
                  <a:cubicBezTo>
                    <a:pt x="176" y="106"/>
                    <a:pt x="171" y="115"/>
                    <a:pt x="187" y="125"/>
                  </a:cubicBezTo>
                  <a:cubicBezTo>
                    <a:pt x="202" y="134"/>
                    <a:pt x="215" y="133"/>
                    <a:pt x="215" y="133"/>
                  </a:cubicBezTo>
                  <a:cubicBezTo>
                    <a:pt x="210" y="125"/>
                    <a:pt x="210" y="125"/>
                    <a:pt x="210" y="125"/>
                  </a:cubicBezTo>
                  <a:cubicBezTo>
                    <a:pt x="207" y="122"/>
                    <a:pt x="207" y="122"/>
                    <a:pt x="207" y="122"/>
                  </a:cubicBezTo>
                  <a:cubicBezTo>
                    <a:pt x="193" y="112"/>
                    <a:pt x="193" y="112"/>
                    <a:pt x="193" y="112"/>
                  </a:cubicBezTo>
                  <a:cubicBezTo>
                    <a:pt x="193" y="112"/>
                    <a:pt x="188" y="103"/>
                    <a:pt x="180" y="94"/>
                  </a:cubicBezTo>
                  <a:cubicBezTo>
                    <a:pt x="173" y="84"/>
                    <a:pt x="185" y="77"/>
                    <a:pt x="180" y="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3" name="Freeform 223">
              <a:extLst>
                <a:ext uri="{FF2B5EF4-FFF2-40B4-BE49-F238E27FC236}">
                  <a16:creationId xmlns:a16="http://schemas.microsoft.com/office/drawing/2014/main" xmlns="" id="{52FD2368-2892-4B9B-9B5F-D96373B9F421}"/>
                </a:ext>
              </a:extLst>
            </p:cNvPr>
            <p:cNvSpPr>
              <a:spLocks/>
            </p:cNvSpPr>
            <p:nvPr/>
          </p:nvSpPr>
          <p:spPr bwMode="auto">
            <a:xfrm>
              <a:off x="6685939" y="3369375"/>
              <a:ext cx="2633" cy="1317"/>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1" y="0"/>
                    <a:pt x="0" y="0"/>
                    <a:pt x="0" y="0"/>
                  </a:cubicBezTo>
                  <a:cubicBezTo>
                    <a:pt x="0" y="0"/>
                    <a:pt x="1" y="0"/>
                    <a:pt x="2"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4" name="Freeform 224">
              <a:extLst>
                <a:ext uri="{FF2B5EF4-FFF2-40B4-BE49-F238E27FC236}">
                  <a16:creationId xmlns:a16="http://schemas.microsoft.com/office/drawing/2014/main" xmlns="" id="{F5E95954-8732-4904-A013-8C7A9003ECFE}"/>
                </a:ext>
              </a:extLst>
            </p:cNvPr>
            <p:cNvSpPr>
              <a:spLocks/>
            </p:cNvSpPr>
            <p:nvPr/>
          </p:nvSpPr>
          <p:spPr bwMode="auto">
            <a:xfrm>
              <a:off x="7005894" y="3071805"/>
              <a:ext cx="1317" cy="1317"/>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1" y="0"/>
                  </a:cubicBezTo>
                  <a:cubicBezTo>
                    <a:pt x="1" y="0"/>
                    <a:pt x="0" y="1"/>
                    <a:pt x="1" y="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5" name="Freeform 225">
              <a:extLst>
                <a:ext uri="{FF2B5EF4-FFF2-40B4-BE49-F238E27FC236}">
                  <a16:creationId xmlns:a16="http://schemas.microsoft.com/office/drawing/2014/main" xmlns="" id="{66322A89-9AF5-4806-9A0D-44D36069552D}"/>
                </a:ext>
              </a:extLst>
            </p:cNvPr>
            <p:cNvSpPr>
              <a:spLocks/>
            </p:cNvSpPr>
            <p:nvPr/>
          </p:nvSpPr>
          <p:spPr bwMode="auto">
            <a:xfrm>
              <a:off x="6703057" y="2979638"/>
              <a:ext cx="792645" cy="685993"/>
            </a:xfrm>
            <a:custGeom>
              <a:avLst/>
              <a:gdLst>
                <a:gd name="T0" fmla="*/ 451 w 456"/>
                <a:gd name="T1" fmla="*/ 219 h 394"/>
                <a:gd name="T2" fmla="*/ 435 w 456"/>
                <a:gd name="T3" fmla="*/ 183 h 394"/>
                <a:gd name="T4" fmla="*/ 411 w 456"/>
                <a:gd name="T5" fmla="*/ 155 h 394"/>
                <a:gd name="T6" fmla="*/ 405 w 456"/>
                <a:gd name="T7" fmla="*/ 126 h 394"/>
                <a:gd name="T8" fmla="*/ 374 w 456"/>
                <a:gd name="T9" fmla="*/ 82 h 394"/>
                <a:gd name="T10" fmla="*/ 358 w 456"/>
                <a:gd name="T11" fmla="*/ 50 h 394"/>
                <a:gd name="T12" fmla="*/ 353 w 456"/>
                <a:gd name="T13" fmla="*/ 48 h 394"/>
                <a:gd name="T14" fmla="*/ 329 w 456"/>
                <a:gd name="T15" fmla="*/ 0 h 394"/>
                <a:gd name="T16" fmla="*/ 326 w 456"/>
                <a:gd name="T17" fmla="*/ 59 h 394"/>
                <a:gd name="T18" fmla="*/ 323 w 456"/>
                <a:gd name="T19" fmla="*/ 95 h 394"/>
                <a:gd name="T20" fmla="*/ 329 w 456"/>
                <a:gd name="T21" fmla="*/ 117 h 394"/>
                <a:gd name="T22" fmla="*/ 348 w 456"/>
                <a:gd name="T23" fmla="*/ 124 h 394"/>
                <a:gd name="T24" fmla="*/ 361 w 456"/>
                <a:gd name="T25" fmla="*/ 134 h 394"/>
                <a:gd name="T26" fmla="*/ 319 w 456"/>
                <a:gd name="T27" fmla="*/ 111 h 394"/>
                <a:gd name="T28" fmla="*/ 275 w 456"/>
                <a:gd name="T29" fmla="*/ 65 h 394"/>
                <a:gd name="T30" fmla="*/ 269 w 456"/>
                <a:gd name="T31" fmla="*/ 19 h 394"/>
                <a:gd name="T32" fmla="*/ 224 w 456"/>
                <a:gd name="T33" fmla="*/ 19 h 394"/>
                <a:gd name="T34" fmla="*/ 193 w 456"/>
                <a:gd name="T35" fmla="*/ 35 h 394"/>
                <a:gd name="T36" fmla="*/ 186 w 456"/>
                <a:gd name="T37" fmla="*/ 56 h 394"/>
                <a:gd name="T38" fmla="*/ 174 w 456"/>
                <a:gd name="T39" fmla="*/ 49 h 394"/>
                <a:gd name="T40" fmla="*/ 152 w 456"/>
                <a:gd name="T41" fmla="*/ 43 h 394"/>
                <a:gd name="T42" fmla="*/ 142 w 456"/>
                <a:gd name="T43" fmla="*/ 62 h 394"/>
                <a:gd name="T44" fmla="*/ 136 w 456"/>
                <a:gd name="T45" fmla="*/ 59 h 394"/>
                <a:gd name="T46" fmla="*/ 131 w 456"/>
                <a:gd name="T47" fmla="*/ 74 h 394"/>
                <a:gd name="T48" fmla="*/ 124 w 456"/>
                <a:gd name="T49" fmla="*/ 82 h 394"/>
                <a:gd name="T50" fmla="*/ 111 w 456"/>
                <a:gd name="T51" fmla="*/ 77 h 394"/>
                <a:gd name="T52" fmla="*/ 104 w 456"/>
                <a:gd name="T53" fmla="*/ 91 h 394"/>
                <a:gd name="T54" fmla="*/ 91 w 456"/>
                <a:gd name="T55" fmla="*/ 116 h 394"/>
                <a:gd name="T56" fmla="*/ 46 w 456"/>
                <a:gd name="T57" fmla="*/ 130 h 394"/>
                <a:gd name="T58" fmla="*/ 9 w 456"/>
                <a:gd name="T59" fmla="*/ 157 h 394"/>
                <a:gd name="T60" fmla="*/ 17 w 456"/>
                <a:gd name="T61" fmla="*/ 206 h 394"/>
                <a:gd name="T62" fmla="*/ 16 w 456"/>
                <a:gd name="T63" fmla="*/ 224 h 394"/>
                <a:gd name="T64" fmla="*/ 34 w 456"/>
                <a:gd name="T65" fmla="*/ 279 h 394"/>
                <a:gd name="T66" fmla="*/ 34 w 456"/>
                <a:gd name="T67" fmla="*/ 314 h 394"/>
                <a:gd name="T68" fmla="*/ 40 w 456"/>
                <a:gd name="T69" fmla="*/ 325 h 394"/>
                <a:gd name="T70" fmla="*/ 64 w 456"/>
                <a:gd name="T71" fmla="*/ 325 h 394"/>
                <a:gd name="T72" fmla="*/ 132 w 456"/>
                <a:gd name="T73" fmla="*/ 300 h 394"/>
                <a:gd name="T74" fmla="*/ 212 w 456"/>
                <a:gd name="T75" fmla="*/ 279 h 394"/>
                <a:gd name="T76" fmla="*/ 243 w 456"/>
                <a:gd name="T77" fmla="*/ 300 h 394"/>
                <a:gd name="T78" fmla="*/ 251 w 456"/>
                <a:gd name="T79" fmla="*/ 320 h 394"/>
                <a:gd name="T80" fmla="*/ 271 w 456"/>
                <a:gd name="T81" fmla="*/ 311 h 394"/>
                <a:gd name="T82" fmla="*/ 279 w 456"/>
                <a:gd name="T83" fmla="*/ 322 h 394"/>
                <a:gd name="T84" fmla="*/ 296 w 456"/>
                <a:gd name="T85" fmla="*/ 340 h 394"/>
                <a:gd name="T86" fmla="*/ 302 w 456"/>
                <a:gd name="T87" fmla="*/ 369 h 394"/>
                <a:gd name="T88" fmla="*/ 331 w 456"/>
                <a:gd name="T89" fmla="*/ 381 h 394"/>
                <a:gd name="T90" fmla="*/ 369 w 456"/>
                <a:gd name="T91" fmla="*/ 380 h 394"/>
                <a:gd name="T92" fmla="*/ 389 w 456"/>
                <a:gd name="T93" fmla="*/ 374 h 394"/>
                <a:gd name="T94" fmla="*/ 412 w 456"/>
                <a:gd name="T95" fmla="*/ 356 h 394"/>
                <a:gd name="T96" fmla="*/ 426 w 456"/>
                <a:gd name="T97" fmla="*/ 322 h 394"/>
                <a:gd name="T98" fmla="*/ 440 w 456"/>
                <a:gd name="T99" fmla="*/ 299 h 394"/>
                <a:gd name="T100" fmla="*/ 449 w 456"/>
                <a:gd name="T101" fmla="*/ 258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56" h="394">
                  <a:moveTo>
                    <a:pt x="454" y="240"/>
                  </a:moveTo>
                  <a:cubicBezTo>
                    <a:pt x="451" y="233"/>
                    <a:pt x="447" y="228"/>
                    <a:pt x="446" y="223"/>
                  </a:cubicBezTo>
                  <a:cubicBezTo>
                    <a:pt x="446" y="217"/>
                    <a:pt x="451" y="219"/>
                    <a:pt x="451" y="219"/>
                  </a:cubicBezTo>
                  <a:cubicBezTo>
                    <a:pt x="451" y="195"/>
                    <a:pt x="451" y="195"/>
                    <a:pt x="451" y="195"/>
                  </a:cubicBezTo>
                  <a:cubicBezTo>
                    <a:pt x="451" y="195"/>
                    <a:pt x="444" y="195"/>
                    <a:pt x="441" y="192"/>
                  </a:cubicBezTo>
                  <a:cubicBezTo>
                    <a:pt x="438" y="190"/>
                    <a:pt x="435" y="183"/>
                    <a:pt x="435" y="183"/>
                  </a:cubicBezTo>
                  <a:cubicBezTo>
                    <a:pt x="435" y="183"/>
                    <a:pt x="430" y="182"/>
                    <a:pt x="427" y="176"/>
                  </a:cubicBezTo>
                  <a:cubicBezTo>
                    <a:pt x="424" y="170"/>
                    <a:pt x="426" y="163"/>
                    <a:pt x="426" y="163"/>
                  </a:cubicBezTo>
                  <a:cubicBezTo>
                    <a:pt x="411" y="155"/>
                    <a:pt x="411" y="155"/>
                    <a:pt x="411" y="155"/>
                  </a:cubicBezTo>
                  <a:cubicBezTo>
                    <a:pt x="411" y="137"/>
                    <a:pt x="411" y="137"/>
                    <a:pt x="411" y="137"/>
                  </a:cubicBezTo>
                  <a:cubicBezTo>
                    <a:pt x="401" y="132"/>
                    <a:pt x="401" y="132"/>
                    <a:pt x="401" y="132"/>
                  </a:cubicBezTo>
                  <a:cubicBezTo>
                    <a:pt x="405" y="126"/>
                    <a:pt x="405" y="126"/>
                    <a:pt x="405" y="126"/>
                  </a:cubicBezTo>
                  <a:cubicBezTo>
                    <a:pt x="405" y="126"/>
                    <a:pt x="399" y="118"/>
                    <a:pt x="389" y="116"/>
                  </a:cubicBezTo>
                  <a:cubicBezTo>
                    <a:pt x="379" y="113"/>
                    <a:pt x="376" y="118"/>
                    <a:pt x="374" y="108"/>
                  </a:cubicBezTo>
                  <a:cubicBezTo>
                    <a:pt x="372" y="97"/>
                    <a:pt x="374" y="82"/>
                    <a:pt x="374" y="82"/>
                  </a:cubicBezTo>
                  <a:cubicBezTo>
                    <a:pt x="374" y="82"/>
                    <a:pt x="363" y="76"/>
                    <a:pt x="363" y="70"/>
                  </a:cubicBezTo>
                  <a:cubicBezTo>
                    <a:pt x="363" y="64"/>
                    <a:pt x="368" y="53"/>
                    <a:pt x="368" y="53"/>
                  </a:cubicBezTo>
                  <a:cubicBezTo>
                    <a:pt x="358" y="50"/>
                    <a:pt x="358" y="50"/>
                    <a:pt x="358" y="50"/>
                  </a:cubicBezTo>
                  <a:cubicBezTo>
                    <a:pt x="356" y="43"/>
                    <a:pt x="356" y="43"/>
                    <a:pt x="356" y="43"/>
                  </a:cubicBezTo>
                  <a:cubicBezTo>
                    <a:pt x="354" y="40"/>
                    <a:pt x="354" y="40"/>
                    <a:pt x="354" y="40"/>
                  </a:cubicBezTo>
                  <a:cubicBezTo>
                    <a:pt x="353" y="48"/>
                    <a:pt x="353" y="48"/>
                    <a:pt x="353" y="48"/>
                  </a:cubicBezTo>
                  <a:cubicBezTo>
                    <a:pt x="346" y="47"/>
                    <a:pt x="346" y="47"/>
                    <a:pt x="346" y="47"/>
                  </a:cubicBezTo>
                  <a:cubicBezTo>
                    <a:pt x="346" y="47"/>
                    <a:pt x="346" y="27"/>
                    <a:pt x="341" y="15"/>
                  </a:cubicBezTo>
                  <a:cubicBezTo>
                    <a:pt x="336" y="3"/>
                    <a:pt x="329" y="0"/>
                    <a:pt x="329" y="0"/>
                  </a:cubicBezTo>
                  <a:cubicBezTo>
                    <a:pt x="329" y="35"/>
                    <a:pt x="329" y="35"/>
                    <a:pt x="329" y="35"/>
                  </a:cubicBezTo>
                  <a:cubicBezTo>
                    <a:pt x="323" y="37"/>
                    <a:pt x="323" y="37"/>
                    <a:pt x="323" y="37"/>
                  </a:cubicBezTo>
                  <a:cubicBezTo>
                    <a:pt x="323" y="37"/>
                    <a:pt x="327" y="55"/>
                    <a:pt x="326" y="59"/>
                  </a:cubicBezTo>
                  <a:cubicBezTo>
                    <a:pt x="325" y="64"/>
                    <a:pt x="322" y="64"/>
                    <a:pt x="321" y="71"/>
                  </a:cubicBezTo>
                  <a:cubicBezTo>
                    <a:pt x="319" y="78"/>
                    <a:pt x="315" y="81"/>
                    <a:pt x="318" y="86"/>
                  </a:cubicBezTo>
                  <a:cubicBezTo>
                    <a:pt x="321" y="91"/>
                    <a:pt x="321" y="93"/>
                    <a:pt x="323" y="95"/>
                  </a:cubicBezTo>
                  <a:cubicBezTo>
                    <a:pt x="324" y="97"/>
                    <a:pt x="325" y="104"/>
                    <a:pt x="325" y="104"/>
                  </a:cubicBezTo>
                  <a:cubicBezTo>
                    <a:pt x="327" y="110"/>
                    <a:pt x="327" y="110"/>
                    <a:pt x="327" y="110"/>
                  </a:cubicBezTo>
                  <a:cubicBezTo>
                    <a:pt x="329" y="117"/>
                    <a:pt x="329" y="117"/>
                    <a:pt x="329" y="117"/>
                  </a:cubicBezTo>
                  <a:cubicBezTo>
                    <a:pt x="331" y="120"/>
                    <a:pt x="331" y="120"/>
                    <a:pt x="331" y="120"/>
                  </a:cubicBezTo>
                  <a:cubicBezTo>
                    <a:pt x="340" y="123"/>
                    <a:pt x="340" y="123"/>
                    <a:pt x="340" y="123"/>
                  </a:cubicBezTo>
                  <a:cubicBezTo>
                    <a:pt x="348" y="124"/>
                    <a:pt x="348" y="124"/>
                    <a:pt x="348" y="124"/>
                  </a:cubicBezTo>
                  <a:cubicBezTo>
                    <a:pt x="354" y="126"/>
                    <a:pt x="354" y="126"/>
                    <a:pt x="354" y="126"/>
                  </a:cubicBezTo>
                  <a:cubicBezTo>
                    <a:pt x="359" y="131"/>
                    <a:pt x="359" y="131"/>
                    <a:pt x="359" y="131"/>
                  </a:cubicBezTo>
                  <a:cubicBezTo>
                    <a:pt x="361" y="134"/>
                    <a:pt x="361" y="134"/>
                    <a:pt x="361" y="134"/>
                  </a:cubicBezTo>
                  <a:cubicBezTo>
                    <a:pt x="354" y="134"/>
                    <a:pt x="354" y="134"/>
                    <a:pt x="354" y="134"/>
                  </a:cubicBezTo>
                  <a:cubicBezTo>
                    <a:pt x="354" y="134"/>
                    <a:pt x="345" y="127"/>
                    <a:pt x="333" y="127"/>
                  </a:cubicBezTo>
                  <a:cubicBezTo>
                    <a:pt x="322" y="126"/>
                    <a:pt x="323" y="119"/>
                    <a:pt x="319" y="111"/>
                  </a:cubicBezTo>
                  <a:cubicBezTo>
                    <a:pt x="316" y="103"/>
                    <a:pt x="314" y="94"/>
                    <a:pt x="308" y="92"/>
                  </a:cubicBezTo>
                  <a:cubicBezTo>
                    <a:pt x="301" y="89"/>
                    <a:pt x="298" y="82"/>
                    <a:pt x="293" y="80"/>
                  </a:cubicBezTo>
                  <a:cubicBezTo>
                    <a:pt x="287" y="79"/>
                    <a:pt x="278" y="65"/>
                    <a:pt x="275" y="65"/>
                  </a:cubicBezTo>
                  <a:cubicBezTo>
                    <a:pt x="272" y="65"/>
                    <a:pt x="264" y="70"/>
                    <a:pt x="261" y="62"/>
                  </a:cubicBezTo>
                  <a:cubicBezTo>
                    <a:pt x="258" y="54"/>
                    <a:pt x="252" y="58"/>
                    <a:pt x="258" y="42"/>
                  </a:cubicBezTo>
                  <a:cubicBezTo>
                    <a:pt x="264" y="26"/>
                    <a:pt x="269" y="19"/>
                    <a:pt x="269" y="19"/>
                  </a:cubicBezTo>
                  <a:cubicBezTo>
                    <a:pt x="269" y="19"/>
                    <a:pt x="264" y="21"/>
                    <a:pt x="248" y="16"/>
                  </a:cubicBezTo>
                  <a:cubicBezTo>
                    <a:pt x="233" y="12"/>
                    <a:pt x="232" y="9"/>
                    <a:pt x="230" y="11"/>
                  </a:cubicBezTo>
                  <a:cubicBezTo>
                    <a:pt x="228" y="12"/>
                    <a:pt x="238" y="16"/>
                    <a:pt x="224" y="19"/>
                  </a:cubicBezTo>
                  <a:cubicBezTo>
                    <a:pt x="211" y="22"/>
                    <a:pt x="205" y="14"/>
                    <a:pt x="203" y="17"/>
                  </a:cubicBezTo>
                  <a:cubicBezTo>
                    <a:pt x="200" y="20"/>
                    <a:pt x="197" y="24"/>
                    <a:pt x="196" y="27"/>
                  </a:cubicBezTo>
                  <a:cubicBezTo>
                    <a:pt x="195" y="30"/>
                    <a:pt x="193" y="35"/>
                    <a:pt x="193" y="35"/>
                  </a:cubicBezTo>
                  <a:cubicBezTo>
                    <a:pt x="193" y="35"/>
                    <a:pt x="193" y="40"/>
                    <a:pt x="193" y="42"/>
                  </a:cubicBezTo>
                  <a:cubicBezTo>
                    <a:pt x="194" y="45"/>
                    <a:pt x="193" y="50"/>
                    <a:pt x="193" y="50"/>
                  </a:cubicBezTo>
                  <a:cubicBezTo>
                    <a:pt x="193" y="50"/>
                    <a:pt x="197" y="60"/>
                    <a:pt x="186" y="56"/>
                  </a:cubicBezTo>
                  <a:cubicBezTo>
                    <a:pt x="179" y="53"/>
                    <a:pt x="178" y="52"/>
                    <a:pt x="177" y="51"/>
                  </a:cubicBezTo>
                  <a:cubicBezTo>
                    <a:pt x="177" y="53"/>
                    <a:pt x="176" y="59"/>
                    <a:pt x="171" y="59"/>
                  </a:cubicBezTo>
                  <a:cubicBezTo>
                    <a:pt x="165" y="58"/>
                    <a:pt x="174" y="49"/>
                    <a:pt x="174" y="49"/>
                  </a:cubicBezTo>
                  <a:cubicBezTo>
                    <a:pt x="165" y="46"/>
                    <a:pt x="165" y="46"/>
                    <a:pt x="165" y="46"/>
                  </a:cubicBezTo>
                  <a:cubicBezTo>
                    <a:pt x="165" y="46"/>
                    <a:pt x="164" y="40"/>
                    <a:pt x="161" y="40"/>
                  </a:cubicBezTo>
                  <a:cubicBezTo>
                    <a:pt x="159" y="40"/>
                    <a:pt x="152" y="43"/>
                    <a:pt x="152" y="43"/>
                  </a:cubicBezTo>
                  <a:cubicBezTo>
                    <a:pt x="146" y="50"/>
                    <a:pt x="146" y="50"/>
                    <a:pt x="146" y="50"/>
                  </a:cubicBezTo>
                  <a:cubicBezTo>
                    <a:pt x="143" y="57"/>
                    <a:pt x="143" y="57"/>
                    <a:pt x="143" y="57"/>
                  </a:cubicBezTo>
                  <a:cubicBezTo>
                    <a:pt x="142" y="62"/>
                    <a:pt x="142" y="62"/>
                    <a:pt x="142" y="62"/>
                  </a:cubicBezTo>
                  <a:cubicBezTo>
                    <a:pt x="140" y="62"/>
                    <a:pt x="140" y="62"/>
                    <a:pt x="140" y="62"/>
                  </a:cubicBezTo>
                  <a:cubicBezTo>
                    <a:pt x="136" y="60"/>
                    <a:pt x="136" y="60"/>
                    <a:pt x="136" y="60"/>
                  </a:cubicBezTo>
                  <a:cubicBezTo>
                    <a:pt x="136" y="59"/>
                    <a:pt x="136" y="59"/>
                    <a:pt x="136" y="59"/>
                  </a:cubicBezTo>
                  <a:cubicBezTo>
                    <a:pt x="132" y="61"/>
                    <a:pt x="132" y="61"/>
                    <a:pt x="132" y="61"/>
                  </a:cubicBezTo>
                  <a:cubicBezTo>
                    <a:pt x="132" y="61"/>
                    <a:pt x="131" y="63"/>
                    <a:pt x="131" y="65"/>
                  </a:cubicBezTo>
                  <a:cubicBezTo>
                    <a:pt x="131" y="74"/>
                    <a:pt x="131" y="74"/>
                    <a:pt x="131" y="74"/>
                  </a:cubicBezTo>
                  <a:cubicBezTo>
                    <a:pt x="124" y="70"/>
                    <a:pt x="124" y="70"/>
                    <a:pt x="124" y="70"/>
                  </a:cubicBezTo>
                  <a:cubicBezTo>
                    <a:pt x="123" y="78"/>
                    <a:pt x="123" y="78"/>
                    <a:pt x="123" y="78"/>
                  </a:cubicBezTo>
                  <a:cubicBezTo>
                    <a:pt x="124" y="82"/>
                    <a:pt x="124" y="82"/>
                    <a:pt x="124" y="82"/>
                  </a:cubicBezTo>
                  <a:cubicBezTo>
                    <a:pt x="123" y="84"/>
                    <a:pt x="123" y="84"/>
                    <a:pt x="123" y="84"/>
                  </a:cubicBezTo>
                  <a:cubicBezTo>
                    <a:pt x="116" y="79"/>
                    <a:pt x="116" y="79"/>
                    <a:pt x="116" y="79"/>
                  </a:cubicBezTo>
                  <a:cubicBezTo>
                    <a:pt x="111" y="77"/>
                    <a:pt x="111" y="77"/>
                    <a:pt x="111" y="77"/>
                  </a:cubicBezTo>
                  <a:cubicBezTo>
                    <a:pt x="109" y="80"/>
                    <a:pt x="109" y="80"/>
                    <a:pt x="109" y="80"/>
                  </a:cubicBezTo>
                  <a:cubicBezTo>
                    <a:pt x="109" y="80"/>
                    <a:pt x="109" y="83"/>
                    <a:pt x="107" y="84"/>
                  </a:cubicBezTo>
                  <a:cubicBezTo>
                    <a:pt x="106" y="86"/>
                    <a:pt x="104" y="88"/>
                    <a:pt x="104" y="91"/>
                  </a:cubicBezTo>
                  <a:cubicBezTo>
                    <a:pt x="104" y="96"/>
                    <a:pt x="104" y="96"/>
                    <a:pt x="104" y="96"/>
                  </a:cubicBezTo>
                  <a:cubicBezTo>
                    <a:pt x="103" y="105"/>
                    <a:pt x="103" y="105"/>
                    <a:pt x="103" y="105"/>
                  </a:cubicBezTo>
                  <a:cubicBezTo>
                    <a:pt x="103" y="105"/>
                    <a:pt x="97" y="113"/>
                    <a:pt x="91" y="116"/>
                  </a:cubicBezTo>
                  <a:cubicBezTo>
                    <a:pt x="84" y="118"/>
                    <a:pt x="78" y="116"/>
                    <a:pt x="75" y="119"/>
                  </a:cubicBezTo>
                  <a:cubicBezTo>
                    <a:pt x="71" y="122"/>
                    <a:pt x="73" y="126"/>
                    <a:pt x="64" y="127"/>
                  </a:cubicBezTo>
                  <a:cubicBezTo>
                    <a:pt x="55" y="129"/>
                    <a:pt x="48" y="128"/>
                    <a:pt x="46" y="130"/>
                  </a:cubicBezTo>
                  <a:cubicBezTo>
                    <a:pt x="43" y="132"/>
                    <a:pt x="30" y="141"/>
                    <a:pt x="25" y="144"/>
                  </a:cubicBezTo>
                  <a:cubicBezTo>
                    <a:pt x="20" y="147"/>
                    <a:pt x="9" y="154"/>
                    <a:pt x="9" y="154"/>
                  </a:cubicBezTo>
                  <a:cubicBezTo>
                    <a:pt x="9" y="157"/>
                    <a:pt x="9" y="157"/>
                    <a:pt x="9" y="157"/>
                  </a:cubicBezTo>
                  <a:cubicBezTo>
                    <a:pt x="9" y="157"/>
                    <a:pt x="13" y="170"/>
                    <a:pt x="13" y="171"/>
                  </a:cubicBezTo>
                  <a:cubicBezTo>
                    <a:pt x="12" y="173"/>
                    <a:pt x="0" y="170"/>
                    <a:pt x="12" y="185"/>
                  </a:cubicBezTo>
                  <a:cubicBezTo>
                    <a:pt x="24" y="201"/>
                    <a:pt x="18" y="200"/>
                    <a:pt x="17" y="206"/>
                  </a:cubicBezTo>
                  <a:cubicBezTo>
                    <a:pt x="16" y="212"/>
                    <a:pt x="14" y="214"/>
                    <a:pt x="11" y="214"/>
                  </a:cubicBezTo>
                  <a:cubicBezTo>
                    <a:pt x="10" y="214"/>
                    <a:pt x="6" y="213"/>
                    <a:pt x="4" y="213"/>
                  </a:cubicBezTo>
                  <a:cubicBezTo>
                    <a:pt x="7" y="213"/>
                    <a:pt x="12" y="216"/>
                    <a:pt x="16" y="224"/>
                  </a:cubicBezTo>
                  <a:cubicBezTo>
                    <a:pt x="21" y="237"/>
                    <a:pt x="26" y="254"/>
                    <a:pt x="26" y="254"/>
                  </a:cubicBezTo>
                  <a:cubicBezTo>
                    <a:pt x="26" y="254"/>
                    <a:pt x="29" y="261"/>
                    <a:pt x="29" y="263"/>
                  </a:cubicBezTo>
                  <a:cubicBezTo>
                    <a:pt x="30" y="265"/>
                    <a:pt x="34" y="277"/>
                    <a:pt x="34" y="279"/>
                  </a:cubicBezTo>
                  <a:cubicBezTo>
                    <a:pt x="34" y="281"/>
                    <a:pt x="36" y="294"/>
                    <a:pt x="36" y="294"/>
                  </a:cubicBezTo>
                  <a:cubicBezTo>
                    <a:pt x="34" y="303"/>
                    <a:pt x="34" y="303"/>
                    <a:pt x="34" y="303"/>
                  </a:cubicBezTo>
                  <a:cubicBezTo>
                    <a:pt x="34" y="314"/>
                    <a:pt x="34" y="314"/>
                    <a:pt x="34" y="314"/>
                  </a:cubicBezTo>
                  <a:cubicBezTo>
                    <a:pt x="25" y="313"/>
                    <a:pt x="25" y="313"/>
                    <a:pt x="25" y="313"/>
                  </a:cubicBezTo>
                  <a:cubicBezTo>
                    <a:pt x="25" y="313"/>
                    <a:pt x="23" y="318"/>
                    <a:pt x="28" y="320"/>
                  </a:cubicBezTo>
                  <a:cubicBezTo>
                    <a:pt x="34" y="322"/>
                    <a:pt x="40" y="325"/>
                    <a:pt x="40" y="325"/>
                  </a:cubicBezTo>
                  <a:cubicBezTo>
                    <a:pt x="40" y="325"/>
                    <a:pt x="47" y="327"/>
                    <a:pt x="48" y="328"/>
                  </a:cubicBezTo>
                  <a:cubicBezTo>
                    <a:pt x="50" y="329"/>
                    <a:pt x="53" y="330"/>
                    <a:pt x="53" y="330"/>
                  </a:cubicBezTo>
                  <a:cubicBezTo>
                    <a:pt x="53" y="330"/>
                    <a:pt x="57" y="329"/>
                    <a:pt x="64" y="325"/>
                  </a:cubicBezTo>
                  <a:cubicBezTo>
                    <a:pt x="70" y="320"/>
                    <a:pt x="72" y="312"/>
                    <a:pt x="86" y="314"/>
                  </a:cubicBezTo>
                  <a:cubicBezTo>
                    <a:pt x="100" y="316"/>
                    <a:pt x="109" y="315"/>
                    <a:pt x="116" y="312"/>
                  </a:cubicBezTo>
                  <a:cubicBezTo>
                    <a:pt x="124" y="309"/>
                    <a:pt x="123" y="300"/>
                    <a:pt x="132" y="300"/>
                  </a:cubicBezTo>
                  <a:cubicBezTo>
                    <a:pt x="140" y="300"/>
                    <a:pt x="136" y="286"/>
                    <a:pt x="150" y="290"/>
                  </a:cubicBezTo>
                  <a:cubicBezTo>
                    <a:pt x="163" y="293"/>
                    <a:pt x="171" y="292"/>
                    <a:pt x="182" y="286"/>
                  </a:cubicBezTo>
                  <a:cubicBezTo>
                    <a:pt x="194" y="280"/>
                    <a:pt x="207" y="277"/>
                    <a:pt x="212" y="279"/>
                  </a:cubicBezTo>
                  <a:cubicBezTo>
                    <a:pt x="217" y="282"/>
                    <a:pt x="218" y="288"/>
                    <a:pt x="218" y="288"/>
                  </a:cubicBezTo>
                  <a:cubicBezTo>
                    <a:pt x="218" y="288"/>
                    <a:pt x="233" y="284"/>
                    <a:pt x="236" y="288"/>
                  </a:cubicBezTo>
                  <a:cubicBezTo>
                    <a:pt x="240" y="292"/>
                    <a:pt x="243" y="300"/>
                    <a:pt x="243" y="300"/>
                  </a:cubicBezTo>
                  <a:cubicBezTo>
                    <a:pt x="242" y="302"/>
                    <a:pt x="242" y="302"/>
                    <a:pt x="242" y="302"/>
                  </a:cubicBezTo>
                  <a:cubicBezTo>
                    <a:pt x="248" y="303"/>
                    <a:pt x="248" y="303"/>
                    <a:pt x="248" y="303"/>
                  </a:cubicBezTo>
                  <a:cubicBezTo>
                    <a:pt x="248" y="303"/>
                    <a:pt x="247" y="316"/>
                    <a:pt x="251" y="320"/>
                  </a:cubicBezTo>
                  <a:cubicBezTo>
                    <a:pt x="255" y="325"/>
                    <a:pt x="260" y="321"/>
                    <a:pt x="260" y="321"/>
                  </a:cubicBezTo>
                  <a:cubicBezTo>
                    <a:pt x="264" y="316"/>
                    <a:pt x="264" y="316"/>
                    <a:pt x="264" y="316"/>
                  </a:cubicBezTo>
                  <a:cubicBezTo>
                    <a:pt x="271" y="311"/>
                    <a:pt x="271" y="311"/>
                    <a:pt x="271" y="311"/>
                  </a:cubicBezTo>
                  <a:cubicBezTo>
                    <a:pt x="277" y="306"/>
                    <a:pt x="277" y="306"/>
                    <a:pt x="277" y="306"/>
                  </a:cubicBezTo>
                  <a:cubicBezTo>
                    <a:pt x="282" y="304"/>
                    <a:pt x="282" y="304"/>
                    <a:pt x="282" y="304"/>
                  </a:cubicBezTo>
                  <a:cubicBezTo>
                    <a:pt x="282" y="304"/>
                    <a:pt x="278" y="316"/>
                    <a:pt x="279" y="322"/>
                  </a:cubicBezTo>
                  <a:cubicBezTo>
                    <a:pt x="279" y="328"/>
                    <a:pt x="287" y="322"/>
                    <a:pt x="287" y="322"/>
                  </a:cubicBezTo>
                  <a:cubicBezTo>
                    <a:pt x="287" y="322"/>
                    <a:pt x="289" y="332"/>
                    <a:pt x="290" y="335"/>
                  </a:cubicBezTo>
                  <a:cubicBezTo>
                    <a:pt x="291" y="339"/>
                    <a:pt x="296" y="340"/>
                    <a:pt x="296" y="340"/>
                  </a:cubicBezTo>
                  <a:cubicBezTo>
                    <a:pt x="302" y="340"/>
                    <a:pt x="302" y="340"/>
                    <a:pt x="302" y="340"/>
                  </a:cubicBezTo>
                  <a:cubicBezTo>
                    <a:pt x="303" y="349"/>
                    <a:pt x="303" y="349"/>
                    <a:pt x="303" y="349"/>
                  </a:cubicBezTo>
                  <a:cubicBezTo>
                    <a:pt x="303" y="349"/>
                    <a:pt x="299" y="365"/>
                    <a:pt x="302" y="369"/>
                  </a:cubicBezTo>
                  <a:cubicBezTo>
                    <a:pt x="305" y="374"/>
                    <a:pt x="309" y="370"/>
                    <a:pt x="311" y="375"/>
                  </a:cubicBezTo>
                  <a:cubicBezTo>
                    <a:pt x="312" y="379"/>
                    <a:pt x="313" y="380"/>
                    <a:pt x="318" y="381"/>
                  </a:cubicBezTo>
                  <a:cubicBezTo>
                    <a:pt x="323" y="383"/>
                    <a:pt x="327" y="375"/>
                    <a:pt x="331" y="381"/>
                  </a:cubicBezTo>
                  <a:cubicBezTo>
                    <a:pt x="334" y="387"/>
                    <a:pt x="329" y="394"/>
                    <a:pt x="338" y="392"/>
                  </a:cubicBezTo>
                  <a:cubicBezTo>
                    <a:pt x="347" y="390"/>
                    <a:pt x="356" y="370"/>
                    <a:pt x="362" y="373"/>
                  </a:cubicBezTo>
                  <a:cubicBezTo>
                    <a:pt x="368" y="376"/>
                    <a:pt x="369" y="380"/>
                    <a:pt x="369" y="380"/>
                  </a:cubicBezTo>
                  <a:cubicBezTo>
                    <a:pt x="369" y="380"/>
                    <a:pt x="368" y="387"/>
                    <a:pt x="367" y="388"/>
                  </a:cubicBezTo>
                  <a:cubicBezTo>
                    <a:pt x="366" y="390"/>
                    <a:pt x="375" y="393"/>
                    <a:pt x="382" y="390"/>
                  </a:cubicBezTo>
                  <a:cubicBezTo>
                    <a:pt x="390" y="387"/>
                    <a:pt x="389" y="374"/>
                    <a:pt x="389" y="374"/>
                  </a:cubicBezTo>
                  <a:cubicBezTo>
                    <a:pt x="409" y="374"/>
                    <a:pt x="409" y="374"/>
                    <a:pt x="409" y="374"/>
                  </a:cubicBezTo>
                  <a:cubicBezTo>
                    <a:pt x="409" y="374"/>
                    <a:pt x="414" y="372"/>
                    <a:pt x="415" y="367"/>
                  </a:cubicBezTo>
                  <a:cubicBezTo>
                    <a:pt x="415" y="362"/>
                    <a:pt x="411" y="360"/>
                    <a:pt x="412" y="356"/>
                  </a:cubicBezTo>
                  <a:cubicBezTo>
                    <a:pt x="413" y="353"/>
                    <a:pt x="418" y="352"/>
                    <a:pt x="418" y="347"/>
                  </a:cubicBezTo>
                  <a:cubicBezTo>
                    <a:pt x="418" y="343"/>
                    <a:pt x="418" y="342"/>
                    <a:pt x="421" y="336"/>
                  </a:cubicBezTo>
                  <a:cubicBezTo>
                    <a:pt x="423" y="330"/>
                    <a:pt x="426" y="329"/>
                    <a:pt x="426" y="322"/>
                  </a:cubicBezTo>
                  <a:cubicBezTo>
                    <a:pt x="426" y="316"/>
                    <a:pt x="427" y="309"/>
                    <a:pt x="427" y="309"/>
                  </a:cubicBezTo>
                  <a:cubicBezTo>
                    <a:pt x="433" y="306"/>
                    <a:pt x="433" y="306"/>
                    <a:pt x="433" y="306"/>
                  </a:cubicBezTo>
                  <a:cubicBezTo>
                    <a:pt x="440" y="299"/>
                    <a:pt x="440" y="299"/>
                    <a:pt x="440" y="299"/>
                  </a:cubicBezTo>
                  <a:cubicBezTo>
                    <a:pt x="447" y="296"/>
                    <a:pt x="447" y="296"/>
                    <a:pt x="447" y="296"/>
                  </a:cubicBezTo>
                  <a:cubicBezTo>
                    <a:pt x="447" y="296"/>
                    <a:pt x="454" y="284"/>
                    <a:pt x="452" y="276"/>
                  </a:cubicBezTo>
                  <a:cubicBezTo>
                    <a:pt x="451" y="268"/>
                    <a:pt x="447" y="262"/>
                    <a:pt x="449" y="258"/>
                  </a:cubicBezTo>
                  <a:cubicBezTo>
                    <a:pt x="451" y="253"/>
                    <a:pt x="456" y="247"/>
                    <a:pt x="454" y="2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6" name="Freeform 226">
              <a:extLst>
                <a:ext uri="{FF2B5EF4-FFF2-40B4-BE49-F238E27FC236}">
                  <a16:creationId xmlns:a16="http://schemas.microsoft.com/office/drawing/2014/main" xmlns="" id="{591531E6-F106-4A33-9470-455DD601F75A}"/>
                </a:ext>
              </a:extLst>
            </p:cNvPr>
            <p:cNvSpPr>
              <a:spLocks/>
            </p:cNvSpPr>
            <p:nvPr/>
          </p:nvSpPr>
          <p:spPr bwMode="auto">
            <a:xfrm>
              <a:off x="5220469" y="3017820"/>
              <a:ext cx="168536" cy="325220"/>
            </a:xfrm>
            <a:custGeom>
              <a:avLst/>
              <a:gdLst>
                <a:gd name="T0" fmla="*/ 91 w 97"/>
                <a:gd name="T1" fmla="*/ 19 h 187"/>
                <a:gd name="T2" fmla="*/ 88 w 97"/>
                <a:gd name="T3" fmla="*/ 5 h 187"/>
                <a:gd name="T4" fmla="*/ 86 w 97"/>
                <a:gd name="T5" fmla="*/ 7 h 187"/>
                <a:gd name="T6" fmla="*/ 78 w 97"/>
                <a:gd name="T7" fmla="*/ 0 h 187"/>
                <a:gd name="T8" fmla="*/ 75 w 97"/>
                <a:gd name="T9" fmla="*/ 13 h 187"/>
                <a:gd name="T10" fmla="*/ 75 w 97"/>
                <a:gd name="T11" fmla="*/ 22 h 187"/>
                <a:gd name="T12" fmla="*/ 64 w 97"/>
                <a:gd name="T13" fmla="*/ 23 h 187"/>
                <a:gd name="T14" fmla="*/ 65 w 97"/>
                <a:gd name="T15" fmla="*/ 28 h 187"/>
                <a:gd name="T16" fmla="*/ 66 w 97"/>
                <a:gd name="T17" fmla="*/ 33 h 187"/>
                <a:gd name="T18" fmla="*/ 64 w 97"/>
                <a:gd name="T19" fmla="*/ 38 h 187"/>
                <a:gd name="T20" fmla="*/ 57 w 97"/>
                <a:gd name="T21" fmla="*/ 39 h 187"/>
                <a:gd name="T22" fmla="*/ 55 w 97"/>
                <a:gd name="T23" fmla="*/ 39 h 187"/>
                <a:gd name="T24" fmla="*/ 54 w 97"/>
                <a:gd name="T25" fmla="*/ 46 h 187"/>
                <a:gd name="T26" fmla="*/ 26 w 97"/>
                <a:gd name="T27" fmla="*/ 57 h 187"/>
                <a:gd name="T28" fmla="*/ 19 w 97"/>
                <a:gd name="T29" fmla="*/ 82 h 187"/>
                <a:gd name="T30" fmla="*/ 23 w 97"/>
                <a:gd name="T31" fmla="*/ 106 h 187"/>
                <a:gd name="T32" fmla="*/ 16 w 97"/>
                <a:gd name="T33" fmla="*/ 113 h 187"/>
                <a:gd name="T34" fmla="*/ 16 w 97"/>
                <a:gd name="T35" fmla="*/ 121 h 187"/>
                <a:gd name="T36" fmla="*/ 6 w 97"/>
                <a:gd name="T37" fmla="*/ 140 h 187"/>
                <a:gd name="T38" fmla="*/ 16 w 97"/>
                <a:gd name="T39" fmla="*/ 166 h 187"/>
                <a:gd name="T40" fmla="*/ 33 w 97"/>
                <a:gd name="T41" fmla="*/ 185 h 187"/>
                <a:gd name="T42" fmla="*/ 53 w 97"/>
                <a:gd name="T43" fmla="*/ 176 h 187"/>
                <a:gd name="T44" fmla="*/ 62 w 97"/>
                <a:gd name="T45" fmla="*/ 151 h 187"/>
                <a:gd name="T46" fmla="*/ 71 w 97"/>
                <a:gd name="T47" fmla="*/ 119 h 187"/>
                <a:gd name="T48" fmla="*/ 72 w 97"/>
                <a:gd name="T49" fmla="*/ 101 h 187"/>
                <a:gd name="T50" fmla="*/ 83 w 97"/>
                <a:gd name="T51" fmla="*/ 83 h 187"/>
                <a:gd name="T52" fmla="*/ 90 w 97"/>
                <a:gd name="T53" fmla="*/ 56 h 187"/>
                <a:gd name="T54" fmla="*/ 85 w 97"/>
                <a:gd name="T55" fmla="*/ 39 h 187"/>
                <a:gd name="T56" fmla="*/ 89 w 97"/>
                <a:gd name="T57" fmla="*/ 40 h 187"/>
                <a:gd name="T58" fmla="*/ 91 w 97"/>
                <a:gd name="T59" fmla="*/ 45 h 187"/>
                <a:gd name="T60" fmla="*/ 94 w 97"/>
                <a:gd name="T61" fmla="*/ 33 h 187"/>
                <a:gd name="T62" fmla="*/ 91 w 97"/>
                <a:gd name="T63" fmla="*/ 1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7" h="187">
                  <a:moveTo>
                    <a:pt x="91" y="19"/>
                  </a:moveTo>
                  <a:cubicBezTo>
                    <a:pt x="92" y="14"/>
                    <a:pt x="88" y="5"/>
                    <a:pt x="88" y="5"/>
                  </a:cubicBezTo>
                  <a:cubicBezTo>
                    <a:pt x="86" y="7"/>
                    <a:pt x="86" y="7"/>
                    <a:pt x="86" y="7"/>
                  </a:cubicBezTo>
                  <a:cubicBezTo>
                    <a:pt x="78" y="0"/>
                    <a:pt x="78" y="0"/>
                    <a:pt x="78" y="0"/>
                  </a:cubicBezTo>
                  <a:cubicBezTo>
                    <a:pt x="78" y="0"/>
                    <a:pt x="75" y="9"/>
                    <a:pt x="75" y="13"/>
                  </a:cubicBezTo>
                  <a:cubicBezTo>
                    <a:pt x="75" y="16"/>
                    <a:pt x="79" y="20"/>
                    <a:pt x="75" y="22"/>
                  </a:cubicBezTo>
                  <a:cubicBezTo>
                    <a:pt x="70" y="25"/>
                    <a:pt x="64" y="23"/>
                    <a:pt x="64" y="23"/>
                  </a:cubicBezTo>
                  <a:cubicBezTo>
                    <a:pt x="65" y="28"/>
                    <a:pt x="65" y="28"/>
                    <a:pt x="65" y="28"/>
                  </a:cubicBezTo>
                  <a:cubicBezTo>
                    <a:pt x="66" y="33"/>
                    <a:pt x="66" y="33"/>
                    <a:pt x="66" y="33"/>
                  </a:cubicBezTo>
                  <a:cubicBezTo>
                    <a:pt x="64" y="38"/>
                    <a:pt x="64" y="38"/>
                    <a:pt x="64" y="38"/>
                  </a:cubicBezTo>
                  <a:cubicBezTo>
                    <a:pt x="57" y="39"/>
                    <a:pt x="57" y="39"/>
                    <a:pt x="57" y="39"/>
                  </a:cubicBezTo>
                  <a:cubicBezTo>
                    <a:pt x="55" y="39"/>
                    <a:pt x="55" y="39"/>
                    <a:pt x="55" y="39"/>
                  </a:cubicBezTo>
                  <a:cubicBezTo>
                    <a:pt x="54" y="46"/>
                    <a:pt x="54" y="46"/>
                    <a:pt x="54" y="46"/>
                  </a:cubicBezTo>
                  <a:cubicBezTo>
                    <a:pt x="54" y="46"/>
                    <a:pt x="45" y="45"/>
                    <a:pt x="26" y="57"/>
                  </a:cubicBezTo>
                  <a:cubicBezTo>
                    <a:pt x="12" y="65"/>
                    <a:pt x="14" y="68"/>
                    <a:pt x="19" y="82"/>
                  </a:cubicBezTo>
                  <a:cubicBezTo>
                    <a:pt x="24" y="96"/>
                    <a:pt x="25" y="101"/>
                    <a:pt x="23" y="106"/>
                  </a:cubicBezTo>
                  <a:cubicBezTo>
                    <a:pt x="21" y="111"/>
                    <a:pt x="16" y="113"/>
                    <a:pt x="16" y="113"/>
                  </a:cubicBezTo>
                  <a:cubicBezTo>
                    <a:pt x="16" y="121"/>
                    <a:pt x="16" y="121"/>
                    <a:pt x="16" y="121"/>
                  </a:cubicBezTo>
                  <a:cubicBezTo>
                    <a:pt x="16" y="121"/>
                    <a:pt x="0" y="128"/>
                    <a:pt x="6" y="140"/>
                  </a:cubicBezTo>
                  <a:cubicBezTo>
                    <a:pt x="13" y="152"/>
                    <a:pt x="14" y="158"/>
                    <a:pt x="16" y="166"/>
                  </a:cubicBezTo>
                  <a:cubicBezTo>
                    <a:pt x="18" y="173"/>
                    <a:pt x="25" y="183"/>
                    <a:pt x="33" y="185"/>
                  </a:cubicBezTo>
                  <a:cubicBezTo>
                    <a:pt x="41" y="187"/>
                    <a:pt x="49" y="184"/>
                    <a:pt x="53" y="176"/>
                  </a:cubicBezTo>
                  <a:cubicBezTo>
                    <a:pt x="58" y="168"/>
                    <a:pt x="56" y="160"/>
                    <a:pt x="62" y="151"/>
                  </a:cubicBezTo>
                  <a:cubicBezTo>
                    <a:pt x="67" y="142"/>
                    <a:pt x="70" y="130"/>
                    <a:pt x="71" y="119"/>
                  </a:cubicBezTo>
                  <a:cubicBezTo>
                    <a:pt x="72" y="108"/>
                    <a:pt x="67" y="109"/>
                    <a:pt x="72" y="101"/>
                  </a:cubicBezTo>
                  <a:cubicBezTo>
                    <a:pt x="78" y="94"/>
                    <a:pt x="83" y="95"/>
                    <a:pt x="83" y="83"/>
                  </a:cubicBezTo>
                  <a:cubicBezTo>
                    <a:pt x="83" y="72"/>
                    <a:pt x="92" y="59"/>
                    <a:pt x="90" y="56"/>
                  </a:cubicBezTo>
                  <a:cubicBezTo>
                    <a:pt x="88" y="53"/>
                    <a:pt x="85" y="39"/>
                    <a:pt x="85" y="39"/>
                  </a:cubicBezTo>
                  <a:cubicBezTo>
                    <a:pt x="89" y="40"/>
                    <a:pt x="89" y="40"/>
                    <a:pt x="89" y="40"/>
                  </a:cubicBezTo>
                  <a:cubicBezTo>
                    <a:pt x="91" y="45"/>
                    <a:pt x="91" y="45"/>
                    <a:pt x="91" y="45"/>
                  </a:cubicBezTo>
                  <a:cubicBezTo>
                    <a:pt x="91" y="45"/>
                    <a:pt x="97" y="41"/>
                    <a:pt x="94" y="33"/>
                  </a:cubicBezTo>
                  <a:cubicBezTo>
                    <a:pt x="90" y="26"/>
                    <a:pt x="90" y="25"/>
                    <a:pt x="9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7" name="Freeform 227">
              <a:extLst>
                <a:ext uri="{FF2B5EF4-FFF2-40B4-BE49-F238E27FC236}">
                  <a16:creationId xmlns:a16="http://schemas.microsoft.com/office/drawing/2014/main" xmlns="" id="{36E026D3-36E3-42A7-A267-838333D48BD8}"/>
                </a:ext>
              </a:extLst>
            </p:cNvPr>
            <p:cNvSpPr>
              <a:spLocks/>
            </p:cNvSpPr>
            <p:nvPr/>
          </p:nvSpPr>
          <p:spPr bwMode="auto">
            <a:xfrm>
              <a:off x="5990730" y="2476665"/>
              <a:ext cx="46084" cy="86901"/>
            </a:xfrm>
            <a:custGeom>
              <a:avLst/>
              <a:gdLst>
                <a:gd name="T0" fmla="*/ 6 w 27"/>
                <a:gd name="T1" fmla="*/ 0 h 50"/>
                <a:gd name="T2" fmla="*/ 7 w 27"/>
                <a:gd name="T3" fmla="*/ 11 h 50"/>
                <a:gd name="T4" fmla="*/ 2 w 27"/>
                <a:gd name="T5" fmla="*/ 22 h 50"/>
                <a:gd name="T6" fmla="*/ 7 w 27"/>
                <a:gd name="T7" fmla="*/ 38 h 50"/>
                <a:gd name="T8" fmla="*/ 7 w 27"/>
                <a:gd name="T9" fmla="*/ 50 h 50"/>
                <a:gd name="T10" fmla="*/ 26 w 27"/>
                <a:gd name="T11" fmla="*/ 37 h 50"/>
                <a:gd name="T12" fmla="*/ 21 w 27"/>
                <a:gd name="T13" fmla="*/ 17 h 50"/>
                <a:gd name="T14" fmla="*/ 6 w 27"/>
                <a:gd name="T15" fmla="*/ 0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50">
                  <a:moveTo>
                    <a:pt x="6" y="0"/>
                  </a:moveTo>
                  <a:cubicBezTo>
                    <a:pt x="6" y="0"/>
                    <a:pt x="9" y="7"/>
                    <a:pt x="7" y="11"/>
                  </a:cubicBezTo>
                  <a:cubicBezTo>
                    <a:pt x="5" y="15"/>
                    <a:pt x="0" y="17"/>
                    <a:pt x="2" y="22"/>
                  </a:cubicBezTo>
                  <a:cubicBezTo>
                    <a:pt x="3" y="27"/>
                    <a:pt x="7" y="34"/>
                    <a:pt x="7" y="38"/>
                  </a:cubicBezTo>
                  <a:cubicBezTo>
                    <a:pt x="7" y="50"/>
                    <a:pt x="7" y="50"/>
                    <a:pt x="7" y="50"/>
                  </a:cubicBezTo>
                  <a:cubicBezTo>
                    <a:pt x="7" y="50"/>
                    <a:pt x="25" y="47"/>
                    <a:pt x="26" y="37"/>
                  </a:cubicBezTo>
                  <a:cubicBezTo>
                    <a:pt x="27" y="27"/>
                    <a:pt x="25" y="22"/>
                    <a:pt x="21" y="17"/>
                  </a:cubicBezTo>
                  <a:cubicBezTo>
                    <a:pt x="18" y="11"/>
                    <a:pt x="6" y="0"/>
                    <a:pt x="6"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8" name="Freeform 228">
              <a:extLst>
                <a:ext uri="{FF2B5EF4-FFF2-40B4-BE49-F238E27FC236}">
                  <a16:creationId xmlns:a16="http://schemas.microsoft.com/office/drawing/2014/main" xmlns="" id="{7F0C1453-6152-451F-862F-7BF68E062773}"/>
                </a:ext>
              </a:extLst>
            </p:cNvPr>
            <p:cNvSpPr>
              <a:spLocks/>
            </p:cNvSpPr>
            <p:nvPr/>
          </p:nvSpPr>
          <p:spPr bwMode="auto">
            <a:xfrm>
              <a:off x="6916360" y="2916437"/>
              <a:ext cx="67151" cy="42134"/>
            </a:xfrm>
            <a:custGeom>
              <a:avLst/>
              <a:gdLst>
                <a:gd name="T0" fmla="*/ 18 w 38"/>
                <a:gd name="T1" fmla="*/ 4 h 24"/>
                <a:gd name="T2" fmla="*/ 7 w 38"/>
                <a:gd name="T3" fmla="*/ 13 h 24"/>
                <a:gd name="T4" fmla="*/ 0 w 38"/>
                <a:gd name="T5" fmla="*/ 22 h 24"/>
                <a:gd name="T6" fmla="*/ 1 w 38"/>
                <a:gd name="T7" fmla="*/ 24 h 24"/>
                <a:gd name="T8" fmla="*/ 19 w 38"/>
                <a:gd name="T9" fmla="*/ 15 h 24"/>
                <a:gd name="T10" fmla="*/ 38 w 38"/>
                <a:gd name="T11" fmla="*/ 0 h 24"/>
                <a:gd name="T12" fmla="*/ 18 w 38"/>
                <a:gd name="T13" fmla="*/ 4 h 24"/>
              </a:gdLst>
              <a:ahLst/>
              <a:cxnLst>
                <a:cxn ang="0">
                  <a:pos x="T0" y="T1"/>
                </a:cxn>
                <a:cxn ang="0">
                  <a:pos x="T2" y="T3"/>
                </a:cxn>
                <a:cxn ang="0">
                  <a:pos x="T4" y="T5"/>
                </a:cxn>
                <a:cxn ang="0">
                  <a:pos x="T6" y="T7"/>
                </a:cxn>
                <a:cxn ang="0">
                  <a:pos x="T8" y="T9"/>
                </a:cxn>
                <a:cxn ang="0">
                  <a:pos x="T10" y="T11"/>
                </a:cxn>
                <a:cxn ang="0">
                  <a:pos x="T12" y="T13"/>
                </a:cxn>
              </a:cxnLst>
              <a:rect l="0" t="0" r="r" b="b"/>
              <a:pathLst>
                <a:path w="38" h="24">
                  <a:moveTo>
                    <a:pt x="18" y="4"/>
                  </a:moveTo>
                  <a:cubicBezTo>
                    <a:pt x="11" y="3"/>
                    <a:pt x="10" y="7"/>
                    <a:pt x="7" y="13"/>
                  </a:cubicBezTo>
                  <a:cubicBezTo>
                    <a:pt x="4" y="18"/>
                    <a:pt x="0" y="22"/>
                    <a:pt x="0" y="22"/>
                  </a:cubicBezTo>
                  <a:cubicBezTo>
                    <a:pt x="1" y="24"/>
                    <a:pt x="1" y="24"/>
                    <a:pt x="1" y="24"/>
                  </a:cubicBezTo>
                  <a:cubicBezTo>
                    <a:pt x="1" y="24"/>
                    <a:pt x="7" y="22"/>
                    <a:pt x="19" y="15"/>
                  </a:cubicBezTo>
                  <a:cubicBezTo>
                    <a:pt x="32" y="8"/>
                    <a:pt x="38" y="0"/>
                    <a:pt x="38" y="0"/>
                  </a:cubicBezTo>
                  <a:cubicBezTo>
                    <a:pt x="38" y="0"/>
                    <a:pt x="25" y="5"/>
                    <a:pt x="18"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39" name="Freeform 229">
              <a:extLst>
                <a:ext uri="{FF2B5EF4-FFF2-40B4-BE49-F238E27FC236}">
                  <a16:creationId xmlns:a16="http://schemas.microsoft.com/office/drawing/2014/main" xmlns="" id="{FF31C725-1E7C-4397-BFF8-3560221173B3}"/>
                </a:ext>
              </a:extLst>
            </p:cNvPr>
            <p:cNvSpPr>
              <a:spLocks/>
            </p:cNvSpPr>
            <p:nvPr/>
          </p:nvSpPr>
          <p:spPr bwMode="auto">
            <a:xfrm>
              <a:off x="7404852" y="2824269"/>
              <a:ext cx="73734" cy="42134"/>
            </a:xfrm>
            <a:custGeom>
              <a:avLst/>
              <a:gdLst>
                <a:gd name="T0" fmla="*/ 29 w 42"/>
                <a:gd name="T1" fmla="*/ 18 h 24"/>
                <a:gd name="T2" fmla="*/ 32 w 42"/>
                <a:gd name="T3" fmla="*/ 9 h 24"/>
                <a:gd name="T4" fmla="*/ 42 w 42"/>
                <a:gd name="T5" fmla="*/ 7 h 24"/>
                <a:gd name="T6" fmla="*/ 41 w 42"/>
                <a:gd name="T7" fmla="*/ 2 h 24"/>
                <a:gd name="T8" fmla="*/ 38 w 42"/>
                <a:gd name="T9" fmla="*/ 0 h 24"/>
                <a:gd name="T10" fmla="*/ 34 w 42"/>
                <a:gd name="T11" fmla="*/ 1 h 24"/>
                <a:gd name="T12" fmla="*/ 31 w 42"/>
                <a:gd name="T13" fmla="*/ 4 h 24"/>
                <a:gd name="T14" fmla="*/ 23 w 42"/>
                <a:gd name="T15" fmla="*/ 13 h 24"/>
                <a:gd name="T16" fmla="*/ 0 w 42"/>
                <a:gd name="T17" fmla="*/ 17 h 24"/>
                <a:gd name="T18" fmla="*/ 13 w 42"/>
                <a:gd name="T19" fmla="*/ 23 h 24"/>
                <a:gd name="T20" fmla="*/ 29 w 42"/>
                <a:gd name="T21" fmla="*/ 1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2" h="24">
                  <a:moveTo>
                    <a:pt x="29" y="18"/>
                  </a:moveTo>
                  <a:cubicBezTo>
                    <a:pt x="32" y="9"/>
                    <a:pt x="32" y="9"/>
                    <a:pt x="32" y="9"/>
                  </a:cubicBezTo>
                  <a:cubicBezTo>
                    <a:pt x="42" y="7"/>
                    <a:pt x="42" y="7"/>
                    <a:pt x="42" y="7"/>
                  </a:cubicBezTo>
                  <a:cubicBezTo>
                    <a:pt x="41" y="2"/>
                    <a:pt x="41" y="2"/>
                    <a:pt x="41" y="2"/>
                  </a:cubicBezTo>
                  <a:cubicBezTo>
                    <a:pt x="38" y="0"/>
                    <a:pt x="38" y="0"/>
                    <a:pt x="38" y="0"/>
                  </a:cubicBezTo>
                  <a:cubicBezTo>
                    <a:pt x="34" y="1"/>
                    <a:pt x="34" y="1"/>
                    <a:pt x="34" y="1"/>
                  </a:cubicBezTo>
                  <a:cubicBezTo>
                    <a:pt x="31" y="4"/>
                    <a:pt x="31" y="4"/>
                    <a:pt x="31" y="4"/>
                  </a:cubicBezTo>
                  <a:cubicBezTo>
                    <a:pt x="31" y="4"/>
                    <a:pt x="28" y="8"/>
                    <a:pt x="23" y="13"/>
                  </a:cubicBezTo>
                  <a:cubicBezTo>
                    <a:pt x="17" y="17"/>
                    <a:pt x="0" y="17"/>
                    <a:pt x="0" y="17"/>
                  </a:cubicBezTo>
                  <a:cubicBezTo>
                    <a:pt x="0" y="17"/>
                    <a:pt x="2" y="22"/>
                    <a:pt x="13" y="23"/>
                  </a:cubicBezTo>
                  <a:cubicBezTo>
                    <a:pt x="23" y="24"/>
                    <a:pt x="29" y="18"/>
                    <a:pt x="29"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40" name="Freeform 230">
              <a:extLst>
                <a:ext uri="{FF2B5EF4-FFF2-40B4-BE49-F238E27FC236}">
                  <a16:creationId xmlns:a16="http://schemas.microsoft.com/office/drawing/2014/main" xmlns="" id="{DF743161-994D-4075-8334-C6A09C32304B}"/>
                </a:ext>
              </a:extLst>
            </p:cNvPr>
            <p:cNvSpPr>
              <a:spLocks/>
            </p:cNvSpPr>
            <p:nvPr/>
          </p:nvSpPr>
          <p:spPr bwMode="auto">
            <a:xfrm>
              <a:off x="5352135" y="1465454"/>
              <a:ext cx="164586" cy="288354"/>
            </a:xfrm>
            <a:custGeom>
              <a:avLst/>
              <a:gdLst>
                <a:gd name="T0" fmla="*/ 61 w 95"/>
                <a:gd name="T1" fmla="*/ 4 h 166"/>
                <a:gd name="T2" fmla="*/ 44 w 95"/>
                <a:gd name="T3" fmla="*/ 6 h 166"/>
                <a:gd name="T4" fmla="*/ 24 w 95"/>
                <a:gd name="T5" fmla="*/ 16 h 166"/>
                <a:gd name="T6" fmla="*/ 14 w 95"/>
                <a:gd name="T7" fmla="*/ 18 h 166"/>
                <a:gd name="T8" fmla="*/ 11 w 95"/>
                <a:gd name="T9" fmla="*/ 19 h 166"/>
                <a:gd name="T10" fmla="*/ 7 w 95"/>
                <a:gd name="T11" fmla="*/ 32 h 166"/>
                <a:gd name="T12" fmla="*/ 4 w 95"/>
                <a:gd name="T13" fmla="*/ 37 h 166"/>
                <a:gd name="T14" fmla="*/ 0 w 95"/>
                <a:gd name="T15" fmla="*/ 44 h 166"/>
                <a:gd name="T16" fmla="*/ 8 w 95"/>
                <a:gd name="T17" fmla="*/ 55 h 166"/>
                <a:gd name="T18" fmla="*/ 12 w 95"/>
                <a:gd name="T19" fmla="*/ 57 h 166"/>
                <a:gd name="T20" fmla="*/ 19 w 95"/>
                <a:gd name="T21" fmla="*/ 86 h 166"/>
                <a:gd name="T22" fmla="*/ 35 w 95"/>
                <a:gd name="T23" fmla="*/ 107 h 166"/>
                <a:gd name="T24" fmla="*/ 43 w 95"/>
                <a:gd name="T25" fmla="*/ 111 h 166"/>
                <a:gd name="T26" fmla="*/ 35 w 95"/>
                <a:gd name="T27" fmla="*/ 111 h 166"/>
                <a:gd name="T28" fmla="*/ 30 w 95"/>
                <a:gd name="T29" fmla="*/ 130 h 166"/>
                <a:gd name="T30" fmla="*/ 26 w 95"/>
                <a:gd name="T31" fmla="*/ 137 h 166"/>
                <a:gd name="T32" fmla="*/ 34 w 95"/>
                <a:gd name="T33" fmla="*/ 155 h 166"/>
                <a:gd name="T34" fmla="*/ 45 w 95"/>
                <a:gd name="T35" fmla="*/ 159 h 166"/>
                <a:gd name="T36" fmla="*/ 72 w 95"/>
                <a:gd name="T37" fmla="*/ 164 h 166"/>
                <a:gd name="T38" fmla="*/ 81 w 95"/>
                <a:gd name="T39" fmla="*/ 163 h 166"/>
                <a:gd name="T40" fmla="*/ 79 w 95"/>
                <a:gd name="T41" fmla="*/ 143 h 166"/>
                <a:gd name="T42" fmla="*/ 69 w 95"/>
                <a:gd name="T43" fmla="*/ 113 h 166"/>
                <a:gd name="T44" fmla="*/ 72 w 95"/>
                <a:gd name="T45" fmla="*/ 107 h 166"/>
                <a:gd name="T46" fmla="*/ 75 w 95"/>
                <a:gd name="T47" fmla="*/ 103 h 166"/>
                <a:gd name="T48" fmla="*/ 89 w 95"/>
                <a:gd name="T49" fmla="*/ 107 h 166"/>
                <a:gd name="T50" fmla="*/ 94 w 95"/>
                <a:gd name="T51" fmla="*/ 99 h 166"/>
                <a:gd name="T52" fmla="*/ 77 w 95"/>
                <a:gd name="T53" fmla="*/ 85 h 166"/>
                <a:gd name="T54" fmla="*/ 71 w 95"/>
                <a:gd name="T55" fmla="*/ 91 h 166"/>
                <a:gd name="T56" fmla="*/ 68 w 95"/>
                <a:gd name="T57" fmla="*/ 94 h 166"/>
                <a:gd name="T58" fmla="*/ 70 w 95"/>
                <a:gd name="T59" fmla="*/ 74 h 166"/>
                <a:gd name="T60" fmla="*/ 58 w 95"/>
                <a:gd name="T61" fmla="*/ 66 h 166"/>
                <a:gd name="T62" fmla="*/ 49 w 95"/>
                <a:gd name="T63" fmla="*/ 54 h 166"/>
                <a:gd name="T64" fmla="*/ 40 w 95"/>
                <a:gd name="T65" fmla="*/ 45 h 166"/>
                <a:gd name="T66" fmla="*/ 52 w 95"/>
                <a:gd name="T67" fmla="*/ 45 h 166"/>
                <a:gd name="T68" fmla="*/ 54 w 95"/>
                <a:gd name="T69" fmla="*/ 37 h 166"/>
                <a:gd name="T70" fmla="*/ 61 w 95"/>
                <a:gd name="T71" fmla="*/ 35 h 166"/>
                <a:gd name="T72" fmla="*/ 78 w 95"/>
                <a:gd name="T73" fmla="*/ 33 h 166"/>
                <a:gd name="T74" fmla="*/ 93 w 95"/>
                <a:gd name="T75" fmla="*/ 36 h 166"/>
                <a:gd name="T76" fmla="*/ 95 w 95"/>
                <a:gd name="T77" fmla="*/ 32 h 166"/>
                <a:gd name="T78" fmla="*/ 88 w 95"/>
                <a:gd name="T79" fmla="*/ 22 h 166"/>
                <a:gd name="T80" fmla="*/ 80 w 95"/>
                <a:gd name="T81" fmla="*/ 11 h 166"/>
                <a:gd name="T82" fmla="*/ 76 w 95"/>
                <a:gd name="T83" fmla="*/ 6 h 166"/>
                <a:gd name="T84" fmla="*/ 70 w 95"/>
                <a:gd name="T85" fmla="*/ 1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66">
                  <a:moveTo>
                    <a:pt x="70" y="1"/>
                  </a:moveTo>
                  <a:cubicBezTo>
                    <a:pt x="67" y="1"/>
                    <a:pt x="67" y="1"/>
                    <a:pt x="67" y="1"/>
                  </a:cubicBezTo>
                  <a:cubicBezTo>
                    <a:pt x="61" y="4"/>
                    <a:pt x="61" y="4"/>
                    <a:pt x="61" y="4"/>
                  </a:cubicBezTo>
                  <a:cubicBezTo>
                    <a:pt x="60" y="1"/>
                    <a:pt x="60" y="1"/>
                    <a:pt x="60" y="1"/>
                  </a:cubicBezTo>
                  <a:cubicBezTo>
                    <a:pt x="50" y="0"/>
                    <a:pt x="50" y="0"/>
                    <a:pt x="50" y="0"/>
                  </a:cubicBezTo>
                  <a:cubicBezTo>
                    <a:pt x="44" y="6"/>
                    <a:pt x="44" y="6"/>
                    <a:pt x="44" y="6"/>
                  </a:cubicBezTo>
                  <a:cubicBezTo>
                    <a:pt x="23" y="11"/>
                    <a:pt x="23" y="11"/>
                    <a:pt x="23" y="11"/>
                  </a:cubicBezTo>
                  <a:cubicBezTo>
                    <a:pt x="28" y="14"/>
                    <a:pt x="28" y="14"/>
                    <a:pt x="28" y="14"/>
                  </a:cubicBezTo>
                  <a:cubicBezTo>
                    <a:pt x="24" y="16"/>
                    <a:pt x="24" y="16"/>
                    <a:pt x="24" y="16"/>
                  </a:cubicBezTo>
                  <a:cubicBezTo>
                    <a:pt x="20" y="23"/>
                    <a:pt x="20" y="23"/>
                    <a:pt x="20" y="23"/>
                  </a:cubicBezTo>
                  <a:cubicBezTo>
                    <a:pt x="16" y="23"/>
                    <a:pt x="16" y="23"/>
                    <a:pt x="16" y="23"/>
                  </a:cubicBezTo>
                  <a:cubicBezTo>
                    <a:pt x="16" y="23"/>
                    <a:pt x="14" y="19"/>
                    <a:pt x="14" y="18"/>
                  </a:cubicBezTo>
                  <a:cubicBezTo>
                    <a:pt x="14" y="18"/>
                    <a:pt x="14" y="16"/>
                    <a:pt x="14" y="16"/>
                  </a:cubicBezTo>
                  <a:cubicBezTo>
                    <a:pt x="9" y="15"/>
                    <a:pt x="9" y="15"/>
                    <a:pt x="9" y="15"/>
                  </a:cubicBezTo>
                  <a:cubicBezTo>
                    <a:pt x="11" y="19"/>
                    <a:pt x="11" y="19"/>
                    <a:pt x="11" y="19"/>
                  </a:cubicBezTo>
                  <a:cubicBezTo>
                    <a:pt x="10" y="25"/>
                    <a:pt x="10" y="25"/>
                    <a:pt x="10" y="25"/>
                  </a:cubicBezTo>
                  <a:cubicBezTo>
                    <a:pt x="9" y="25"/>
                    <a:pt x="9" y="25"/>
                    <a:pt x="9" y="25"/>
                  </a:cubicBezTo>
                  <a:cubicBezTo>
                    <a:pt x="7" y="32"/>
                    <a:pt x="7" y="32"/>
                    <a:pt x="7" y="32"/>
                  </a:cubicBezTo>
                  <a:cubicBezTo>
                    <a:pt x="6" y="33"/>
                    <a:pt x="6" y="33"/>
                    <a:pt x="6" y="33"/>
                  </a:cubicBezTo>
                  <a:cubicBezTo>
                    <a:pt x="5" y="36"/>
                    <a:pt x="5" y="36"/>
                    <a:pt x="5" y="36"/>
                  </a:cubicBezTo>
                  <a:cubicBezTo>
                    <a:pt x="4" y="37"/>
                    <a:pt x="4" y="37"/>
                    <a:pt x="4" y="37"/>
                  </a:cubicBezTo>
                  <a:cubicBezTo>
                    <a:pt x="3" y="38"/>
                    <a:pt x="3" y="38"/>
                    <a:pt x="3" y="38"/>
                  </a:cubicBezTo>
                  <a:cubicBezTo>
                    <a:pt x="2" y="41"/>
                    <a:pt x="2" y="41"/>
                    <a:pt x="2" y="41"/>
                  </a:cubicBezTo>
                  <a:cubicBezTo>
                    <a:pt x="0" y="44"/>
                    <a:pt x="0" y="44"/>
                    <a:pt x="0" y="44"/>
                  </a:cubicBezTo>
                  <a:cubicBezTo>
                    <a:pt x="1" y="47"/>
                    <a:pt x="1" y="47"/>
                    <a:pt x="1" y="47"/>
                  </a:cubicBezTo>
                  <a:cubicBezTo>
                    <a:pt x="3" y="47"/>
                    <a:pt x="3" y="47"/>
                    <a:pt x="3" y="47"/>
                  </a:cubicBezTo>
                  <a:cubicBezTo>
                    <a:pt x="8" y="55"/>
                    <a:pt x="8" y="55"/>
                    <a:pt x="8" y="55"/>
                  </a:cubicBezTo>
                  <a:cubicBezTo>
                    <a:pt x="8" y="55"/>
                    <a:pt x="9" y="62"/>
                    <a:pt x="9" y="60"/>
                  </a:cubicBezTo>
                  <a:cubicBezTo>
                    <a:pt x="9" y="58"/>
                    <a:pt x="11" y="55"/>
                    <a:pt x="11" y="55"/>
                  </a:cubicBezTo>
                  <a:cubicBezTo>
                    <a:pt x="12" y="57"/>
                    <a:pt x="12" y="57"/>
                    <a:pt x="12" y="57"/>
                  </a:cubicBezTo>
                  <a:cubicBezTo>
                    <a:pt x="10" y="64"/>
                    <a:pt x="10" y="64"/>
                    <a:pt x="10" y="64"/>
                  </a:cubicBezTo>
                  <a:cubicBezTo>
                    <a:pt x="10" y="64"/>
                    <a:pt x="9" y="69"/>
                    <a:pt x="10" y="68"/>
                  </a:cubicBezTo>
                  <a:cubicBezTo>
                    <a:pt x="11" y="68"/>
                    <a:pt x="19" y="86"/>
                    <a:pt x="19" y="86"/>
                  </a:cubicBezTo>
                  <a:cubicBezTo>
                    <a:pt x="19" y="86"/>
                    <a:pt x="19" y="85"/>
                    <a:pt x="21" y="87"/>
                  </a:cubicBezTo>
                  <a:cubicBezTo>
                    <a:pt x="22" y="88"/>
                    <a:pt x="34" y="106"/>
                    <a:pt x="34" y="106"/>
                  </a:cubicBezTo>
                  <a:cubicBezTo>
                    <a:pt x="35" y="107"/>
                    <a:pt x="35" y="107"/>
                    <a:pt x="35" y="107"/>
                  </a:cubicBezTo>
                  <a:cubicBezTo>
                    <a:pt x="38" y="106"/>
                    <a:pt x="38" y="106"/>
                    <a:pt x="38" y="106"/>
                  </a:cubicBezTo>
                  <a:cubicBezTo>
                    <a:pt x="41" y="107"/>
                    <a:pt x="41" y="107"/>
                    <a:pt x="41" y="107"/>
                  </a:cubicBezTo>
                  <a:cubicBezTo>
                    <a:pt x="43" y="111"/>
                    <a:pt x="43" y="111"/>
                    <a:pt x="43" y="111"/>
                  </a:cubicBezTo>
                  <a:cubicBezTo>
                    <a:pt x="41" y="110"/>
                    <a:pt x="41" y="110"/>
                    <a:pt x="41" y="110"/>
                  </a:cubicBezTo>
                  <a:cubicBezTo>
                    <a:pt x="38" y="110"/>
                    <a:pt x="38" y="110"/>
                    <a:pt x="38" y="110"/>
                  </a:cubicBezTo>
                  <a:cubicBezTo>
                    <a:pt x="38" y="110"/>
                    <a:pt x="35" y="111"/>
                    <a:pt x="35" y="111"/>
                  </a:cubicBezTo>
                  <a:cubicBezTo>
                    <a:pt x="35" y="112"/>
                    <a:pt x="33" y="115"/>
                    <a:pt x="33" y="115"/>
                  </a:cubicBezTo>
                  <a:cubicBezTo>
                    <a:pt x="32" y="124"/>
                    <a:pt x="32" y="124"/>
                    <a:pt x="32" y="124"/>
                  </a:cubicBezTo>
                  <a:cubicBezTo>
                    <a:pt x="30" y="130"/>
                    <a:pt x="30" y="130"/>
                    <a:pt x="30" y="130"/>
                  </a:cubicBezTo>
                  <a:cubicBezTo>
                    <a:pt x="27" y="128"/>
                    <a:pt x="27" y="128"/>
                    <a:pt x="27" y="128"/>
                  </a:cubicBezTo>
                  <a:cubicBezTo>
                    <a:pt x="26" y="130"/>
                    <a:pt x="26" y="130"/>
                    <a:pt x="26" y="130"/>
                  </a:cubicBezTo>
                  <a:cubicBezTo>
                    <a:pt x="26" y="137"/>
                    <a:pt x="26" y="137"/>
                    <a:pt x="26" y="137"/>
                  </a:cubicBezTo>
                  <a:cubicBezTo>
                    <a:pt x="28" y="146"/>
                    <a:pt x="28" y="146"/>
                    <a:pt x="28" y="146"/>
                  </a:cubicBezTo>
                  <a:cubicBezTo>
                    <a:pt x="28" y="152"/>
                    <a:pt x="28" y="152"/>
                    <a:pt x="28" y="152"/>
                  </a:cubicBezTo>
                  <a:cubicBezTo>
                    <a:pt x="34" y="155"/>
                    <a:pt x="34" y="155"/>
                    <a:pt x="34" y="155"/>
                  </a:cubicBezTo>
                  <a:cubicBezTo>
                    <a:pt x="40" y="154"/>
                    <a:pt x="40" y="154"/>
                    <a:pt x="40" y="154"/>
                  </a:cubicBezTo>
                  <a:cubicBezTo>
                    <a:pt x="42" y="155"/>
                    <a:pt x="42" y="155"/>
                    <a:pt x="42" y="155"/>
                  </a:cubicBezTo>
                  <a:cubicBezTo>
                    <a:pt x="45" y="159"/>
                    <a:pt x="45" y="159"/>
                    <a:pt x="45" y="159"/>
                  </a:cubicBezTo>
                  <a:cubicBezTo>
                    <a:pt x="51" y="163"/>
                    <a:pt x="51" y="163"/>
                    <a:pt x="51" y="163"/>
                  </a:cubicBezTo>
                  <a:cubicBezTo>
                    <a:pt x="60" y="166"/>
                    <a:pt x="60" y="166"/>
                    <a:pt x="60" y="166"/>
                  </a:cubicBezTo>
                  <a:cubicBezTo>
                    <a:pt x="72" y="164"/>
                    <a:pt x="72" y="164"/>
                    <a:pt x="72" y="164"/>
                  </a:cubicBezTo>
                  <a:cubicBezTo>
                    <a:pt x="81" y="160"/>
                    <a:pt x="81" y="160"/>
                    <a:pt x="81" y="160"/>
                  </a:cubicBezTo>
                  <a:cubicBezTo>
                    <a:pt x="80" y="162"/>
                    <a:pt x="80" y="162"/>
                    <a:pt x="80" y="162"/>
                  </a:cubicBezTo>
                  <a:cubicBezTo>
                    <a:pt x="81" y="163"/>
                    <a:pt x="81" y="163"/>
                    <a:pt x="81" y="163"/>
                  </a:cubicBezTo>
                  <a:cubicBezTo>
                    <a:pt x="86" y="162"/>
                    <a:pt x="86" y="162"/>
                    <a:pt x="86" y="162"/>
                  </a:cubicBezTo>
                  <a:cubicBezTo>
                    <a:pt x="86" y="156"/>
                    <a:pt x="86" y="156"/>
                    <a:pt x="86" y="156"/>
                  </a:cubicBezTo>
                  <a:cubicBezTo>
                    <a:pt x="79" y="143"/>
                    <a:pt x="79" y="143"/>
                    <a:pt x="79" y="143"/>
                  </a:cubicBezTo>
                  <a:cubicBezTo>
                    <a:pt x="86" y="132"/>
                    <a:pt x="86" y="132"/>
                    <a:pt x="86" y="132"/>
                  </a:cubicBezTo>
                  <a:cubicBezTo>
                    <a:pt x="81" y="126"/>
                    <a:pt x="81" y="126"/>
                    <a:pt x="81" y="126"/>
                  </a:cubicBezTo>
                  <a:cubicBezTo>
                    <a:pt x="69" y="113"/>
                    <a:pt x="69" y="113"/>
                    <a:pt x="69" y="113"/>
                  </a:cubicBezTo>
                  <a:cubicBezTo>
                    <a:pt x="68" y="109"/>
                    <a:pt x="68" y="109"/>
                    <a:pt x="68" y="109"/>
                  </a:cubicBezTo>
                  <a:cubicBezTo>
                    <a:pt x="69" y="105"/>
                    <a:pt x="69" y="105"/>
                    <a:pt x="69" y="105"/>
                  </a:cubicBezTo>
                  <a:cubicBezTo>
                    <a:pt x="72" y="107"/>
                    <a:pt x="72" y="107"/>
                    <a:pt x="72" y="107"/>
                  </a:cubicBezTo>
                  <a:cubicBezTo>
                    <a:pt x="73" y="104"/>
                    <a:pt x="73" y="104"/>
                    <a:pt x="73" y="104"/>
                  </a:cubicBezTo>
                  <a:cubicBezTo>
                    <a:pt x="72" y="101"/>
                    <a:pt x="72" y="101"/>
                    <a:pt x="72" y="101"/>
                  </a:cubicBezTo>
                  <a:cubicBezTo>
                    <a:pt x="75" y="103"/>
                    <a:pt x="75" y="103"/>
                    <a:pt x="75" y="103"/>
                  </a:cubicBezTo>
                  <a:cubicBezTo>
                    <a:pt x="75" y="103"/>
                    <a:pt x="76" y="104"/>
                    <a:pt x="79" y="105"/>
                  </a:cubicBezTo>
                  <a:cubicBezTo>
                    <a:pt x="82" y="105"/>
                    <a:pt x="87" y="106"/>
                    <a:pt x="87" y="106"/>
                  </a:cubicBezTo>
                  <a:cubicBezTo>
                    <a:pt x="89" y="107"/>
                    <a:pt x="89" y="107"/>
                    <a:pt x="89" y="107"/>
                  </a:cubicBezTo>
                  <a:cubicBezTo>
                    <a:pt x="88" y="104"/>
                    <a:pt x="88" y="104"/>
                    <a:pt x="88" y="104"/>
                  </a:cubicBezTo>
                  <a:cubicBezTo>
                    <a:pt x="91" y="103"/>
                    <a:pt x="91" y="103"/>
                    <a:pt x="91" y="103"/>
                  </a:cubicBezTo>
                  <a:cubicBezTo>
                    <a:pt x="94" y="99"/>
                    <a:pt x="94" y="99"/>
                    <a:pt x="94" y="99"/>
                  </a:cubicBezTo>
                  <a:cubicBezTo>
                    <a:pt x="86" y="92"/>
                    <a:pt x="86" y="92"/>
                    <a:pt x="86" y="92"/>
                  </a:cubicBezTo>
                  <a:cubicBezTo>
                    <a:pt x="82" y="84"/>
                    <a:pt x="82" y="84"/>
                    <a:pt x="82" y="84"/>
                  </a:cubicBezTo>
                  <a:cubicBezTo>
                    <a:pt x="77" y="85"/>
                    <a:pt x="77" y="85"/>
                    <a:pt x="77" y="85"/>
                  </a:cubicBezTo>
                  <a:cubicBezTo>
                    <a:pt x="72" y="88"/>
                    <a:pt x="72" y="88"/>
                    <a:pt x="72" y="88"/>
                  </a:cubicBezTo>
                  <a:cubicBezTo>
                    <a:pt x="71" y="90"/>
                    <a:pt x="71" y="90"/>
                    <a:pt x="71" y="90"/>
                  </a:cubicBezTo>
                  <a:cubicBezTo>
                    <a:pt x="71" y="91"/>
                    <a:pt x="71" y="91"/>
                    <a:pt x="71" y="91"/>
                  </a:cubicBezTo>
                  <a:cubicBezTo>
                    <a:pt x="72" y="93"/>
                    <a:pt x="72" y="93"/>
                    <a:pt x="72" y="93"/>
                  </a:cubicBezTo>
                  <a:cubicBezTo>
                    <a:pt x="72" y="98"/>
                    <a:pt x="72" y="98"/>
                    <a:pt x="72" y="98"/>
                  </a:cubicBezTo>
                  <a:cubicBezTo>
                    <a:pt x="68" y="94"/>
                    <a:pt x="68" y="94"/>
                    <a:pt x="68" y="94"/>
                  </a:cubicBezTo>
                  <a:cubicBezTo>
                    <a:pt x="68" y="94"/>
                    <a:pt x="66" y="85"/>
                    <a:pt x="66" y="85"/>
                  </a:cubicBezTo>
                  <a:cubicBezTo>
                    <a:pt x="67" y="85"/>
                    <a:pt x="67" y="80"/>
                    <a:pt x="67" y="80"/>
                  </a:cubicBezTo>
                  <a:cubicBezTo>
                    <a:pt x="70" y="74"/>
                    <a:pt x="70" y="74"/>
                    <a:pt x="70" y="74"/>
                  </a:cubicBezTo>
                  <a:cubicBezTo>
                    <a:pt x="65" y="72"/>
                    <a:pt x="65" y="72"/>
                    <a:pt x="65" y="72"/>
                  </a:cubicBezTo>
                  <a:cubicBezTo>
                    <a:pt x="61" y="70"/>
                    <a:pt x="61" y="70"/>
                    <a:pt x="61" y="70"/>
                  </a:cubicBezTo>
                  <a:cubicBezTo>
                    <a:pt x="58" y="66"/>
                    <a:pt x="58" y="66"/>
                    <a:pt x="58" y="66"/>
                  </a:cubicBezTo>
                  <a:cubicBezTo>
                    <a:pt x="58" y="66"/>
                    <a:pt x="54" y="68"/>
                    <a:pt x="54" y="67"/>
                  </a:cubicBezTo>
                  <a:cubicBezTo>
                    <a:pt x="54" y="66"/>
                    <a:pt x="53" y="58"/>
                    <a:pt x="53" y="58"/>
                  </a:cubicBezTo>
                  <a:cubicBezTo>
                    <a:pt x="49" y="54"/>
                    <a:pt x="49" y="54"/>
                    <a:pt x="49" y="54"/>
                  </a:cubicBezTo>
                  <a:cubicBezTo>
                    <a:pt x="48" y="50"/>
                    <a:pt x="48" y="50"/>
                    <a:pt x="48" y="50"/>
                  </a:cubicBezTo>
                  <a:cubicBezTo>
                    <a:pt x="42" y="48"/>
                    <a:pt x="42" y="48"/>
                    <a:pt x="42" y="48"/>
                  </a:cubicBezTo>
                  <a:cubicBezTo>
                    <a:pt x="40" y="45"/>
                    <a:pt x="40" y="45"/>
                    <a:pt x="40" y="45"/>
                  </a:cubicBezTo>
                  <a:cubicBezTo>
                    <a:pt x="45" y="43"/>
                    <a:pt x="45" y="43"/>
                    <a:pt x="45" y="43"/>
                  </a:cubicBezTo>
                  <a:cubicBezTo>
                    <a:pt x="48" y="44"/>
                    <a:pt x="48" y="44"/>
                    <a:pt x="48" y="44"/>
                  </a:cubicBezTo>
                  <a:cubicBezTo>
                    <a:pt x="52" y="45"/>
                    <a:pt x="52" y="45"/>
                    <a:pt x="52" y="45"/>
                  </a:cubicBezTo>
                  <a:cubicBezTo>
                    <a:pt x="54" y="44"/>
                    <a:pt x="54" y="44"/>
                    <a:pt x="54" y="44"/>
                  </a:cubicBezTo>
                  <a:cubicBezTo>
                    <a:pt x="56" y="45"/>
                    <a:pt x="56" y="45"/>
                    <a:pt x="56" y="45"/>
                  </a:cubicBezTo>
                  <a:cubicBezTo>
                    <a:pt x="56" y="45"/>
                    <a:pt x="51" y="38"/>
                    <a:pt x="54" y="37"/>
                  </a:cubicBezTo>
                  <a:cubicBezTo>
                    <a:pt x="56" y="35"/>
                    <a:pt x="58" y="33"/>
                    <a:pt x="58" y="33"/>
                  </a:cubicBezTo>
                  <a:cubicBezTo>
                    <a:pt x="58" y="35"/>
                    <a:pt x="58" y="35"/>
                    <a:pt x="58" y="35"/>
                  </a:cubicBezTo>
                  <a:cubicBezTo>
                    <a:pt x="61" y="35"/>
                    <a:pt x="61" y="35"/>
                    <a:pt x="61" y="35"/>
                  </a:cubicBezTo>
                  <a:cubicBezTo>
                    <a:pt x="61" y="35"/>
                    <a:pt x="55" y="32"/>
                    <a:pt x="64" y="31"/>
                  </a:cubicBezTo>
                  <a:cubicBezTo>
                    <a:pt x="74" y="30"/>
                    <a:pt x="69" y="31"/>
                    <a:pt x="71" y="32"/>
                  </a:cubicBezTo>
                  <a:cubicBezTo>
                    <a:pt x="73" y="33"/>
                    <a:pt x="78" y="33"/>
                    <a:pt x="78" y="33"/>
                  </a:cubicBezTo>
                  <a:cubicBezTo>
                    <a:pt x="80" y="32"/>
                    <a:pt x="80" y="32"/>
                    <a:pt x="80" y="32"/>
                  </a:cubicBezTo>
                  <a:cubicBezTo>
                    <a:pt x="80" y="32"/>
                    <a:pt x="82" y="33"/>
                    <a:pt x="84" y="34"/>
                  </a:cubicBezTo>
                  <a:cubicBezTo>
                    <a:pt x="86" y="34"/>
                    <a:pt x="93" y="36"/>
                    <a:pt x="93" y="36"/>
                  </a:cubicBezTo>
                  <a:cubicBezTo>
                    <a:pt x="94" y="34"/>
                    <a:pt x="94" y="34"/>
                    <a:pt x="94" y="34"/>
                  </a:cubicBezTo>
                  <a:cubicBezTo>
                    <a:pt x="93" y="32"/>
                    <a:pt x="93" y="32"/>
                    <a:pt x="93" y="32"/>
                  </a:cubicBezTo>
                  <a:cubicBezTo>
                    <a:pt x="95" y="32"/>
                    <a:pt x="95" y="32"/>
                    <a:pt x="95" y="32"/>
                  </a:cubicBezTo>
                  <a:cubicBezTo>
                    <a:pt x="92" y="26"/>
                    <a:pt x="92" y="26"/>
                    <a:pt x="92" y="26"/>
                  </a:cubicBezTo>
                  <a:cubicBezTo>
                    <a:pt x="92" y="26"/>
                    <a:pt x="89" y="25"/>
                    <a:pt x="89" y="25"/>
                  </a:cubicBezTo>
                  <a:cubicBezTo>
                    <a:pt x="89" y="24"/>
                    <a:pt x="89" y="22"/>
                    <a:pt x="88" y="22"/>
                  </a:cubicBezTo>
                  <a:cubicBezTo>
                    <a:pt x="88" y="21"/>
                    <a:pt x="85" y="21"/>
                    <a:pt x="85" y="21"/>
                  </a:cubicBezTo>
                  <a:cubicBezTo>
                    <a:pt x="82" y="13"/>
                    <a:pt x="82" y="13"/>
                    <a:pt x="82" y="13"/>
                  </a:cubicBezTo>
                  <a:cubicBezTo>
                    <a:pt x="80" y="11"/>
                    <a:pt x="80" y="11"/>
                    <a:pt x="80" y="11"/>
                  </a:cubicBezTo>
                  <a:cubicBezTo>
                    <a:pt x="78" y="9"/>
                    <a:pt x="78" y="9"/>
                    <a:pt x="78" y="9"/>
                  </a:cubicBezTo>
                  <a:cubicBezTo>
                    <a:pt x="77" y="9"/>
                    <a:pt x="77" y="9"/>
                    <a:pt x="77" y="9"/>
                  </a:cubicBezTo>
                  <a:cubicBezTo>
                    <a:pt x="76" y="6"/>
                    <a:pt x="76" y="6"/>
                    <a:pt x="76" y="6"/>
                  </a:cubicBezTo>
                  <a:cubicBezTo>
                    <a:pt x="72" y="3"/>
                    <a:pt x="72" y="3"/>
                    <a:pt x="72" y="3"/>
                  </a:cubicBezTo>
                  <a:cubicBezTo>
                    <a:pt x="70" y="3"/>
                    <a:pt x="70" y="3"/>
                    <a:pt x="70" y="3"/>
                  </a:cubicBezTo>
                  <a:lnTo>
                    <a:pt x="7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sp>
        <p:nvSpPr>
          <p:cNvPr id="2" name="Title 1">
            <a:extLst>
              <a:ext uri="{FF2B5EF4-FFF2-40B4-BE49-F238E27FC236}">
                <a16:creationId xmlns:a16="http://schemas.microsoft.com/office/drawing/2014/main" xmlns="" id="{6165EA5E-48FA-41D7-943C-EE6B69773517}"/>
              </a:ext>
            </a:extLst>
          </p:cNvPr>
          <p:cNvSpPr>
            <a:spLocks noGrp="1"/>
          </p:cNvSpPr>
          <p:nvPr>
            <p:ph type="title"/>
          </p:nvPr>
        </p:nvSpPr>
        <p:spPr/>
        <p:txBody>
          <a:bodyPr/>
          <a:lstStyle/>
          <a:p>
            <a:r>
              <a:rPr lang="en-US" dirty="0"/>
              <a:t>Background: Cash Management and Wire Transfers (2/3)</a:t>
            </a:r>
            <a:endParaRPr lang="en-AU" dirty="0"/>
          </a:p>
        </p:txBody>
      </p:sp>
      <p:sp>
        <p:nvSpPr>
          <p:cNvPr id="3" name="Slide Number Placeholder 2">
            <a:extLst>
              <a:ext uri="{FF2B5EF4-FFF2-40B4-BE49-F238E27FC236}">
                <a16:creationId xmlns:a16="http://schemas.microsoft.com/office/drawing/2014/main" xmlns="" id="{54FDA327-CA3A-4F6A-B83D-E7BB5569114B}"/>
              </a:ext>
            </a:extLst>
          </p:cNvPr>
          <p:cNvSpPr>
            <a:spLocks noGrp="1"/>
          </p:cNvSpPr>
          <p:nvPr>
            <p:ph type="sldNum" sz="quarter" idx="11"/>
          </p:nvPr>
        </p:nvSpPr>
        <p:spPr/>
        <p:txBody>
          <a:bodyPr/>
          <a:lstStyle/>
          <a:p>
            <a:fld id="{1C026648-BCB3-47E3-8128-611D1202DC8A}" type="slidenum">
              <a:rPr lang="en-US" smtClean="0"/>
              <a:pPr/>
              <a:t>9</a:t>
            </a:fld>
            <a:endParaRPr lang="en-US" dirty="0"/>
          </a:p>
        </p:txBody>
      </p:sp>
      <p:graphicFrame>
        <p:nvGraphicFramePr>
          <p:cNvPr id="4" name="Chart 3">
            <a:extLst>
              <a:ext uri="{FF2B5EF4-FFF2-40B4-BE49-F238E27FC236}">
                <a16:creationId xmlns:a16="http://schemas.microsoft.com/office/drawing/2014/main" xmlns="" id="{43DDDD17-CAE8-4559-905E-1551F36D4B68}"/>
              </a:ext>
            </a:extLst>
          </p:cNvPr>
          <p:cNvGraphicFramePr>
            <a:graphicFrameLocks/>
          </p:cNvGraphicFramePr>
          <p:nvPr/>
        </p:nvGraphicFramePr>
        <p:xfrm>
          <a:off x="3750814" y="1597237"/>
          <a:ext cx="4972050" cy="2900363"/>
        </p:xfrm>
        <a:graphic>
          <a:graphicData uri="http://schemas.openxmlformats.org/drawingml/2006/chart">
            <c:chart xmlns:c="http://schemas.openxmlformats.org/drawingml/2006/chart" xmlns:r="http://schemas.openxmlformats.org/officeDocument/2006/relationships" r:id="rId2"/>
          </a:graphicData>
        </a:graphic>
      </p:graphicFrame>
      <p:sp>
        <p:nvSpPr>
          <p:cNvPr id="41" name="Round Same Side Corner Rectangle 2">
            <a:extLst>
              <a:ext uri="{FF2B5EF4-FFF2-40B4-BE49-F238E27FC236}">
                <a16:creationId xmlns:a16="http://schemas.microsoft.com/office/drawing/2014/main" xmlns="" id="{A63FA66C-26AE-4F3B-A69C-E0528EFB5413}"/>
              </a:ext>
            </a:extLst>
          </p:cNvPr>
          <p:cNvSpPr/>
          <p:nvPr/>
        </p:nvSpPr>
        <p:spPr>
          <a:xfrm>
            <a:off x="4359828" y="5081805"/>
            <a:ext cx="2926080" cy="246221"/>
          </a:xfrm>
          <a:prstGeom prst="rect">
            <a:avLst/>
          </a:prstGeom>
          <a:solidFill>
            <a:schemeClr val="bg1">
              <a:lumMod val="85000"/>
            </a:schemeClr>
          </a:solidFill>
        </p:spPr>
        <p:txBody>
          <a:bodyPr wrap="square">
            <a:spAutoFit/>
          </a:bodyPr>
          <a:lstStyle/>
          <a:p>
            <a:pPr algn="ctr"/>
            <a:r>
              <a:rPr lang="en-US" altLang="en-US" sz="1000" dirty="0">
                <a:solidFill>
                  <a:schemeClr val="tx2"/>
                </a:solidFill>
                <a:latin typeface="+mj-lt"/>
              </a:rPr>
              <a:t>Total Consolidated Cash = $ XXX million</a:t>
            </a:r>
          </a:p>
        </p:txBody>
      </p:sp>
    </p:spTree>
    <p:extLst>
      <p:ext uri="{BB962C8B-B14F-4D97-AF65-F5344CB8AC3E}">
        <p14:creationId xmlns:p14="http://schemas.microsoft.com/office/powerpoint/2010/main" val="4095312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2281</Words>
  <Application>Microsoft Office PowerPoint</Application>
  <PresentationFormat>Custom</PresentationFormat>
  <Paragraphs>192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Audit report</vt:lpstr>
      <vt:lpstr>Table of Contents</vt:lpstr>
      <vt:lpstr>Executive Summary</vt:lpstr>
      <vt:lpstr>Objective and Scope</vt:lpstr>
      <vt:lpstr>Summary of Procedures Performed (1/2)</vt:lpstr>
      <vt:lpstr>Summary of Procedures Performed (2/2)</vt:lpstr>
      <vt:lpstr>General Background</vt:lpstr>
      <vt:lpstr>Background: Cash Management and Wire Transfers (1/3)</vt:lpstr>
      <vt:lpstr>Background: Cash Management and Wire Transfers (2/3)</vt:lpstr>
      <vt:lpstr>Background: Cash Management and Wire Transfers (3/3)</vt:lpstr>
      <vt:lpstr>Background: Investments (1/2)</vt:lpstr>
      <vt:lpstr>Background: Investments (2/2)</vt:lpstr>
      <vt:lpstr>Background: FX</vt:lpstr>
      <vt:lpstr>Action Matrix</vt:lpstr>
      <vt:lpstr>Best Practices</vt:lpstr>
      <vt:lpstr>Appendix: FX Background/Strategy (1/2)</vt:lpstr>
      <vt:lpstr>Appendix: FX Background/Strategy (2/2)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Treasury review audit report: sample </dc:title>
  <dc:creator>Enitan Daramola</dc:creator>
  <cp:lastModifiedBy>User</cp:lastModifiedBy>
  <cp:revision>2</cp:revision>
  <dcterms:created xsi:type="dcterms:W3CDTF">2022-02-13T16:48:01Z</dcterms:created>
  <dcterms:modified xsi:type="dcterms:W3CDTF">2022-02-24T12:44:32Z</dcterms:modified>
</cp:coreProperties>
</file>