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4" r:id="rId2"/>
    <p:sldId id="570" r:id="rId3"/>
    <p:sldId id="258" r:id="rId4"/>
    <p:sldId id="452" r:id="rId5"/>
    <p:sldId id="451" r:id="rId6"/>
    <p:sldId id="26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685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8877828950668E-3"/>
          <c:y val="0"/>
          <c:w val="0.64661962066062528"/>
          <c:h val="0.9523809523809523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A28F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AD6B-42A0-99D6-769D73973BA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6B-42A0-99D6-769D73973BAB}"/>
              </c:ext>
            </c:extLst>
          </c:dPt>
          <c:dPt>
            <c:idx val="2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D6B-42A0-99D6-769D73973BAB}"/>
              </c:ext>
            </c:extLst>
          </c:dPt>
          <c:dPt>
            <c:idx val="3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6B-42A0-99D6-769D73973BAB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AD6B-42A0-99D6-769D73973BAB}"/>
              </c:ext>
            </c:extLst>
          </c:dPt>
          <c:dLbls>
            <c:dLbl>
              <c:idx val="2"/>
              <c:spPr/>
              <c:txPr>
                <a:bodyPr/>
                <a:lstStyle/>
                <a:p>
                  <a:pPr>
                    <a:defRPr sz="1202" b="1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202" b="1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38">
                <a:noFill/>
              </a:ln>
            </c:spPr>
            <c:txPr>
              <a:bodyPr/>
              <a:lstStyle/>
              <a:p>
                <a:pPr>
                  <a:defRPr sz="1202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UED</c:v>
                </c:pt>
                <c:pt idx="1">
                  <c:v>UPS</c:v>
                </c:pt>
                <c:pt idx="2">
                  <c:v>UMS</c:v>
                </c:pt>
                <c:pt idx="3">
                  <c:v>UER</c:v>
                </c:pt>
                <c:pt idx="4">
                  <c:v>Support Services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0.28000000000000003</c:v>
                </c:pt>
                <c:pt idx="1">
                  <c:v>0.12</c:v>
                </c:pt>
                <c:pt idx="2">
                  <c:v>0.09</c:v>
                </c:pt>
                <c:pt idx="3">
                  <c:v>0.22</c:v>
                </c:pt>
                <c:pt idx="4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D6B-42A0-99D6-769D73973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801886031758705"/>
          <c:y val="0.12025422047547005"/>
          <c:w val="0.34198127261119388"/>
          <c:h val="0.5709037529175166"/>
        </c:manualLayout>
      </c:layout>
      <c:overlay val="0"/>
      <c:txPr>
        <a:bodyPr/>
        <a:lstStyle/>
        <a:p>
          <a:pPr>
            <a:defRPr sz="1202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3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887782895069E-3"/>
          <c:y val="0"/>
          <c:w val="0.64661962066062573"/>
          <c:h val="0.9523809523809523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7078-4802-AFAC-E1CF411337F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078-4802-AFAC-E1CF411337F1}"/>
              </c:ext>
            </c:extLst>
          </c:dPt>
          <c:dPt>
            <c:idx val="2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078-4802-AFAC-E1CF411337F1}"/>
              </c:ext>
            </c:extLst>
          </c:dPt>
          <c:dPt>
            <c:idx val="3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078-4802-AFAC-E1CF411337F1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7078-4802-AFAC-E1CF411337F1}"/>
              </c:ext>
            </c:extLst>
          </c:dPt>
          <c:dLbls>
            <c:dLbl>
              <c:idx val="2"/>
              <c:spPr/>
              <c:txPr>
                <a:bodyPr/>
                <a:lstStyle/>
                <a:p>
                  <a:pPr>
                    <a:defRPr sz="1199" b="1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199" b="1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99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UED</c:v>
                </c:pt>
                <c:pt idx="1">
                  <c:v>UPS</c:v>
                </c:pt>
                <c:pt idx="2">
                  <c:v>UMS</c:v>
                </c:pt>
                <c:pt idx="3">
                  <c:v>UER</c:v>
                </c:pt>
                <c:pt idx="4">
                  <c:v>Support Services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0.26</c:v>
                </c:pt>
                <c:pt idx="1">
                  <c:v>0.09</c:v>
                </c:pt>
                <c:pt idx="2">
                  <c:v>0.11</c:v>
                </c:pt>
                <c:pt idx="3">
                  <c:v>0.18</c:v>
                </c:pt>
                <c:pt idx="4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078-4802-AFAC-E1CF411337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801886792452835"/>
          <c:y val="0.13690476190476192"/>
          <c:w val="0.31367924528301888"/>
          <c:h val="0.54882983377077854"/>
        </c:manualLayout>
      </c:layout>
      <c:overlay val="0"/>
      <c:txPr>
        <a:bodyPr/>
        <a:lstStyle/>
        <a:p>
          <a:pPr>
            <a:defRPr sz="1199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799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8877828950677E-3"/>
          <c:y val="0"/>
          <c:w val="0.6466196206606255"/>
          <c:h val="0.9523809523809523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511F-4529-8D3E-6579C24041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1F-4529-8D3E-6579C24041F5}"/>
              </c:ext>
            </c:extLst>
          </c:dPt>
          <c:dPt>
            <c:idx val="2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11F-4529-8D3E-6579C24041F5}"/>
              </c:ext>
            </c:extLst>
          </c:dPt>
          <c:dLbls>
            <c:dLbl>
              <c:idx val="2"/>
              <c:spPr/>
              <c:txPr>
                <a:bodyPr/>
                <a:lstStyle/>
                <a:p>
                  <a:pPr>
                    <a:defRPr sz="1129" b="1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129" b="1">
                      <a:solidFill>
                        <a:srgbClr val="00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29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Process</c:v>
                </c:pt>
                <c:pt idx="1">
                  <c:v>Information</c:v>
                </c:pt>
                <c:pt idx="2">
                  <c:v>Environment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0.56000000000000005</c:v>
                </c:pt>
                <c:pt idx="1">
                  <c:v>0.41</c:v>
                </c:pt>
                <c:pt idx="2">
                  <c:v>0.03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11F-4529-8D3E-6579C24041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801886792452835"/>
          <c:y val="0.30357142857142855"/>
          <c:w val="0.34067299315954108"/>
          <c:h val="0.22365411480822961"/>
        </c:manualLayout>
      </c:layout>
      <c:overlay val="0"/>
      <c:txPr>
        <a:bodyPr/>
        <a:lstStyle/>
        <a:p>
          <a:pPr>
            <a:defRPr sz="1129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693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8877828950699E-3"/>
          <c:y val="0"/>
          <c:w val="0.64661962066062584"/>
          <c:h val="0.9523809523809523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1A52-4CCE-A231-998646315C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52-4CCE-A231-998646315CE5}"/>
              </c:ext>
            </c:extLst>
          </c:dPt>
          <c:dPt>
            <c:idx val="2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A52-4CCE-A231-998646315CE5}"/>
              </c:ext>
            </c:extLst>
          </c:dPt>
          <c:dLbls>
            <c:dLbl>
              <c:idx val="2"/>
              <c:spPr/>
              <c:txPr>
                <a:bodyPr/>
                <a:lstStyle/>
                <a:p>
                  <a:pPr>
                    <a:defRPr sz="1129" b="1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129" b="1">
                      <a:solidFill>
                        <a:srgbClr val="00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29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Process</c:v>
                </c:pt>
                <c:pt idx="1">
                  <c:v>Information</c:v>
                </c:pt>
                <c:pt idx="2">
                  <c:v>Environment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0.47</c:v>
                </c:pt>
                <c:pt idx="1">
                  <c:v>0.47</c:v>
                </c:pt>
                <c:pt idx="2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A52-4CCE-A231-998646315C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801886792452835"/>
          <c:y val="0.30357142857142855"/>
          <c:w val="0.34198102263067637"/>
          <c:h val="0.22365411480822961"/>
        </c:manualLayout>
      </c:layout>
      <c:overlay val="0"/>
      <c:txPr>
        <a:bodyPr/>
        <a:lstStyle/>
        <a:p>
          <a:pPr>
            <a:defRPr sz="1129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693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A39AF-13C1-4048-805D-83DFB08D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4723DB-DCE8-4614-848D-1D026E74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23061D-F1CF-425C-89A3-132271D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C41ECC-E476-4E12-9FAA-9EF1636F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876A53-A818-46EF-B729-76ABA46A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36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21455C-8663-493A-9BED-86EDF7EA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EEF523-3756-4B3A-9EA2-53005C839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A90FFC-A1A0-4148-81AC-E4FB7DB5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25766-A3CA-40F2-9208-46A5903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6FD739-1D96-4C4D-A9D6-DF34EECD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1628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678D85-604E-4DAF-88C7-D85143182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76192F-CF26-4EDE-B3EB-C6F80446D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8829CB-DE0A-423C-9ED3-06BC237F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4CB3D9-6416-42B3-B7D2-B92A84DA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5A20DB-85DF-4DD0-929A-E81110D3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220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Divider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1143000"/>
            <a:ext cx="11430000" cy="3733801"/>
          </a:xfrm>
          <a:prstGeom prst="rect">
            <a:avLst/>
          </a:prstGeom>
          <a:gradFill flip="none" rotWithShape="0">
            <a:gsLst>
              <a:gs pos="50000">
                <a:srgbClr val="3897B2"/>
              </a:gs>
              <a:gs pos="0">
                <a:srgbClr val="00BDD2">
                  <a:lumMod val="100000"/>
                </a:srgbClr>
              </a:gs>
              <a:gs pos="100000">
                <a:srgbClr val="35678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  <a:p>
            <a:pPr algn="ctr"/>
            <a:endParaRPr lang="en-US" sz="1200" dirty="0">
              <a:solidFill>
                <a:prstClr val="white"/>
              </a:solidFill>
            </a:endParaRPr>
          </a:p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26899" y="1142999"/>
            <a:ext cx="9003101" cy="1920240"/>
          </a:xfrm>
        </p:spPr>
        <p:txBody>
          <a:bodyPr lIns="0" tIns="91440" rIns="0" bIns="91440" anchor="b"/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section divider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26899" y="3085320"/>
            <a:ext cx="9003101" cy="1786398"/>
          </a:xfrm>
        </p:spPr>
        <p:txBody>
          <a:bodyPr lIns="0" tIns="91440" bIns="91440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br>
              <a:rPr lang="en-US" dirty="0"/>
            </a:br>
            <a:r>
              <a:rPr lang="en-US" dirty="0"/>
              <a:t>1-4 lines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11436096" cy="114300"/>
          </a:xfrm>
          <a:prstGeom prst="rect">
            <a:avLst/>
          </a:prstGeom>
          <a:gradFill flip="none" rotWithShape="0">
            <a:gsLst>
              <a:gs pos="0">
                <a:srgbClr val="00AABD"/>
              </a:gs>
              <a:gs pos="100000">
                <a:srgbClr val="00355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2794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0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4C841-AC0E-41A7-AEA6-6EDFD7BD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E33307-4AAF-4A6E-9A92-ACFB3077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6A3F12-C38B-41DC-BC24-8FE0B170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97F55A-BEF1-4AF3-984E-3B4D1E31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881F2C-D8F5-4F8D-BD59-ADF2D525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34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22097-B444-47A4-91C6-2EC19FDA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538CF2-9865-45D9-A07E-AE03397E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0F8E5D-F7BC-487C-B6F7-5CF8448E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AE0541-7799-499E-B3B1-E509CBCC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C55A82-6319-41F0-BAAE-8E243936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3577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1D69F-EDB7-4947-B5E5-F9B2AF3D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E585D2-2042-4397-A428-C8C645CD2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D61B1A-1972-4662-ABBE-9FF4BAAC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B38E18-867A-42E1-96A7-6F2BB5F6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C30600-C007-4F44-9BFA-612DC84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DF28E7-533E-47C5-BAE1-F4B097F1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0066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F7077-6BE8-4CF4-AC58-C9881AB2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5E4310-B723-4FF1-8609-7450CB81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1EAC87-FDFA-482D-A5DA-265A269E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0DAC77-C2EE-42EB-A3A7-9E78597E5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EAA2FE-7BD2-417C-B4D5-93D686E2C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7EA48D3-250E-4307-B23B-3FF22CCB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700CE1-75E1-4F3C-BB90-023EFD40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08D97A-401D-4999-9CE4-5B8BF71C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366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1E01C-29D3-4038-955C-91AAF64D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940FA4-4C87-4118-B8BC-3AABA155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078859-5CC2-4875-8A98-037994D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3FB507-6C01-421C-8626-6BA261CA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916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DBB993-2312-4F68-B135-7C307122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8C44C7-65EA-4646-B5A8-0D361BFD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6D6350-4D77-4AFC-9AF5-8A3C184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810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E6DBA-A237-4468-9784-33CF19A8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5D3A39-BBC1-4C73-9B8D-222811CE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19989F-0E54-4656-9444-455261D09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D3B6FF-F59B-4F9B-AB74-26E13F73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970F99-1927-415F-8694-4D0BDCA0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9771A4-835E-4A73-9D84-63E94D14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84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14C77-24C9-4159-AE68-97934188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DAA57AB-615D-4F97-AA78-09334DC63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90D339-DFEC-4A51-B1E6-BFEC2975E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92D64E-5550-4920-BA49-4AB6E221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30CDA9-6B01-4129-A621-CB79E828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F08556-7799-4490-93D4-BC083B1C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823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D5F77F-CDEC-47BE-9733-2973C974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107263-74FE-4482-BBB9-C65EFE86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34946-55AB-44EB-8AD8-7DC8354F4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91E5F-C13F-4BC9-9601-23A1D50821DC}" type="datetimeFigureOut">
              <a:rPr lang="x-none" smtClean="0"/>
              <a:t>2/24/2022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06A160-6C62-4086-85F3-EB3562D54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E7D915-97B9-4DAE-862A-640841ED9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EDDF-C32E-4F8F-8D3B-B5B6F2BCD6C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433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58E1584-2905-4242-802A-7326BF14B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Annual Internal </a:t>
            </a:r>
            <a:r>
              <a:rPr lang="en-US"/>
              <a:t>audit </a:t>
            </a:r>
            <a:r>
              <a:rPr lang="en-US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6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2907D9AC-AFB3-4407-8D91-9CB831B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Audit Services Plan (5/8)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F727EA9-5562-4F2F-9DD9-E186E3BD57DB}"/>
              </a:ext>
            </a:extLst>
          </p:cNvPr>
          <p:cNvGraphicFramePr>
            <a:graphicFrameLocks noGrp="1"/>
          </p:cNvGraphicFramePr>
          <p:nvPr/>
        </p:nvGraphicFramePr>
        <p:xfrm>
          <a:off x="2104115" y="1269834"/>
          <a:ext cx="7982712" cy="2727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5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130">
                  <a:extLst>
                    <a:ext uri="{9D8B030D-6E8A-4147-A177-3AD203B41FA5}">
                      <a16:colId xmlns:a16="http://schemas.microsoft.com/office/drawing/2014/main" xmlns="" val="239057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Name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Last</a:t>
                      </a:r>
                      <a:r>
                        <a:rPr lang="en-US" sz="1200" baseline="0" dirty="0">
                          <a:latin typeface="+mj-lt"/>
                        </a:rPr>
                        <a:t> Audit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Description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+mj-lt"/>
                        </a:rPr>
                        <a:t>Marketing Services (Continued)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804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2"/>
                          </a:solidFill>
                        </a:rPr>
                        <a:t>Cost Allocation Process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i="0" dirty="0">
                        <a:solidFill>
                          <a:schemeClr val="tx2"/>
                        </a:solidFill>
                      </a:endParaRP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0" dirty="0">
                          <a:solidFill>
                            <a:schemeClr val="tx2"/>
                          </a:solidFill>
                        </a:rPr>
                        <a:t>Review the reasonableness of allocations to regulated and nonregulated businesses.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Contract Management System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controls and data integrity built into this newly enhanced business system.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Outside Services/Cost Control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vendor evaluation and contracting processes and for propriety of related costs.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Ad Agency Contract Compliance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compliance by significant ad agencies with contract terms.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Back Office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infrastructure for sufficiency and ability to absorb additional operations.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Data Processing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general data processing controls.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Follow-Up Activities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</a:t>
                      </a:r>
                      <a:r>
                        <a:rPr lang="en-US" sz="105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up on significant opportunities from previously issued audit reports.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External Audit Participation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Participate with financial audit teams in the annual audit.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975119"/>
                  </a:ext>
                </a:extLst>
              </a:tr>
            </a:tbl>
          </a:graphicData>
        </a:graphic>
      </p:graphicFrame>
      <p:sp>
        <p:nvSpPr>
          <p:cNvPr id="4" name="Freeform 149">
            <a:extLst>
              <a:ext uri="{FF2B5EF4-FFF2-40B4-BE49-F238E27FC236}">
                <a16:creationId xmlns:a16="http://schemas.microsoft.com/office/drawing/2014/main" xmlns="" id="{E1EC11EB-46B6-42BE-83E2-733453BE32CC}"/>
              </a:ext>
            </a:extLst>
          </p:cNvPr>
          <p:cNvSpPr>
            <a:spLocks noChangeAspect="1"/>
          </p:cNvSpPr>
          <p:nvPr/>
        </p:nvSpPr>
        <p:spPr bwMode="auto">
          <a:xfrm>
            <a:off x="1692050" y="1269835"/>
            <a:ext cx="398879" cy="416551"/>
          </a:xfrm>
          <a:custGeom>
            <a:avLst/>
            <a:gdLst>
              <a:gd name="connsiteX0" fmla="*/ 1701007 w 1755776"/>
              <a:gd name="connsiteY0" fmla="*/ 1728788 h 1833564"/>
              <a:gd name="connsiteX1" fmla="*/ 1755776 w 1755776"/>
              <a:gd name="connsiteY1" fmla="*/ 1781176 h 1833564"/>
              <a:gd name="connsiteX2" fmla="*/ 1701007 w 1755776"/>
              <a:gd name="connsiteY2" fmla="*/ 1833564 h 1833564"/>
              <a:gd name="connsiteX3" fmla="*/ 1646238 w 1755776"/>
              <a:gd name="connsiteY3" fmla="*/ 1781176 h 1833564"/>
              <a:gd name="connsiteX4" fmla="*/ 1701007 w 1755776"/>
              <a:gd name="connsiteY4" fmla="*/ 1728788 h 1833564"/>
              <a:gd name="connsiteX5" fmla="*/ 709112 w 1755776"/>
              <a:gd name="connsiteY5" fmla="*/ 914400 h 1833564"/>
              <a:gd name="connsiteX6" fmla="*/ 814388 w 1755776"/>
              <a:gd name="connsiteY6" fmla="*/ 1026894 h 1833564"/>
              <a:gd name="connsiteX7" fmla="*/ 705352 w 1755776"/>
              <a:gd name="connsiteY7" fmla="*/ 1131888 h 1833564"/>
              <a:gd name="connsiteX8" fmla="*/ 600075 w 1755776"/>
              <a:gd name="connsiteY8" fmla="*/ 1023144 h 1833564"/>
              <a:gd name="connsiteX9" fmla="*/ 709112 w 1755776"/>
              <a:gd name="connsiteY9" fmla="*/ 914400 h 1833564"/>
              <a:gd name="connsiteX10" fmla="*/ 603250 w 1755776"/>
              <a:gd name="connsiteY10" fmla="*/ 284163 h 1833564"/>
              <a:gd name="connsiteX11" fmla="*/ 811213 w 1755776"/>
              <a:gd name="connsiteY11" fmla="*/ 284163 h 1833564"/>
              <a:gd name="connsiteX12" fmla="*/ 777875 w 1755776"/>
              <a:gd name="connsiteY12" fmla="*/ 860426 h 1833564"/>
              <a:gd name="connsiteX13" fmla="*/ 638175 w 1755776"/>
              <a:gd name="connsiteY13" fmla="*/ 860426 h 1833564"/>
              <a:gd name="connsiteX14" fmla="*/ 707232 w 1755776"/>
              <a:gd name="connsiteY14" fmla="*/ 76200 h 1833564"/>
              <a:gd name="connsiteX15" fmla="*/ 74613 w 1755776"/>
              <a:gd name="connsiteY15" fmla="*/ 708025 h 1833564"/>
              <a:gd name="connsiteX16" fmla="*/ 707232 w 1755776"/>
              <a:gd name="connsiteY16" fmla="*/ 1339850 h 1833564"/>
              <a:gd name="connsiteX17" fmla="*/ 1339851 w 1755776"/>
              <a:gd name="connsiteY17" fmla="*/ 708025 h 1833564"/>
              <a:gd name="connsiteX18" fmla="*/ 707232 w 1755776"/>
              <a:gd name="connsiteY18" fmla="*/ 76200 h 1833564"/>
              <a:gd name="connsiteX19" fmla="*/ 709587 w 1755776"/>
              <a:gd name="connsiteY19" fmla="*/ 0 h 1833564"/>
              <a:gd name="connsiteX20" fmla="*/ 1415400 w 1755776"/>
              <a:gd name="connsiteY20" fmla="*/ 709634 h 1833564"/>
              <a:gd name="connsiteX21" fmla="*/ 1192711 w 1755776"/>
              <a:gd name="connsiteY21" fmla="*/ 1219211 h 1833564"/>
              <a:gd name="connsiteX22" fmla="*/ 1649413 w 1755776"/>
              <a:gd name="connsiteY22" fmla="*/ 1675943 h 1833564"/>
              <a:gd name="connsiteX23" fmla="*/ 1596571 w 1755776"/>
              <a:gd name="connsiteY23" fmla="*/ 1728788 h 1833564"/>
              <a:gd name="connsiteX24" fmla="*/ 1136095 w 1755776"/>
              <a:gd name="connsiteY24" fmla="*/ 1268281 h 1833564"/>
              <a:gd name="connsiteX25" fmla="*/ 709587 w 1755776"/>
              <a:gd name="connsiteY25" fmla="*/ 1415493 h 1833564"/>
              <a:gd name="connsiteX26" fmla="*/ 0 w 1755776"/>
              <a:gd name="connsiteY26" fmla="*/ 709634 h 1833564"/>
              <a:gd name="connsiteX27" fmla="*/ 709587 w 1755776"/>
              <a:gd name="connsiteY27" fmla="*/ 0 h 18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55776" h="1833564">
                <a:moveTo>
                  <a:pt x="1701007" y="1728788"/>
                </a:moveTo>
                <a:cubicBezTo>
                  <a:pt x="1731255" y="1728788"/>
                  <a:pt x="1755776" y="1752243"/>
                  <a:pt x="1755776" y="1781176"/>
                </a:cubicBezTo>
                <a:cubicBezTo>
                  <a:pt x="1755776" y="1810109"/>
                  <a:pt x="1731255" y="1833564"/>
                  <a:pt x="1701007" y="1833564"/>
                </a:cubicBezTo>
                <a:cubicBezTo>
                  <a:pt x="1670759" y="1833564"/>
                  <a:pt x="1646238" y="1810109"/>
                  <a:pt x="1646238" y="1781176"/>
                </a:cubicBezTo>
                <a:cubicBezTo>
                  <a:pt x="1646238" y="1752243"/>
                  <a:pt x="1670759" y="1728788"/>
                  <a:pt x="1701007" y="1728788"/>
                </a:cubicBezTo>
                <a:close/>
                <a:moveTo>
                  <a:pt x="709112" y="914400"/>
                </a:moveTo>
                <a:cubicBezTo>
                  <a:pt x="765510" y="914400"/>
                  <a:pt x="814388" y="963147"/>
                  <a:pt x="814388" y="1026894"/>
                </a:cubicBezTo>
                <a:cubicBezTo>
                  <a:pt x="814388" y="1086891"/>
                  <a:pt x="765510" y="1131888"/>
                  <a:pt x="705352" y="1131888"/>
                </a:cubicBezTo>
                <a:cubicBezTo>
                  <a:pt x="645194" y="1131888"/>
                  <a:pt x="600075" y="1086891"/>
                  <a:pt x="600075" y="1023144"/>
                </a:cubicBezTo>
                <a:cubicBezTo>
                  <a:pt x="600075" y="963147"/>
                  <a:pt x="648953" y="914400"/>
                  <a:pt x="709112" y="914400"/>
                </a:cubicBezTo>
                <a:close/>
                <a:moveTo>
                  <a:pt x="603250" y="284163"/>
                </a:moveTo>
                <a:lnTo>
                  <a:pt x="811213" y="284163"/>
                </a:lnTo>
                <a:lnTo>
                  <a:pt x="777875" y="860426"/>
                </a:lnTo>
                <a:lnTo>
                  <a:pt x="638175" y="860426"/>
                </a:lnTo>
                <a:close/>
                <a:moveTo>
                  <a:pt x="707232" y="76200"/>
                </a:moveTo>
                <a:cubicBezTo>
                  <a:pt x="357846" y="76200"/>
                  <a:pt x="74613" y="359078"/>
                  <a:pt x="74613" y="708025"/>
                </a:cubicBezTo>
                <a:cubicBezTo>
                  <a:pt x="74613" y="1056972"/>
                  <a:pt x="357846" y="1339850"/>
                  <a:pt x="707232" y="1339850"/>
                </a:cubicBezTo>
                <a:cubicBezTo>
                  <a:pt x="1056618" y="1339850"/>
                  <a:pt x="1339851" y="1056972"/>
                  <a:pt x="1339851" y="708025"/>
                </a:cubicBezTo>
                <a:cubicBezTo>
                  <a:pt x="1339851" y="359078"/>
                  <a:pt x="1056618" y="76200"/>
                  <a:pt x="707232" y="76200"/>
                </a:cubicBezTo>
                <a:close/>
                <a:moveTo>
                  <a:pt x="709587" y="0"/>
                </a:moveTo>
                <a:cubicBezTo>
                  <a:pt x="1098351" y="0"/>
                  <a:pt x="1415400" y="317070"/>
                  <a:pt x="1415400" y="709634"/>
                </a:cubicBezTo>
                <a:cubicBezTo>
                  <a:pt x="1415400" y="909690"/>
                  <a:pt x="1328589" y="1090873"/>
                  <a:pt x="1192711" y="1219211"/>
                </a:cubicBezTo>
                <a:cubicBezTo>
                  <a:pt x="1192711" y="1219211"/>
                  <a:pt x="1192711" y="1219211"/>
                  <a:pt x="1649413" y="1675943"/>
                </a:cubicBezTo>
                <a:lnTo>
                  <a:pt x="1596571" y="1728788"/>
                </a:lnTo>
                <a:cubicBezTo>
                  <a:pt x="1596571" y="1728788"/>
                  <a:pt x="1596571" y="1728788"/>
                  <a:pt x="1136095" y="1268281"/>
                </a:cubicBezTo>
                <a:cubicBezTo>
                  <a:pt x="1015314" y="1358873"/>
                  <a:pt x="868112" y="1415493"/>
                  <a:pt x="709587" y="1415493"/>
                </a:cubicBezTo>
                <a:cubicBezTo>
                  <a:pt x="317050" y="1415493"/>
                  <a:pt x="0" y="1098422"/>
                  <a:pt x="0" y="709634"/>
                </a:cubicBezTo>
                <a:cubicBezTo>
                  <a:pt x="0" y="317070"/>
                  <a:pt x="317050" y="0"/>
                  <a:pt x="709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45DE87A-463A-4665-BA07-E82FDC31B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2907D9AC-AFB3-4407-8D91-9CB831B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Audit Services Plan (6/8)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F727EA9-5562-4F2F-9DD9-E186E3BD57DB}"/>
              </a:ext>
            </a:extLst>
          </p:cNvPr>
          <p:cNvGraphicFramePr>
            <a:graphicFrameLocks noGrp="1"/>
          </p:cNvGraphicFramePr>
          <p:nvPr/>
        </p:nvGraphicFramePr>
        <p:xfrm>
          <a:off x="2090738" y="1143000"/>
          <a:ext cx="7982712" cy="51206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5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130">
                  <a:extLst>
                    <a:ext uri="{9D8B030D-6E8A-4147-A177-3AD203B41FA5}">
                      <a16:colId xmlns:a16="http://schemas.microsoft.com/office/drawing/2014/main" xmlns="" val="239057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Name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Last</a:t>
                      </a:r>
                      <a:r>
                        <a:rPr lang="en-US" sz="1200" baseline="0" dirty="0">
                          <a:latin typeface="+mj-lt"/>
                        </a:rPr>
                        <a:t> Audit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Description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+mj-lt"/>
                        </a:rPr>
                        <a:t>Support Services Corporate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804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2"/>
                          </a:solidFill>
                        </a:rPr>
                        <a:t>Disbursements Processing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i="0" dirty="0">
                        <a:solidFill>
                          <a:schemeClr val="tx2"/>
                        </a:solidFill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0" dirty="0">
                          <a:solidFill>
                            <a:schemeClr val="tx2"/>
                          </a:solidFill>
                        </a:rPr>
                        <a:t>Review with and train accounts payable functions on appropriate processing controls.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Leased Properties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lease monitoring procedures and compliance with leasing arrangements.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Performance Management Process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Evaluate goal setting alignment, performance tracking and incentive measurement processes.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Relocation Expenses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compliance with policies and for propriety of expenses.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Workers’ Compensation Claims Testing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third-party claims processor procedures for propriety and compliance with the contract.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93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Benefits Claims Processing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Business Resumption Planning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Evaluate sufficiency of critical business resumption procedures.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Information Technology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7396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Data Center General Controls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Update the general controls review to ensure integrity of processing in data center.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6456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Telecommunications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Determine and evaluate system dial-in and other telecommunication controls.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55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Program Change Control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the adequacy of controls over changes to programs and data files in State A.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2464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LAN Security: Corporate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security surrounding local area networks.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834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Application Development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Assist in significant development projects of the center.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3911186"/>
                  </a:ext>
                </a:extLst>
              </a:tr>
            </a:tbl>
          </a:graphicData>
        </a:graphic>
      </p:graphicFrame>
      <p:sp>
        <p:nvSpPr>
          <p:cNvPr id="4" name="Freeform 149">
            <a:extLst>
              <a:ext uri="{FF2B5EF4-FFF2-40B4-BE49-F238E27FC236}">
                <a16:creationId xmlns:a16="http://schemas.microsoft.com/office/drawing/2014/main" xmlns="" id="{49189185-E640-4ED0-8074-13832AC8A693}"/>
              </a:ext>
            </a:extLst>
          </p:cNvPr>
          <p:cNvSpPr>
            <a:spLocks noChangeAspect="1"/>
          </p:cNvSpPr>
          <p:nvPr/>
        </p:nvSpPr>
        <p:spPr bwMode="auto">
          <a:xfrm>
            <a:off x="1692050" y="1269835"/>
            <a:ext cx="398879" cy="416551"/>
          </a:xfrm>
          <a:custGeom>
            <a:avLst/>
            <a:gdLst>
              <a:gd name="connsiteX0" fmla="*/ 1701007 w 1755776"/>
              <a:gd name="connsiteY0" fmla="*/ 1728788 h 1833564"/>
              <a:gd name="connsiteX1" fmla="*/ 1755776 w 1755776"/>
              <a:gd name="connsiteY1" fmla="*/ 1781176 h 1833564"/>
              <a:gd name="connsiteX2" fmla="*/ 1701007 w 1755776"/>
              <a:gd name="connsiteY2" fmla="*/ 1833564 h 1833564"/>
              <a:gd name="connsiteX3" fmla="*/ 1646238 w 1755776"/>
              <a:gd name="connsiteY3" fmla="*/ 1781176 h 1833564"/>
              <a:gd name="connsiteX4" fmla="*/ 1701007 w 1755776"/>
              <a:gd name="connsiteY4" fmla="*/ 1728788 h 1833564"/>
              <a:gd name="connsiteX5" fmla="*/ 709112 w 1755776"/>
              <a:gd name="connsiteY5" fmla="*/ 914400 h 1833564"/>
              <a:gd name="connsiteX6" fmla="*/ 814388 w 1755776"/>
              <a:gd name="connsiteY6" fmla="*/ 1026894 h 1833564"/>
              <a:gd name="connsiteX7" fmla="*/ 705352 w 1755776"/>
              <a:gd name="connsiteY7" fmla="*/ 1131888 h 1833564"/>
              <a:gd name="connsiteX8" fmla="*/ 600075 w 1755776"/>
              <a:gd name="connsiteY8" fmla="*/ 1023144 h 1833564"/>
              <a:gd name="connsiteX9" fmla="*/ 709112 w 1755776"/>
              <a:gd name="connsiteY9" fmla="*/ 914400 h 1833564"/>
              <a:gd name="connsiteX10" fmla="*/ 603250 w 1755776"/>
              <a:gd name="connsiteY10" fmla="*/ 284163 h 1833564"/>
              <a:gd name="connsiteX11" fmla="*/ 811213 w 1755776"/>
              <a:gd name="connsiteY11" fmla="*/ 284163 h 1833564"/>
              <a:gd name="connsiteX12" fmla="*/ 777875 w 1755776"/>
              <a:gd name="connsiteY12" fmla="*/ 860426 h 1833564"/>
              <a:gd name="connsiteX13" fmla="*/ 638175 w 1755776"/>
              <a:gd name="connsiteY13" fmla="*/ 860426 h 1833564"/>
              <a:gd name="connsiteX14" fmla="*/ 707232 w 1755776"/>
              <a:gd name="connsiteY14" fmla="*/ 76200 h 1833564"/>
              <a:gd name="connsiteX15" fmla="*/ 74613 w 1755776"/>
              <a:gd name="connsiteY15" fmla="*/ 708025 h 1833564"/>
              <a:gd name="connsiteX16" fmla="*/ 707232 w 1755776"/>
              <a:gd name="connsiteY16" fmla="*/ 1339850 h 1833564"/>
              <a:gd name="connsiteX17" fmla="*/ 1339851 w 1755776"/>
              <a:gd name="connsiteY17" fmla="*/ 708025 h 1833564"/>
              <a:gd name="connsiteX18" fmla="*/ 707232 w 1755776"/>
              <a:gd name="connsiteY18" fmla="*/ 76200 h 1833564"/>
              <a:gd name="connsiteX19" fmla="*/ 709587 w 1755776"/>
              <a:gd name="connsiteY19" fmla="*/ 0 h 1833564"/>
              <a:gd name="connsiteX20" fmla="*/ 1415400 w 1755776"/>
              <a:gd name="connsiteY20" fmla="*/ 709634 h 1833564"/>
              <a:gd name="connsiteX21" fmla="*/ 1192711 w 1755776"/>
              <a:gd name="connsiteY21" fmla="*/ 1219211 h 1833564"/>
              <a:gd name="connsiteX22" fmla="*/ 1649413 w 1755776"/>
              <a:gd name="connsiteY22" fmla="*/ 1675943 h 1833564"/>
              <a:gd name="connsiteX23" fmla="*/ 1596571 w 1755776"/>
              <a:gd name="connsiteY23" fmla="*/ 1728788 h 1833564"/>
              <a:gd name="connsiteX24" fmla="*/ 1136095 w 1755776"/>
              <a:gd name="connsiteY24" fmla="*/ 1268281 h 1833564"/>
              <a:gd name="connsiteX25" fmla="*/ 709587 w 1755776"/>
              <a:gd name="connsiteY25" fmla="*/ 1415493 h 1833564"/>
              <a:gd name="connsiteX26" fmla="*/ 0 w 1755776"/>
              <a:gd name="connsiteY26" fmla="*/ 709634 h 1833564"/>
              <a:gd name="connsiteX27" fmla="*/ 709587 w 1755776"/>
              <a:gd name="connsiteY27" fmla="*/ 0 h 18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55776" h="1833564">
                <a:moveTo>
                  <a:pt x="1701007" y="1728788"/>
                </a:moveTo>
                <a:cubicBezTo>
                  <a:pt x="1731255" y="1728788"/>
                  <a:pt x="1755776" y="1752243"/>
                  <a:pt x="1755776" y="1781176"/>
                </a:cubicBezTo>
                <a:cubicBezTo>
                  <a:pt x="1755776" y="1810109"/>
                  <a:pt x="1731255" y="1833564"/>
                  <a:pt x="1701007" y="1833564"/>
                </a:cubicBezTo>
                <a:cubicBezTo>
                  <a:pt x="1670759" y="1833564"/>
                  <a:pt x="1646238" y="1810109"/>
                  <a:pt x="1646238" y="1781176"/>
                </a:cubicBezTo>
                <a:cubicBezTo>
                  <a:pt x="1646238" y="1752243"/>
                  <a:pt x="1670759" y="1728788"/>
                  <a:pt x="1701007" y="1728788"/>
                </a:cubicBezTo>
                <a:close/>
                <a:moveTo>
                  <a:pt x="709112" y="914400"/>
                </a:moveTo>
                <a:cubicBezTo>
                  <a:pt x="765510" y="914400"/>
                  <a:pt x="814388" y="963147"/>
                  <a:pt x="814388" y="1026894"/>
                </a:cubicBezTo>
                <a:cubicBezTo>
                  <a:pt x="814388" y="1086891"/>
                  <a:pt x="765510" y="1131888"/>
                  <a:pt x="705352" y="1131888"/>
                </a:cubicBezTo>
                <a:cubicBezTo>
                  <a:pt x="645194" y="1131888"/>
                  <a:pt x="600075" y="1086891"/>
                  <a:pt x="600075" y="1023144"/>
                </a:cubicBezTo>
                <a:cubicBezTo>
                  <a:pt x="600075" y="963147"/>
                  <a:pt x="648953" y="914400"/>
                  <a:pt x="709112" y="914400"/>
                </a:cubicBezTo>
                <a:close/>
                <a:moveTo>
                  <a:pt x="603250" y="284163"/>
                </a:moveTo>
                <a:lnTo>
                  <a:pt x="811213" y="284163"/>
                </a:lnTo>
                <a:lnTo>
                  <a:pt x="777875" y="860426"/>
                </a:lnTo>
                <a:lnTo>
                  <a:pt x="638175" y="860426"/>
                </a:lnTo>
                <a:close/>
                <a:moveTo>
                  <a:pt x="707232" y="76200"/>
                </a:moveTo>
                <a:cubicBezTo>
                  <a:pt x="357846" y="76200"/>
                  <a:pt x="74613" y="359078"/>
                  <a:pt x="74613" y="708025"/>
                </a:cubicBezTo>
                <a:cubicBezTo>
                  <a:pt x="74613" y="1056972"/>
                  <a:pt x="357846" y="1339850"/>
                  <a:pt x="707232" y="1339850"/>
                </a:cubicBezTo>
                <a:cubicBezTo>
                  <a:pt x="1056618" y="1339850"/>
                  <a:pt x="1339851" y="1056972"/>
                  <a:pt x="1339851" y="708025"/>
                </a:cubicBezTo>
                <a:cubicBezTo>
                  <a:pt x="1339851" y="359078"/>
                  <a:pt x="1056618" y="76200"/>
                  <a:pt x="707232" y="76200"/>
                </a:cubicBezTo>
                <a:close/>
                <a:moveTo>
                  <a:pt x="709587" y="0"/>
                </a:moveTo>
                <a:cubicBezTo>
                  <a:pt x="1098351" y="0"/>
                  <a:pt x="1415400" y="317070"/>
                  <a:pt x="1415400" y="709634"/>
                </a:cubicBezTo>
                <a:cubicBezTo>
                  <a:pt x="1415400" y="909690"/>
                  <a:pt x="1328589" y="1090873"/>
                  <a:pt x="1192711" y="1219211"/>
                </a:cubicBezTo>
                <a:cubicBezTo>
                  <a:pt x="1192711" y="1219211"/>
                  <a:pt x="1192711" y="1219211"/>
                  <a:pt x="1649413" y="1675943"/>
                </a:cubicBezTo>
                <a:lnTo>
                  <a:pt x="1596571" y="1728788"/>
                </a:lnTo>
                <a:cubicBezTo>
                  <a:pt x="1596571" y="1728788"/>
                  <a:pt x="1596571" y="1728788"/>
                  <a:pt x="1136095" y="1268281"/>
                </a:cubicBezTo>
                <a:cubicBezTo>
                  <a:pt x="1015314" y="1358873"/>
                  <a:pt x="868112" y="1415493"/>
                  <a:pt x="709587" y="1415493"/>
                </a:cubicBezTo>
                <a:cubicBezTo>
                  <a:pt x="317050" y="1415493"/>
                  <a:pt x="0" y="1098422"/>
                  <a:pt x="0" y="709634"/>
                </a:cubicBezTo>
                <a:cubicBezTo>
                  <a:pt x="0" y="317070"/>
                  <a:pt x="317050" y="0"/>
                  <a:pt x="709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6819DC-5459-48DA-810A-8778E1AB9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4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2907D9AC-AFB3-4407-8D91-9CB831B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Audit Services Plan (7/8)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F727EA9-5562-4F2F-9DD9-E186E3BD57DB}"/>
              </a:ext>
            </a:extLst>
          </p:cNvPr>
          <p:cNvGraphicFramePr>
            <a:graphicFrameLocks noGrp="1"/>
          </p:cNvGraphicFramePr>
          <p:nvPr/>
        </p:nvGraphicFramePr>
        <p:xfrm>
          <a:off x="2104115" y="1269834"/>
          <a:ext cx="7982712" cy="48690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5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130">
                  <a:extLst>
                    <a:ext uri="{9D8B030D-6E8A-4147-A177-3AD203B41FA5}">
                      <a16:colId xmlns:a16="http://schemas.microsoft.com/office/drawing/2014/main" xmlns="" val="239057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Name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Last</a:t>
                      </a:r>
                      <a:r>
                        <a:rPr lang="en-US" sz="1200" baseline="0" dirty="0">
                          <a:latin typeface="+mj-lt"/>
                        </a:rPr>
                        <a:t> Audit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Description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+mj-lt"/>
                        </a:rPr>
                        <a:t>Reengineering and Other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804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2"/>
                          </a:solidFill>
                        </a:rPr>
                        <a:t>Customer Re-Engineering Projects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i="0" dirty="0">
                        <a:solidFill>
                          <a:schemeClr val="tx2"/>
                        </a:solidFill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0" dirty="0">
                          <a:solidFill>
                            <a:schemeClr val="tx2"/>
                          </a:solidFill>
                        </a:rPr>
                        <a:t>Review controls and procedures for newly designed customer processes.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Materials Re-Engineering Projects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controls and procedures for newly designed material management processes.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Financial Re-Engineering Projects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controls and procedures for newly designed financial management processes.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Risk Evaluation and Planning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Continually assess risk areas and plan audits to address significant risks.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Follow-Up Activities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</a:t>
                      </a:r>
                      <a:r>
                        <a:rPr lang="en-US" sz="105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up on significant opportunities from previously issued audit reports.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External Audit Participation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Participate with financial audit teams in the annual audit.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Support Services (continued)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739617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Supply Services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6456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Margin Generation Activities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19XX recorded margins to ensure that they were generated in a risk-free manner.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55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Gas Purchases and Allocations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for propriety of gas purchasing, cost allocations and contract administration.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2464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Gas Cost Reporting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Evaluate the business needs relative to reporting gas cost information.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834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Capacity Release/Negative Reserves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negative reserves in the nomination process to evaluate supply risks.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3911186"/>
                  </a:ext>
                </a:extLst>
              </a:tr>
            </a:tbl>
          </a:graphicData>
        </a:graphic>
      </p:graphicFrame>
      <p:sp>
        <p:nvSpPr>
          <p:cNvPr id="4" name="Freeform 149">
            <a:extLst>
              <a:ext uri="{FF2B5EF4-FFF2-40B4-BE49-F238E27FC236}">
                <a16:creationId xmlns:a16="http://schemas.microsoft.com/office/drawing/2014/main" xmlns="" id="{F4CE1B9D-4726-480D-9C8D-00D2E5527F2F}"/>
              </a:ext>
            </a:extLst>
          </p:cNvPr>
          <p:cNvSpPr>
            <a:spLocks noChangeAspect="1"/>
          </p:cNvSpPr>
          <p:nvPr/>
        </p:nvSpPr>
        <p:spPr bwMode="auto">
          <a:xfrm>
            <a:off x="1692050" y="1269835"/>
            <a:ext cx="398879" cy="416551"/>
          </a:xfrm>
          <a:custGeom>
            <a:avLst/>
            <a:gdLst>
              <a:gd name="connsiteX0" fmla="*/ 1701007 w 1755776"/>
              <a:gd name="connsiteY0" fmla="*/ 1728788 h 1833564"/>
              <a:gd name="connsiteX1" fmla="*/ 1755776 w 1755776"/>
              <a:gd name="connsiteY1" fmla="*/ 1781176 h 1833564"/>
              <a:gd name="connsiteX2" fmla="*/ 1701007 w 1755776"/>
              <a:gd name="connsiteY2" fmla="*/ 1833564 h 1833564"/>
              <a:gd name="connsiteX3" fmla="*/ 1646238 w 1755776"/>
              <a:gd name="connsiteY3" fmla="*/ 1781176 h 1833564"/>
              <a:gd name="connsiteX4" fmla="*/ 1701007 w 1755776"/>
              <a:gd name="connsiteY4" fmla="*/ 1728788 h 1833564"/>
              <a:gd name="connsiteX5" fmla="*/ 709112 w 1755776"/>
              <a:gd name="connsiteY5" fmla="*/ 914400 h 1833564"/>
              <a:gd name="connsiteX6" fmla="*/ 814388 w 1755776"/>
              <a:gd name="connsiteY6" fmla="*/ 1026894 h 1833564"/>
              <a:gd name="connsiteX7" fmla="*/ 705352 w 1755776"/>
              <a:gd name="connsiteY7" fmla="*/ 1131888 h 1833564"/>
              <a:gd name="connsiteX8" fmla="*/ 600075 w 1755776"/>
              <a:gd name="connsiteY8" fmla="*/ 1023144 h 1833564"/>
              <a:gd name="connsiteX9" fmla="*/ 709112 w 1755776"/>
              <a:gd name="connsiteY9" fmla="*/ 914400 h 1833564"/>
              <a:gd name="connsiteX10" fmla="*/ 603250 w 1755776"/>
              <a:gd name="connsiteY10" fmla="*/ 284163 h 1833564"/>
              <a:gd name="connsiteX11" fmla="*/ 811213 w 1755776"/>
              <a:gd name="connsiteY11" fmla="*/ 284163 h 1833564"/>
              <a:gd name="connsiteX12" fmla="*/ 777875 w 1755776"/>
              <a:gd name="connsiteY12" fmla="*/ 860426 h 1833564"/>
              <a:gd name="connsiteX13" fmla="*/ 638175 w 1755776"/>
              <a:gd name="connsiteY13" fmla="*/ 860426 h 1833564"/>
              <a:gd name="connsiteX14" fmla="*/ 707232 w 1755776"/>
              <a:gd name="connsiteY14" fmla="*/ 76200 h 1833564"/>
              <a:gd name="connsiteX15" fmla="*/ 74613 w 1755776"/>
              <a:gd name="connsiteY15" fmla="*/ 708025 h 1833564"/>
              <a:gd name="connsiteX16" fmla="*/ 707232 w 1755776"/>
              <a:gd name="connsiteY16" fmla="*/ 1339850 h 1833564"/>
              <a:gd name="connsiteX17" fmla="*/ 1339851 w 1755776"/>
              <a:gd name="connsiteY17" fmla="*/ 708025 h 1833564"/>
              <a:gd name="connsiteX18" fmla="*/ 707232 w 1755776"/>
              <a:gd name="connsiteY18" fmla="*/ 76200 h 1833564"/>
              <a:gd name="connsiteX19" fmla="*/ 709587 w 1755776"/>
              <a:gd name="connsiteY19" fmla="*/ 0 h 1833564"/>
              <a:gd name="connsiteX20" fmla="*/ 1415400 w 1755776"/>
              <a:gd name="connsiteY20" fmla="*/ 709634 h 1833564"/>
              <a:gd name="connsiteX21" fmla="*/ 1192711 w 1755776"/>
              <a:gd name="connsiteY21" fmla="*/ 1219211 h 1833564"/>
              <a:gd name="connsiteX22" fmla="*/ 1649413 w 1755776"/>
              <a:gd name="connsiteY22" fmla="*/ 1675943 h 1833564"/>
              <a:gd name="connsiteX23" fmla="*/ 1596571 w 1755776"/>
              <a:gd name="connsiteY23" fmla="*/ 1728788 h 1833564"/>
              <a:gd name="connsiteX24" fmla="*/ 1136095 w 1755776"/>
              <a:gd name="connsiteY24" fmla="*/ 1268281 h 1833564"/>
              <a:gd name="connsiteX25" fmla="*/ 709587 w 1755776"/>
              <a:gd name="connsiteY25" fmla="*/ 1415493 h 1833564"/>
              <a:gd name="connsiteX26" fmla="*/ 0 w 1755776"/>
              <a:gd name="connsiteY26" fmla="*/ 709634 h 1833564"/>
              <a:gd name="connsiteX27" fmla="*/ 709587 w 1755776"/>
              <a:gd name="connsiteY27" fmla="*/ 0 h 18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55776" h="1833564">
                <a:moveTo>
                  <a:pt x="1701007" y="1728788"/>
                </a:moveTo>
                <a:cubicBezTo>
                  <a:pt x="1731255" y="1728788"/>
                  <a:pt x="1755776" y="1752243"/>
                  <a:pt x="1755776" y="1781176"/>
                </a:cubicBezTo>
                <a:cubicBezTo>
                  <a:pt x="1755776" y="1810109"/>
                  <a:pt x="1731255" y="1833564"/>
                  <a:pt x="1701007" y="1833564"/>
                </a:cubicBezTo>
                <a:cubicBezTo>
                  <a:pt x="1670759" y="1833564"/>
                  <a:pt x="1646238" y="1810109"/>
                  <a:pt x="1646238" y="1781176"/>
                </a:cubicBezTo>
                <a:cubicBezTo>
                  <a:pt x="1646238" y="1752243"/>
                  <a:pt x="1670759" y="1728788"/>
                  <a:pt x="1701007" y="1728788"/>
                </a:cubicBezTo>
                <a:close/>
                <a:moveTo>
                  <a:pt x="709112" y="914400"/>
                </a:moveTo>
                <a:cubicBezTo>
                  <a:pt x="765510" y="914400"/>
                  <a:pt x="814388" y="963147"/>
                  <a:pt x="814388" y="1026894"/>
                </a:cubicBezTo>
                <a:cubicBezTo>
                  <a:pt x="814388" y="1086891"/>
                  <a:pt x="765510" y="1131888"/>
                  <a:pt x="705352" y="1131888"/>
                </a:cubicBezTo>
                <a:cubicBezTo>
                  <a:pt x="645194" y="1131888"/>
                  <a:pt x="600075" y="1086891"/>
                  <a:pt x="600075" y="1023144"/>
                </a:cubicBezTo>
                <a:cubicBezTo>
                  <a:pt x="600075" y="963147"/>
                  <a:pt x="648953" y="914400"/>
                  <a:pt x="709112" y="914400"/>
                </a:cubicBezTo>
                <a:close/>
                <a:moveTo>
                  <a:pt x="603250" y="284163"/>
                </a:moveTo>
                <a:lnTo>
                  <a:pt x="811213" y="284163"/>
                </a:lnTo>
                <a:lnTo>
                  <a:pt x="777875" y="860426"/>
                </a:lnTo>
                <a:lnTo>
                  <a:pt x="638175" y="860426"/>
                </a:lnTo>
                <a:close/>
                <a:moveTo>
                  <a:pt x="707232" y="76200"/>
                </a:moveTo>
                <a:cubicBezTo>
                  <a:pt x="357846" y="76200"/>
                  <a:pt x="74613" y="359078"/>
                  <a:pt x="74613" y="708025"/>
                </a:cubicBezTo>
                <a:cubicBezTo>
                  <a:pt x="74613" y="1056972"/>
                  <a:pt x="357846" y="1339850"/>
                  <a:pt x="707232" y="1339850"/>
                </a:cubicBezTo>
                <a:cubicBezTo>
                  <a:pt x="1056618" y="1339850"/>
                  <a:pt x="1339851" y="1056972"/>
                  <a:pt x="1339851" y="708025"/>
                </a:cubicBezTo>
                <a:cubicBezTo>
                  <a:pt x="1339851" y="359078"/>
                  <a:pt x="1056618" y="76200"/>
                  <a:pt x="707232" y="76200"/>
                </a:cubicBezTo>
                <a:close/>
                <a:moveTo>
                  <a:pt x="709587" y="0"/>
                </a:moveTo>
                <a:cubicBezTo>
                  <a:pt x="1098351" y="0"/>
                  <a:pt x="1415400" y="317070"/>
                  <a:pt x="1415400" y="709634"/>
                </a:cubicBezTo>
                <a:cubicBezTo>
                  <a:pt x="1415400" y="909690"/>
                  <a:pt x="1328589" y="1090873"/>
                  <a:pt x="1192711" y="1219211"/>
                </a:cubicBezTo>
                <a:cubicBezTo>
                  <a:pt x="1192711" y="1219211"/>
                  <a:pt x="1192711" y="1219211"/>
                  <a:pt x="1649413" y="1675943"/>
                </a:cubicBezTo>
                <a:lnTo>
                  <a:pt x="1596571" y="1728788"/>
                </a:lnTo>
                <a:cubicBezTo>
                  <a:pt x="1596571" y="1728788"/>
                  <a:pt x="1596571" y="1728788"/>
                  <a:pt x="1136095" y="1268281"/>
                </a:cubicBezTo>
                <a:cubicBezTo>
                  <a:pt x="1015314" y="1358873"/>
                  <a:pt x="868112" y="1415493"/>
                  <a:pt x="709587" y="1415493"/>
                </a:cubicBezTo>
                <a:cubicBezTo>
                  <a:pt x="317050" y="1415493"/>
                  <a:pt x="0" y="1098422"/>
                  <a:pt x="0" y="709634"/>
                </a:cubicBezTo>
                <a:cubicBezTo>
                  <a:pt x="0" y="317070"/>
                  <a:pt x="317050" y="0"/>
                  <a:pt x="709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52EEA4C-961D-4549-A269-24FE51031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6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2907D9AC-AFB3-4407-8D91-9CB831B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Audit Services Plan (8/8)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F727EA9-5562-4F2F-9DD9-E186E3BD57DB}"/>
              </a:ext>
            </a:extLst>
          </p:cNvPr>
          <p:cNvGraphicFramePr>
            <a:graphicFrameLocks noGrp="1"/>
          </p:cNvGraphicFramePr>
          <p:nvPr/>
        </p:nvGraphicFramePr>
        <p:xfrm>
          <a:off x="2104115" y="1269834"/>
          <a:ext cx="7982712" cy="24838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5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130">
                  <a:extLst>
                    <a:ext uri="{9D8B030D-6E8A-4147-A177-3AD203B41FA5}">
                      <a16:colId xmlns:a16="http://schemas.microsoft.com/office/drawing/2014/main" xmlns="" val="239057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Name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Last</a:t>
                      </a:r>
                      <a:r>
                        <a:rPr lang="en-US" sz="1200" baseline="0" dirty="0">
                          <a:latin typeface="+mj-lt"/>
                        </a:rPr>
                        <a:t> Audit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Description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Support Services (Continued)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739617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Supply Services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6456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Plan Vs. Actual Cost Review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Analyze actual cost variances versus plan to determine potential regulatory exposures.</a:t>
                      </a:r>
                    </a:p>
                  </a:txBody>
                  <a:tcPr marT="45716" marB="4571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55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2"/>
                          </a:solidFill>
                        </a:rPr>
                        <a:t>Fixed Price Irrigation Contracts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i="0" dirty="0">
                        <a:solidFill>
                          <a:schemeClr val="tx2"/>
                        </a:solidFill>
                      </a:endParaRP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0" dirty="0">
                          <a:solidFill>
                            <a:schemeClr val="tx2"/>
                          </a:solidFill>
                        </a:rPr>
                        <a:t>Test for propriety of contracts to supply gas to irrigation customers.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2464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Enhancements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controls and procedures integrity in (Insert System) enhancements.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834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data and procedures integrity in this new, critical business system.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391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Follow-up Activities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</a:t>
                      </a:r>
                      <a:r>
                        <a:rPr lang="en-US" sz="105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up on significant issues from previously issued audit reports.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037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External Audit Participation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Participate with financial audit teams in the annual audit.</a:t>
                      </a:r>
                    </a:p>
                  </a:txBody>
                  <a:tcPr marT="45699" marB="45699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0113732"/>
                  </a:ext>
                </a:extLst>
              </a:tr>
            </a:tbl>
          </a:graphicData>
        </a:graphic>
      </p:graphicFrame>
      <p:sp>
        <p:nvSpPr>
          <p:cNvPr id="4" name="Freeform 149">
            <a:extLst>
              <a:ext uri="{FF2B5EF4-FFF2-40B4-BE49-F238E27FC236}">
                <a16:creationId xmlns:a16="http://schemas.microsoft.com/office/drawing/2014/main" xmlns="" id="{EBB42311-56B0-4D58-AE84-A0314090743B}"/>
              </a:ext>
            </a:extLst>
          </p:cNvPr>
          <p:cNvSpPr>
            <a:spLocks noChangeAspect="1"/>
          </p:cNvSpPr>
          <p:nvPr/>
        </p:nvSpPr>
        <p:spPr bwMode="auto">
          <a:xfrm>
            <a:off x="1692050" y="1269835"/>
            <a:ext cx="398879" cy="416551"/>
          </a:xfrm>
          <a:custGeom>
            <a:avLst/>
            <a:gdLst>
              <a:gd name="connsiteX0" fmla="*/ 1701007 w 1755776"/>
              <a:gd name="connsiteY0" fmla="*/ 1728788 h 1833564"/>
              <a:gd name="connsiteX1" fmla="*/ 1755776 w 1755776"/>
              <a:gd name="connsiteY1" fmla="*/ 1781176 h 1833564"/>
              <a:gd name="connsiteX2" fmla="*/ 1701007 w 1755776"/>
              <a:gd name="connsiteY2" fmla="*/ 1833564 h 1833564"/>
              <a:gd name="connsiteX3" fmla="*/ 1646238 w 1755776"/>
              <a:gd name="connsiteY3" fmla="*/ 1781176 h 1833564"/>
              <a:gd name="connsiteX4" fmla="*/ 1701007 w 1755776"/>
              <a:gd name="connsiteY4" fmla="*/ 1728788 h 1833564"/>
              <a:gd name="connsiteX5" fmla="*/ 709112 w 1755776"/>
              <a:gd name="connsiteY5" fmla="*/ 914400 h 1833564"/>
              <a:gd name="connsiteX6" fmla="*/ 814388 w 1755776"/>
              <a:gd name="connsiteY6" fmla="*/ 1026894 h 1833564"/>
              <a:gd name="connsiteX7" fmla="*/ 705352 w 1755776"/>
              <a:gd name="connsiteY7" fmla="*/ 1131888 h 1833564"/>
              <a:gd name="connsiteX8" fmla="*/ 600075 w 1755776"/>
              <a:gd name="connsiteY8" fmla="*/ 1023144 h 1833564"/>
              <a:gd name="connsiteX9" fmla="*/ 709112 w 1755776"/>
              <a:gd name="connsiteY9" fmla="*/ 914400 h 1833564"/>
              <a:gd name="connsiteX10" fmla="*/ 603250 w 1755776"/>
              <a:gd name="connsiteY10" fmla="*/ 284163 h 1833564"/>
              <a:gd name="connsiteX11" fmla="*/ 811213 w 1755776"/>
              <a:gd name="connsiteY11" fmla="*/ 284163 h 1833564"/>
              <a:gd name="connsiteX12" fmla="*/ 777875 w 1755776"/>
              <a:gd name="connsiteY12" fmla="*/ 860426 h 1833564"/>
              <a:gd name="connsiteX13" fmla="*/ 638175 w 1755776"/>
              <a:gd name="connsiteY13" fmla="*/ 860426 h 1833564"/>
              <a:gd name="connsiteX14" fmla="*/ 707232 w 1755776"/>
              <a:gd name="connsiteY14" fmla="*/ 76200 h 1833564"/>
              <a:gd name="connsiteX15" fmla="*/ 74613 w 1755776"/>
              <a:gd name="connsiteY15" fmla="*/ 708025 h 1833564"/>
              <a:gd name="connsiteX16" fmla="*/ 707232 w 1755776"/>
              <a:gd name="connsiteY16" fmla="*/ 1339850 h 1833564"/>
              <a:gd name="connsiteX17" fmla="*/ 1339851 w 1755776"/>
              <a:gd name="connsiteY17" fmla="*/ 708025 h 1833564"/>
              <a:gd name="connsiteX18" fmla="*/ 707232 w 1755776"/>
              <a:gd name="connsiteY18" fmla="*/ 76200 h 1833564"/>
              <a:gd name="connsiteX19" fmla="*/ 709587 w 1755776"/>
              <a:gd name="connsiteY19" fmla="*/ 0 h 1833564"/>
              <a:gd name="connsiteX20" fmla="*/ 1415400 w 1755776"/>
              <a:gd name="connsiteY20" fmla="*/ 709634 h 1833564"/>
              <a:gd name="connsiteX21" fmla="*/ 1192711 w 1755776"/>
              <a:gd name="connsiteY21" fmla="*/ 1219211 h 1833564"/>
              <a:gd name="connsiteX22" fmla="*/ 1649413 w 1755776"/>
              <a:gd name="connsiteY22" fmla="*/ 1675943 h 1833564"/>
              <a:gd name="connsiteX23" fmla="*/ 1596571 w 1755776"/>
              <a:gd name="connsiteY23" fmla="*/ 1728788 h 1833564"/>
              <a:gd name="connsiteX24" fmla="*/ 1136095 w 1755776"/>
              <a:gd name="connsiteY24" fmla="*/ 1268281 h 1833564"/>
              <a:gd name="connsiteX25" fmla="*/ 709587 w 1755776"/>
              <a:gd name="connsiteY25" fmla="*/ 1415493 h 1833564"/>
              <a:gd name="connsiteX26" fmla="*/ 0 w 1755776"/>
              <a:gd name="connsiteY26" fmla="*/ 709634 h 1833564"/>
              <a:gd name="connsiteX27" fmla="*/ 709587 w 1755776"/>
              <a:gd name="connsiteY27" fmla="*/ 0 h 18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55776" h="1833564">
                <a:moveTo>
                  <a:pt x="1701007" y="1728788"/>
                </a:moveTo>
                <a:cubicBezTo>
                  <a:pt x="1731255" y="1728788"/>
                  <a:pt x="1755776" y="1752243"/>
                  <a:pt x="1755776" y="1781176"/>
                </a:cubicBezTo>
                <a:cubicBezTo>
                  <a:pt x="1755776" y="1810109"/>
                  <a:pt x="1731255" y="1833564"/>
                  <a:pt x="1701007" y="1833564"/>
                </a:cubicBezTo>
                <a:cubicBezTo>
                  <a:pt x="1670759" y="1833564"/>
                  <a:pt x="1646238" y="1810109"/>
                  <a:pt x="1646238" y="1781176"/>
                </a:cubicBezTo>
                <a:cubicBezTo>
                  <a:pt x="1646238" y="1752243"/>
                  <a:pt x="1670759" y="1728788"/>
                  <a:pt x="1701007" y="1728788"/>
                </a:cubicBezTo>
                <a:close/>
                <a:moveTo>
                  <a:pt x="709112" y="914400"/>
                </a:moveTo>
                <a:cubicBezTo>
                  <a:pt x="765510" y="914400"/>
                  <a:pt x="814388" y="963147"/>
                  <a:pt x="814388" y="1026894"/>
                </a:cubicBezTo>
                <a:cubicBezTo>
                  <a:pt x="814388" y="1086891"/>
                  <a:pt x="765510" y="1131888"/>
                  <a:pt x="705352" y="1131888"/>
                </a:cubicBezTo>
                <a:cubicBezTo>
                  <a:pt x="645194" y="1131888"/>
                  <a:pt x="600075" y="1086891"/>
                  <a:pt x="600075" y="1023144"/>
                </a:cubicBezTo>
                <a:cubicBezTo>
                  <a:pt x="600075" y="963147"/>
                  <a:pt x="648953" y="914400"/>
                  <a:pt x="709112" y="914400"/>
                </a:cubicBezTo>
                <a:close/>
                <a:moveTo>
                  <a:pt x="603250" y="284163"/>
                </a:moveTo>
                <a:lnTo>
                  <a:pt x="811213" y="284163"/>
                </a:lnTo>
                <a:lnTo>
                  <a:pt x="777875" y="860426"/>
                </a:lnTo>
                <a:lnTo>
                  <a:pt x="638175" y="860426"/>
                </a:lnTo>
                <a:close/>
                <a:moveTo>
                  <a:pt x="707232" y="76200"/>
                </a:moveTo>
                <a:cubicBezTo>
                  <a:pt x="357846" y="76200"/>
                  <a:pt x="74613" y="359078"/>
                  <a:pt x="74613" y="708025"/>
                </a:cubicBezTo>
                <a:cubicBezTo>
                  <a:pt x="74613" y="1056972"/>
                  <a:pt x="357846" y="1339850"/>
                  <a:pt x="707232" y="1339850"/>
                </a:cubicBezTo>
                <a:cubicBezTo>
                  <a:pt x="1056618" y="1339850"/>
                  <a:pt x="1339851" y="1056972"/>
                  <a:pt x="1339851" y="708025"/>
                </a:cubicBezTo>
                <a:cubicBezTo>
                  <a:pt x="1339851" y="359078"/>
                  <a:pt x="1056618" y="76200"/>
                  <a:pt x="707232" y="76200"/>
                </a:cubicBezTo>
                <a:close/>
                <a:moveTo>
                  <a:pt x="709587" y="0"/>
                </a:moveTo>
                <a:cubicBezTo>
                  <a:pt x="1098351" y="0"/>
                  <a:pt x="1415400" y="317070"/>
                  <a:pt x="1415400" y="709634"/>
                </a:cubicBezTo>
                <a:cubicBezTo>
                  <a:pt x="1415400" y="909690"/>
                  <a:pt x="1328589" y="1090873"/>
                  <a:pt x="1192711" y="1219211"/>
                </a:cubicBezTo>
                <a:cubicBezTo>
                  <a:pt x="1192711" y="1219211"/>
                  <a:pt x="1192711" y="1219211"/>
                  <a:pt x="1649413" y="1675943"/>
                </a:cubicBezTo>
                <a:lnTo>
                  <a:pt x="1596571" y="1728788"/>
                </a:lnTo>
                <a:cubicBezTo>
                  <a:pt x="1596571" y="1728788"/>
                  <a:pt x="1596571" y="1728788"/>
                  <a:pt x="1136095" y="1268281"/>
                </a:cubicBezTo>
                <a:cubicBezTo>
                  <a:pt x="1015314" y="1358873"/>
                  <a:pt x="868112" y="1415493"/>
                  <a:pt x="709587" y="1415493"/>
                </a:cubicBezTo>
                <a:cubicBezTo>
                  <a:pt x="317050" y="1415493"/>
                  <a:pt x="0" y="1098422"/>
                  <a:pt x="0" y="709634"/>
                </a:cubicBezTo>
                <a:cubicBezTo>
                  <a:pt x="0" y="317070"/>
                  <a:pt x="317050" y="0"/>
                  <a:pt x="709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DA61141-8757-4F8E-9781-FA87D5CD83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6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B6B80-DA45-4EA4-8B60-78343647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5051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Table of Contents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045A7923-7631-414A-B659-3AF9FD162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33706" r="-103" b="25847"/>
          <a:stretch/>
        </p:blipFill>
        <p:spPr>
          <a:xfrm>
            <a:off x="2100074" y="1152103"/>
            <a:ext cx="8567927" cy="1271016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E2C4606E-EF77-47FC-A1BB-AEF9B3B43399}"/>
              </a:ext>
            </a:extLst>
          </p:cNvPr>
          <p:cNvSpPr txBox="1">
            <a:spLocks/>
          </p:cNvSpPr>
          <p:nvPr/>
        </p:nvSpPr>
        <p:spPr>
          <a:xfrm>
            <a:off x="2100073" y="2824827"/>
            <a:ext cx="3632673" cy="3347373"/>
          </a:xfrm>
          <a:prstGeom prst="rect">
            <a:avLst/>
          </a:prstGeom>
        </p:spPr>
        <p:txBody>
          <a:bodyPr numCol="1"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17525" indent="-17303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238" indent="-112713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1363" indent="-111125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b="1" dirty="0">
                <a:solidFill>
                  <a:schemeClr val="accent1"/>
                </a:solidFill>
              </a:rPr>
              <a:t>01	Annual Internal Audit Plan Report: Sample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b="1" dirty="0"/>
              <a:t>03        Audit Plan by Division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b="1" dirty="0"/>
              <a:t>04        Audit Plan by Business Risk Area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b="1" dirty="0"/>
              <a:t>05        Plan Highlights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1100" b="1" dirty="0"/>
              <a:t>06        Proposed Audit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68921CE-F726-49BB-9EBC-257CEEDE8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5B80D99-D9C2-48FF-B36A-0783263F011D}"/>
              </a:ext>
            </a:extLst>
          </p:cNvPr>
          <p:cNvSpPr txBox="1">
            <a:spLocks/>
          </p:cNvSpPr>
          <p:nvPr/>
        </p:nvSpPr>
        <p:spPr>
          <a:xfrm>
            <a:off x="6459131" y="2824828"/>
            <a:ext cx="3632673" cy="3347373"/>
          </a:xfrm>
          <a:prstGeom prst="rect">
            <a:avLst/>
          </a:prstGeom>
        </p:spPr>
        <p:txBody>
          <a:bodyPr numCol="1"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17525" indent="-17303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238" indent="-112713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41363" indent="-111125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b="1" dirty="0">
                <a:solidFill>
                  <a:schemeClr val="accent1"/>
                </a:solidFill>
              </a:rPr>
              <a:t>01	Annual Internal Audit Plan Report: Sample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b="1" dirty="0"/>
              <a:t>03        Audit Plan by Division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b="1" dirty="0"/>
              <a:t>04        Audit Plan by Business Risk Area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b="1" dirty="0"/>
              <a:t>05        Plan Highlights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1100" b="1" dirty="0"/>
              <a:t>06        Proposed Audit Plan</a:t>
            </a:r>
          </a:p>
        </p:txBody>
      </p:sp>
    </p:spTree>
    <p:extLst>
      <p:ext uri="{BB962C8B-B14F-4D97-AF65-F5344CB8AC3E}">
        <p14:creationId xmlns:p14="http://schemas.microsoft.com/office/powerpoint/2010/main" val="124000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itle 1">
            <a:extLst>
              <a:ext uri="{FF2B5EF4-FFF2-40B4-BE49-F238E27FC236}">
                <a16:creationId xmlns:a16="http://schemas.microsoft.com/office/drawing/2014/main" xmlns="" id="{85014FB5-E54D-475F-9B95-6E373E6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Audit Plan by Division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FA8F6EBB-3B18-4956-85AF-993353A64069}"/>
              </a:ext>
            </a:extLst>
          </p:cNvPr>
          <p:cNvGraphicFramePr>
            <a:graphicFrameLocks/>
          </p:cNvGraphicFramePr>
          <p:nvPr/>
        </p:nvGraphicFramePr>
        <p:xfrm>
          <a:off x="2260601" y="1905001"/>
          <a:ext cx="3759200" cy="297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F431E57-886B-4026-B307-FC9B50BE342B}"/>
              </a:ext>
            </a:extLst>
          </p:cNvPr>
          <p:cNvCxnSpPr>
            <a:cxnSpLocks/>
          </p:cNvCxnSpPr>
          <p:nvPr/>
        </p:nvCxnSpPr>
        <p:spPr>
          <a:xfrm flipH="1">
            <a:off x="6096000" y="1701800"/>
            <a:ext cx="0" cy="447040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14">
            <a:extLst>
              <a:ext uri="{FF2B5EF4-FFF2-40B4-BE49-F238E27FC236}">
                <a16:creationId xmlns:a16="http://schemas.microsoft.com/office/drawing/2014/main" xmlns="" id="{EDE468B9-0444-4AB3-A7AD-3F78D9BC47DB}"/>
              </a:ext>
            </a:extLst>
          </p:cNvPr>
          <p:cNvGraphicFramePr>
            <a:graphicFrameLocks/>
          </p:cNvGraphicFramePr>
          <p:nvPr/>
        </p:nvGraphicFramePr>
        <p:xfrm>
          <a:off x="6286501" y="1905001"/>
          <a:ext cx="3759199" cy="297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8E6836C-E5DB-4B7B-96F3-294525A23D73}"/>
              </a:ext>
            </a:extLst>
          </p:cNvPr>
          <p:cNvGrpSpPr/>
          <p:nvPr/>
        </p:nvGrpSpPr>
        <p:grpSpPr>
          <a:xfrm>
            <a:off x="2104115" y="1269834"/>
            <a:ext cx="7991856" cy="393700"/>
            <a:chOff x="576072" y="1257300"/>
            <a:chExt cx="7991856" cy="393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97C721B3-5B11-4DA0-8EDC-FC0822993B8A}"/>
                </a:ext>
              </a:extLst>
            </p:cNvPr>
            <p:cNvSpPr/>
            <p:nvPr/>
          </p:nvSpPr>
          <p:spPr>
            <a:xfrm>
              <a:off x="576072" y="1257300"/>
              <a:ext cx="3949891" cy="393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Previous Year Plan</a:t>
              </a:r>
              <a:endParaRPr lang="en-GB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84FBAE6-9B86-4B63-BEBB-B90819D79E8C}"/>
                </a:ext>
              </a:extLst>
            </p:cNvPr>
            <p:cNvSpPr/>
            <p:nvPr/>
          </p:nvSpPr>
          <p:spPr>
            <a:xfrm>
              <a:off x="4618037" y="1257300"/>
              <a:ext cx="3949891" cy="393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Proposed Plan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5542B9-C2EB-413F-A6DE-8516EDBA7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itle 1">
            <a:extLst>
              <a:ext uri="{FF2B5EF4-FFF2-40B4-BE49-F238E27FC236}">
                <a16:creationId xmlns:a16="http://schemas.microsoft.com/office/drawing/2014/main" xmlns="" id="{85014FB5-E54D-475F-9B95-6E373E6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Audit Plan by Business Risk Area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F431E57-886B-4026-B307-FC9B50BE342B}"/>
              </a:ext>
            </a:extLst>
          </p:cNvPr>
          <p:cNvCxnSpPr>
            <a:cxnSpLocks/>
          </p:cNvCxnSpPr>
          <p:nvPr/>
        </p:nvCxnSpPr>
        <p:spPr>
          <a:xfrm flipH="1">
            <a:off x="6096000" y="1701800"/>
            <a:ext cx="0" cy="447040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709CDCB-5046-4A22-AA6C-9D42C5D60074}"/>
              </a:ext>
            </a:extLst>
          </p:cNvPr>
          <p:cNvGrpSpPr/>
          <p:nvPr/>
        </p:nvGrpSpPr>
        <p:grpSpPr>
          <a:xfrm>
            <a:off x="2104115" y="1269834"/>
            <a:ext cx="7991856" cy="393700"/>
            <a:chOff x="576072" y="1257300"/>
            <a:chExt cx="7991856" cy="393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97C721B3-5B11-4DA0-8EDC-FC0822993B8A}"/>
                </a:ext>
              </a:extLst>
            </p:cNvPr>
            <p:cNvSpPr/>
            <p:nvPr/>
          </p:nvSpPr>
          <p:spPr>
            <a:xfrm>
              <a:off x="576072" y="1257300"/>
              <a:ext cx="3949891" cy="393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Previous Year Plan</a:t>
              </a:r>
              <a:endParaRPr lang="en-GB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84FBAE6-9B86-4B63-BEBB-B90819D79E8C}"/>
                </a:ext>
              </a:extLst>
            </p:cNvPr>
            <p:cNvSpPr/>
            <p:nvPr/>
          </p:nvSpPr>
          <p:spPr>
            <a:xfrm>
              <a:off x="4618037" y="1257300"/>
              <a:ext cx="3949891" cy="393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Proposed Plan</a:t>
              </a:r>
            </a:p>
          </p:txBody>
        </p:sp>
      </p:grpSp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xmlns="" id="{D1D5CD17-B234-46E0-A266-65CD1F189CEE}"/>
              </a:ext>
            </a:extLst>
          </p:cNvPr>
          <p:cNvGraphicFramePr>
            <a:graphicFrameLocks/>
          </p:cNvGraphicFramePr>
          <p:nvPr/>
        </p:nvGraphicFramePr>
        <p:xfrm>
          <a:off x="2260601" y="1905000"/>
          <a:ext cx="3792728" cy="31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14">
            <a:extLst>
              <a:ext uri="{FF2B5EF4-FFF2-40B4-BE49-F238E27FC236}">
                <a16:creationId xmlns:a16="http://schemas.microsoft.com/office/drawing/2014/main" xmlns="" id="{F30C3775-6236-45C1-B56E-54D0A9609D15}"/>
              </a:ext>
            </a:extLst>
          </p:cNvPr>
          <p:cNvGraphicFramePr>
            <a:graphicFrameLocks/>
          </p:cNvGraphicFramePr>
          <p:nvPr/>
        </p:nvGraphicFramePr>
        <p:xfrm>
          <a:off x="6286500" y="1905001"/>
          <a:ext cx="3792728" cy="31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A018B1-1B73-4233-BAB9-38A20DCB0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34A84C0A-7849-4547-9C42-A42F8CB9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 Highlights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A2CA3F00-D879-4D06-91BD-7826A70A6658}"/>
              </a:ext>
            </a:extLst>
          </p:cNvPr>
          <p:cNvSpPr/>
          <p:nvPr/>
        </p:nvSpPr>
        <p:spPr>
          <a:xfrm>
            <a:off x="2351518" y="1270965"/>
            <a:ext cx="891117" cy="882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2AFF3C7B-9D6C-44C6-9F14-BCB2808339CF}"/>
              </a:ext>
            </a:extLst>
          </p:cNvPr>
          <p:cNvGrpSpPr/>
          <p:nvPr/>
        </p:nvGrpSpPr>
        <p:grpSpPr>
          <a:xfrm>
            <a:off x="2466506" y="1270966"/>
            <a:ext cx="958178" cy="949351"/>
            <a:chOff x="-431521" y="6232764"/>
            <a:chExt cx="686924" cy="686922"/>
          </a:xfrm>
        </p:grpSpPr>
        <p:sp>
          <p:nvSpPr>
            <p:cNvPr id="79" name="Arc 78">
              <a:extLst>
                <a:ext uri="{FF2B5EF4-FFF2-40B4-BE49-F238E27FC236}">
                  <a16:creationId xmlns:a16="http://schemas.microsoft.com/office/drawing/2014/main" xmlns="" id="{BB7CD6AE-69C1-4861-BAE2-75A0E84054C4}"/>
                </a:ext>
              </a:extLst>
            </p:cNvPr>
            <p:cNvSpPr/>
            <p:nvPr/>
          </p:nvSpPr>
          <p:spPr>
            <a:xfrm rot="2946370">
              <a:off x="-428894" y="6232764"/>
              <a:ext cx="681669" cy="686924"/>
            </a:xfrm>
            <a:prstGeom prst="arc">
              <a:avLst>
                <a:gd name="adj1" fmla="val 15684675"/>
                <a:gd name="adj2" fmla="val 15663523"/>
              </a:avLst>
            </a:prstGeom>
            <a:noFill/>
            <a:ln w="762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IN" sz="700" kern="0" dirty="0">
                <a:solidFill>
                  <a:srgbClr val="333333"/>
                </a:solidFill>
                <a:latin typeface="Arial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xmlns="" id="{823A143B-46B9-486B-BA81-C720BBF5C764}"/>
                </a:ext>
              </a:extLst>
            </p:cNvPr>
            <p:cNvSpPr/>
            <p:nvPr/>
          </p:nvSpPr>
          <p:spPr>
            <a:xfrm rot="2940202">
              <a:off x="-431521" y="6232764"/>
              <a:ext cx="686922" cy="686922"/>
            </a:xfrm>
            <a:prstGeom prst="arc">
              <a:avLst>
                <a:gd name="adj1" fmla="val 13105334"/>
                <a:gd name="adj2" fmla="val 7820177"/>
              </a:avLst>
            </a:prstGeom>
            <a:noFill/>
            <a:ln w="762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IN" sz="700" kern="0" dirty="0">
                <a:solidFill>
                  <a:srgbClr val="333333"/>
                </a:solidFill>
                <a:latin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9EBEE03-3197-47EF-96BC-8453FE318B36}"/>
              </a:ext>
            </a:extLst>
          </p:cNvPr>
          <p:cNvSpPr/>
          <p:nvPr/>
        </p:nvSpPr>
        <p:spPr>
          <a:xfrm>
            <a:off x="2519267" y="1426708"/>
            <a:ext cx="841610" cy="6001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Company Energy Resources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56E0A7F-0002-487C-9922-47D0E4AB840B}"/>
              </a:ext>
            </a:extLst>
          </p:cNvPr>
          <p:cNvSpPr/>
          <p:nvPr/>
        </p:nvSpPr>
        <p:spPr>
          <a:xfrm>
            <a:off x="2143028" y="2035391"/>
            <a:ext cx="1514899" cy="412615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Focus on gas risk management continuously.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Perform new electricity risk management audits.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Conduct ongoing audits.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B250F1-3CB2-4703-AF47-2103C0F0C268}"/>
              </a:ext>
            </a:extLst>
          </p:cNvPr>
          <p:cNvSpPr/>
          <p:nvPr/>
        </p:nvSpPr>
        <p:spPr>
          <a:xfrm>
            <a:off x="3924413" y="1269835"/>
            <a:ext cx="891661" cy="883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089A3EB5-77DF-4D14-95FF-984527CFB15F}"/>
              </a:ext>
            </a:extLst>
          </p:cNvPr>
          <p:cNvGrpSpPr/>
          <p:nvPr/>
        </p:nvGrpSpPr>
        <p:grpSpPr>
          <a:xfrm>
            <a:off x="4039471" y="1269835"/>
            <a:ext cx="958764" cy="949791"/>
            <a:chOff x="-431521" y="6232764"/>
            <a:chExt cx="686924" cy="686922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xmlns="" id="{FD63B609-776A-4BF3-A5C4-3123D0F27B4A}"/>
                </a:ext>
              </a:extLst>
            </p:cNvPr>
            <p:cNvSpPr/>
            <p:nvPr/>
          </p:nvSpPr>
          <p:spPr>
            <a:xfrm rot="2946370">
              <a:off x="-428894" y="6232764"/>
              <a:ext cx="681669" cy="686924"/>
            </a:xfrm>
            <a:prstGeom prst="arc">
              <a:avLst>
                <a:gd name="adj1" fmla="val 15684675"/>
                <a:gd name="adj2" fmla="val 15663523"/>
              </a:avLst>
            </a:prstGeom>
            <a:noFill/>
            <a:ln w="762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IN" sz="700" kern="0" dirty="0">
                <a:solidFill>
                  <a:srgbClr val="333333"/>
                </a:solidFill>
                <a:latin typeface="Arial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xmlns="" id="{A104B7B0-FCC5-4E85-89D0-32A88C671964}"/>
                </a:ext>
              </a:extLst>
            </p:cNvPr>
            <p:cNvSpPr/>
            <p:nvPr/>
          </p:nvSpPr>
          <p:spPr>
            <a:xfrm rot="2940202">
              <a:off x="-431521" y="6232764"/>
              <a:ext cx="686922" cy="686922"/>
            </a:xfrm>
            <a:prstGeom prst="arc">
              <a:avLst>
                <a:gd name="adj1" fmla="val 13105334"/>
                <a:gd name="adj2" fmla="val 2584391"/>
              </a:avLst>
            </a:prstGeom>
            <a:noFill/>
            <a:ln w="76200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IN" sz="700" kern="0" dirty="0">
                <a:solidFill>
                  <a:srgbClr val="333333"/>
                </a:solidFill>
                <a:latin typeface="Arial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46558F17-7004-4C11-AB8C-CAC60A5C27B4}"/>
              </a:ext>
            </a:extLst>
          </p:cNvPr>
          <p:cNvSpPr/>
          <p:nvPr/>
        </p:nvSpPr>
        <p:spPr>
          <a:xfrm>
            <a:off x="4108318" y="1425662"/>
            <a:ext cx="842125" cy="6001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GB" sz="1100" b="1" dirty="0">
                <a:solidFill>
                  <a:schemeClr val="bg2"/>
                </a:solidFill>
              </a:rPr>
              <a:t>Company Energy Delivery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9EB8690-EF23-4CA0-AA67-31D0543D64B7}"/>
              </a:ext>
            </a:extLst>
          </p:cNvPr>
          <p:cNvSpPr/>
          <p:nvPr/>
        </p:nvSpPr>
        <p:spPr>
          <a:xfrm>
            <a:off x="3715796" y="2034612"/>
            <a:ext cx="1515824" cy="412806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71450" indent="-171450">
              <a:spcAft>
                <a:spcPts val="3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Focus on the control and allocation of costs.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Consolidate customer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information systems.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26DE1624-63F3-4E80-B2BD-A271EE2A09EC}"/>
              </a:ext>
            </a:extLst>
          </p:cNvPr>
          <p:cNvSpPr/>
          <p:nvPr/>
        </p:nvSpPr>
        <p:spPr>
          <a:xfrm>
            <a:off x="5531402" y="1269835"/>
            <a:ext cx="891661" cy="883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208D3AD-9B3B-4D45-B5F9-26B12644A6D4}"/>
              </a:ext>
            </a:extLst>
          </p:cNvPr>
          <p:cNvGrpSpPr/>
          <p:nvPr/>
        </p:nvGrpSpPr>
        <p:grpSpPr>
          <a:xfrm>
            <a:off x="5646460" y="1269835"/>
            <a:ext cx="958764" cy="949791"/>
            <a:chOff x="-431521" y="6232764"/>
            <a:chExt cx="686924" cy="686922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xmlns="" id="{78280435-6FA4-4599-AA89-75F587AB3C5F}"/>
                </a:ext>
              </a:extLst>
            </p:cNvPr>
            <p:cNvSpPr/>
            <p:nvPr/>
          </p:nvSpPr>
          <p:spPr>
            <a:xfrm rot="2946370">
              <a:off x="-428894" y="6232764"/>
              <a:ext cx="681669" cy="686924"/>
            </a:xfrm>
            <a:prstGeom prst="arc">
              <a:avLst>
                <a:gd name="adj1" fmla="val 15684675"/>
                <a:gd name="adj2" fmla="val 15663523"/>
              </a:avLst>
            </a:prstGeom>
            <a:noFill/>
            <a:ln w="762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IN" sz="700" kern="0" dirty="0">
                <a:solidFill>
                  <a:srgbClr val="333333"/>
                </a:solidFill>
                <a:latin typeface="Arial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xmlns="" id="{88BA30C8-CCB2-4F94-B415-27AF6AFB1A12}"/>
                </a:ext>
              </a:extLst>
            </p:cNvPr>
            <p:cNvSpPr/>
            <p:nvPr/>
          </p:nvSpPr>
          <p:spPr>
            <a:xfrm rot="2940202">
              <a:off x="-431521" y="6232764"/>
              <a:ext cx="686922" cy="686922"/>
            </a:xfrm>
            <a:prstGeom prst="arc">
              <a:avLst>
                <a:gd name="adj1" fmla="val 13105334"/>
                <a:gd name="adj2" fmla="val 520649"/>
              </a:avLst>
            </a:prstGeom>
            <a:noFill/>
            <a:ln w="762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IN" sz="700" kern="0" dirty="0">
                <a:solidFill>
                  <a:srgbClr val="333333"/>
                </a:solidFill>
                <a:latin typeface="Arial"/>
              </a:endParaRP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1EA256A-F7AC-4447-A493-7D24CAD86930}"/>
              </a:ext>
            </a:extLst>
          </p:cNvPr>
          <p:cNvSpPr/>
          <p:nvPr/>
        </p:nvSpPr>
        <p:spPr>
          <a:xfrm>
            <a:off x="5718195" y="1425662"/>
            <a:ext cx="842125" cy="6001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Company Marketing Services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32C8C29-9E33-434F-858D-74949D7B89ED}"/>
              </a:ext>
            </a:extLst>
          </p:cNvPr>
          <p:cNvSpPr/>
          <p:nvPr/>
        </p:nvSpPr>
        <p:spPr>
          <a:xfrm>
            <a:off x="5322786" y="2034612"/>
            <a:ext cx="1515824" cy="412806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Focus on new systems and information flow.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Test billing processes continuously.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Test controls over outside service costs.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939126FD-853E-4F89-A246-D581E6265453}"/>
              </a:ext>
            </a:extLst>
          </p:cNvPr>
          <p:cNvSpPr/>
          <p:nvPr/>
        </p:nvSpPr>
        <p:spPr>
          <a:xfrm>
            <a:off x="7138390" y="1269835"/>
            <a:ext cx="891661" cy="883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79F1B171-E1F1-4DED-A581-14ADEFDD66BC}"/>
              </a:ext>
            </a:extLst>
          </p:cNvPr>
          <p:cNvGrpSpPr/>
          <p:nvPr/>
        </p:nvGrpSpPr>
        <p:grpSpPr>
          <a:xfrm>
            <a:off x="7253448" y="1269835"/>
            <a:ext cx="958764" cy="949791"/>
            <a:chOff x="-431521" y="6232764"/>
            <a:chExt cx="686924" cy="686922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xmlns="" id="{7225C90A-F7AF-4538-A050-47B5C066BBCE}"/>
                </a:ext>
              </a:extLst>
            </p:cNvPr>
            <p:cNvSpPr/>
            <p:nvPr/>
          </p:nvSpPr>
          <p:spPr>
            <a:xfrm rot="2946370">
              <a:off x="-428894" y="6232764"/>
              <a:ext cx="681669" cy="686924"/>
            </a:xfrm>
            <a:prstGeom prst="arc">
              <a:avLst>
                <a:gd name="adj1" fmla="val 15684675"/>
                <a:gd name="adj2" fmla="val 15663523"/>
              </a:avLst>
            </a:prstGeom>
            <a:noFill/>
            <a:ln w="762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IN" sz="700" kern="0" dirty="0">
                <a:solidFill>
                  <a:srgbClr val="333333"/>
                </a:solidFill>
                <a:latin typeface="Arial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xmlns="" id="{9A694C76-86C4-4CEA-927A-0920270375A0}"/>
                </a:ext>
              </a:extLst>
            </p:cNvPr>
            <p:cNvSpPr/>
            <p:nvPr/>
          </p:nvSpPr>
          <p:spPr>
            <a:xfrm rot="2940202">
              <a:off x="-431521" y="6232764"/>
              <a:ext cx="686922" cy="686922"/>
            </a:xfrm>
            <a:prstGeom prst="arc">
              <a:avLst>
                <a:gd name="adj1" fmla="val 13105334"/>
                <a:gd name="adj2" fmla="val 461232"/>
              </a:avLst>
            </a:prstGeom>
            <a:noFill/>
            <a:ln w="762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IN" sz="700" kern="0" dirty="0">
                <a:solidFill>
                  <a:srgbClr val="333333"/>
                </a:solidFill>
                <a:latin typeface="Arial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71BC79FF-397B-497C-938E-A8EFB722C717}"/>
              </a:ext>
            </a:extLst>
          </p:cNvPr>
          <p:cNvSpPr/>
          <p:nvPr/>
        </p:nvSpPr>
        <p:spPr>
          <a:xfrm>
            <a:off x="7291044" y="1425663"/>
            <a:ext cx="891661" cy="4308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GB" sz="1100" b="1" dirty="0">
                <a:solidFill>
                  <a:schemeClr val="accent2"/>
                </a:solidFill>
              </a:rPr>
              <a:t>Support Services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F9D34C0-A08E-476D-A2F7-AA514EC10496}"/>
              </a:ext>
            </a:extLst>
          </p:cNvPr>
          <p:cNvSpPr/>
          <p:nvPr/>
        </p:nvSpPr>
        <p:spPr>
          <a:xfrm>
            <a:off x="6929775" y="2034612"/>
            <a:ext cx="1515824" cy="412806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Focus on disbursements and cost control.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Review the performance management process.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Incorporate telecommunications, LAN security and other information technology reviews.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Facilitate ongoing reviews of re-engineered processes.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Focus on gas supply purchases, allocations, reporting and margin generation activities.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FDBC7F9A-C7CC-4056-A11F-44F447BA83FD}"/>
              </a:ext>
            </a:extLst>
          </p:cNvPr>
          <p:cNvSpPr/>
          <p:nvPr/>
        </p:nvSpPr>
        <p:spPr>
          <a:xfrm>
            <a:off x="8732997" y="1269835"/>
            <a:ext cx="891661" cy="883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xmlns="" id="{AA99EB97-1CAD-4CC2-B8B9-ADC9726BADE4}"/>
              </a:ext>
            </a:extLst>
          </p:cNvPr>
          <p:cNvSpPr/>
          <p:nvPr/>
        </p:nvSpPr>
        <p:spPr>
          <a:xfrm rot="2946370">
            <a:off x="8856172" y="1265349"/>
            <a:ext cx="942528" cy="958764"/>
          </a:xfrm>
          <a:prstGeom prst="arc">
            <a:avLst>
              <a:gd name="adj1" fmla="val 15684675"/>
              <a:gd name="adj2" fmla="val 15663523"/>
            </a:avLst>
          </a:prstGeom>
          <a:noFill/>
          <a:ln w="762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IN" sz="700" kern="0" dirty="0">
              <a:solidFill>
                <a:srgbClr val="333333"/>
              </a:solidFill>
              <a:latin typeface="Arial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xmlns="" id="{C0A4E377-7D2C-49B7-AF0B-A0FADF179652}"/>
              </a:ext>
            </a:extLst>
          </p:cNvPr>
          <p:cNvSpPr/>
          <p:nvPr/>
        </p:nvSpPr>
        <p:spPr>
          <a:xfrm rot="2940202">
            <a:off x="8852541" y="1265350"/>
            <a:ext cx="949791" cy="958761"/>
          </a:xfrm>
          <a:prstGeom prst="arc">
            <a:avLst>
              <a:gd name="adj1" fmla="val 13105334"/>
              <a:gd name="adj2" fmla="val 1034147"/>
            </a:avLst>
          </a:pr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IN" sz="700" kern="0" dirty="0">
              <a:solidFill>
                <a:srgbClr val="333333"/>
              </a:solidFill>
              <a:latin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85B9080-0824-4B4E-BB12-4C3DCC8F7444}"/>
              </a:ext>
            </a:extLst>
          </p:cNvPr>
          <p:cNvSpPr/>
          <p:nvPr/>
        </p:nvSpPr>
        <p:spPr>
          <a:xfrm>
            <a:off x="8917445" y="1427414"/>
            <a:ext cx="865816" cy="4308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Company Power Supply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BEDFC63E-1193-40CF-A0CE-B6D1DCE260DF}"/>
              </a:ext>
            </a:extLst>
          </p:cNvPr>
          <p:cNvSpPr/>
          <p:nvPr/>
        </p:nvSpPr>
        <p:spPr>
          <a:xfrm>
            <a:off x="8536763" y="2034612"/>
            <a:ext cx="1515824" cy="412806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71450" indent="-171450">
              <a:spcAft>
                <a:spcPts val="3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en-US" sz="1000" dirty="0">
                <a:solidFill>
                  <a:schemeClr val="tx1"/>
                </a:solidFill>
              </a:rPr>
              <a:t>Focus on control and allocation costs.</a:t>
            </a:r>
          </a:p>
          <a:p>
            <a:pPr marL="171450" indent="-171450">
              <a:spcAft>
                <a:spcPts val="30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en-US" sz="1000" dirty="0">
                <a:solidFill>
                  <a:schemeClr val="tx1"/>
                </a:solidFill>
              </a:rPr>
              <a:t>Conduct a new electricity wholesale processing audit.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Freeform 137">
            <a:extLst>
              <a:ext uri="{FF2B5EF4-FFF2-40B4-BE49-F238E27FC236}">
                <a16:creationId xmlns:a16="http://schemas.microsoft.com/office/drawing/2014/main" xmlns="" id="{C169BD90-61C7-46D7-AF4E-291D9CE9AF31}"/>
              </a:ext>
            </a:extLst>
          </p:cNvPr>
          <p:cNvSpPr>
            <a:spLocks noChangeAspect="1"/>
          </p:cNvSpPr>
          <p:nvPr/>
        </p:nvSpPr>
        <p:spPr bwMode="auto">
          <a:xfrm>
            <a:off x="2624753" y="5702291"/>
            <a:ext cx="470280" cy="352710"/>
          </a:xfrm>
          <a:custGeom>
            <a:avLst/>
            <a:gdLst>
              <a:gd name="connsiteX0" fmla="*/ 960438 w 1974851"/>
              <a:gd name="connsiteY0" fmla="*/ 1075631 h 1481138"/>
              <a:gd name="connsiteX1" fmla="*/ 1000228 w 1974851"/>
              <a:gd name="connsiteY1" fmla="*/ 1092597 h 1481138"/>
              <a:gd name="connsiteX2" fmla="*/ 1000228 w 1974851"/>
              <a:gd name="connsiteY2" fmla="*/ 1168003 h 1481138"/>
              <a:gd name="connsiteX3" fmla="*/ 920648 w 1974851"/>
              <a:gd name="connsiteY3" fmla="*/ 1168003 h 1481138"/>
              <a:gd name="connsiteX4" fmla="*/ 920648 w 1974851"/>
              <a:gd name="connsiteY4" fmla="*/ 1092597 h 1481138"/>
              <a:gd name="connsiteX5" fmla="*/ 960438 w 1974851"/>
              <a:gd name="connsiteY5" fmla="*/ 1075631 h 1481138"/>
              <a:gd name="connsiteX6" fmla="*/ 608045 w 1974851"/>
              <a:gd name="connsiteY6" fmla="*/ 184150 h 1481138"/>
              <a:gd name="connsiteX7" fmla="*/ 683579 w 1974851"/>
              <a:gd name="connsiteY7" fmla="*/ 184150 h 1481138"/>
              <a:gd name="connsiteX8" fmla="*/ 683579 w 1974851"/>
              <a:gd name="connsiteY8" fmla="*/ 373216 h 1481138"/>
              <a:gd name="connsiteX9" fmla="*/ 944169 w 1974851"/>
              <a:gd name="connsiteY9" fmla="*/ 482873 h 1481138"/>
              <a:gd name="connsiteX10" fmla="*/ 1080130 w 1974851"/>
              <a:gd name="connsiteY10" fmla="*/ 346746 h 1481138"/>
              <a:gd name="connsiteX11" fmla="*/ 1133003 w 1974851"/>
              <a:gd name="connsiteY11" fmla="*/ 403466 h 1481138"/>
              <a:gd name="connsiteX12" fmla="*/ 997043 w 1974851"/>
              <a:gd name="connsiteY12" fmla="*/ 535812 h 1481138"/>
              <a:gd name="connsiteX13" fmla="*/ 1106566 w 1974851"/>
              <a:gd name="connsiteY13" fmla="*/ 796722 h 1481138"/>
              <a:gd name="connsiteX14" fmla="*/ 1295400 w 1974851"/>
              <a:gd name="connsiteY14" fmla="*/ 796722 h 1481138"/>
              <a:gd name="connsiteX15" fmla="*/ 1295400 w 1974851"/>
              <a:gd name="connsiteY15" fmla="*/ 872348 h 1481138"/>
              <a:gd name="connsiteX16" fmla="*/ 1106566 w 1974851"/>
              <a:gd name="connsiteY16" fmla="*/ 872348 h 1481138"/>
              <a:gd name="connsiteX17" fmla="*/ 1106566 w 1974851"/>
              <a:gd name="connsiteY17" fmla="*/ 879911 h 1481138"/>
              <a:gd name="connsiteX18" fmla="*/ 1102790 w 1974851"/>
              <a:gd name="connsiteY18" fmla="*/ 891254 h 1481138"/>
              <a:gd name="connsiteX19" fmla="*/ 1102790 w 1974851"/>
              <a:gd name="connsiteY19" fmla="*/ 898817 h 1481138"/>
              <a:gd name="connsiteX20" fmla="*/ 1099013 w 1974851"/>
              <a:gd name="connsiteY20" fmla="*/ 925286 h 1481138"/>
              <a:gd name="connsiteX21" fmla="*/ 1095236 w 1974851"/>
              <a:gd name="connsiteY21" fmla="*/ 936630 h 1481138"/>
              <a:gd name="connsiteX22" fmla="*/ 1095236 w 1974851"/>
              <a:gd name="connsiteY22" fmla="*/ 947974 h 1481138"/>
              <a:gd name="connsiteX23" fmla="*/ 1087683 w 1974851"/>
              <a:gd name="connsiteY23" fmla="*/ 966881 h 1481138"/>
              <a:gd name="connsiteX24" fmla="*/ 1083906 w 1974851"/>
              <a:gd name="connsiteY24" fmla="*/ 982006 h 1481138"/>
              <a:gd name="connsiteX25" fmla="*/ 1080130 w 1974851"/>
              <a:gd name="connsiteY25" fmla="*/ 993350 h 1481138"/>
              <a:gd name="connsiteX26" fmla="*/ 1076353 w 1974851"/>
              <a:gd name="connsiteY26" fmla="*/ 1004694 h 1481138"/>
              <a:gd name="connsiteX27" fmla="*/ 1072576 w 1974851"/>
              <a:gd name="connsiteY27" fmla="*/ 1012256 h 1481138"/>
              <a:gd name="connsiteX28" fmla="*/ 1057470 w 1974851"/>
              <a:gd name="connsiteY28" fmla="*/ 1042507 h 1481138"/>
              <a:gd name="connsiteX29" fmla="*/ 985713 w 1974851"/>
              <a:gd name="connsiteY29" fmla="*/ 1016038 h 1481138"/>
              <a:gd name="connsiteX30" fmla="*/ 1004596 w 1974851"/>
              <a:gd name="connsiteY30" fmla="*/ 978225 h 1481138"/>
              <a:gd name="connsiteX31" fmla="*/ 1008373 w 1974851"/>
              <a:gd name="connsiteY31" fmla="*/ 970662 h 1481138"/>
              <a:gd name="connsiteX32" fmla="*/ 1008373 w 1974851"/>
              <a:gd name="connsiteY32" fmla="*/ 966881 h 1481138"/>
              <a:gd name="connsiteX33" fmla="*/ 1012149 w 1974851"/>
              <a:gd name="connsiteY33" fmla="*/ 955537 h 1481138"/>
              <a:gd name="connsiteX34" fmla="*/ 1015926 w 1974851"/>
              <a:gd name="connsiteY34" fmla="*/ 947974 h 1481138"/>
              <a:gd name="connsiteX35" fmla="*/ 1019703 w 1974851"/>
              <a:gd name="connsiteY35" fmla="*/ 929068 h 1481138"/>
              <a:gd name="connsiteX36" fmla="*/ 1023479 w 1974851"/>
              <a:gd name="connsiteY36" fmla="*/ 917724 h 1481138"/>
              <a:gd name="connsiteX37" fmla="*/ 1023479 w 1974851"/>
              <a:gd name="connsiteY37" fmla="*/ 910161 h 1481138"/>
              <a:gd name="connsiteX38" fmla="*/ 1027256 w 1974851"/>
              <a:gd name="connsiteY38" fmla="*/ 887473 h 1481138"/>
              <a:gd name="connsiteX39" fmla="*/ 1027256 w 1974851"/>
              <a:gd name="connsiteY39" fmla="*/ 883692 h 1481138"/>
              <a:gd name="connsiteX40" fmla="*/ 1031033 w 1974851"/>
              <a:gd name="connsiteY40" fmla="*/ 879911 h 1481138"/>
              <a:gd name="connsiteX41" fmla="*/ 1031033 w 1974851"/>
              <a:gd name="connsiteY41" fmla="*/ 872348 h 1481138"/>
              <a:gd name="connsiteX42" fmla="*/ 1031033 w 1974851"/>
              <a:gd name="connsiteY42" fmla="*/ 834535 h 1481138"/>
              <a:gd name="connsiteX43" fmla="*/ 645812 w 1974851"/>
              <a:gd name="connsiteY43" fmla="*/ 448842 h 1481138"/>
              <a:gd name="connsiteX44" fmla="*/ 604268 w 1974851"/>
              <a:gd name="connsiteY44" fmla="*/ 448842 h 1481138"/>
              <a:gd name="connsiteX45" fmla="*/ 600492 w 1974851"/>
              <a:gd name="connsiteY45" fmla="*/ 452623 h 1481138"/>
              <a:gd name="connsiteX46" fmla="*/ 592938 w 1974851"/>
              <a:gd name="connsiteY46" fmla="*/ 452623 h 1481138"/>
              <a:gd name="connsiteX47" fmla="*/ 566502 w 1974851"/>
              <a:gd name="connsiteY47" fmla="*/ 456404 h 1481138"/>
              <a:gd name="connsiteX48" fmla="*/ 558948 w 1974851"/>
              <a:gd name="connsiteY48" fmla="*/ 460186 h 1481138"/>
              <a:gd name="connsiteX49" fmla="*/ 551395 w 1974851"/>
              <a:gd name="connsiteY49" fmla="*/ 460186 h 1481138"/>
              <a:gd name="connsiteX50" fmla="*/ 528735 w 1974851"/>
              <a:gd name="connsiteY50" fmla="*/ 467748 h 1481138"/>
              <a:gd name="connsiteX51" fmla="*/ 517405 w 1974851"/>
              <a:gd name="connsiteY51" fmla="*/ 471529 h 1481138"/>
              <a:gd name="connsiteX52" fmla="*/ 513628 w 1974851"/>
              <a:gd name="connsiteY52" fmla="*/ 471529 h 1481138"/>
              <a:gd name="connsiteX53" fmla="*/ 490968 w 1974851"/>
              <a:gd name="connsiteY53" fmla="*/ 479092 h 1481138"/>
              <a:gd name="connsiteX54" fmla="*/ 490968 w 1974851"/>
              <a:gd name="connsiteY54" fmla="*/ 482873 h 1481138"/>
              <a:gd name="connsiteX55" fmla="*/ 487191 w 1974851"/>
              <a:gd name="connsiteY55" fmla="*/ 482873 h 1481138"/>
              <a:gd name="connsiteX56" fmla="*/ 290804 w 1974851"/>
              <a:gd name="connsiteY56" fmla="*/ 690845 h 1481138"/>
              <a:gd name="connsiteX57" fmla="*/ 287028 w 1974851"/>
              <a:gd name="connsiteY57" fmla="*/ 694627 h 1481138"/>
              <a:gd name="connsiteX58" fmla="*/ 287028 w 1974851"/>
              <a:gd name="connsiteY58" fmla="*/ 698408 h 1481138"/>
              <a:gd name="connsiteX59" fmla="*/ 283251 w 1974851"/>
              <a:gd name="connsiteY59" fmla="*/ 713533 h 1481138"/>
              <a:gd name="connsiteX60" fmla="*/ 279474 w 1974851"/>
              <a:gd name="connsiteY60" fmla="*/ 721096 h 1481138"/>
              <a:gd name="connsiteX61" fmla="*/ 271921 w 1974851"/>
              <a:gd name="connsiteY61" fmla="*/ 740002 h 1481138"/>
              <a:gd name="connsiteX62" fmla="*/ 271921 w 1974851"/>
              <a:gd name="connsiteY62" fmla="*/ 751346 h 1481138"/>
              <a:gd name="connsiteX63" fmla="*/ 268144 w 1974851"/>
              <a:gd name="connsiteY63" fmla="*/ 758909 h 1481138"/>
              <a:gd name="connsiteX64" fmla="*/ 264367 w 1974851"/>
              <a:gd name="connsiteY64" fmla="*/ 777815 h 1481138"/>
              <a:gd name="connsiteX65" fmla="*/ 264367 w 1974851"/>
              <a:gd name="connsiteY65" fmla="*/ 781597 h 1481138"/>
              <a:gd name="connsiteX66" fmla="*/ 264367 w 1974851"/>
              <a:gd name="connsiteY66" fmla="*/ 789159 h 1481138"/>
              <a:gd name="connsiteX67" fmla="*/ 264367 w 1974851"/>
              <a:gd name="connsiteY67" fmla="*/ 796722 h 1481138"/>
              <a:gd name="connsiteX68" fmla="*/ 260591 w 1974851"/>
              <a:gd name="connsiteY68" fmla="*/ 834535 h 1481138"/>
              <a:gd name="connsiteX69" fmla="*/ 645812 w 1974851"/>
              <a:gd name="connsiteY69" fmla="*/ 1220228 h 1481138"/>
              <a:gd name="connsiteX70" fmla="*/ 687355 w 1974851"/>
              <a:gd name="connsiteY70" fmla="*/ 1216447 h 1481138"/>
              <a:gd name="connsiteX71" fmla="*/ 694909 w 1974851"/>
              <a:gd name="connsiteY71" fmla="*/ 1216447 h 1481138"/>
              <a:gd name="connsiteX72" fmla="*/ 702462 w 1974851"/>
              <a:gd name="connsiteY72" fmla="*/ 1216447 h 1481138"/>
              <a:gd name="connsiteX73" fmla="*/ 728899 w 1974851"/>
              <a:gd name="connsiteY73" fmla="*/ 1212665 h 1481138"/>
              <a:gd name="connsiteX74" fmla="*/ 736452 w 1974851"/>
              <a:gd name="connsiteY74" fmla="*/ 1208884 h 1481138"/>
              <a:gd name="connsiteX75" fmla="*/ 744005 w 1974851"/>
              <a:gd name="connsiteY75" fmla="*/ 1208884 h 1481138"/>
              <a:gd name="connsiteX76" fmla="*/ 766665 w 1974851"/>
              <a:gd name="connsiteY76" fmla="*/ 1201322 h 1481138"/>
              <a:gd name="connsiteX77" fmla="*/ 777995 w 1974851"/>
              <a:gd name="connsiteY77" fmla="*/ 1197540 h 1481138"/>
              <a:gd name="connsiteX78" fmla="*/ 781772 w 1974851"/>
              <a:gd name="connsiteY78" fmla="*/ 1193759 h 1481138"/>
              <a:gd name="connsiteX79" fmla="*/ 804432 w 1974851"/>
              <a:gd name="connsiteY79" fmla="*/ 1186196 h 1481138"/>
              <a:gd name="connsiteX80" fmla="*/ 808209 w 1974851"/>
              <a:gd name="connsiteY80" fmla="*/ 1182415 h 1481138"/>
              <a:gd name="connsiteX81" fmla="*/ 849752 w 1974851"/>
              <a:gd name="connsiteY81" fmla="*/ 1159727 h 1481138"/>
              <a:gd name="connsiteX82" fmla="*/ 895072 w 1974851"/>
              <a:gd name="connsiteY82" fmla="*/ 1224009 h 1481138"/>
              <a:gd name="connsiteX83" fmla="*/ 845976 w 1974851"/>
              <a:gd name="connsiteY83" fmla="*/ 1250479 h 1481138"/>
              <a:gd name="connsiteX84" fmla="*/ 838422 w 1974851"/>
              <a:gd name="connsiteY84" fmla="*/ 1254260 h 1481138"/>
              <a:gd name="connsiteX85" fmla="*/ 834646 w 1974851"/>
              <a:gd name="connsiteY85" fmla="*/ 1254260 h 1481138"/>
              <a:gd name="connsiteX86" fmla="*/ 808209 w 1974851"/>
              <a:gd name="connsiteY86" fmla="*/ 1265604 h 1481138"/>
              <a:gd name="connsiteX87" fmla="*/ 804432 w 1974851"/>
              <a:gd name="connsiteY87" fmla="*/ 1269385 h 1481138"/>
              <a:gd name="connsiteX88" fmla="*/ 789326 w 1974851"/>
              <a:gd name="connsiteY88" fmla="*/ 1273166 h 1481138"/>
              <a:gd name="connsiteX89" fmla="*/ 762889 w 1974851"/>
              <a:gd name="connsiteY89" fmla="*/ 1280729 h 1481138"/>
              <a:gd name="connsiteX90" fmla="*/ 755335 w 1974851"/>
              <a:gd name="connsiteY90" fmla="*/ 1280729 h 1481138"/>
              <a:gd name="connsiteX91" fmla="*/ 744005 w 1974851"/>
              <a:gd name="connsiteY91" fmla="*/ 1284510 h 1481138"/>
              <a:gd name="connsiteX92" fmla="*/ 713792 w 1974851"/>
              <a:gd name="connsiteY92" fmla="*/ 1292073 h 1481138"/>
              <a:gd name="connsiteX93" fmla="*/ 706239 w 1974851"/>
              <a:gd name="connsiteY93" fmla="*/ 1292073 h 1481138"/>
              <a:gd name="connsiteX94" fmla="*/ 694909 w 1974851"/>
              <a:gd name="connsiteY94" fmla="*/ 1292073 h 1481138"/>
              <a:gd name="connsiteX95" fmla="*/ 683579 w 1974851"/>
              <a:gd name="connsiteY95" fmla="*/ 1292073 h 1481138"/>
              <a:gd name="connsiteX96" fmla="*/ 683579 w 1974851"/>
              <a:gd name="connsiteY96" fmla="*/ 1481138 h 1481138"/>
              <a:gd name="connsiteX97" fmla="*/ 608045 w 1974851"/>
              <a:gd name="connsiteY97" fmla="*/ 1481138 h 1481138"/>
              <a:gd name="connsiteX98" fmla="*/ 608045 w 1974851"/>
              <a:gd name="connsiteY98" fmla="*/ 1292073 h 1481138"/>
              <a:gd name="connsiteX99" fmla="*/ 347454 w 1974851"/>
              <a:gd name="connsiteY99" fmla="*/ 1186196 h 1481138"/>
              <a:gd name="connsiteX100" fmla="*/ 215271 w 1974851"/>
              <a:gd name="connsiteY100" fmla="*/ 1318542 h 1481138"/>
              <a:gd name="connsiteX101" fmla="*/ 162397 w 1974851"/>
              <a:gd name="connsiteY101" fmla="*/ 1265604 h 1481138"/>
              <a:gd name="connsiteX102" fmla="*/ 294581 w 1974851"/>
              <a:gd name="connsiteY102" fmla="*/ 1133258 h 1481138"/>
              <a:gd name="connsiteX103" fmla="*/ 188834 w 1974851"/>
              <a:gd name="connsiteY103" fmla="*/ 872348 h 1481138"/>
              <a:gd name="connsiteX104" fmla="*/ 0 w 1974851"/>
              <a:gd name="connsiteY104" fmla="*/ 872348 h 1481138"/>
              <a:gd name="connsiteX105" fmla="*/ 0 w 1974851"/>
              <a:gd name="connsiteY105" fmla="*/ 796722 h 1481138"/>
              <a:gd name="connsiteX106" fmla="*/ 188834 w 1974851"/>
              <a:gd name="connsiteY106" fmla="*/ 796722 h 1481138"/>
              <a:gd name="connsiteX107" fmla="*/ 188834 w 1974851"/>
              <a:gd name="connsiteY107" fmla="*/ 789159 h 1481138"/>
              <a:gd name="connsiteX108" fmla="*/ 188834 w 1974851"/>
              <a:gd name="connsiteY108" fmla="*/ 777815 h 1481138"/>
              <a:gd name="connsiteX109" fmla="*/ 192611 w 1974851"/>
              <a:gd name="connsiteY109" fmla="*/ 770253 h 1481138"/>
              <a:gd name="connsiteX110" fmla="*/ 196387 w 1974851"/>
              <a:gd name="connsiteY110" fmla="*/ 743784 h 1481138"/>
              <a:gd name="connsiteX111" fmla="*/ 196387 w 1974851"/>
              <a:gd name="connsiteY111" fmla="*/ 728658 h 1481138"/>
              <a:gd name="connsiteX112" fmla="*/ 200164 w 1974851"/>
              <a:gd name="connsiteY112" fmla="*/ 721096 h 1481138"/>
              <a:gd name="connsiteX113" fmla="*/ 207717 w 1974851"/>
              <a:gd name="connsiteY113" fmla="*/ 698408 h 1481138"/>
              <a:gd name="connsiteX114" fmla="*/ 211494 w 1974851"/>
              <a:gd name="connsiteY114" fmla="*/ 687064 h 1481138"/>
              <a:gd name="connsiteX115" fmla="*/ 215271 w 1974851"/>
              <a:gd name="connsiteY115" fmla="*/ 675720 h 1481138"/>
              <a:gd name="connsiteX116" fmla="*/ 219047 w 1974851"/>
              <a:gd name="connsiteY116" fmla="*/ 660595 h 1481138"/>
              <a:gd name="connsiteX117" fmla="*/ 222824 w 1974851"/>
              <a:gd name="connsiteY117" fmla="*/ 653032 h 1481138"/>
              <a:gd name="connsiteX118" fmla="*/ 294581 w 1974851"/>
              <a:gd name="connsiteY118" fmla="*/ 535812 h 1481138"/>
              <a:gd name="connsiteX119" fmla="*/ 162397 w 1974851"/>
              <a:gd name="connsiteY119" fmla="*/ 403466 h 1481138"/>
              <a:gd name="connsiteX120" fmla="*/ 215271 w 1974851"/>
              <a:gd name="connsiteY120" fmla="*/ 346746 h 1481138"/>
              <a:gd name="connsiteX121" fmla="*/ 347454 w 1974851"/>
              <a:gd name="connsiteY121" fmla="*/ 482873 h 1481138"/>
              <a:gd name="connsiteX122" fmla="*/ 445648 w 1974851"/>
              <a:gd name="connsiteY122" fmla="*/ 418591 h 1481138"/>
              <a:gd name="connsiteX123" fmla="*/ 449425 w 1974851"/>
              <a:gd name="connsiteY123" fmla="*/ 418591 h 1481138"/>
              <a:gd name="connsiteX124" fmla="*/ 453201 w 1974851"/>
              <a:gd name="connsiteY124" fmla="*/ 414810 h 1481138"/>
              <a:gd name="connsiteX125" fmla="*/ 460755 w 1974851"/>
              <a:gd name="connsiteY125" fmla="*/ 411029 h 1481138"/>
              <a:gd name="connsiteX126" fmla="*/ 487191 w 1974851"/>
              <a:gd name="connsiteY126" fmla="*/ 399685 h 1481138"/>
              <a:gd name="connsiteX127" fmla="*/ 490968 w 1974851"/>
              <a:gd name="connsiteY127" fmla="*/ 399685 h 1481138"/>
              <a:gd name="connsiteX128" fmla="*/ 506075 w 1974851"/>
              <a:gd name="connsiteY128" fmla="*/ 395903 h 1481138"/>
              <a:gd name="connsiteX129" fmla="*/ 532512 w 1974851"/>
              <a:gd name="connsiteY129" fmla="*/ 388341 h 1481138"/>
              <a:gd name="connsiteX130" fmla="*/ 536288 w 1974851"/>
              <a:gd name="connsiteY130" fmla="*/ 384559 h 1481138"/>
              <a:gd name="connsiteX131" fmla="*/ 551395 w 1974851"/>
              <a:gd name="connsiteY131" fmla="*/ 380778 h 1481138"/>
              <a:gd name="connsiteX132" fmla="*/ 581608 w 1974851"/>
              <a:gd name="connsiteY132" fmla="*/ 376997 h 1481138"/>
              <a:gd name="connsiteX133" fmla="*/ 585385 w 1974851"/>
              <a:gd name="connsiteY133" fmla="*/ 376997 h 1481138"/>
              <a:gd name="connsiteX134" fmla="*/ 596715 w 1974851"/>
              <a:gd name="connsiteY134" fmla="*/ 373216 h 1481138"/>
              <a:gd name="connsiteX135" fmla="*/ 608045 w 1974851"/>
              <a:gd name="connsiteY135" fmla="*/ 373216 h 1481138"/>
              <a:gd name="connsiteX136" fmla="*/ 608045 w 1974851"/>
              <a:gd name="connsiteY136" fmla="*/ 184150 h 1481138"/>
              <a:gd name="connsiteX137" fmla="*/ 1551529 w 1974851"/>
              <a:gd name="connsiteY137" fmla="*/ 177800 h 1481138"/>
              <a:gd name="connsiteX138" fmla="*/ 1316984 w 1974851"/>
              <a:gd name="connsiteY138" fmla="*/ 340168 h 1481138"/>
              <a:gd name="connsiteX139" fmla="*/ 1464520 w 1974851"/>
              <a:gd name="connsiteY139" fmla="*/ 657350 h 1481138"/>
              <a:gd name="connsiteX140" fmla="*/ 1782290 w 1974851"/>
              <a:gd name="connsiteY140" fmla="*/ 513863 h 1481138"/>
              <a:gd name="connsiteX141" fmla="*/ 1774724 w 1974851"/>
              <a:gd name="connsiteY141" fmla="*/ 321288 h 1481138"/>
              <a:gd name="connsiteX142" fmla="*/ 1638537 w 1974851"/>
              <a:gd name="connsiteY142" fmla="*/ 192904 h 1481138"/>
              <a:gd name="connsiteX143" fmla="*/ 1551529 w 1974851"/>
              <a:gd name="connsiteY143" fmla="*/ 177800 h 1481138"/>
              <a:gd name="connsiteX144" fmla="*/ 1669098 w 1974851"/>
              <a:gd name="connsiteY144" fmla="*/ 0 h 1481138"/>
              <a:gd name="connsiteX145" fmla="*/ 1740818 w 1974851"/>
              <a:gd name="connsiteY145" fmla="*/ 26473 h 1481138"/>
              <a:gd name="connsiteX146" fmla="*/ 1699296 w 1974851"/>
              <a:gd name="connsiteY146" fmla="*/ 139926 h 1481138"/>
              <a:gd name="connsiteX147" fmla="*/ 1827637 w 1974851"/>
              <a:gd name="connsiteY147" fmla="*/ 257161 h 1481138"/>
              <a:gd name="connsiteX148" fmla="*/ 1933329 w 1974851"/>
              <a:gd name="connsiteY148" fmla="*/ 207998 h 1481138"/>
              <a:gd name="connsiteX149" fmla="*/ 1967302 w 1974851"/>
              <a:gd name="connsiteY149" fmla="*/ 279852 h 1481138"/>
              <a:gd name="connsiteX150" fmla="*/ 1857835 w 1974851"/>
              <a:gd name="connsiteY150" fmla="*/ 329015 h 1481138"/>
              <a:gd name="connsiteX151" fmla="*/ 1865384 w 1974851"/>
              <a:gd name="connsiteY151" fmla="*/ 502977 h 1481138"/>
              <a:gd name="connsiteX152" fmla="*/ 1974851 w 1974851"/>
              <a:gd name="connsiteY152" fmla="*/ 544576 h 1481138"/>
              <a:gd name="connsiteX153" fmla="*/ 1948428 w 1974851"/>
              <a:gd name="connsiteY153" fmla="*/ 616430 h 1481138"/>
              <a:gd name="connsiteX154" fmla="*/ 1838961 w 1974851"/>
              <a:gd name="connsiteY154" fmla="*/ 574830 h 1481138"/>
              <a:gd name="connsiteX155" fmla="*/ 1718170 w 1974851"/>
              <a:gd name="connsiteY155" fmla="*/ 703411 h 1481138"/>
              <a:gd name="connsiteX156" fmla="*/ 1767241 w 1974851"/>
              <a:gd name="connsiteY156" fmla="*/ 809301 h 1481138"/>
              <a:gd name="connsiteX157" fmla="*/ 1699296 w 1974851"/>
              <a:gd name="connsiteY157" fmla="*/ 843337 h 1481138"/>
              <a:gd name="connsiteX158" fmla="*/ 1650225 w 1974851"/>
              <a:gd name="connsiteY158" fmla="*/ 733665 h 1481138"/>
              <a:gd name="connsiteX159" fmla="*/ 1552082 w 1974851"/>
              <a:gd name="connsiteY159" fmla="*/ 748792 h 1481138"/>
              <a:gd name="connsiteX160" fmla="*/ 1472813 w 1974851"/>
              <a:gd name="connsiteY160" fmla="*/ 741229 h 1481138"/>
              <a:gd name="connsiteX161" fmla="*/ 1431291 w 1974851"/>
              <a:gd name="connsiteY161" fmla="*/ 850900 h 1481138"/>
              <a:gd name="connsiteX162" fmla="*/ 1363346 w 1974851"/>
              <a:gd name="connsiteY162" fmla="*/ 824428 h 1481138"/>
              <a:gd name="connsiteX163" fmla="*/ 1404868 w 1974851"/>
              <a:gd name="connsiteY163" fmla="*/ 714756 h 1481138"/>
              <a:gd name="connsiteX164" fmla="*/ 1276527 w 1974851"/>
              <a:gd name="connsiteY164" fmla="*/ 593739 h 1481138"/>
              <a:gd name="connsiteX165" fmla="*/ 1167060 w 1974851"/>
              <a:gd name="connsiteY165" fmla="*/ 642902 h 1481138"/>
              <a:gd name="connsiteX166" fmla="*/ 1136862 w 1974851"/>
              <a:gd name="connsiteY166" fmla="*/ 574830 h 1481138"/>
              <a:gd name="connsiteX167" fmla="*/ 1242555 w 1974851"/>
              <a:gd name="connsiteY167" fmla="*/ 525667 h 1481138"/>
              <a:gd name="connsiteX168" fmla="*/ 1238780 w 1974851"/>
              <a:gd name="connsiteY168" fmla="*/ 347924 h 1481138"/>
              <a:gd name="connsiteX169" fmla="*/ 1125538 w 1974851"/>
              <a:gd name="connsiteY169" fmla="*/ 310106 h 1481138"/>
              <a:gd name="connsiteX170" fmla="*/ 1151961 w 1974851"/>
              <a:gd name="connsiteY170" fmla="*/ 238252 h 1481138"/>
              <a:gd name="connsiteX171" fmla="*/ 1265203 w 1974851"/>
              <a:gd name="connsiteY171" fmla="*/ 279852 h 1481138"/>
              <a:gd name="connsiteX172" fmla="*/ 1382219 w 1974851"/>
              <a:gd name="connsiteY172" fmla="*/ 151271 h 1481138"/>
              <a:gd name="connsiteX173" fmla="*/ 1333148 w 1974851"/>
              <a:gd name="connsiteY173" fmla="*/ 41600 h 1481138"/>
              <a:gd name="connsiteX174" fmla="*/ 1401093 w 1974851"/>
              <a:gd name="connsiteY174" fmla="*/ 11346 h 1481138"/>
              <a:gd name="connsiteX175" fmla="*/ 1450164 w 1974851"/>
              <a:gd name="connsiteY175" fmla="*/ 117235 h 1481138"/>
              <a:gd name="connsiteX176" fmla="*/ 1627576 w 1974851"/>
              <a:gd name="connsiteY176" fmla="*/ 113454 h 1481138"/>
              <a:gd name="connsiteX177" fmla="*/ 1669098 w 1974851"/>
              <a:gd name="connsiteY177" fmla="*/ 0 h 148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974851" h="1481138">
                <a:moveTo>
                  <a:pt x="960438" y="1075631"/>
                </a:moveTo>
                <a:cubicBezTo>
                  <a:pt x="974648" y="1075631"/>
                  <a:pt x="988859" y="1081286"/>
                  <a:pt x="1000228" y="1092597"/>
                </a:cubicBezTo>
                <a:cubicBezTo>
                  <a:pt x="1019175" y="1111449"/>
                  <a:pt x="1019175" y="1145381"/>
                  <a:pt x="1000228" y="1168003"/>
                </a:cubicBezTo>
                <a:cubicBezTo>
                  <a:pt x="977490" y="1190625"/>
                  <a:pt x="943385" y="1190625"/>
                  <a:pt x="920648" y="1168003"/>
                </a:cubicBezTo>
                <a:cubicBezTo>
                  <a:pt x="901700" y="1145381"/>
                  <a:pt x="901700" y="1111449"/>
                  <a:pt x="920648" y="1092597"/>
                </a:cubicBezTo>
                <a:cubicBezTo>
                  <a:pt x="932016" y="1081286"/>
                  <a:pt x="946227" y="1075631"/>
                  <a:pt x="960438" y="1075631"/>
                </a:cubicBezTo>
                <a:close/>
                <a:moveTo>
                  <a:pt x="608045" y="184150"/>
                </a:moveTo>
                <a:cubicBezTo>
                  <a:pt x="608045" y="184150"/>
                  <a:pt x="608045" y="184150"/>
                  <a:pt x="683579" y="184150"/>
                </a:cubicBezTo>
                <a:cubicBezTo>
                  <a:pt x="683579" y="184150"/>
                  <a:pt x="683579" y="184150"/>
                  <a:pt x="683579" y="373216"/>
                </a:cubicBezTo>
                <a:cubicBezTo>
                  <a:pt x="785549" y="380778"/>
                  <a:pt x="872412" y="422373"/>
                  <a:pt x="944169" y="482873"/>
                </a:cubicBezTo>
                <a:cubicBezTo>
                  <a:pt x="944169" y="482873"/>
                  <a:pt x="944169" y="482873"/>
                  <a:pt x="1080130" y="346746"/>
                </a:cubicBezTo>
                <a:cubicBezTo>
                  <a:pt x="1080130" y="346746"/>
                  <a:pt x="1080130" y="346746"/>
                  <a:pt x="1133003" y="403466"/>
                </a:cubicBezTo>
                <a:cubicBezTo>
                  <a:pt x="1133003" y="403466"/>
                  <a:pt x="1133003" y="403466"/>
                  <a:pt x="997043" y="535812"/>
                </a:cubicBezTo>
                <a:cubicBezTo>
                  <a:pt x="1057470" y="607657"/>
                  <a:pt x="1099013" y="698408"/>
                  <a:pt x="1106566" y="796722"/>
                </a:cubicBezTo>
                <a:cubicBezTo>
                  <a:pt x="1106566" y="796722"/>
                  <a:pt x="1106566" y="796722"/>
                  <a:pt x="1295400" y="796722"/>
                </a:cubicBezTo>
                <a:lnTo>
                  <a:pt x="1295400" y="872348"/>
                </a:lnTo>
                <a:cubicBezTo>
                  <a:pt x="1295400" y="872348"/>
                  <a:pt x="1295400" y="872348"/>
                  <a:pt x="1106566" y="872348"/>
                </a:cubicBezTo>
                <a:cubicBezTo>
                  <a:pt x="1106566" y="876129"/>
                  <a:pt x="1106566" y="876129"/>
                  <a:pt x="1106566" y="879911"/>
                </a:cubicBezTo>
                <a:cubicBezTo>
                  <a:pt x="1106566" y="883692"/>
                  <a:pt x="1106566" y="887473"/>
                  <a:pt x="1102790" y="891254"/>
                </a:cubicBezTo>
                <a:cubicBezTo>
                  <a:pt x="1102790" y="891254"/>
                  <a:pt x="1102790" y="891254"/>
                  <a:pt x="1102790" y="898817"/>
                </a:cubicBezTo>
                <a:cubicBezTo>
                  <a:pt x="1102790" y="906380"/>
                  <a:pt x="1102790" y="917724"/>
                  <a:pt x="1099013" y="925286"/>
                </a:cubicBezTo>
                <a:cubicBezTo>
                  <a:pt x="1099013" y="929068"/>
                  <a:pt x="1099013" y="932849"/>
                  <a:pt x="1095236" y="936630"/>
                </a:cubicBezTo>
                <a:cubicBezTo>
                  <a:pt x="1095236" y="936630"/>
                  <a:pt x="1095236" y="936630"/>
                  <a:pt x="1095236" y="947974"/>
                </a:cubicBezTo>
                <a:cubicBezTo>
                  <a:pt x="1091460" y="955537"/>
                  <a:pt x="1091460" y="959318"/>
                  <a:pt x="1087683" y="966881"/>
                </a:cubicBezTo>
                <a:cubicBezTo>
                  <a:pt x="1087683" y="974443"/>
                  <a:pt x="1083906" y="978225"/>
                  <a:pt x="1083906" y="982006"/>
                </a:cubicBezTo>
                <a:cubicBezTo>
                  <a:pt x="1083906" y="982006"/>
                  <a:pt x="1083906" y="982006"/>
                  <a:pt x="1080130" y="993350"/>
                </a:cubicBezTo>
                <a:cubicBezTo>
                  <a:pt x="1080130" y="997131"/>
                  <a:pt x="1076353" y="1000912"/>
                  <a:pt x="1076353" y="1004694"/>
                </a:cubicBezTo>
                <a:cubicBezTo>
                  <a:pt x="1076353" y="1004694"/>
                  <a:pt x="1076353" y="1004694"/>
                  <a:pt x="1072576" y="1012256"/>
                </a:cubicBezTo>
                <a:cubicBezTo>
                  <a:pt x="1068800" y="1023600"/>
                  <a:pt x="1061246" y="1034944"/>
                  <a:pt x="1057470" y="1042507"/>
                </a:cubicBezTo>
                <a:cubicBezTo>
                  <a:pt x="1057470" y="1042507"/>
                  <a:pt x="1057470" y="1042507"/>
                  <a:pt x="985713" y="1016038"/>
                </a:cubicBezTo>
                <a:cubicBezTo>
                  <a:pt x="993266" y="1004694"/>
                  <a:pt x="1000819" y="993350"/>
                  <a:pt x="1004596" y="978225"/>
                </a:cubicBezTo>
                <a:cubicBezTo>
                  <a:pt x="1004596" y="978225"/>
                  <a:pt x="1004596" y="978225"/>
                  <a:pt x="1008373" y="970662"/>
                </a:cubicBezTo>
                <a:cubicBezTo>
                  <a:pt x="1008373" y="970662"/>
                  <a:pt x="1008373" y="970662"/>
                  <a:pt x="1008373" y="966881"/>
                </a:cubicBezTo>
                <a:cubicBezTo>
                  <a:pt x="1008373" y="966881"/>
                  <a:pt x="1008373" y="966881"/>
                  <a:pt x="1012149" y="955537"/>
                </a:cubicBezTo>
                <a:cubicBezTo>
                  <a:pt x="1012149" y="951755"/>
                  <a:pt x="1015926" y="947974"/>
                  <a:pt x="1015926" y="947974"/>
                </a:cubicBezTo>
                <a:cubicBezTo>
                  <a:pt x="1015926" y="940411"/>
                  <a:pt x="1019703" y="936630"/>
                  <a:pt x="1019703" y="929068"/>
                </a:cubicBezTo>
                <a:cubicBezTo>
                  <a:pt x="1019703" y="929068"/>
                  <a:pt x="1019703" y="929068"/>
                  <a:pt x="1023479" y="917724"/>
                </a:cubicBezTo>
                <a:cubicBezTo>
                  <a:pt x="1023479" y="913942"/>
                  <a:pt x="1023479" y="913942"/>
                  <a:pt x="1023479" y="910161"/>
                </a:cubicBezTo>
                <a:cubicBezTo>
                  <a:pt x="1027256" y="902598"/>
                  <a:pt x="1027256" y="895036"/>
                  <a:pt x="1027256" y="887473"/>
                </a:cubicBezTo>
                <a:cubicBezTo>
                  <a:pt x="1027256" y="887473"/>
                  <a:pt x="1027256" y="887473"/>
                  <a:pt x="1027256" y="883692"/>
                </a:cubicBezTo>
                <a:cubicBezTo>
                  <a:pt x="1031033" y="883692"/>
                  <a:pt x="1031033" y="879911"/>
                  <a:pt x="1031033" y="879911"/>
                </a:cubicBezTo>
                <a:cubicBezTo>
                  <a:pt x="1031033" y="876129"/>
                  <a:pt x="1031033" y="876129"/>
                  <a:pt x="1031033" y="872348"/>
                </a:cubicBezTo>
                <a:cubicBezTo>
                  <a:pt x="1031033" y="861004"/>
                  <a:pt x="1031033" y="845879"/>
                  <a:pt x="1031033" y="834535"/>
                </a:cubicBezTo>
                <a:cubicBezTo>
                  <a:pt x="1031033" y="622782"/>
                  <a:pt x="861082" y="448842"/>
                  <a:pt x="645812" y="448842"/>
                </a:cubicBezTo>
                <a:cubicBezTo>
                  <a:pt x="634482" y="448842"/>
                  <a:pt x="619375" y="448842"/>
                  <a:pt x="604268" y="448842"/>
                </a:cubicBezTo>
                <a:cubicBezTo>
                  <a:pt x="604268" y="448842"/>
                  <a:pt x="600492" y="448842"/>
                  <a:pt x="600492" y="452623"/>
                </a:cubicBezTo>
                <a:cubicBezTo>
                  <a:pt x="596715" y="452623"/>
                  <a:pt x="596715" y="452623"/>
                  <a:pt x="592938" y="452623"/>
                </a:cubicBezTo>
                <a:cubicBezTo>
                  <a:pt x="581608" y="452623"/>
                  <a:pt x="574055" y="456404"/>
                  <a:pt x="566502" y="456404"/>
                </a:cubicBezTo>
                <a:cubicBezTo>
                  <a:pt x="562725" y="456404"/>
                  <a:pt x="558948" y="456404"/>
                  <a:pt x="558948" y="460186"/>
                </a:cubicBezTo>
                <a:cubicBezTo>
                  <a:pt x="558948" y="460186"/>
                  <a:pt x="558948" y="460186"/>
                  <a:pt x="551395" y="460186"/>
                </a:cubicBezTo>
                <a:cubicBezTo>
                  <a:pt x="543842" y="463967"/>
                  <a:pt x="536288" y="463967"/>
                  <a:pt x="528735" y="467748"/>
                </a:cubicBezTo>
                <a:cubicBezTo>
                  <a:pt x="524958" y="467748"/>
                  <a:pt x="521181" y="467748"/>
                  <a:pt x="517405" y="471529"/>
                </a:cubicBezTo>
                <a:cubicBezTo>
                  <a:pt x="517405" y="471529"/>
                  <a:pt x="517405" y="471529"/>
                  <a:pt x="513628" y="471529"/>
                </a:cubicBezTo>
                <a:cubicBezTo>
                  <a:pt x="506075" y="475311"/>
                  <a:pt x="498521" y="479092"/>
                  <a:pt x="490968" y="479092"/>
                </a:cubicBezTo>
                <a:cubicBezTo>
                  <a:pt x="490968" y="482873"/>
                  <a:pt x="490968" y="482873"/>
                  <a:pt x="490968" y="482873"/>
                </a:cubicBezTo>
                <a:cubicBezTo>
                  <a:pt x="490968" y="482873"/>
                  <a:pt x="490968" y="482873"/>
                  <a:pt x="487191" y="482873"/>
                </a:cubicBezTo>
                <a:cubicBezTo>
                  <a:pt x="396551" y="524468"/>
                  <a:pt x="324794" y="596313"/>
                  <a:pt x="290804" y="690845"/>
                </a:cubicBezTo>
                <a:cubicBezTo>
                  <a:pt x="290804" y="690845"/>
                  <a:pt x="290804" y="690845"/>
                  <a:pt x="287028" y="694627"/>
                </a:cubicBezTo>
                <a:cubicBezTo>
                  <a:pt x="287028" y="698408"/>
                  <a:pt x="287028" y="698408"/>
                  <a:pt x="287028" y="698408"/>
                </a:cubicBezTo>
                <a:cubicBezTo>
                  <a:pt x="287028" y="698408"/>
                  <a:pt x="287028" y="698408"/>
                  <a:pt x="283251" y="713533"/>
                </a:cubicBezTo>
                <a:cubicBezTo>
                  <a:pt x="279474" y="713533"/>
                  <a:pt x="279474" y="717314"/>
                  <a:pt x="279474" y="721096"/>
                </a:cubicBezTo>
                <a:cubicBezTo>
                  <a:pt x="275698" y="728658"/>
                  <a:pt x="275698" y="732440"/>
                  <a:pt x="271921" y="740002"/>
                </a:cubicBezTo>
                <a:cubicBezTo>
                  <a:pt x="271921" y="740002"/>
                  <a:pt x="271921" y="740002"/>
                  <a:pt x="271921" y="751346"/>
                </a:cubicBezTo>
                <a:cubicBezTo>
                  <a:pt x="271921" y="751346"/>
                  <a:pt x="268144" y="755127"/>
                  <a:pt x="268144" y="758909"/>
                </a:cubicBezTo>
                <a:cubicBezTo>
                  <a:pt x="268144" y="766471"/>
                  <a:pt x="268144" y="774034"/>
                  <a:pt x="264367" y="777815"/>
                </a:cubicBezTo>
                <a:cubicBezTo>
                  <a:pt x="264367" y="777815"/>
                  <a:pt x="264367" y="777815"/>
                  <a:pt x="264367" y="781597"/>
                </a:cubicBezTo>
                <a:cubicBezTo>
                  <a:pt x="264367" y="785378"/>
                  <a:pt x="264367" y="785378"/>
                  <a:pt x="264367" y="789159"/>
                </a:cubicBezTo>
                <a:cubicBezTo>
                  <a:pt x="264367" y="792941"/>
                  <a:pt x="264367" y="792941"/>
                  <a:pt x="264367" y="796722"/>
                </a:cubicBezTo>
                <a:cubicBezTo>
                  <a:pt x="260591" y="808066"/>
                  <a:pt x="260591" y="819410"/>
                  <a:pt x="260591" y="834535"/>
                </a:cubicBezTo>
                <a:cubicBezTo>
                  <a:pt x="260591" y="1046288"/>
                  <a:pt x="434318" y="1220228"/>
                  <a:pt x="645812" y="1220228"/>
                </a:cubicBezTo>
                <a:cubicBezTo>
                  <a:pt x="660919" y="1220228"/>
                  <a:pt x="676025" y="1220228"/>
                  <a:pt x="687355" y="1216447"/>
                </a:cubicBezTo>
                <a:cubicBezTo>
                  <a:pt x="691132" y="1216447"/>
                  <a:pt x="691132" y="1216447"/>
                  <a:pt x="694909" y="1216447"/>
                </a:cubicBezTo>
                <a:cubicBezTo>
                  <a:pt x="698685" y="1216447"/>
                  <a:pt x="698685" y="1216447"/>
                  <a:pt x="702462" y="1216447"/>
                </a:cubicBezTo>
                <a:cubicBezTo>
                  <a:pt x="710015" y="1212665"/>
                  <a:pt x="721345" y="1212665"/>
                  <a:pt x="728899" y="1212665"/>
                </a:cubicBezTo>
                <a:cubicBezTo>
                  <a:pt x="732675" y="1208884"/>
                  <a:pt x="732675" y="1208884"/>
                  <a:pt x="736452" y="1208884"/>
                </a:cubicBezTo>
                <a:cubicBezTo>
                  <a:pt x="736452" y="1208884"/>
                  <a:pt x="736452" y="1208884"/>
                  <a:pt x="744005" y="1208884"/>
                </a:cubicBezTo>
                <a:cubicBezTo>
                  <a:pt x="751559" y="1205103"/>
                  <a:pt x="759112" y="1205103"/>
                  <a:pt x="766665" y="1201322"/>
                </a:cubicBezTo>
                <a:cubicBezTo>
                  <a:pt x="770442" y="1201322"/>
                  <a:pt x="774219" y="1197540"/>
                  <a:pt x="777995" y="1197540"/>
                </a:cubicBezTo>
                <a:cubicBezTo>
                  <a:pt x="777995" y="1197540"/>
                  <a:pt x="777995" y="1197540"/>
                  <a:pt x="781772" y="1193759"/>
                </a:cubicBezTo>
                <a:cubicBezTo>
                  <a:pt x="789326" y="1193759"/>
                  <a:pt x="796879" y="1189978"/>
                  <a:pt x="804432" y="1186196"/>
                </a:cubicBezTo>
                <a:cubicBezTo>
                  <a:pt x="804432" y="1186196"/>
                  <a:pt x="804432" y="1186196"/>
                  <a:pt x="808209" y="1182415"/>
                </a:cubicBezTo>
                <a:cubicBezTo>
                  <a:pt x="823316" y="1178634"/>
                  <a:pt x="838422" y="1171071"/>
                  <a:pt x="849752" y="1159727"/>
                </a:cubicBezTo>
                <a:cubicBezTo>
                  <a:pt x="849752" y="1159727"/>
                  <a:pt x="849752" y="1159727"/>
                  <a:pt x="895072" y="1224009"/>
                </a:cubicBezTo>
                <a:cubicBezTo>
                  <a:pt x="879966" y="1231572"/>
                  <a:pt x="864859" y="1242916"/>
                  <a:pt x="845976" y="1250479"/>
                </a:cubicBezTo>
                <a:cubicBezTo>
                  <a:pt x="845976" y="1250479"/>
                  <a:pt x="845976" y="1250479"/>
                  <a:pt x="838422" y="1254260"/>
                </a:cubicBezTo>
                <a:cubicBezTo>
                  <a:pt x="838422" y="1254260"/>
                  <a:pt x="834646" y="1254260"/>
                  <a:pt x="834646" y="1254260"/>
                </a:cubicBezTo>
                <a:cubicBezTo>
                  <a:pt x="823316" y="1258041"/>
                  <a:pt x="815762" y="1261822"/>
                  <a:pt x="808209" y="1265604"/>
                </a:cubicBezTo>
                <a:cubicBezTo>
                  <a:pt x="808209" y="1265604"/>
                  <a:pt x="808209" y="1265604"/>
                  <a:pt x="804432" y="1269385"/>
                </a:cubicBezTo>
                <a:cubicBezTo>
                  <a:pt x="800656" y="1269385"/>
                  <a:pt x="793102" y="1273166"/>
                  <a:pt x="789326" y="1273166"/>
                </a:cubicBezTo>
                <a:cubicBezTo>
                  <a:pt x="781772" y="1276948"/>
                  <a:pt x="770442" y="1276948"/>
                  <a:pt x="762889" y="1280729"/>
                </a:cubicBezTo>
                <a:cubicBezTo>
                  <a:pt x="762889" y="1280729"/>
                  <a:pt x="762889" y="1280729"/>
                  <a:pt x="755335" y="1280729"/>
                </a:cubicBezTo>
                <a:cubicBezTo>
                  <a:pt x="751559" y="1284510"/>
                  <a:pt x="747782" y="1284510"/>
                  <a:pt x="744005" y="1284510"/>
                </a:cubicBezTo>
                <a:cubicBezTo>
                  <a:pt x="732675" y="1288292"/>
                  <a:pt x="721345" y="1288292"/>
                  <a:pt x="713792" y="1292073"/>
                </a:cubicBezTo>
                <a:cubicBezTo>
                  <a:pt x="713792" y="1292073"/>
                  <a:pt x="713792" y="1292073"/>
                  <a:pt x="706239" y="1292073"/>
                </a:cubicBezTo>
                <a:cubicBezTo>
                  <a:pt x="702462" y="1292073"/>
                  <a:pt x="698685" y="1292073"/>
                  <a:pt x="694909" y="1292073"/>
                </a:cubicBezTo>
                <a:cubicBezTo>
                  <a:pt x="691132" y="1292073"/>
                  <a:pt x="687355" y="1292073"/>
                  <a:pt x="683579" y="1292073"/>
                </a:cubicBezTo>
                <a:cubicBezTo>
                  <a:pt x="683579" y="1292073"/>
                  <a:pt x="683579" y="1292073"/>
                  <a:pt x="683579" y="1481138"/>
                </a:cubicBezTo>
                <a:cubicBezTo>
                  <a:pt x="683579" y="1481138"/>
                  <a:pt x="683579" y="1481138"/>
                  <a:pt x="608045" y="1481138"/>
                </a:cubicBezTo>
                <a:cubicBezTo>
                  <a:pt x="608045" y="1481138"/>
                  <a:pt x="608045" y="1481138"/>
                  <a:pt x="608045" y="1292073"/>
                </a:cubicBezTo>
                <a:cubicBezTo>
                  <a:pt x="509851" y="1284510"/>
                  <a:pt x="419211" y="1246697"/>
                  <a:pt x="347454" y="1186196"/>
                </a:cubicBezTo>
                <a:cubicBezTo>
                  <a:pt x="347454" y="1186196"/>
                  <a:pt x="347454" y="1186196"/>
                  <a:pt x="215271" y="1318542"/>
                </a:cubicBezTo>
                <a:cubicBezTo>
                  <a:pt x="215271" y="1318542"/>
                  <a:pt x="215271" y="1318542"/>
                  <a:pt x="162397" y="1265604"/>
                </a:cubicBezTo>
                <a:cubicBezTo>
                  <a:pt x="162397" y="1265604"/>
                  <a:pt x="162397" y="1265604"/>
                  <a:pt x="294581" y="1133258"/>
                </a:cubicBezTo>
                <a:cubicBezTo>
                  <a:pt x="234154" y="1061413"/>
                  <a:pt x="196387" y="970662"/>
                  <a:pt x="188834" y="872348"/>
                </a:cubicBezTo>
                <a:cubicBezTo>
                  <a:pt x="188834" y="872348"/>
                  <a:pt x="188834" y="872348"/>
                  <a:pt x="0" y="872348"/>
                </a:cubicBezTo>
                <a:cubicBezTo>
                  <a:pt x="0" y="872348"/>
                  <a:pt x="0" y="872348"/>
                  <a:pt x="0" y="796722"/>
                </a:cubicBezTo>
                <a:cubicBezTo>
                  <a:pt x="0" y="796722"/>
                  <a:pt x="0" y="796722"/>
                  <a:pt x="188834" y="796722"/>
                </a:cubicBezTo>
                <a:cubicBezTo>
                  <a:pt x="188834" y="792941"/>
                  <a:pt x="188834" y="789159"/>
                  <a:pt x="188834" y="789159"/>
                </a:cubicBezTo>
                <a:cubicBezTo>
                  <a:pt x="188834" y="785378"/>
                  <a:pt x="188834" y="781597"/>
                  <a:pt x="188834" y="777815"/>
                </a:cubicBezTo>
                <a:cubicBezTo>
                  <a:pt x="188834" y="777815"/>
                  <a:pt x="188834" y="777815"/>
                  <a:pt x="192611" y="770253"/>
                </a:cubicBezTo>
                <a:cubicBezTo>
                  <a:pt x="192611" y="758909"/>
                  <a:pt x="192611" y="751346"/>
                  <a:pt x="196387" y="743784"/>
                </a:cubicBezTo>
                <a:cubicBezTo>
                  <a:pt x="196387" y="740002"/>
                  <a:pt x="196387" y="736221"/>
                  <a:pt x="196387" y="728658"/>
                </a:cubicBezTo>
                <a:cubicBezTo>
                  <a:pt x="196387" y="728658"/>
                  <a:pt x="196387" y="728658"/>
                  <a:pt x="200164" y="721096"/>
                </a:cubicBezTo>
                <a:cubicBezTo>
                  <a:pt x="200164" y="713533"/>
                  <a:pt x="203941" y="705970"/>
                  <a:pt x="207717" y="698408"/>
                </a:cubicBezTo>
                <a:cubicBezTo>
                  <a:pt x="207717" y="694627"/>
                  <a:pt x="207717" y="690845"/>
                  <a:pt x="211494" y="687064"/>
                </a:cubicBezTo>
                <a:cubicBezTo>
                  <a:pt x="211494" y="687064"/>
                  <a:pt x="211494" y="687064"/>
                  <a:pt x="215271" y="675720"/>
                </a:cubicBezTo>
                <a:cubicBezTo>
                  <a:pt x="215271" y="671939"/>
                  <a:pt x="219047" y="664376"/>
                  <a:pt x="219047" y="660595"/>
                </a:cubicBezTo>
                <a:cubicBezTo>
                  <a:pt x="219047" y="660595"/>
                  <a:pt x="219047" y="660595"/>
                  <a:pt x="222824" y="653032"/>
                </a:cubicBezTo>
                <a:cubicBezTo>
                  <a:pt x="241707" y="611438"/>
                  <a:pt x="264367" y="569843"/>
                  <a:pt x="294581" y="535812"/>
                </a:cubicBezTo>
                <a:cubicBezTo>
                  <a:pt x="294581" y="535812"/>
                  <a:pt x="294581" y="535812"/>
                  <a:pt x="162397" y="403466"/>
                </a:cubicBezTo>
                <a:cubicBezTo>
                  <a:pt x="162397" y="403466"/>
                  <a:pt x="162397" y="403466"/>
                  <a:pt x="215271" y="346746"/>
                </a:cubicBezTo>
                <a:cubicBezTo>
                  <a:pt x="215271" y="346746"/>
                  <a:pt x="215271" y="346746"/>
                  <a:pt x="347454" y="482873"/>
                </a:cubicBezTo>
                <a:cubicBezTo>
                  <a:pt x="377668" y="456404"/>
                  <a:pt x="411658" y="433716"/>
                  <a:pt x="445648" y="418591"/>
                </a:cubicBezTo>
                <a:cubicBezTo>
                  <a:pt x="445648" y="418591"/>
                  <a:pt x="445648" y="418591"/>
                  <a:pt x="449425" y="418591"/>
                </a:cubicBezTo>
                <a:cubicBezTo>
                  <a:pt x="449425" y="418591"/>
                  <a:pt x="449425" y="418591"/>
                  <a:pt x="453201" y="414810"/>
                </a:cubicBezTo>
                <a:cubicBezTo>
                  <a:pt x="456978" y="414810"/>
                  <a:pt x="456978" y="411029"/>
                  <a:pt x="460755" y="411029"/>
                </a:cubicBezTo>
                <a:cubicBezTo>
                  <a:pt x="468308" y="407247"/>
                  <a:pt x="479638" y="403466"/>
                  <a:pt x="487191" y="399685"/>
                </a:cubicBezTo>
                <a:cubicBezTo>
                  <a:pt x="487191" y="399685"/>
                  <a:pt x="487191" y="399685"/>
                  <a:pt x="490968" y="399685"/>
                </a:cubicBezTo>
                <a:cubicBezTo>
                  <a:pt x="494745" y="399685"/>
                  <a:pt x="498521" y="395903"/>
                  <a:pt x="506075" y="395903"/>
                </a:cubicBezTo>
                <a:cubicBezTo>
                  <a:pt x="513628" y="392122"/>
                  <a:pt x="521181" y="388341"/>
                  <a:pt x="532512" y="388341"/>
                </a:cubicBezTo>
                <a:cubicBezTo>
                  <a:pt x="532512" y="388341"/>
                  <a:pt x="532512" y="388341"/>
                  <a:pt x="536288" y="384559"/>
                </a:cubicBezTo>
                <a:cubicBezTo>
                  <a:pt x="540065" y="384559"/>
                  <a:pt x="547618" y="384559"/>
                  <a:pt x="551395" y="380778"/>
                </a:cubicBezTo>
                <a:cubicBezTo>
                  <a:pt x="562725" y="380778"/>
                  <a:pt x="570278" y="376997"/>
                  <a:pt x="581608" y="376997"/>
                </a:cubicBezTo>
                <a:cubicBezTo>
                  <a:pt x="581608" y="376997"/>
                  <a:pt x="581608" y="376997"/>
                  <a:pt x="585385" y="376997"/>
                </a:cubicBezTo>
                <a:cubicBezTo>
                  <a:pt x="589162" y="376997"/>
                  <a:pt x="592938" y="376997"/>
                  <a:pt x="596715" y="373216"/>
                </a:cubicBezTo>
                <a:cubicBezTo>
                  <a:pt x="600492" y="373216"/>
                  <a:pt x="604268" y="373216"/>
                  <a:pt x="608045" y="373216"/>
                </a:cubicBezTo>
                <a:cubicBezTo>
                  <a:pt x="608045" y="373216"/>
                  <a:pt x="608045" y="373216"/>
                  <a:pt x="608045" y="184150"/>
                </a:cubicBezTo>
                <a:close/>
                <a:moveTo>
                  <a:pt x="1551529" y="177800"/>
                </a:moveTo>
                <a:cubicBezTo>
                  <a:pt x="1449388" y="177800"/>
                  <a:pt x="1354814" y="238216"/>
                  <a:pt x="1316984" y="340168"/>
                </a:cubicBezTo>
                <a:cubicBezTo>
                  <a:pt x="1271588" y="468551"/>
                  <a:pt x="1335899" y="612039"/>
                  <a:pt x="1464520" y="657350"/>
                </a:cubicBezTo>
                <a:cubicBezTo>
                  <a:pt x="1593141" y="706438"/>
                  <a:pt x="1736895" y="642246"/>
                  <a:pt x="1782290" y="513863"/>
                </a:cubicBezTo>
                <a:cubicBezTo>
                  <a:pt x="1804988" y="449671"/>
                  <a:pt x="1804988" y="381703"/>
                  <a:pt x="1774724" y="321288"/>
                </a:cubicBezTo>
                <a:cubicBezTo>
                  <a:pt x="1748244" y="264648"/>
                  <a:pt x="1699065" y="215560"/>
                  <a:pt x="1638537" y="192904"/>
                </a:cubicBezTo>
                <a:cubicBezTo>
                  <a:pt x="1608273" y="181576"/>
                  <a:pt x="1578009" y="177800"/>
                  <a:pt x="1551529" y="177800"/>
                </a:cubicBezTo>
                <a:close/>
                <a:moveTo>
                  <a:pt x="1669098" y="0"/>
                </a:moveTo>
                <a:cubicBezTo>
                  <a:pt x="1669098" y="0"/>
                  <a:pt x="1669098" y="0"/>
                  <a:pt x="1740818" y="26473"/>
                </a:cubicBezTo>
                <a:cubicBezTo>
                  <a:pt x="1740818" y="26473"/>
                  <a:pt x="1740818" y="26473"/>
                  <a:pt x="1699296" y="139926"/>
                </a:cubicBezTo>
                <a:cubicBezTo>
                  <a:pt x="1752142" y="166398"/>
                  <a:pt x="1797439" y="207998"/>
                  <a:pt x="1827637" y="257161"/>
                </a:cubicBezTo>
                <a:cubicBezTo>
                  <a:pt x="1827637" y="257161"/>
                  <a:pt x="1827637" y="257161"/>
                  <a:pt x="1933329" y="207998"/>
                </a:cubicBezTo>
                <a:cubicBezTo>
                  <a:pt x="1933329" y="207998"/>
                  <a:pt x="1933329" y="207998"/>
                  <a:pt x="1967302" y="279852"/>
                </a:cubicBezTo>
                <a:cubicBezTo>
                  <a:pt x="1967302" y="279852"/>
                  <a:pt x="1967302" y="279852"/>
                  <a:pt x="1857835" y="329015"/>
                </a:cubicBezTo>
                <a:cubicBezTo>
                  <a:pt x="1876708" y="385742"/>
                  <a:pt x="1880483" y="446250"/>
                  <a:pt x="1865384" y="502977"/>
                </a:cubicBezTo>
                <a:cubicBezTo>
                  <a:pt x="1865384" y="502977"/>
                  <a:pt x="1865384" y="502977"/>
                  <a:pt x="1974851" y="544576"/>
                </a:cubicBezTo>
                <a:lnTo>
                  <a:pt x="1948428" y="616430"/>
                </a:lnTo>
                <a:cubicBezTo>
                  <a:pt x="1948428" y="616430"/>
                  <a:pt x="1948428" y="616430"/>
                  <a:pt x="1838961" y="574830"/>
                </a:cubicBezTo>
                <a:cubicBezTo>
                  <a:pt x="1808763" y="627775"/>
                  <a:pt x="1767241" y="673157"/>
                  <a:pt x="1718170" y="703411"/>
                </a:cubicBezTo>
                <a:cubicBezTo>
                  <a:pt x="1718170" y="703411"/>
                  <a:pt x="1718170" y="703411"/>
                  <a:pt x="1767241" y="809301"/>
                </a:cubicBezTo>
                <a:cubicBezTo>
                  <a:pt x="1767241" y="809301"/>
                  <a:pt x="1767241" y="809301"/>
                  <a:pt x="1699296" y="843337"/>
                </a:cubicBezTo>
                <a:cubicBezTo>
                  <a:pt x="1699296" y="843337"/>
                  <a:pt x="1699296" y="843337"/>
                  <a:pt x="1650225" y="733665"/>
                </a:cubicBezTo>
                <a:cubicBezTo>
                  <a:pt x="1616252" y="745010"/>
                  <a:pt x="1586055" y="748792"/>
                  <a:pt x="1552082" y="748792"/>
                </a:cubicBezTo>
                <a:cubicBezTo>
                  <a:pt x="1525659" y="748792"/>
                  <a:pt x="1499236" y="745010"/>
                  <a:pt x="1472813" y="741229"/>
                </a:cubicBezTo>
                <a:cubicBezTo>
                  <a:pt x="1472813" y="741229"/>
                  <a:pt x="1472813" y="741229"/>
                  <a:pt x="1431291" y="850900"/>
                </a:cubicBezTo>
                <a:cubicBezTo>
                  <a:pt x="1431291" y="850900"/>
                  <a:pt x="1431291" y="850900"/>
                  <a:pt x="1363346" y="824428"/>
                </a:cubicBezTo>
                <a:cubicBezTo>
                  <a:pt x="1363346" y="824428"/>
                  <a:pt x="1363346" y="824428"/>
                  <a:pt x="1404868" y="714756"/>
                </a:cubicBezTo>
                <a:cubicBezTo>
                  <a:pt x="1348247" y="688284"/>
                  <a:pt x="1306725" y="646684"/>
                  <a:pt x="1276527" y="593739"/>
                </a:cubicBezTo>
                <a:cubicBezTo>
                  <a:pt x="1276527" y="593739"/>
                  <a:pt x="1276527" y="593739"/>
                  <a:pt x="1167060" y="642902"/>
                </a:cubicBezTo>
                <a:cubicBezTo>
                  <a:pt x="1167060" y="642902"/>
                  <a:pt x="1167060" y="642902"/>
                  <a:pt x="1136862" y="574830"/>
                </a:cubicBezTo>
                <a:cubicBezTo>
                  <a:pt x="1136862" y="574830"/>
                  <a:pt x="1136862" y="574830"/>
                  <a:pt x="1242555" y="525667"/>
                </a:cubicBezTo>
                <a:cubicBezTo>
                  <a:pt x="1223681" y="468941"/>
                  <a:pt x="1223681" y="408432"/>
                  <a:pt x="1238780" y="347924"/>
                </a:cubicBezTo>
                <a:cubicBezTo>
                  <a:pt x="1238780" y="347924"/>
                  <a:pt x="1238780" y="347924"/>
                  <a:pt x="1125538" y="310106"/>
                </a:cubicBezTo>
                <a:cubicBezTo>
                  <a:pt x="1125538" y="310106"/>
                  <a:pt x="1125538" y="310106"/>
                  <a:pt x="1151961" y="238252"/>
                </a:cubicBezTo>
                <a:cubicBezTo>
                  <a:pt x="1151961" y="238252"/>
                  <a:pt x="1151961" y="238252"/>
                  <a:pt x="1265203" y="279852"/>
                </a:cubicBezTo>
                <a:cubicBezTo>
                  <a:pt x="1291626" y="223125"/>
                  <a:pt x="1333148" y="181526"/>
                  <a:pt x="1382219" y="151271"/>
                </a:cubicBezTo>
                <a:cubicBezTo>
                  <a:pt x="1382219" y="151271"/>
                  <a:pt x="1382219" y="151271"/>
                  <a:pt x="1333148" y="41600"/>
                </a:cubicBezTo>
                <a:cubicBezTo>
                  <a:pt x="1333148" y="41600"/>
                  <a:pt x="1333148" y="41600"/>
                  <a:pt x="1401093" y="11346"/>
                </a:cubicBezTo>
                <a:cubicBezTo>
                  <a:pt x="1401093" y="11346"/>
                  <a:pt x="1401093" y="11346"/>
                  <a:pt x="1450164" y="117235"/>
                </a:cubicBezTo>
                <a:cubicBezTo>
                  <a:pt x="1506785" y="102108"/>
                  <a:pt x="1567181" y="98326"/>
                  <a:pt x="1627576" y="113454"/>
                </a:cubicBezTo>
                <a:cubicBezTo>
                  <a:pt x="1627576" y="113454"/>
                  <a:pt x="1627576" y="113454"/>
                  <a:pt x="16690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6" name="Freeform 119">
            <a:extLst>
              <a:ext uri="{FF2B5EF4-FFF2-40B4-BE49-F238E27FC236}">
                <a16:creationId xmlns:a16="http://schemas.microsoft.com/office/drawing/2014/main" xmlns="" id="{789AB95A-27B8-42EE-85F5-9354AC70180F}"/>
              </a:ext>
            </a:extLst>
          </p:cNvPr>
          <p:cNvSpPr>
            <a:spLocks noChangeAspect="1"/>
          </p:cNvSpPr>
          <p:nvPr/>
        </p:nvSpPr>
        <p:spPr bwMode="auto">
          <a:xfrm>
            <a:off x="4271331" y="5638455"/>
            <a:ext cx="434288" cy="416547"/>
          </a:xfrm>
          <a:custGeom>
            <a:avLst/>
            <a:gdLst>
              <a:gd name="connsiteX0" fmla="*/ 1123949 w 1865313"/>
              <a:gd name="connsiteY0" fmla="*/ 1416944 h 1789113"/>
              <a:gd name="connsiteX1" fmla="*/ 1163739 w 1865313"/>
              <a:gd name="connsiteY1" fmla="*/ 1433910 h 1789113"/>
              <a:gd name="connsiteX2" fmla="*/ 1163739 w 1865313"/>
              <a:gd name="connsiteY2" fmla="*/ 1509316 h 1789113"/>
              <a:gd name="connsiteX3" fmla="*/ 1084160 w 1865313"/>
              <a:gd name="connsiteY3" fmla="*/ 1509316 h 1789113"/>
              <a:gd name="connsiteX4" fmla="*/ 1084160 w 1865313"/>
              <a:gd name="connsiteY4" fmla="*/ 1433910 h 1789113"/>
              <a:gd name="connsiteX5" fmla="*/ 1123949 w 1865313"/>
              <a:gd name="connsiteY5" fmla="*/ 1416944 h 1789113"/>
              <a:gd name="connsiteX6" fmla="*/ 558800 w 1865313"/>
              <a:gd name="connsiteY6" fmla="*/ 674688 h 1789113"/>
              <a:gd name="connsiteX7" fmla="*/ 558800 w 1865313"/>
              <a:gd name="connsiteY7" fmla="*/ 962025 h 1789113"/>
              <a:gd name="connsiteX8" fmla="*/ 1158875 w 1865313"/>
              <a:gd name="connsiteY8" fmla="*/ 962025 h 1789113"/>
              <a:gd name="connsiteX9" fmla="*/ 1158875 w 1865313"/>
              <a:gd name="connsiteY9" fmla="*/ 1362075 h 1789113"/>
              <a:gd name="connsiteX10" fmla="*/ 1084263 w 1865313"/>
              <a:gd name="connsiteY10" fmla="*/ 1362075 h 1789113"/>
              <a:gd name="connsiteX11" fmla="*/ 1084263 w 1865313"/>
              <a:gd name="connsiteY11" fmla="*/ 1036638 h 1789113"/>
              <a:gd name="connsiteX12" fmla="*/ 484187 w 1865313"/>
              <a:gd name="connsiteY12" fmla="*/ 1036638 h 1789113"/>
              <a:gd name="connsiteX13" fmla="*/ 484187 w 1865313"/>
              <a:gd name="connsiteY13" fmla="*/ 855663 h 1789113"/>
              <a:gd name="connsiteX14" fmla="*/ 106363 w 1865313"/>
              <a:gd name="connsiteY14" fmla="*/ 1233488 h 1789113"/>
              <a:gd name="connsiteX15" fmla="*/ 484187 w 1865313"/>
              <a:gd name="connsiteY15" fmla="*/ 1606551 h 1789113"/>
              <a:gd name="connsiteX16" fmla="*/ 484187 w 1865313"/>
              <a:gd name="connsiteY16" fmla="*/ 1425576 h 1789113"/>
              <a:gd name="connsiteX17" fmla="*/ 1016000 w 1865313"/>
              <a:gd name="connsiteY17" fmla="*/ 1425576 h 1789113"/>
              <a:gd name="connsiteX18" fmla="*/ 1016000 w 1865313"/>
              <a:gd name="connsiteY18" fmla="*/ 1501776 h 1789113"/>
              <a:gd name="connsiteX19" fmla="*/ 558800 w 1865313"/>
              <a:gd name="connsiteY19" fmla="*/ 1501776 h 1789113"/>
              <a:gd name="connsiteX20" fmla="*/ 558800 w 1865313"/>
              <a:gd name="connsiteY20" fmla="*/ 1789113 h 1789113"/>
              <a:gd name="connsiteX21" fmla="*/ 0 w 1865313"/>
              <a:gd name="connsiteY21" fmla="*/ 1233488 h 1789113"/>
              <a:gd name="connsiteX22" fmla="*/ 1382714 w 1865313"/>
              <a:gd name="connsiteY22" fmla="*/ 180975 h 1789113"/>
              <a:gd name="connsiteX23" fmla="*/ 1382714 w 1865313"/>
              <a:gd name="connsiteY23" fmla="*/ 361950 h 1789113"/>
              <a:gd name="connsiteX24" fmla="*/ 777876 w 1865313"/>
              <a:gd name="connsiteY24" fmla="*/ 361950 h 1789113"/>
              <a:gd name="connsiteX25" fmla="*/ 777876 w 1865313"/>
              <a:gd name="connsiteY25" fmla="*/ 750888 h 1789113"/>
              <a:gd name="connsiteX26" fmla="*/ 1382714 w 1865313"/>
              <a:gd name="connsiteY26" fmla="*/ 750888 h 1789113"/>
              <a:gd name="connsiteX27" fmla="*/ 1382714 w 1865313"/>
              <a:gd name="connsiteY27" fmla="*/ 931863 h 1789113"/>
              <a:gd name="connsiteX28" fmla="*/ 1755776 w 1865313"/>
              <a:gd name="connsiteY28" fmla="*/ 558800 h 1789113"/>
              <a:gd name="connsiteX29" fmla="*/ 1306513 w 1865313"/>
              <a:gd name="connsiteY29" fmla="*/ 0 h 1789113"/>
              <a:gd name="connsiteX30" fmla="*/ 1865313 w 1865313"/>
              <a:gd name="connsiteY30" fmla="*/ 558800 h 1789113"/>
              <a:gd name="connsiteX31" fmla="*/ 1306513 w 1865313"/>
              <a:gd name="connsiteY31" fmla="*/ 1112838 h 1789113"/>
              <a:gd name="connsiteX32" fmla="*/ 1306513 w 1865313"/>
              <a:gd name="connsiteY32" fmla="*/ 825501 h 1789113"/>
              <a:gd name="connsiteX33" fmla="*/ 703263 w 1865313"/>
              <a:gd name="connsiteY33" fmla="*/ 825501 h 1789113"/>
              <a:gd name="connsiteX34" fmla="*/ 703263 w 1865313"/>
              <a:gd name="connsiteY34" fmla="*/ 285750 h 1789113"/>
              <a:gd name="connsiteX35" fmla="*/ 1306513 w 1865313"/>
              <a:gd name="connsiteY35" fmla="*/ 285750 h 17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65313" h="1789113">
                <a:moveTo>
                  <a:pt x="1123949" y="1416944"/>
                </a:moveTo>
                <a:cubicBezTo>
                  <a:pt x="1138160" y="1416944"/>
                  <a:pt x="1152371" y="1422599"/>
                  <a:pt x="1163739" y="1433910"/>
                </a:cubicBezTo>
                <a:cubicBezTo>
                  <a:pt x="1182687" y="1456532"/>
                  <a:pt x="1182687" y="1490465"/>
                  <a:pt x="1163739" y="1509316"/>
                </a:cubicBezTo>
                <a:cubicBezTo>
                  <a:pt x="1141002" y="1531938"/>
                  <a:pt x="1106897" y="1531938"/>
                  <a:pt x="1084160" y="1509316"/>
                </a:cubicBezTo>
                <a:cubicBezTo>
                  <a:pt x="1065212" y="1490465"/>
                  <a:pt x="1065212" y="1456532"/>
                  <a:pt x="1084160" y="1433910"/>
                </a:cubicBezTo>
                <a:cubicBezTo>
                  <a:pt x="1095529" y="1422599"/>
                  <a:pt x="1109739" y="1416944"/>
                  <a:pt x="1123949" y="1416944"/>
                </a:cubicBezTo>
                <a:close/>
                <a:moveTo>
                  <a:pt x="558800" y="674688"/>
                </a:moveTo>
                <a:lnTo>
                  <a:pt x="558800" y="962025"/>
                </a:lnTo>
                <a:lnTo>
                  <a:pt x="1158875" y="962025"/>
                </a:lnTo>
                <a:lnTo>
                  <a:pt x="1158875" y="1362075"/>
                </a:lnTo>
                <a:lnTo>
                  <a:pt x="1084263" y="1362075"/>
                </a:lnTo>
                <a:lnTo>
                  <a:pt x="1084263" y="1036638"/>
                </a:lnTo>
                <a:lnTo>
                  <a:pt x="484187" y="1036638"/>
                </a:lnTo>
                <a:lnTo>
                  <a:pt x="484187" y="855663"/>
                </a:lnTo>
                <a:lnTo>
                  <a:pt x="106363" y="1233488"/>
                </a:lnTo>
                <a:lnTo>
                  <a:pt x="484187" y="1606551"/>
                </a:lnTo>
                <a:lnTo>
                  <a:pt x="484187" y="1425576"/>
                </a:lnTo>
                <a:lnTo>
                  <a:pt x="1016000" y="1425576"/>
                </a:lnTo>
                <a:lnTo>
                  <a:pt x="1016000" y="1501776"/>
                </a:lnTo>
                <a:lnTo>
                  <a:pt x="558800" y="1501776"/>
                </a:lnTo>
                <a:lnTo>
                  <a:pt x="558800" y="1789113"/>
                </a:lnTo>
                <a:lnTo>
                  <a:pt x="0" y="1233488"/>
                </a:lnTo>
                <a:close/>
                <a:moveTo>
                  <a:pt x="1382714" y="180975"/>
                </a:moveTo>
                <a:lnTo>
                  <a:pt x="1382714" y="361950"/>
                </a:lnTo>
                <a:lnTo>
                  <a:pt x="777876" y="361950"/>
                </a:lnTo>
                <a:lnTo>
                  <a:pt x="777876" y="750888"/>
                </a:lnTo>
                <a:lnTo>
                  <a:pt x="1382714" y="750888"/>
                </a:lnTo>
                <a:lnTo>
                  <a:pt x="1382714" y="931863"/>
                </a:lnTo>
                <a:lnTo>
                  <a:pt x="1755776" y="558800"/>
                </a:lnTo>
                <a:close/>
                <a:moveTo>
                  <a:pt x="1306513" y="0"/>
                </a:moveTo>
                <a:lnTo>
                  <a:pt x="1865313" y="558800"/>
                </a:lnTo>
                <a:lnTo>
                  <a:pt x="1306513" y="1112838"/>
                </a:lnTo>
                <a:lnTo>
                  <a:pt x="1306513" y="825501"/>
                </a:lnTo>
                <a:lnTo>
                  <a:pt x="703263" y="825501"/>
                </a:lnTo>
                <a:lnTo>
                  <a:pt x="703263" y="285750"/>
                </a:lnTo>
                <a:lnTo>
                  <a:pt x="1306513" y="2857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7" name="Freeform 95">
            <a:extLst>
              <a:ext uri="{FF2B5EF4-FFF2-40B4-BE49-F238E27FC236}">
                <a16:creationId xmlns:a16="http://schemas.microsoft.com/office/drawing/2014/main" xmlns="" id="{BEAE22C4-2E5B-4F90-A62F-D14E9128117E}"/>
              </a:ext>
            </a:extLst>
          </p:cNvPr>
          <p:cNvSpPr>
            <a:spLocks noChangeAspect="1"/>
          </p:cNvSpPr>
          <p:nvPr/>
        </p:nvSpPr>
        <p:spPr bwMode="auto">
          <a:xfrm>
            <a:off x="5878804" y="5773434"/>
            <a:ext cx="476509" cy="290899"/>
          </a:xfrm>
          <a:custGeom>
            <a:avLst/>
            <a:gdLst>
              <a:gd name="connsiteX0" fmla="*/ 677863 w 2028321"/>
              <a:gd name="connsiteY0" fmla="*/ 1041401 h 1238250"/>
              <a:gd name="connsiteX1" fmla="*/ 647700 w 2028321"/>
              <a:gd name="connsiteY1" fmla="*/ 1079501 h 1238250"/>
              <a:gd name="connsiteX2" fmla="*/ 746125 w 2028321"/>
              <a:gd name="connsiteY2" fmla="*/ 1166814 h 1238250"/>
              <a:gd name="connsiteX3" fmla="*/ 768350 w 2028321"/>
              <a:gd name="connsiteY3" fmla="*/ 1139827 h 1238250"/>
              <a:gd name="connsiteX4" fmla="*/ 531813 w 2028321"/>
              <a:gd name="connsiteY4" fmla="*/ 928689 h 1238250"/>
              <a:gd name="connsiteX5" fmla="*/ 458788 w 2028321"/>
              <a:gd name="connsiteY5" fmla="*/ 1011239 h 1238250"/>
              <a:gd name="connsiteX6" fmla="*/ 565151 w 2028321"/>
              <a:gd name="connsiteY6" fmla="*/ 1101727 h 1238250"/>
              <a:gd name="connsiteX7" fmla="*/ 644526 w 2028321"/>
              <a:gd name="connsiteY7" fmla="*/ 1003302 h 1238250"/>
              <a:gd name="connsiteX8" fmla="*/ 614364 w 2028321"/>
              <a:gd name="connsiteY8" fmla="*/ 969964 h 1238250"/>
              <a:gd name="connsiteX9" fmla="*/ 368301 w 2028321"/>
              <a:gd name="connsiteY9" fmla="*/ 844551 h 1238250"/>
              <a:gd name="connsiteX10" fmla="*/ 293688 w 2028321"/>
              <a:gd name="connsiteY10" fmla="*/ 917576 h 1238250"/>
              <a:gd name="connsiteX11" fmla="*/ 395289 w 2028321"/>
              <a:gd name="connsiteY11" fmla="*/ 1003301 h 1238250"/>
              <a:gd name="connsiteX12" fmla="*/ 403226 w 2028321"/>
              <a:gd name="connsiteY12" fmla="*/ 996951 h 1238250"/>
              <a:gd name="connsiteX13" fmla="*/ 482601 w 2028321"/>
              <a:gd name="connsiteY13" fmla="*/ 901701 h 1238250"/>
              <a:gd name="connsiteX14" fmla="*/ 203200 w 2028321"/>
              <a:gd name="connsiteY14" fmla="*/ 757239 h 1238250"/>
              <a:gd name="connsiteX15" fmla="*/ 184150 w 2028321"/>
              <a:gd name="connsiteY15" fmla="*/ 781052 h 1238250"/>
              <a:gd name="connsiteX16" fmla="*/ 266700 w 2028321"/>
              <a:gd name="connsiteY16" fmla="*/ 868364 h 1238250"/>
              <a:gd name="connsiteX17" fmla="*/ 320675 w 2028321"/>
              <a:gd name="connsiteY17" fmla="*/ 819152 h 1238250"/>
              <a:gd name="connsiteX18" fmla="*/ 1969450 w 2028321"/>
              <a:gd name="connsiteY18" fmla="*/ 656967 h 1238250"/>
              <a:gd name="connsiteX19" fmla="*/ 1995231 w 2028321"/>
              <a:gd name="connsiteY19" fmla="*/ 662907 h 1238250"/>
              <a:gd name="connsiteX20" fmla="*/ 2021661 w 2028321"/>
              <a:gd name="connsiteY20" fmla="*/ 746543 h 1238250"/>
              <a:gd name="connsiteX21" fmla="*/ 1938596 w 2028321"/>
              <a:gd name="connsiteY21" fmla="*/ 776956 h 1238250"/>
              <a:gd name="connsiteX22" fmla="*/ 1908390 w 2028321"/>
              <a:gd name="connsiteY22" fmla="*/ 693320 h 1238250"/>
              <a:gd name="connsiteX23" fmla="*/ 1969450 w 2028321"/>
              <a:gd name="connsiteY23" fmla="*/ 656967 h 1238250"/>
              <a:gd name="connsiteX24" fmla="*/ 946150 w 2028321"/>
              <a:gd name="connsiteY24" fmla="*/ 0 h 1238250"/>
              <a:gd name="connsiteX25" fmla="*/ 1998663 w 2028321"/>
              <a:gd name="connsiteY25" fmla="*/ 103187 h 1238250"/>
              <a:gd name="connsiteX26" fmla="*/ 1998663 w 2028321"/>
              <a:gd name="connsiteY26" fmla="*/ 603250 h 1238250"/>
              <a:gd name="connsiteX27" fmla="*/ 1922463 w 2028321"/>
              <a:gd name="connsiteY27" fmla="*/ 603250 h 1238250"/>
              <a:gd name="connsiteX28" fmla="*/ 1930401 w 2028321"/>
              <a:gd name="connsiteY28" fmla="*/ 174625 h 1238250"/>
              <a:gd name="connsiteX29" fmla="*/ 973138 w 2028321"/>
              <a:gd name="connsiteY29" fmla="*/ 84137 h 1238250"/>
              <a:gd name="connsiteX30" fmla="*/ 708025 w 2028321"/>
              <a:gd name="connsiteY30" fmla="*/ 307975 h 1238250"/>
              <a:gd name="connsiteX31" fmla="*/ 598487 w 2028321"/>
              <a:gd name="connsiteY31" fmla="*/ 477837 h 1238250"/>
              <a:gd name="connsiteX32" fmla="*/ 701675 w 2028321"/>
              <a:gd name="connsiteY32" fmla="*/ 534987 h 1238250"/>
              <a:gd name="connsiteX33" fmla="*/ 825500 w 2028321"/>
              <a:gd name="connsiteY33" fmla="*/ 431800 h 1238250"/>
              <a:gd name="connsiteX34" fmla="*/ 1047750 w 2028321"/>
              <a:gd name="connsiteY34" fmla="*/ 295275 h 1238250"/>
              <a:gd name="connsiteX35" fmla="*/ 1425575 w 2028321"/>
              <a:gd name="connsiteY35" fmla="*/ 538162 h 1238250"/>
              <a:gd name="connsiteX36" fmla="*/ 1601788 w 2028321"/>
              <a:gd name="connsiteY36" fmla="*/ 584200 h 1238250"/>
              <a:gd name="connsiteX37" fmla="*/ 1587500 w 2028321"/>
              <a:gd name="connsiteY37" fmla="*/ 644525 h 1238250"/>
              <a:gd name="connsiteX38" fmla="*/ 1485900 w 2028321"/>
              <a:gd name="connsiteY38" fmla="*/ 617537 h 1238250"/>
              <a:gd name="connsiteX39" fmla="*/ 1598613 w 2028321"/>
              <a:gd name="connsiteY39" fmla="*/ 765175 h 1238250"/>
              <a:gd name="connsiteX40" fmla="*/ 1787525 w 2028321"/>
              <a:gd name="connsiteY40" fmla="*/ 693738 h 1238250"/>
              <a:gd name="connsiteX41" fmla="*/ 1855788 w 2028321"/>
              <a:gd name="connsiteY41" fmla="*/ 693738 h 1238250"/>
              <a:gd name="connsiteX42" fmla="*/ 1855788 w 2028321"/>
              <a:gd name="connsiteY42" fmla="*/ 769938 h 1238250"/>
              <a:gd name="connsiteX43" fmla="*/ 1787525 w 2028321"/>
              <a:gd name="connsiteY43" fmla="*/ 769938 h 1238250"/>
              <a:gd name="connsiteX44" fmla="*/ 1576388 w 2028321"/>
              <a:gd name="connsiteY44" fmla="*/ 849313 h 1238250"/>
              <a:gd name="connsiteX45" fmla="*/ 1455738 w 2028321"/>
              <a:gd name="connsiteY45" fmla="*/ 954088 h 1238250"/>
              <a:gd name="connsiteX46" fmla="*/ 1198563 w 2028321"/>
              <a:gd name="connsiteY46" fmla="*/ 639762 h 1238250"/>
              <a:gd name="connsiteX47" fmla="*/ 1168400 w 2028321"/>
              <a:gd name="connsiteY47" fmla="*/ 666750 h 1238250"/>
              <a:gd name="connsiteX48" fmla="*/ 1406525 w 2028321"/>
              <a:gd name="connsiteY48" fmla="*/ 954088 h 1238250"/>
              <a:gd name="connsiteX49" fmla="*/ 1270000 w 2028321"/>
              <a:gd name="connsiteY49" fmla="*/ 1049338 h 1238250"/>
              <a:gd name="connsiteX50" fmla="*/ 1017588 w 2028321"/>
              <a:gd name="connsiteY50" fmla="*/ 769938 h 1238250"/>
              <a:gd name="connsiteX51" fmla="*/ 992188 w 2028321"/>
              <a:gd name="connsiteY51" fmla="*/ 795338 h 1238250"/>
              <a:gd name="connsiteX52" fmla="*/ 1203325 w 2028321"/>
              <a:gd name="connsiteY52" fmla="*/ 1035050 h 1238250"/>
              <a:gd name="connsiteX53" fmla="*/ 1055688 w 2028321"/>
              <a:gd name="connsiteY53" fmla="*/ 1136650 h 1238250"/>
              <a:gd name="connsiteX54" fmla="*/ 869950 w 2028321"/>
              <a:gd name="connsiteY54" fmla="*/ 917575 h 1238250"/>
              <a:gd name="connsiteX55" fmla="*/ 839787 w 2028321"/>
              <a:gd name="connsiteY55" fmla="*/ 942975 h 1238250"/>
              <a:gd name="connsiteX56" fmla="*/ 995363 w 2028321"/>
              <a:gd name="connsiteY56" fmla="*/ 1125538 h 1238250"/>
              <a:gd name="connsiteX57" fmla="*/ 833437 w 2028321"/>
              <a:gd name="connsiteY57" fmla="*/ 1212850 h 1238250"/>
              <a:gd name="connsiteX58" fmla="*/ 806450 w 2028321"/>
              <a:gd name="connsiteY58" fmla="*/ 1177925 h 1238250"/>
              <a:gd name="connsiteX59" fmla="*/ 749300 w 2028321"/>
              <a:gd name="connsiteY59" fmla="*/ 1238250 h 1238250"/>
              <a:gd name="connsiteX60" fmla="*/ 617537 w 2028321"/>
              <a:gd name="connsiteY60" fmla="*/ 1120775 h 1238250"/>
              <a:gd name="connsiteX61" fmla="*/ 573087 w 2028321"/>
              <a:gd name="connsiteY61" fmla="*/ 1177925 h 1238250"/>
              <a:gd name="connsiteX62" fmla="*/ 425450 w 2028321"/>
              <a:gd name="connsiteY62" fmla="*/ 1049338 h 1238250"/>
              <a:gd name="connsiteX63" fmla="*/ 398462 w 2028321"/>
              <a:gd name="connsiteY63" fmla="*/ 1076325 h 1238250"/>
              <a:gd name="connsiteX64" fmla="*/ 217487 w 2028321"/>
              <a:gd name="connsiteY64" fmla="*/ 920750 h 1238250"/>
              <a:gd name="connsiteX65" fmla="*/ 233362 w 2028321"/>
              <a:gd name="connsiteY65" fmla="*/ 904875 h 1238250"/>
              <a:gd name="connsiteX66" fmla="*/ 112712 w 2028321"/>
              <a:gd name="connsiteY66" fmla="*/ 781050 h 1238250"/>
              <a:gd name="connsiteX67" fmla="*/ 157162 w 2028321"/>
              <a:gd name="connsiteY67" fmla="*/ 731838 h 1238250"/>
              <a:gd name="connsiteX68" fmla="*/ 142875 w 2028321"/>
              <a:gd name="connsiteY68" fmla="*/ 723900 h 1238250"/>
              <a:gd name="connsiteX69" fmla="*/ 0 w 2028321"/>
              <a:gd name="connsiteY69" fmla="*/ 704850 h 1238250"/>
              <a:gd name="connsiteX70" fmla="*/ 0 w 2028321"/>
              <a:gd name="connsiteY70" fmla="*/ 73025 h 1238250"/>
              <a:gd name="connsiteX71" fmla="*/ 836612 w 2028321"/>
              <a:gd name="connsiteY71" fmla="*/ 95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028321" h="1238250">
                <a:moveTo>
                  <a:pt x="677863" y="1041401"/>
                </a:moveTo>
                <a:lnTo>
                  <a:pt x="647700" y="1079501"/>
                </a:lnTo>
                <a:lnTo>
                  <a:pt x="746125" y="1166814"/>
                </a:lnTo>
                <a:lnTo>
                  <a:pt x="768350" y="1139827"/>
                </a:lnTo>
                <a:close/>
                <a:moveTo>
                  <a:pt x="531813" y="928689"/>
                </a:moveTo>
                <a:lnTo>
                  <a:pt x="458788" y="1011239"/>
                </a:lnTo>
                <a:lnTo>
                  <a:pt x="565151" y="1101727"/>
                </a:lnTo>
                <a:lnTo>
                  <a:pt x="644526" y="1003302"/>
                </a:lnTo>
                <a:lnTo>
                  <a:pt x="614364" y="969964"/>
                </a:lnTo>
                <a:close/>
                <a:moveTo>
                  <a:pt x="368301" y="844551"/>
                </a:moveTo>
                <a:lnTo>
                  <a:pt x="293688" y="917576"/>
                </a:lnTo>
                <a:lnTo>
                  <a:pt x="395289" y="1003301"/>
                </a:lnTo>
                <a:lnTo>
                  <a:pt x="403226" y="996951"/>
                </a:lnTo>
                <a:lnTo>
                  <a:pt x="482601" y="901701"/>
                </a:lnTo>
                <a:close/>
                <a:moveTo>
                  <a:pt x="203200" y="757239"/>
                </a:moveTo>
                <a:lnTo>
                  <a:pt x="184150" y="781052"/>
                </a:lnTo>
                <a:lnTo>
                  <a:pt x="266700" y="868364"/>
                </a:lnTo>
                <a:lnTo>
                  <a:pt x="320675" y="819152"/>
                </a:lnTo>
                <a:close/>
                <a:moveTo>
                  <a:pt x="1969450" y="656967"/>
                </a:moveTo>
                <a:cubicBezTo>
                  <a:pt x="1978004" y="657204"/>
                  <a:pt x="1986735" y="659105"/>
                  <a:pt x="1995231" y="662907"/>
                </a:cubicBezTo>
                <a:cubicBezTo>
                  <a:pt x="2025436" y="678113"/>
                  <a:pt x="2036763" y="716130"/>
                  <a:pt x="2021661" y="746543"/>
                </a:cubicBezTo>
                <a:cubicBezTo>
                  <a:pt x="2006558" y="776956"/>
                  <a:pt x="1972577" y="792163"/>
                  <a:pt x="1938596" y="776956"/>
                </a:cubicBezTo>
                <a:cubicBezTo>
                  <a:pt x="1908390" y="761750"/>
                  <a:pt x="1897063" y="723733"/>
                  <a:pt x="1908390" y="693320"/>
                </a:cubicBezTo>
                <a:cubicBezTo>
                  <a:pt x="1919717" y="670510"/>
                  <a:pt x="1943787" y="656254"/>
                  <a:pt x="1969450" y="656967"/>
                </a:cubicBezTo>
                <a:close/>
                <a:moveTo>
                  <a:pt x="946150" y="0"/>
                </a:moveTo>
                <a:lnTo>
                  <a:pt x="1998663" y="103187"/>
                </a:lnTo>
                <a:lnTo>
                  <a:pt x="1998663" y="603250"/>
                </a:lnTo>
                <a:lnTo>
                  <a:pt x="1922463" y="603250"/>
                </a:lnTo>
                <a:lnTo>
                  <a:pt x="1930401" y="174625"/>
                </a:lnTo>
                <a:lnTo>
                  <a:pt x="973138" y="84137"/>
                </a:lnTo>
                <a:lnTo>
                  <a:pt x="708025" y="307975"/>
                </a:lnTo>
                <a:lnTo>
                  <a:pt x="598487" y="477837"/>
                </a:lnTo>
                <a:lnTo>
                  <a:pt x="701675" y="534987"/>
                </a:lnTo>
                <a:lnTo>
                  <a:pt x="825500" y="431800"/>
                </a:lnTo>
                <a:lnTo>
                  <a:pt x="1047750" y="295275"/>
                </a:lnTo>
                <a:lnTo>
                  <a:pt x="1425575" y="538162"/>
                </a:lnTo>
                <a:lnTo>
                  <a:pt x="1601788" y="584200"/>
                </a:lnTo>
                <a:lnTo>
                  <a:pt x="1587500" y="644525"/>
                </a:lnTo>
                <a:lnTo>
                  <a:pt x="1485900" y="617537"/>
                </a:lnTo>
                <a:lnTo>
                  <a:pt x="1598613" y="765175"/>
                </a:lnTo>
                <a:lnTo>
                  <a:pt x="1787525" y="693738"/>
                </a:lnTo>
                <a:lnTo>
                  <a:pt x="1855788" y="693738"/>
                </a:lnTo>
                <a:lnTo>
                  <a:pt x="1855788" y="769938"/>
                </a:lnTo>
                <a:lnTo>
                  <a:pt x="1787525" y="769938"/>
                </a:lnTo>
                <a:lnTo>
                  <a:pt x="1576388" y="849313"/>
                </a:lnTo>
                <a:lnTo>
                  <a:pt x="1455738" y="954088"/>
                </a:lnTo>
                <a:lnTo>
                  <a:pt x="1198563" y="639762"/>
                </a:lnTo>
                <a:lnTo>
                  <a:pt x="1168400" y="666750"/>
                </a:lnTo>
                <a:lnTo>
                  <a:pt x="1406525" y="954088"/>
                </a:lnTo>
                <a:lnTo>
                  <a:pt x="1270000" y="1049338"/>
                </a:lnTo>
                <a:lnTo>
                  <a:pt x="1017588" y="769938"/>
                </a:lnTo>
                <a:lnTo>
                  <a:pt x="992188" y="795338"/>
                </a:lnTo>
                <a:lnTo>
                  <a:pt x="1203325" y="1035050"/>
                </a:lnTo>
                <a:lnTo>
                  <a:pt x="1055688" y="1136650"/>
                </a:lnTo>
                <a:lnTo>
                  <a:pt x="869950" y="917575"/>
                </a:lnTo>
                <a:lnTo>
                  <a:pt x="839787" y="942975"/>
                </a:lnTo>
                <a:lnTo>
                  <a:pt x="995363" y="1125538"/>
                </a:lnTo>
                <a:lnTo>
                  <a:pt x="833437" y="1212850"/>
                </a:lnTo>
                <a:lnTo>
                  <a:pt x="806450" y="1177925"/>
                </a:lnTo>
                <a:lnTo>
                  <a:pt x="749300" y="1238250"/>
                </a:lnTo>
                <a:lnTo>
                  <a:pt x="617537" y="1120775"/>
                </a:lnTo>
                <a:lnTo>
                  <a:pt x="573087" y="1177925"/>
                </a:lnTo>
                <a:lnTo>
                  <a:pt x="425450" y="1049338"/>
                </a:lnTo>
                <a:lnTo>
                  <a:pt x="398462" y="1076325"/>
                </a:lnTo>
                <a:lnTo>
                  <a:pt x="217487" y="920750"/>
                </a:lnTo>
                <a:lnTo>
                  <a:pt x="233362" y="904875"/>
                </a:lnTo>
                <a:lnTo>
                  <a:pt x="112712" y="781050"/>
                </a:lnTo>
                <a:lnTo>
                  <a:pt x="157162" y="731838"/>
                </a:lnTo>
                <a:lnTo>
                  <a:pt x="142875" y="723900"/>
                </a:lnTo>
                <a:lnTo>
                  <a:pt x="0" y="704850"/>
                </a:lnTo>
                <a:lnTo>
                  <a:pt x="0" y="73025"/>
                </a:lnTo>
                <a:lnTo>
                  <a:pt x="836612" y="952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9" name="Freeform 83">
            <a:extLst>
              <a:ext uri="{FF2B5EF4-FFF2-40B4-BE49-F238E27FC236}">
                <a16:creationId xmlns:a16="http://schemas.microsoft.com/office/drawing/2014/main" xmlns="" id="{61B7E1BE-8FF1-4363-9564-F0145092EA78}"/>
              </a:ext>
            </a:extLst>
          </p:cNvPr>
          <p:cNvSpPr>
            <a:spLocks noChangeAspect="1"/>
          </p:cNvSpPr>
          <p:nvPr/>
        </p:nvSpPr>
        <p:spPr bwMode="auto">
          <a:xfrm>
            <a:off x="7532764" y="5675872"/>
            <a:ext cx="425753" cy="388461"/>
          </a:xfrm>
          <a:custGeom>
            <a:avLst/>
            <a:gdLst>
              <a:gd name="connsiteX0" fmla="*/ 1831802 w 1920875"/>
              <a:gd name="connsiteY0" fmla="*/ 1644624 h 1752625"/>
              <a:gd name="connsiteX1" fmla="*/ 1868091 w 1920875"/>
              <a:gd name="connsiteY1" fmla="*/ 1658835 h 1752625"/>
              <a:gd name="connsiteX2" fmla="*/ 1868091 w 1920875"/>
              <a:gd name="connsiteY2" fmla="*/ 1738415 h 1752625"/>
              <a:gd name="connsiteX3" fmla="*/ 1792685 w 1920875"/>
              <a:gd name="connsiteY3" fmla="*/ 1738415 h 1752625"/>
              <a:gd name="connsiteX4" fmla="*/ 1792685 w 1920875"/>
              <a:gd name="connsiteY4" fmla="*/ 1658835 h 1752625"/>
              <a:gd name="connsiteX5" fmla="*/ 1831802 w 1920875"/>
              <a:gd name="connsiteY5" fmla="*/ 1644624 h 1752625"/>
              <a:gd name="connsiteX6" fmla="*/ 874713 w 1920875"/>
              <a:gd name="connsiteY6" fmla="*/ 1146175 h 1752625"/>
              <a:gd name="connsiteX7" fmla="*/ 874713 w 1920875"/>
              <a:gd name="connsiteY7" fmla="*/ 1390650 h 1752625"/>
              <a:gd name="connsiteX8" fmla="*/ 1063626 w 1920875"/>
              <a:gd name="connsiteY8" fmla="*/ 1390650 h 1752625"/>
              <a:gd name="connsiteX9" fmla="*/ 1063626 w 1920875"/>
              <a:gd name="connsiteY9" fmla="*/ 1146175 h 1752625"/>
              <a:gd name="connsiteX10" fmla="*/ 74613 w 1920875"/>
              <a:gd name="connsiteY10" fmla="*/ 381000 h 1752625"/>
              <a:gd name="connsiteX11" fmla="*/ 74613 w 1920875"/>
              <a:gd name="connsiteY11" fmla="*/ 1233487 h 1752625"/>
              <a:gd name="connsiteX12" fmla="*/ 800101 w 1920875"/>
              <a:gd name="connsiteY12" fmla="*/ 1233487 h 1752625"/>
              <a:gd name="connsiteX13" fmla="*/ 800101 w 1920875"/>
              <a:gd name="connsiteY13" fmla="*/ 1069975 h 1752625"/>
              <a:gd name="connsiteX14" fmla="*/ 1139826 w 1920875"/>
              <a:gd name="connsiteY14" fmla="*/ 1069975 h 1752625"/>
              <a:gd name="connsiteX15" fmla="*/ 1139826 w 1920875"/>
              <a:gd name="connsiteY15" fmla="*/ 1233487 h 1752625"/>
              <a:gd name="connsiteX16" fmla="*/ 1844676 w 1920875"/>
              <a:gd name="connsiteY16" fmla="*/ 1233487 h 1752625"/>
              <a:gd name="connsiteX17" fmla="*/ 1844676 w 1920875"/>
              <a:gd name="connsiteY17" fmla="*/ 381000 h 1752625"/>
              <a:gd name="connsiteX18" fmla="*/ 965804 w 1920875"/>
              <a:gd name="connsiteY18" fmla="*/ 74612 h 1752625"/>
              <a:gd name="connsiteX19" fmla="*/ 742861 w 1920875"/>
              <a:gd name="connsiteY19" fmla="*/ 153857 h 1752625"/>
              <a:gd name="connsiteX20" fmla="*/ 693738 w 1920875"/>
              <a:gd name="connsiteY20" fmla="*/ 304799 h 1752625"/>
              <a:gd name="connsiteX21" fmla="*/ 1226535 w 1920875"/>
              <a:gd name="connsiteY21" fmla="*/ 304799 h 1752625"/>
              <a:gd name="connsiteX22" fmla="*/ 1184969 w 1920875"/>
              <a:gd name="connsiteY22" fmla="*/ 150083 h 1752625"/>
              <a:gd name="connsiteX23" fmla="*/ 965804 w 1920875"/>
              <a:gd name="connsiteY23" fmla="*/ 74612 h 1752625"/>
              <a:gd name="connsiteX24" fmla="*/ 966098 w 1920875"/>
              <a:gd name="connsiteY24" fmla="*/ 0 h 1752625"/>
              <a:gd name="connsiteX25" fmla="*/ 1241587 w 1920875"/>
              <a:gd name="connsiteY25" fmla="*/ 105617 h 1752625"/>
              <a:gd name="connsiteX26" fmla="*/ 1301968 w 1920875"/>
              <a:gd name="connsiteY26" fmla="*/ 305535 h 1752625"/>
              <a:gd name="connsiteX27" fmla="*/ 1920875 w 1920875"/>
              <a:gd name="connsiteY27" fmla="*/ 305535 h 1752625"/>
              <a:gd name="connsiteX28" fmla="*/ 1920875 w 1920875"/>
              <a:gd name="connsiteY28" fmla="*/ 1308897 h 1752625"/>
              <a:gd name="connsiteX29" fmla="*/ 1868042 w 1920875"/>
              <a:gd name="connsiteY29" fmla="*/ 1308897 h 1752625"/>
              <a:gd name="connsiteX30" fmla="*/ 1868042 w 1920875"/>
              <a:gd name="connsiteY30" fmla="*/ 1591799 h 1752625"/>
              <a:gd name="connsiteX31" fmla="*/ 1792565 w 1920875"/>
              <a:gd name="connsiteY31" fmla="*/ 1591799 h 1752625"/>
              <a:gd name="connsiteX32" fmla="*/ 1792565 w 1920875"/>
              <a:gd name="connsiteY32" fmla="*/ 1308897 h 1752625"/>
              <a:gd name="connsiteX33" fmla="*/ 1139694 w 1920875"/>
              <a:gd name="connsiteY33" fmla="*/ 1308897 h 1752625"/>
              <a:gd name="connsiteX34" fmla="*/ 1139694 w 1920875"/>
              <a:gd name="connsiteY34" fmla="*/ 1467322 h 1752625"/>
              <a:gd name="connsiteX35" fmla="*/ 800050 w 1920875"/>
              <a:gd name="connsiteY35" fmla="*/ 1467322 h 1752625"/>
              <a:gd name="connsiteX36" fmla="*/ 800050 w 1920875"/>
              <a:gd name="connsiteY36" fmla="*/ 1308897 h 1752625"/>
              <a:gd name="connsiteX37" fmla="*/ 143405 w 1920875"/>
              <a:gd name="connsiteY37" fmla="*/ 1308897 h 1752625"/>
              <a:gd name="connsiteX38" fmla="*/ 143405 w 1920875"/>
              <a:gd name="connsiteY38" fmla="*/ 1659696 h 1752625"/>
              <a:gd name="connsiteX39" fmla="*/ 1720862 w 1920875"/>
              <a:gd name="connsiteY39" fmla="*/ 1659696 h 1752625"/>
              <a:gd name="connsiteX40" fmla="*/ 1720862 w 1920875"/>
              <a:gd name="connsiteY40" fmla="*/ 1735137 h 1752625"/>
              <a:gd name="connsiteX41" fmla="*/ 67929 w 1920875"/>
              <a:gd name="connsiteY41" fmla="*/ 1735137 h 1752625"/>
              <a:gd name="connsiteX42" fmla="*/ 67929 w 1920875"/>
              <a:gd name="connsiteY42" fmla="*/ 1308897 h 1752625"/>
              <a:gd name="connsiteX43" fmla="*/ 0 w 1920875"/>
              <a:gd name="connsiteY43" fmla="*/ 1308897 h 1752625"/>
              <a:gd name="connsiteX44" fmla="*/ 0 w 1920875"/>
              <a:gd name="connsiteY44" fmla="*/ 305535 h 1752625"/>
              <a:gd name="connsiteX45" fmla="*/ 618907 w 1920875"/>
              <a:gd name="connsiteY45" fmla="*/ 305535 h 1752625"/>
              <a:gd name="connsiteX46" fmla="*/ 686835 w 1920875"/>
              <a:gd name="connsiteY46" fmla="*/ 105617 h 1752625"/>
              <a:gd name="connsiteX47" fmla="*/ 966098 w 1920875"/>
              <a:gd name="connsiteY47" fmla="*/ 0 h 17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920875" h="1752625">
                <a:moveTo>
                  <a:pt x="1831802" y="1644624"/>
                </a:moveTo>
                <a:cubicBezTo>
                  <a:pt x="1845469" y="1644624"/>
                  <a:pt x="1858665" y="1649361"/>
                  <a:pt x="1868091" y="1658835"/>
                </a:cubicBezTo>
                <a:cubicBezTo>
                  <a:pt x="1890713" y="1681572"/>
                  <a:pt x="1890713" y="1715678"/>
                  <a:pt x="1868091" y="1738415"/>
                </a:cubicBezTo>
                <a:cubicBezTo>
                  <a:pt x="1849240" y="1757362"/>
                  <a:pt x="1815307" y="1757362"/>
                  <a:pt x="1792685" y="1738415"/>
                </a:cubicBezTo>
                <a:cubicBezTo>
                  <a:pt x="1770063" y="1715678"/>
                  <a:pt x="1770063" y="1681572"/>
                  <a:pt x="1792685" y="1658835"/>
                </a:cubicBezTo>
                <a:cubicBezTo>
                  <a:pt x="1803996" y="1649361"/>
                  <a:pt x="1818135" y="1644624"/>
                  <a:pt x="1831802" y="1644624"/>
                </a:cubicBezTo>
                <a:close/>
                <a:moveTo>
                  <a:pt x="874713" y="1146175"/>
                </a:moveTo>
                <a:lnTo>
                  <a:pt x="874713" y="1390650"/>
                </a:lnTo>
                <a:lnTo>
                  <a:pt x="1063626" y="1390650"/>
                </a:lnTo>
                <a:lnTo>
                  <a:pt x="1063626" y="1146175"/>
                </a:lnTo>
                <a:close/>
                <a:moveTo>
                  <a:pt x="74613" y="381000"/>
                </a:moveTo>
                <a:lnTo>
                  <a:pt x="74613" y="1233487"/>
                </a:lnTo>
                <a:lnTo>
                  <a:pt x="800101" y="1233487"/>
                </a:lnTo>
                <a:lnTo>
                  <a:pt x="800101" y="1069975"/>
                </a:lnTo>
                <a:lnTo>
                  <a:pt x="1139826" y="1069975"/>
                </a:lnTo>
                <a:lnTo>
                  <a:pt x="1139826" y="1233487"/>
                </a:lnTo>
                <a:lnTo>
                  <a:pt x="1844676" y="1233487"/>
                </a:lnTo>
                <a:lnTo>
                  <a:pt x="1844676" y="381000"/>
                </a:lnTo>
                <a:close/>
                <a:moveTo>
                  <a:pt x="965804" y="74612"/>
                </a:moveTo>
                <a:cubicBezTo>
                  <a:pt x="863780" y="74612"/>
                  <a:pt x="788206" y="101027"/>
                  <a:pt x="742861" y="153857"/>
                </a:cubicBezTo>
                <a:cubicBezTo>
                  <a:pt x="701296" y="202913"/>
                  <a:pt x="693738" y="267064"/>
                  <a:pt x="693738" y="304799"/>
                </a:cubicBezTo>
                <a:cubicBezTo>
                  <a:pt x="693738" y="304799"/>
                  <a:pt x="693738" y="304799"/>
                  <a:pt x="1226535" y="304799"/>
                </a:cubicBezTo>
                <a:cubicBezTo>
                  <a:pt x="1230313" y="274611"/>
                  <a:pt x="1226535" y="202913"/>
                  <a:pt x="1184969" y="150083"/>
                </a:cubicBezTo>
                <a:cubicBezTo>
                  <a:pt x="1143403" y="101027"/>
                  <a:pt x="1067829" y="74612"/>
                  <a:pt x="965804" y="74612"/>
                </a:cubicBezTo>
                <a:close/>
                <a:moveTo>
                  <a:pt x="966098" y="0"/>
                </a:moveTo>
                <a:cubicBezTo>
                  <a:pt x="1094408" y="0"/>
                  <a:pt x="1184980" y="33948"/>
                  <a:pt x="1241587" y="105617"/>
                </a:cubicBezTo>
                <a:cubicBezTo>
                  <a:pt x="1301968" y="173514"/>
                  <a:pt x="1305742" y="260270"/>
                  <a:pt x="1301968" y="305535"/>
                </a:cubicBezTo>
                <a:lnTo>
                  <a:pt x="1920875" y="305535"/>
                </a:lnTo>
                <a:cubicBezTo>
                  <a:pt x="1920875" y="305535"/>
                  <a:pt x="1920875" y="305535"/>
                  <a:pt x="1920875" y="1308897"/>
                </a:cubicBezTo>
                <a:cubicBezTo>
                  <a:pt x="1920875" y="1308897"/>
                  <a:pt x="1920875" y="1308897"/>
                  <a:pt x="1868042" y="1308897"/>
                </a:cubicBezTo>
                <a:cubicBezTo>
                  <a:pt x="1868042" y="1308897"/>
                  <a:pt x="1868042" y="1308897"/>
                  <a:pt x="1868042" y="1591799"/>
                </a:cubicBezTo>
                <a:cubicBezTo>
                  <a:pt x="1868042" y="1591799"/>
                  <a:pt x="1868042" y="1591799"/>
                  <a:pt x="1792565" y="1591799"/>
                </a:cubicBezTo>
                <a:cubicBezTo>
                  <a:pt x="1792565" y="1591799"/>
                  <a:pt x="1792565" y="1591799"/>
                  <a:pt x="1792565" y="1308897"/>
                </a:cubicBezTo>
                <a:cubicBezTo>
                  <a:pt x="1792565" y="1308897"/>
                  <a:pt x="1792565" y="1308897"/>
                  <a:pt x="1139694" y="1308897"/>
                </a:cubicBezTo>
                <a:cubicBezTo>
                  <a:pt x="1139694" y="1308897"/>
                  <a:pt x="1139694" y="1308897"/>
                  <a:pt x="1139694" y="1467322"/>
                </a:cubicBezTo>
                <a:cubicBezTo>
                  <a:pt x="1139694" y="1467322"/>
                  <a:pt x="1139694" y="1467322"/>
                  <a:pt x="800050" y="1467322"/>
                </a:cubicBezTo>
                <a:cubicBezTo>
                  <a:pt x="800050" y="1467322"/>
                  <a:pt x="800050" y="1467322"/>
                  <a:pt x="800050" y="1308897"/>
                </a:cubicBezTo>
                <a:cubicBezTo>
                  <a:pt x="800050" y="1308897"/>
                  <a:pt x="800050" y="1308897"/>
                  <a:pt x="143405" y="1308897"/>
                </a:cubicBezTo>
                <a:cubicBezTo>
                  <a:pt x="143405" y="1308897"/>
                  <a:pt x="143405" y="1308897"/>
                  <a:pt x="143405" y="1659696"/>
                </a:cubicBezTo>
                <a:cubicBezTo>
                  <a:pt x="143405" y="1659696"/>
                  <a:pt x="143405" y="1659696"/>
                  <a:pt x="1720862" y="1659696"/>
                </a:cubicBezTo>
                <a:cubicBezTo>
                  <a:pt x="1720862" y="1659696"/>
                  <a:pt x="1720862" y="1659696"/>
                  <a:pt x="1720862" y="1735137"/>
                </a:cubicBezTo>
                <a:cubicBezTo>
                  <a:pt x="1720862" y="1735137"/>
                  <a:pt x="1720862" y="1735137"/>
                  <a:pt x="67929" y="1735137"/>
                </a:cubicBezTo>
                <a:cubicBezTo>
                  <a:pt x="67929" y="1735137"/>
                  <a:pt x="67929" y="1735137"/>
                  <a:pt x="67929" y="1308897"/>
                </a:cubicBezTo>
                <a:cubicBezTo>
                  <a:pt x="67929" y="1308897"/>
                  <a:pt x="67929" y="1308897"/>
                  <a:pt x="0" y="1308897"/>
                </a:cubicBezTo>
                <a:cubicBezTo>
                  <a:pt x="0" y="1308897"/>
                  <a:pt x="0" y="1308897"/>
                  <a:pt x="0" y="305535"/>
                </a:cubicBezTo>
                <a:cubicBezTo>
                  <a:pt x="0" y="305535"/>
                  <a:pt x="0" y="305535"/>
                  <a:pt x="618907" y="305535"/>
                </a:cubicBezTo>
                <a:cubicBezTo>
                  <a:pt x="618907" y="256498"/>
                  <a:pt x="630228" y="173514"/>
                  <a:pt x="686835" y="105617"/>
                </a:cubicBezTo>
                <a:cubicBezTo>
                  <a:pt x="747216" y="33948"/>
                  <a:pt x="841562" y="0"/>
                  <a:pt x="9660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0" name="Freeform 98">
            <a:extLst>
              <a:ext uri="{FF2B5EF4-FFF2-40B4-BE49-F238E27FC236}">
                <a16:creationId xmlns:a16="http://schemas.microsoft.com/office/drawing/2014/main" xmlns="" id="{5AF720D8-F34D-47FE-9BAE-758ADB9CD280}"/>
              </a:ext>
            </a:extLst>
          </p:cNvPr>
          <p:cNvSpPr>
            <a:spLocks noChangeAspect="1"/>
          </p:cNvSpPr>
          <p:nvPr/>
        </p:nvSpPr>
        <p:spPr bwMode="auto">
          <a:xfrm>
            <a:off x="9193947" y="5618015"/>
            <a:ext cx="360547" cy="427258"/>
          </a:xfrm>
          <a:custGeom>
            <a:avLst/>
            <a:gdLst>
              <a:gd name="connsiteX0" fmla="*/ 563563 w 1565275"/>
              <a:gd name="connsiteY0" fmla="*/ 1762125 h 1854894"/>
              <a:gd name="connsiteX1" fmla="*/ 831851 w 1565275"/>
              <a:gd name="connsiteY1" fmla="*/ 1762125 h 1854894"/>
              <a:gd name="connsiteX2" fmla="*/ 831851 w 1565275"/>
              <a:gd name="connsiteY2" fmla="*/ 1838325 h 1854894"/>
              <a:gd name="connsiteX3" fmla="*/ 563563 w 1565275"/>
              <a:gd name="connsiteY3" fmla="*/ 1838325 h 1854894"/>
              <a:gd name="connsiteX4" fmla="*/ 939800 w 1565275"/>
              <a:gd name="connsiteY4" fmla="*/ 1745556 h 1854894"/>
              <a:gd name="connsiteX5" fmla="*/ 979590 w 1565275"/>
              <a:gd name="connsiteY5" fmla="*/ 1762522 h 1854894"/>
              <a:gd name="connsiteX6" fmla="*/ 979590 w 1565275"/>
              <a:gd name="connsiteY6" fmla="*/ 1837928 h 1854894"/>
              <a:gd name="connsiteX7" fmla="*/ 900010 w 1565275"/>
              <a:gd name="connsiteY7" fmla="*/ 1837928 h 1854894"/>
              <a:gd name="connsiteX8" fmla="*/ 900010 w 1565275"/>
              <a:gd name="connsiteY8" fmla="*/ 1762522 h 1854894"/>
              <a:gd name="connsiteX9" fmla="*/ 939800 w 1565275"/>
              <a:gd name="connsiteY9" fmla="*/ 1745556 h 1854894"/>
              <a:gd name="connsiteX10" fmla="*/ 479425 w 1565275"/>
              <a:gd name="connsiteY10" fmla="*/ 1584325 h 1854894"/>
              <a:gd name="connsiteX11" fmla="*/ 1084263 w 1565275"/>
              <a:gd name="connsiteY11" fmla="*/ 1584325 h 1854894"/>
              <a:gd name="connsiteX12" fmla="*/ 1084263 w 1565275"/>
              <a:gd name="connsiteY12" fmla="*/ 1660525 h 1854894"/>
              <a:gd name="connsiteX13" fmla="*/ 479425 w 1565275"/>
              <a:gd name="connsiteY13" fmla="*/ 1660525 h 1854894"/>
              <a:gd name="connsiteX14" fmla="*/ 1247920 w 1565275"/>
              <a:gd name="connsiteY14" fmla="*/ 1192213 h 1854894"/>
              <a:gd name="connsiteX15" fmla="*/ 1360488 w 1565275"/>
              <a:gd name="connsiteY15" fmla="*/ 1309230 h 1854894"/>
              <a:gd name="connsiteX16" fmla="*/ 1307956 w 1565275"/>
              <a:gd name="connsiteY16" fmla="*/ 1362076 h 1854894"/>
              <a:gd name="connsiteX17" fmla="*/ 1195388 w 1565275"/>
              <a:gd name="connsiteY17" fmla="*/ 1245059 h 1854894"/>
              <a:gd name="connsiteX18" fmla="*/ 1247920 w 1565275"/>
              <a:gd name="connsiteY18" fmla="*/ 1192213 h 1854894"/>
              <a:gd name="connsiteX19" fmla="*/ 317041 w 1565275"/>
              <a:gd name="connsiteY19" fmla="*/ 1192213 h 1854894"/>
              <a:gd name="connsiteX20" fmla="*/ 369888 w 1565275"/>
              <a:gd name="connsiteY20" fmla="*/ 1245059 h 1854894"/>
              <a:gd name="connsiteX21" fmla="*/ 252871 w 1565275"/>
              <a:gd name="connsiteY21" fmla="*/ 1362076 h 1854894"/>
              <a:gd name="connsiteX22" fmla="*/ 200025 w 1565275"/>
              <a:gd name="connsiteY22" fmla="*/ 1309230 h 1854894"/>
              <a:gd name="connsiteX23" fmla="*/ 317041 w 1565275"/>
              <a:gd name="connsiteY23" fmla="*/ 1192213 h 1854894"/>
              <a:gd name="connsiteX24" fmla="*/ 1403350 w 1565275"/>
              <a:gd name="connsiteY24" fmla="*/ 742950 h 1854894"/>
              <a:gd name="connsiteX25" fmla="*/ 1565275 w 1565275"/>
              <a:gd name="connsiteY25" fmla="*/ 742950 h 1854894"/>
              <a:gd name="connsiteX26" fmla="*/ 1565275 w 1565275"/>
              <a:gd name="connsiteY26" fmla="*/ 819150 h 1854894"/>
              <a:gd name="connsiteX27" fmla="*/ 1403350 w 1565275"/>
              <a:gd name="connsiteY27" fmla="*/ 819150 h 1854894"/>
              <a:gd name="connsiteX28" fmla="*/ 1403350 w 1565275"/>
              <a:gd name="connsiteY28" fmla="*/ 781050 h 1854894"/>
              <a:gd name="connsiteX29" fmla="*/ 1403350 w 1565275"/>
              <a:gd name="connsiteY29" fmla="*/ 742950 h 1854894"/>
              <a:gd name="connsiteX30" fmla="*/ 0 w 1565275"/>
              <a:gd name="connsiteY30" fmla="*/ 742950 h 1854894"/>
              <a:gd name="connsiteX31" fmla="*/ 161925 w 1565275"/>
              <a:gd name="connsiteY31" fmla="*/ 742950 h 1854894"/>
              <a:gd name="connsiteX32" fmla="*/ 161925 w 1565275"/>
              <a:gd name="connsiteY32" fmla="*/ 781050 h 1854894"/>
              <a:gd name="connsiteX33" fmla="*/ 161925 w 1565275"/>
              <a:gd name="connsiteY33" fmla="*/ 819150 h 1854894"/>
              <a:gd name="connsiteX34" fmla="*/ 0 w 1565275"/>
              <a:gd name="connsiteY34" fmla="*/ 819150 h 1854894"/>
              <a:gd name="connsiteX35" fmla="*/ 0 w 1565275"/>
              <a:gd name="connsiteY35" fmla="*/ 742950 h 1854894"/>
              <a:gd name="connsiteX36" fmla="*/ 782940 w 1565275"/>
              <a:gd name="connsiteY36" fmla="*/ 296863 h 1854894"/>
              <a:gd name="connsiteX37" fmla="*/ 1266825 w 1565275"/>
              <a:gd name="connsiteY37" fmla="*/ 780272 h 1854894"/>
              <a:gd name="connsiteX38" fmla="*/ 1176096 w 1565275"/>
              <a:gd name="connsiteY38" fmla="*/ 1052190 h 1854894"/>
              <a:gd name="connsiteX39" fmla="*/ 1051345 w 1565275"/>
              <a:gd name="connsiteY39" fmla="*/ 1320331 h 1854894"/>
              <a:gd name="connsiteX40" fmla="*/ 1051345 w 1565275"/>
              <a:gd name="connsiteY40" fmla="*/ 1482726 h 1854894"/>
              <a:gd name="connsiteX41" fmla="*/ 975738 w 1565275"/>
              <a:gd name="connsiteY41" fmla="*/ 1482726 h 1854894"/>
              <a:gd name="connsiteX42" fmla="*/ 975738 w 1565275"/>
              <a:gd name="connsiteY42" fmla="*/ 1320331 h 1854894"/>
              <a:gd name="connsiteX43" fmla="*/ 1123171 w 1565275"/>
              <a:gd name="connsiteY43" fmla="*/ 999317 h 1854894"/>
              <a:gd name="connsiteX44" fmla="*/ 1191218 w 1565275"/>
              <a:gd name="connsiteY44" fmla="*/ 780272 h 1854894"/>
              <a:gd name="connsiteX45" fmla="*/ 782940 w 1565275"/>
              <a:gd name="connsiteY45" fmla="*/ 372396 h 1854894"/>
              <a:gd name="connsiteX46" fmla="*/ 370882 w 1565275"/>
              <a:gd name="connsiteY46" fmla="*/ 780272 h 1854894"/>
              <a:gd name="connsiteX47" fmla="*/ 442708 w 1565275"/>
              <a:gd name="connsiteY47" fmla="*/ 999317 h 1854894"/>
              <a:gd name="connsiteX48" fmla="*/ 586362 w 1565275"/>
              <a:gd name="connsiteY48" fmla="*/ 1320331 h 1854894"/>
              <a:gd name="connsiteX49" fmla="*/ 586362 w 1565275"/>
              <a:gd name="connsiteY49" fmla="*/ 1482726 h 1854894"/>
              <a:gd name="connsiteX50" fmla="*/ 510755 w 1565275"/>
              <a:gd name="connsiteY50" fmla="*/ 1482726 h 1854894"/>
              <a:gd name="connsiteX51" fmla="*/ 510755 w 1565275"/>
              <a:gd name="connsiteY51" fmla="*/ 1320331 h 1854894"/>
              <a:gd name="connsiteX52" fmla="*/ 389784 w 1565275"/>
              <a:gd name="connsiteY52" fmla="*/ 1052190 h 1854894"/>
              <a:gd name="connsiteX53" fmla="*/ 295275 w 1565275"/>
              <a:gd name="connsiteY53" fmla="*/ 780272 h 1854894"/>
              <a:gd name="connsiteX54" fmla="*/ 782940 w 1565275"/>
              <a:gd name="connsiteY54" fmla="*/ 296863 h 1854894"/>
              <a:gd name="connsiteX55" fmla="*/ 1307956 w 1565275"/>
              <a:gd name="connsiteY55" fmla="*/ 203200 h 1854894"/>
              <a:gd name="connsiteX56" fmla="*/ 1360488 w 1565275"/>
              <a:gd name="connsiteY56" fmla="*/ 256046 h 1854894"/>
              <a:gd name="connsiteX57" fmla="*/ 1247920 w 1565275"/>
              <a:gd name="connsiteY57" fmla="*/ 373063 h 1854894"/>
              <a:gd name="connsiteX58" fmla="*/ 1195388 w 1565275"/>
              <a:gd name="connsiteY58" fmla="*/ 316442 h 1854894"/>
              <a:gd name="connsiteX59" fmla="*/ 1307956 w 1565275"/>
              <a:gd name="connsiteY59" fmla="*/ 203200 h 1854894"/>
              <a:gd name="connsiteX60" fmla="*/ 252871 w 1565275"/>
              <a:gd name="connsiteY60" fmla="*/ 203200 h 1854894"/>
              <a:gd name="connsiteX61" fmla="*/ 369888 w 1565275"/>
              <a:gd name="connsiteY61" fmla="*/ 316442 h 1854894"/>
              <a:gd name="connsiteX62" fmla="*/ 317041 w 1565275"/>
              <a:gd name="connsiteY62" fmla="*/ 373063 h 1854894"/>
              <a:gd name="connsiteX63" fmla="*/ 200025 w 1565275"/>
              <a:gd name="connsiteY63" fmla="*/ 256046 h 1854894"/>
              <a:gd name="connsiteX64" fmla="*/ 252871 w 1565275"/>
              <a:gd name="connsiteY64" fmla="*/ 203200 h 1854894"/>
              <a:gd name="connsiteX65" fmla="*/ 744538 w 1565275"/>
              <a:gd name="connsiteY65" fmla="*/ 0 h 1854894"/>
              <a:gd name="connsiteX66" fmla="*/ 820738 w 1565275"/>
              <a:gd name="connsiteY66" fmla="*/ 0 h 1854894"/>
              <a:gd name="connsiteX67" fmla="*/ 820738 w 1565275"/>
              <a:gd name="connsiteY67" fmla="*/ 161925 h 1854894"/>
              <a:gd name="connsiteX68" fmla="*/ 782638 w 1565275"/>
              <a:gd name="connsiteY68" fmla="*/ 161925 h 1854894"/>
              <a:gd name="connsiteX69" fmla="*/ 744538 w 1565275"/>
              <a:gd name="connsiteY69" fmla="*/ 161925 h 1854894"/>
              <a:gd name="connsiteX70" fmla="*/ 744538 w 1565275"/>
              <a:gd name="connsiteY70" fmla="*/ 0 h 18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565275" h="1854894">
                <a:moveTo>
                  <a:pt x="563563" y="1762125"/>
                </a:moveTo>
                <a:lnTo>
                  <a:pt x="831851" y="1762125"/>
                </a:lnTo>
                <a:lnTo>
                  <a:pt x="831851" y="1838325"/>
                </a:lnTo>
                <a:lnTo>
                  <a:pt x="563563" y="1838325"/>
                </a:lnTo>
                <a:close/>
                <a:moveTo>
                  <a:pt x="939800" y="1745556"/>
                </a:moveTo>
                <a:cubicBezTo>
                  <a:pt x="954011" y="1745556"/>
                  <a:pt x="968222" y="1751211"/>
                  <a:pt x="979590" y="1762522"/>
                </a:cubicBezTo>
                <a:cubicBezTo>
                  <a:pt x="998538" y="1785144"/>
                  <a:pt x="998538" y="1819077"/>
                  <a:pt x="979590" y="1837928"/>
                </a:cubicBezTo>
                <a:cubicBezTo>
                  <a:pt x="956853" y="1860550"/>
                  <a:pt x="922747" y="1860550"/>
                  <a:pt x="900010" y="1837928"/>
                </a:cubicBezTo>
                <a:cubicBezTo>
                  <a:pt x="881063" y="1819077"/>
                  <a:pt x="881063" y="1785144"/>
                  <a:pt x="900010" y="1762522"/>
                </a:cubicBezTo>
                <a:cubicBezTo>
                  <a:pt x="911379" y="1751211"/>
                  <a:pt x="925590" y="1745556"/>
                  <a:pt x="939800" y="1745556"/>
                </a:cubicBezTo>
                <a:close/>
                <a:moveTo>
                  <a:pt x="479425" y="1584325"/>
                </a:moveTo>
                <a:lnTo>
                  <a:pt x="1084263" y="1584325"/>
                </a:lnTo>
                <a:lnTo>
                  <a:pt x="1084263" y="1660525"/>
                </a:lnTo>
                <a:lnTo>
                  <a:pt x="479425" y="1660525"/>
                </a:lnTo>
                <a:close/>
                <a:moveTo>
                  <a:pt x="1247920" y="1192213"/>
                </a:moveTo>
                <a:cubicBezTo>
                  <a:pt x="1247920" y="1192213"/>
                  <a:pt x="1247920" y="1192213"/>
                  <a:pt x="1360488" y="1309230"/>
                </a:cubicBezTo>
                <a:cubicBezTo>
                  <a:pt x="1360488" y="1309230"/>
                  <a:pt x="1360488" y="1309230"/>
                  <a:pt x="1307956" y="1362076"/>
                </a:cubicBezTo>
                <a:cubicBezTo>
                  <a:pt x="1307956" y="1362076"/>
                  <a:pt x="1307956" y="1362076"/>
                  <a:pt x="1195388" y="1245059"/>
                </a:cubicBezTo>
                <a:cubicBezTo>
                  <a:pt x="1210397" y="1229960"/>
                  <a:pt x="1229159" y="1211087"/>
                  <a:pt x="1247920" y="1192213"/>
                </a:cubicBezTo>
                <a:close/>
                <a:moveTo>
                  <a:pt x="317041" y="1192213"/>
                </a:moveTo>
                <a:cubicBezTo>
                  <a:pt x="332140" y="1211087"/>
                  <a:pt x="351014" y="1229960"/>
                  <a:pt x="369888" y="1245059"/>
                </a:cubicBezTo>
                <a:cubicBezTo>
                  <a:pt x="369888" y="1245059"/>
                  <a:pt x="369888" y="1245059"/>
                  <a:pt x="252871" y="1362076"/>
                </a:cubicBezTo>
                <a:cubicBezTo>
                  <a:pt x="252871" y="1362076"/>
                  <a:pt x="252871" y="1362076"/>
                  <a:pt x="200025" y="1309230"/>
                </a:cubicBezTo>
                <a:cubicBezTo>
                  <a:pt x="200025" y="1309230"/>
                  <a:pt x="200025" y="1309230"/>
                  <a:pt x="317041" y="1192213"/>
                </a:cubicBezTo>
                <a:close/>
                <a:moveTo>
                  <a:pt x="1403350" y="742950"/>
                </a:moveTo>
                <a:lnTo>
                  <a:pt x="1565275" y="742950"/>
                </a:lnTo>
                <a:cubicBezTo>
                  <a:pt x="1565275" y="742950"/>
                  <a:pt x="1565275" y="742950"/>
                  <a:pt x="1565275" y="819150"/>
                </a:cubicBezTo>
                <a:cubicBezTo>
                  <a:pt x="1565275" y="819150"/>
                  <a:pt x="1565275" y="819150"/>
                  <a:pt x="1403350" y="819150"/>
                </a:cubicBezTo>
                <a:cubicBezTo>
                  <a:pt x="1403350" y="807720"/>
                  <a:pt x="1403350" y="796290"/>
                  <a:pt x="1403350" y="781050"/>
                </a:cubicBezTo>
                <a:cubicBezTo>
                  <a:pt x="1403350" y="769620"/>
                  <a:pt x="1403350" y="758190"/>
                  <a:pt x="1403350" y="742950"/>
                </a:cubicBezTo>
                <a:close/>
                <a:moveTo>
                  <a:pt x="0" y="742950"/>
                </a:moveTo>
                <a:cubicBezTo>
                  <a:pt x="0" y="742950"/>
                  <a:pt x="0" y="742950"/>
                  <a:pt x="161925" y="742950"/>
                </a:cubicBezTo>
                <a:cubicBezTo>
                  <a:pt x="161925" y="758190"/>
                  <a:pt x="161925" y="769620"/>
                  <a:pt x="161925" y="781050"/>
                </a:cubicBezTo>
                <a:cubicBezTo>
                  <a:pt x="161925" y="796290"/>
                  <a:pt x="161925" y="807720"/>
                  <a:pt x="161925" y="819150"/>
                </a:cubicBezTo>
                <a:cubicBezTo>
                  <a:pt x="161925" y="819150"/>
                  <a:pt x="161925" y="819150"/>
                  <a:pt x="0" y="819150"/>
                </a:cubicBezTo>
                <a:cubicBezTo>
                  <a:pt x="0" y="819150"/>
                  <a:pt x="0" y="819150"/>
                  <a:pt x="0" y="742950"/>
                </a:cubicBezTo>
                <a:close/>
                <a:moveTo>
                  <a:pt x="782940" y="296863"/>
                </a:moveTo>
                <a:cubicBezTo>
                  <a:pt x="1051345" y="296863"/>
                  <a:pt x="1266825" y="512131"/>
                  <a:pt x="1266825" y="780272"/>
                </a:cubicBezTo>
                <a:cubicBezTo>
                  <a:pt x="1266825" y="957774"/>
                  <a:pt x="1179877" y="1048413"/>
                  <a:pt x="1176096" y="1052190"/>
                </a:cubicBezTo>
                <a:cubicBezTo>
                  <a:pt x="1108050" y="1120169"/>
                  <a:pt x="1051345" y="1244798"/>
                  <a:pt x="1051345" y="1320331"/>
                </a:cubicBezTo>
                <a:lnTo>
                  <a:pt x="1051345" y="1482726"/>
                </a:lnTo>
                <a:cubicBezTo>
                  <a:pt x="975738" y="1482726"/>
                  <a:pt x="975738" y="1482726"/>
                  <a:pt x="975738" y="1482726"/>
                </a:cubicBezTo>
                <a:cubicBezTo>
                  <a:pt x="975738" y="1320331"/>
                  <a:pt x="975738" y="1320331"/>
                  <a:pt x="975738" y="1320331"/>
                </a:cubicBezTo>
                <a:cubicBezTo>
                  <a:pt x="975738" y="1225915"/>
                  <a:pt x="1040004" y="1082403"/>
                  <a:pt x="1123171" y="999317"/>
                </a:cubicBezTo>
                <a:cubicBezTo>
                  <a:pt x="1123171" y="995540"/>
                  <a:pt x="1191218" y="923784"/>
                  <a:pt x="1191218" y="780272"/>
                </a:cubicBezTo>
                <a:cubicBezTo>
                  <a:pt x="1191218" y="553674"/>
                  <a:pt x="1009761" y="372396"/>
                  <a:pt x="782940" y="372396"/>
                </a:cubicBezTo>
                <a:cubicBezTo>
                  <a:pt x="556119" y="372396"/>
                  <a:pt x="370882" y="553674"/>
                  <a:pt x="370882" y="780272"/>
                </a:cubicBezTo>
                <a:cubicBezTo>
                  <a:pt x="370882" y="923784"/>
                  <a:pt x="438928" y="995540"/>
                  <a:pt x="442708" y="999317"/>
                </a:cubicBezTo>
                <a:cubicBezTo>
                  <a:pt x="525876" y="1082403"/>
                  <a:pt x="586362" y="1225915"/>
                  <a:pt x="586362" y="1320331"/>
                </a:cubicBezTo>
                <a:cubicBezTo>
                  <a:pt x="586362" y="1482726"/>
                  <a:pt x="586362" y="1482726"/>
                  <a:pt x="586362" y="1482726"/>
                </a:cubicBezTo>
                <a:cubicBezTo>
                  <a:pt x="510755" y="1482726"/>
                  <a:pt x="510755" y="1482726"/>
                  <a:pt x="510755" y="1482726"/>
                </a:cubicBezTo>
                <a:cubicBezTo>
                  <a:pt x="510755" y="1320331"/>
                  <a:pt x="510755" y="1320331"/>
                  <a:pt x="510755" y="1320331"/>
                </a:cubicBezTo>
                <a:cubicBezTo>
                  <a:pt x="510755" y="1244798"/>
                  <a:pt x="454049" y="1120169"/>
                  <a:pt x="389784" y="1052190"/>
                </a:cubicBezTo>
                <a:cubicBezTo>
                  <a:pt x="386003" y="1048413"/>
                  <a:pt x="295275" y="957774"/>
                  <a:pt x="295275" y="780272"/>
                </a:cubicBezTo>
                <a:cubicBezTo>
                  <a:pt x="295275" y="512131"/>
                  <a:pt x="514535" y="296863"/>
                  <a:pt x="782940" y="296863"/>
                </a:cubicBezTo>
                <a:close/>
                <a:moveTo>
                  <a:pt x="1307956" y="203200"/>
                </a:moveTo>
                <a:cubicBezTo>
                  <a:pt x="1307956" y="203200"/>
                  <a:pt x="1307956" y="203200"/>
                  <a:pt x="1360488" y="256046"/>
                </a:cubicBezTo>
                <a:cubicBezTo>
                  <a:pt x="1360488" y="256046"/>
                  <a:pt x="1360488" y="256046"/>
                  <a:pt x="1247920" y="373063"/>
                </a:cubicBezTo>
                <a:cubicBezTo>
                  <a:pt x="1229159" y="354189"/>
                  <a:pt x="1210397" y="335316"/>
                  <a:pt x="1195388" y="316442"/>
                </a:cubicBezTo>
                <a:cubicBezTo>
                  <a:pt x="1195388" y="316442"/>
                  <a:pt x="1195388" y="316442"/>
                  <a:pt x="1307956" y="203200"/>
                </a:cubicBezTo>
                <a:close/>
                <a:moveTo>
                  <a:pt x="252871" y="203200"/>
                </a:moveTo>
                <a:cubicBezTo>
                  <a:pt x="252871" y="203200"/>
                  <a:pt x="252871" y="203200"/>
                  <a:pt x="369888" y="316442"/>
                </a:cubicBezTo>
                <a:cubicBezTo>
                  <a:pt x="351014" y="335316"/>
                  <a:pt x="332140" y="354189"/>
                  <a:pt x="317041" y="373063"/>
                </a:cubicBezTo>
                <a:cubicBezTo>
                  <a:pt x="317041" y="373063"/>
                  <a:pt x="317041" y="373063"/>
                  <a:pt x="200025" y="256046"/>
                </a:cubicBezTo>
                <a:cubicBezTo>
                  <a:pt x="200025" y="256046"/>
                  <a:pt x="200025" y="256046"/>
                  <a:pt x="252871" y="203200"/>
                </a:cubicBezTo>
                <a:close/>
                <a:moveTo>
                  <a:pt x="744538" y="0"/>
                </a:moveTo>
                <a:cubicBezTo>
                  <a:pt x="744538" y="0"/>
                  <a:pt x="744538" y="0"/>
                  <a:pt x="820738" y="0"/>
                </a:cubicBezTo>
                <a:cubicBezTo>
                  <a:pt x="820738" y="0"/>
                  <a:pt x="820738" y="0"/>
                  <a:pt x="820738" y="161925"/>
                </a:cubicBezTo>
                <a:cubicBezTo>
                  <a:pt x="805498" y="161925"/>
                  <a:pt x="794068" y="161925"/>
                  <a:pt x="782638" y="161925"/>
                </a:cubicBezTo>
                <a:cubicBezTo>
                  <a:pt x="767398" y="161925"/>
                  <a:pt x="755968" y="161925"/>
                  <a:pt x="744538" y="161925"/>
                </a:cubicBezTo>
                <a:cubicBezTo>
                  <a:pt x="744538" y="161925"/>
                  <a:pt x="744538" y="161925"/>
                  <a:pt x="74453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FDA965-F17A-4F36-850B-6795F0589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6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2907D9AC-AFB3-4407-8D91-9CB831B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Audit Services Plan (1/8)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F727EA9-5562-4F2F-9DD9-E186E3BD57DB}"/>
              </a:ext>
            </a:extLst>
          </p:cNvPr>
          <p:cNvGraphicFramePr>
            <a:graphicFrameLocks noGrp="1"/>
          </p:cNvGraphicFramePr>
          <p:nvPr/>
        </p:nvGraphicFramePr>
        <p:xfrm>
          <a:off x="2104115" y="1269834"/>
          <a:ext cx="7982712" cy="4213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5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130">
                  <a:extLst>
                    <a:ext uri="{9D8B030D-6E8A-4147-A177-3AD203B41FA5}">
                      <a16:colId xmlns:a16="http://schemas.microsoft.com/office/drawing/2014/main" xmlns="" val="239057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Audit Name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Last</a:t>
                      </a:r>
                      <a:r>
                        <a:rPr lang="en-US" sz="1200" baseline="0" dirty="0"/>
                        <a:t> Audit Date</a:t>
                      </a:r>
                      <a:endParaRPr lang="en-US" sz="1200" dirty="0"/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Audit Description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</a:rPr>
                        <a:t>Energy Resources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804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Ga</a:t>
                      </a:r>
                      <a:r>
                        <a:rPr lang="en-US" sz="1050" b="1" baseline="0" dirty="0">
                          <a:solidFill>
                            <a:schemeClr val="tx2"/>
                          </a:solidFill>
                        </a:rPr>
                        <a:t>s Risk Management Reviews</a:t>
                      </a:r>
                      <a:endParaRPr lang="en-US" sz="1050" b="1" i="1" dirty="0">
                        <a:solidFill>
                          <a:schemeClr val="tx2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Test risk management controls, transactions and reporting on a quarterly basis.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Gas Risk Management Monitoring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Determine that parameters, procedures and controls continue to operate effectively.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Gas Physical Contract Compliance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Test compliance and opportunities with delivery commitments on physical gas contracts.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Electricity Risk Management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Evaluate procedures and controls sufficiency related to electricity trading activities.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Electricity Trading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Test the accuracy and completeness of physical and financial trade data.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Actualization Procedures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Review actualization and physical gas disbursement procedures.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Gas Management System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Review controls and data integrity within this system.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(Insert Company) Construction Costs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Test for propriety of costs allocated to ABC when constructing this pipeline.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ABC Gas Pipeline Balancing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Review volumetric and exchange balancing controls and procedures.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Human Resources/Payroll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Evaluate controls and the interface between the human resources and payroll process.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Platinum System Controls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Review general data processing controls.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LAN Security: (Location)</a:t>
                      </a:r>
                      <a:endParaRPr lang="en-US" sz="1050" b="1" i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Test the security surrounding local area networks residing in a city.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Freeform 149">
            <a:extLst>
              <a:ext uri="{FF2B5EF4-FFF2-40B4-BE49-F238E27FC236}">
                <a16:creationId xmlns:a16="http://schemas.microsoft.com/office/drawing/2014/main" xmlns="" id="{FB5BAB47-FF9A-491E-8BDB-203B6B82AC24}"/>
              </a:ext>
            </a:extLst>
          </p:cNvPr>
          <p:cNvSpPr>
            <a:spLocks noChangeAspect="1"/>
          </p:cNvSpPr>
          <p:nvPr/>
        </p:nvSpPr>
        <p:spPr bwMode="auto">
          <a:xfrm>
            <a:off x="1692050" y="1269835"/>
            <a:ext cx="398879" cy="416551"/>
          </a:xfrm>
          <a:custGeom>
            <a:avLst/>
            <a:gdLst>
              <a:gd name="connsiteX0" fmla="*/ 1701007 w 1755776"/>
              <a:gd name="connsiteY0" fmla="*/ 1728788 h 1833564"/>
              <a:gd name="connsiteX1" fmla="*/ 1755776 w 1755776"/>
              <a:gd name="connsiteY1" fmla="*/ 1781176 h 1833564"/>
              <a:gd name="connsiteX2" fmla="*/ 1701007 w 1755776"/>
              <a:gd name="connsiteY2" fmla="*/ 1833564 h 1833564"/>
              <a:gd name="connsiteX3" fmla="*/ 1646238 w 1755776"/>
              <a:gd name="connsiteY3" fmla="*/ 1781176 h 1833564"/>
              <a:gd name="connsiteX4" fmla="*/ 1701007 w 1755776"/>
              <a:gd name="connsiteY4" fmla="*/ 1728788 h 1833564"/>
              <a:gd name="connsiteX5" fmla="*/ 709112 w 1755776"/>
              <a:gd name="connsiteY5" fmla="*/ 914400 h 1833564"/>
              <a:gd name="connsiteX6" fmla="*/ 814388 w 1755776"/>
              <a:gd name="connsiteY6" fmla="*/ 1026894 h 1833564"/>
              <a:gd name="connsiteX7" fmla="*/ 705352 w 1755776"/>
              <a:gd name="connsiteY7" fmla="*/ 1131888 h 1833564"/>
              <a:gd name="connsiteX8" fmla="*/ 600075 w 1755776"/>
              <a:gd name="connsiteY8" fmla="*/ 1023144 h 1833564"/>
              <a:gd name="connsiteX9" fmla="*/ 709112 w 1755776"/>
              <a:gd name="connsiteY9" fmla="*/ 914400 h 1833564"/>
              <a:gd name="connsiteX10" fmla="*/ 603250 w 1755776"/>
              <a:gd name="connsiteY10" fmla="*/ 284163 h 1833564"/>
              <a:gd name="connsiteX11" fmla="*/ 811213 w 1755776"/>
              <a:gd name="connsiteY11" fmla="*/ 284163 h 1833564"/>
              <a:gd name="connsiteX12" fmla="*/ 777875 w 1755776"/>
              <a:gd name="connsiteY12" fmla="*/ 860426 h 1833564"/>
              <a:gd name="connsiteX13" fmla="*/ 638175 w 1755776"/>
              <a:gd name="connsiteY13" fmla="*/ 860426 h 1833564"/>
              <a:gd name="connsiteX14" fmla="*/ 707232 w 1755776"/>
              <a:gd name="connsiteY14" fmla="*/ 76200 h 1833564"/>
              <a:gd name="connsiteX15" fmla="*/ 74613 w 1755776"/>
              <a:gd name="connsiteY15" fmla="*/ 708025 h 1833564"/>
              <a:gd name="connsiteX16" fmla="*/ 707232 w 1755776"/>
              <a:gd name="connsiteY16" fmla="*/ 1339850 h 1833564"/>
              <a:gd name="connsiteX17" fmla="*/ 1339851 w 1755776"/>
              <a:gd name="connsiteY17" fmla="*/ 708025 h 1833564"/>
              <a:gd name="connsiteX18" fmla="*/ 707232 w 1755776"/>
              <a:gd name="connsiteY18" fmla="*/ 76200 h 1833564"/>
              <a:gd name="connsiteX19" fmla="*/ 709587 w 1755776"/>
              <a:gd name="connsiteY19" fmla="*/ 0 h 1833564"/>
              <a:gd name="connsiteX20" fmla="*/ 1415400 w 1755776"/>
              <a:gd name="connsiteY20" fmla="*/ 709634 h 1833564"/>
              <a:gd name="connsiteX21" fmla="*/ 1192711 w 1755776"/>
              <a:gd name="connsiteY21" fmla="*/ 1219211 h 1833564"/>
              <a:gd name="connsiteX22" fmla="*/ 1649413 w 1755776"/>
              <a:gd name="connsiteY22" fmla="*/ 1675943 h 1833564"/>
              <a:gd name="connsiteX23" fmla="*/ 1596571 w 1755776"/>
              <a:gd name="connsiteY23" fmla="*/ 1728788 h 1833564"/>
              <a:gd name="connsiteX24" fmla="*/ 1136095 w 1755776"/>
              <a:gd name="connsiteY24" fmla="*/ 1268281 h 1833564"/>
              <a:gd name="connsiteX25" fmla="*/ 709587 w 1755776"/>
              <a:gd name="connsiteY25" fmla="*/ 1415493 h 1833564"/>
              <a:gd name="connsiteX26" fmla="*/ 0 w 1755776"/>
              <a:gd name="connsiteY26" fmla="*/ 709634 h 1833564"/>
              <a:gd name="connsiteX27" fmla="*/ 709587 w 1755776"/>
              <a:gd name="connsiteY27" fmla="*/ 0 h 18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55776" h="1833564">
                <a:moveTo>
                  <a:pt x="1701007" y="1728788"/>
                </a:moveTo>
                <a:cubicBezTo>
                  <a:pt x="1731255" y="1728788"/>
                  <a:pt x="1755776" y="1752243"/>
                  <a:pt x="1755776" y="1781176"/>
                </a:cubicBezTo>
                <a:cubicBezTo>
                  <a:pt x="1755776" y="1810109"/>
                  <a:pt x="1731255" y="1833564"/>
                  <a:pt x="1701007" y="1833564"/>
                </a:cubicBezTo>
                <a:cubicBezTo>
                  <a:pt x="1670759" y="1833564"/>
                  <a:pt x="1646238" y="1810109"/>
                  <a:pt x="1646238" y="1781176"/>
                </a:cubicBezTo>
                <a:cubicBezTo>
                  <a:pt x="1646238" y="1752243"/>
                  <a:pt x="1670759" y="1728788"/>
                  <a:pt x="1701007" y="1728788"/>
                </a:cubicBezTo>
                <a:close/>
                <a:moveTo>
                  <a:pt x="709112" y="914400"/>
                </a:moveTo>
                <a:cubicBezTo>
                  <a:pt x="765510" y="914400"/>
                  <a:pt x="814388" y="963147"/>
                  <a:pt x="814388" y="1026894"/>
                </a:cubicBezTo>
                <a:cubicBezTo>
                  <a:pt x="814388" y="1086891"/>
                  <a:pt x="765510" y="1131888"/>
                  <a:pt x="705352" y="1131888"/>
                </a:cubicBezTo>
                <a:cubicBezTo>
                  <a:pt x="645194" y="1131888"/>
                  <a:pt x="600075" y="1086891"/>
                  <a:pt x="600075" y="1023144"/>
                </a:cubicBezTo>
                <a:cubicBezTo>
                  <a:pt x="600075" y="963147"/>
                  <a:pt x="648953" y="914400"/>
                  <a:pt x="709112" y="914400"/>
                </a:cubicBezTo>
                <a:close/>
                <a:moveTo>
                  <a:pt x="603250" y="284163"/>
                </a:moveTo>
                <a:lnTo>
                  <a:pt x="811213" y="284163"/>
                </a:lnTo>
                <a:lnTo>
                  <a:pt x="777875" y="860426"/>
                </a:lnTo>
                <a:lnTo>
                  <a:pt x="638175" y="860426"/>
                </a:lnTo>
                <a:close/>
                <a:moveTo>
                  <a:pt x="707232" y="76200"/>
                </a:moveTo>
                <a:cubicBezTo>
                  <a:pt x="357846" y="76200"/>
                  <a:pt x="74613" y="359078"/>
                  <a:pt x="74613" y="708025"/>
                </a:cubicBezTo>
                <a:cubicBezTo>
                  <a:pt x="74613" y="1056972"/>
                  <a:pt x="357846" y="1339850"/>
                  <a:pt x="707232" y="1339850"/>
                </a:cubicBezTo>
                <a:cubicBezTo>
                  <a:pt x="1056618" y="1339850"/>
                  <a:pt x="1339851" y="1056972"/>
                  <a:pt x="1339851" y="708025"/>
                </a:cubicBezTo>
                <a:cubicBezTo>
                  <a:pt x="1339851" y="359078"/>
                  <a:pt x="1056618" y="76200"/>
                  <a:pt x="707232" y="76200"/>
                </a:cubicBezTo>
                <a:close/>
                <a:moveTo>
                  <a:pt x="709587" y="0"/>
                </a:moveTo>
                <a:cubicBezTo>
                  <a:pt x="1098351" y="0"/>
                  <a:pt x="1415400" y="317070"/>
                  <a:pt x="1415400" y="709634"/>
                </a:cubicBezTo>
                <a:cubicBezTo>
                  <a:pt x="1415400" y="909690"/>
                  <a:pt x="1328589" y="1090873"/>
                  <a:pt x="1192711" y="1219211"/>
                </a:cubicBezTo>
                <a:cubicBezTo>
                  <a:pt x="1192711" y="1219211"/>
                  <a:pt x="1192711" y="1219211"/>
                  <a:pt x="1649413" y="1675943"/>
                </a:cubicBezTo>
                <a:lnTo>
                  <a:pt x="1596571" y="1728788"/>
                </a:lnTo>
                <a:cubicBezTo>
                  <a:pt x="1596571" y="1728788"/>
                  <a:pt x="1596571" y="1728788"/>
                  <a:pt x="1136095" y="1268281"/>
                </a:cubicBezTo>
                <a:cubicBezTo>
                  <a:pt x="1015314" y="1358873"/>
                  <a:pt x="868112" y="1415493"/>
                  <a:pt x="709587" y="1415493"/>
                </a:cubicBezTo>
                <a:cubicBezTo>
                  <a:pt x="317050" y="1415493"/>
                  <a:pt x="0" y="1098422"/>
                  <a:pt x="0" y="709634"/>
                </a:cubicBezTo>
                <a:cubicBezTo>
                  <a:pt x="0" y="317070"/>
                  <a:pt x="317050" y="0"/>
                  <a:pt x="709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5F843C8-EA80-4621-AC02-1C9B92F75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2907D9AC-AFB3-4407-8D91-9CB831B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Audit Services Plan (2/8)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F727EA9-5562-4F2F-9DD9-E186E3BD57DB}"/>
              </a:ext>
            </a:extLst>
          </p:cNvPr>
          <p:cNvGraphicFramePr>
            <a:graphicFrameLocks noGrp="1"/>
          </p:cNvGraphicFramePr>
          <p:nvPr/>
        </p:nvGraphicFramePr>
        <p:xfrm>
          <a:off x="2104115" y="1269834"/>
          <a:ext cx="7982712" cy="43127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5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130">
                  <a:extLst>
                    <a:ext uri="{9D8B030D-6E8A-4147-A177-3AD203B41FA5}">
                      <a16:colId xmlns:a16="http://schemas.microsoft.com/office/drawing/2014/main" xmlns="" val="239057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Name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Last</a:t>
                      </a:r>
                      <a:r>
                        <a:rPr lang="en-US" sz="1200" baseline="0" dirty="0">
                          <a:latin typeface="+mj-lt"/>
                        </a:rPr>
                        <a:t> Audit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Description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+mj-lt"/>
                        </a:rPr>
                        <a:t>Energy Resources (Continued)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804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2"/>
                          </a:solidFill>
                          <a:latin typeface="+mj-lt"/>
                        </a:rPr>
                        <a:t>DEF Operations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i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0" dirty="0">
                          <a:solidFill>
                            <a:schemeClr val="tx2"/>
                          </a:solidFill>
                          <a:latin typeface="+mj-lt"/>
                        </a:rPr>
                        <a:t>Review gas trading operations.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XXX Follow-Up Activities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Follow</a:t>
                      </a:r>
                      <a:r>
                        <a:rPr lang="en-US" sz="1050" i="0" kern="1200" baseline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up on significant opportunities from previously issued audit reports.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External Audit Participation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Participate with financial audit teams in annual audit.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Energy Delivery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Purchasing/O&amp;M Cost Control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Review major contracts, POs and purchasing practices, and for propriety of costs incurred.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X System Billing Controls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Review the recently implemented X System.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Iowa Cost Allocation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Assist in the </a:t>
                      </a:r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Iowa cost allocation </a:t>
                      </a:r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audit report for allocations to nonregulated operations.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Field Office Reviews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Review controls over cash, time allocation, inventory, security, policy compliance, etc.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CIS Process Flows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Process map customer, billing, receipt, etc. processes to evaluate consolidation of CIS systems.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CIS Consolidation Testing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Test data and processes in consolidated CIS systems.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CIS Implementation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Review CIS consolidation implementation, rollout and training.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Collection Activities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Test the effectiveness of collecting past due accounts through collection agencies.</a:t>
                      </a: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kern="1200" dirty="0">
                          <a:solidFill>
                            <a:schemeClr val="tx2"/>
                          </a:solidFill>
                          <a:latin typeface="+mj-lt"/>
                        </a:rPr>
                        <a:t>Gas Safety Compliance</a:t>
                      </a:r>
                      <a:endParaRPr lang="en-US" sz="2000" b="0" i="0" u="none" strike="noStrike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u="none" strike="noStrike" kern="12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chemeClr val="tx2"/>
                          </a:solidFill>
                          <a:latin typeface="+mj-lt"/>
                        </a:rPr>
                        <a:t>Review compliance prior to public service commission (PSC) audits.</a:t>
                      </a:r>
                      <a:endParaRPr lang="en-US" sz="2000" b="0" i="0" u="none" strike="noStrike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marT="45710" marB="457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0756516"/>
                  </a:ext>
                </a:extLst>
              </a:tr>
            </a:tbl>
          </a:graphicData>
        </a:graphic>
      </p:graphicFrame>
      <p:sp>
        <p:nvSpPr>
          <p:cNvPr id="4" name="Freeform 149">
            <a:extLst>
              <a:ext uri="{FF2B5EF4-FFF2-40B4-BE49-F238E27FC236}">
                <a16:creationId xmlns:a16="http://schemas.microsoft.com/office/drawing/2014/main" xmlns="" id="{D6AFE1AA-B2F3-4CBE-BDED-A3BA7E3FF9ED}"/>
              </a:ext>
            </a:extLst>
          </p:cNvPr>
          <p:cNvSpPr>
            <a:spLocks noChangeAspect="1"/>
          </p:cNvSpPr>
          <p:nvPr/>
        </p:nvSpPr>
        <p:spPr bwMode="auto">
          <a:xfrm>
            <a:off x="1692050" y="1269835"/>
            <a:ext cx="398879" cy="416551"/>
          </a:xfrm>
          <a:custGeom>
            <a:avLst/>
            <a:gdLst>
              <a:gd name="connsiteX0" fmla="*/ 1701007 w 1755776"/>
              <a:gd name="connsiteY0" fmla="*/ 1728788 h 1833564"/>
              <a:gd name="connsiteX1" fmla="*/ 1755776 w 1755776"/>
              <a:gd name="connsiteY1" fmla="*/ 1781176 h 1833564"/>
              <a:gd name="connsiteX2" fmla="*/ 1701007 w 1755776"/>
              <a:gd name="connsiteY2" fmla="*/ 1833564 h 1833564"/>
              <a:gd name="connsiteX3" fmla="*/ 1646238 w 1755776"/>
              <a:gd name="connsiteY3" fmla="*/ 1781176 h 1833564"/>
              <a:gd name="connsiteX4" fmla="*/ 1701007 w 1755776"/>
              <a:gd name="connsiteY4" fmla="*/ 1728788 h 1833564"/>
              <a:gd name="connsiteX5" fmla="*/ 709112 w 1755776"/>
              <a:gd name="connsiteY5" fmla="*/ 914400 h 1833564"/>
              <a:gd name="connsiteX6" fmla="*/ 814388 w 1755776"/>
              <a:gd name="connsiteY6" fmla="*/ 1026894 h 1833564"/>
              <a:gd name="connsiteX7" fmla="*/ 705352 w 1755776"/>
              <a:gd name="connsiteY7" fmla="*/ 1131888 h 1833564"/>
              <a:gd name="connsiteX8" fmla="*/ 600075 w 1755776"/>
              <a:gd name="connsiteY8" fmla="*/ 1023144 h 1833564"/>
              <a:gd name="connsiteX9" fmla="*/ 709112 w 1755776"/>
              <a:gd name="connsiteY9" fmla="*/ 914400 h 1833564"/>
              <a:gd name="connsiteX10" fmla="*/ 603250 w 1755776"/>
              <a:gd name="connsiteY10" fmla="*/ 284163 h 1833564"/>
              <a:gd name="connsiteX11" fmla="*/ 811213 w 1755776"/>
              <a:gd name="connsiteY11" fmla="*/ 284163 h 1833564"/>
              <a:gd name="connsiteX12" fmla="*/ 777875 w 1755776"/>
              <a:gd name="connsiteY12" fmla="*/ 860426 h 1833564"/>
              <a:gd name="connsiteX13" fmla="*/ 638175 w 1755776"/>
              <a:gd name="connsiteY13" fmla="*/ 860426 h 1833564"/>
              <a:gd name="connsiteX14" fmla="*/ 707232 w 1755776"/>
              <a:gd name="connsiteY14" fmla="*/ 76200 h 1833564"/>
              <a:gd name="connsiteX15" fmla="*/ 74613 w 1755776"/>
              <a:gd name="connsiteY15" fmla="*/ 708025 h 1833564"/>
              <a:gd name="connsiteX16" fmla="*/ 707232 w 1755776"/>
              <a:gd name="connsiteY16" fmla="*/ 1339850 h 1833564"/>
              <a:gd name="connsiteX17" fmla="*/ 1339851 w 1755776"/>
              <a:gd name="connsiteY17" fmla="*/ 708025 h 1833564"/>
              <a:gd name="connsiteX18" fmla="*/ 707232 w 1755776"/>
              <a:gd name="connsiteY18" fmla="*/ 76200 h 1833564"/>
              <a:gd name="connsiteX19" fmla="*/ 709587 w 1755776"/>
              <a:gd name="connsiteY19" fmla="*/ 0 h 1833564"/>
              <a:gd name="connsiteX20" fmla="*/ 1415400 w 1755776"/>
              <a:gd name="connsiteY20" fmla="*/ 709634 h 1833564"/>
              <a:gd name="connsiteX21" fmla="*/ 1192711 w 1755776"/>
              <a:gd name="connsiteY21" fmla="*/ 1219211 h 1833564"/>
              <a:gd name="connsiteX22" fmla="*/ 1649413 w 1755776"/>
              <a:gd name="connsiteY22" fmla="*/ 1675943 h 1833564"/>
              <a:gd name="connsiteX23" fmla="*/ 1596571 w 1755776"/>
              <a:gd name="connsiteY23" fmla="*/ 1728788 h 1833564"/>
              <a:gd name="connsiteX24" fmla="*/ 1136095 w 1755776"/>
              <a:gd name="connsiteY24" fmla="*/ 1268281 h 1833564"/>
              <a:gd name="connsiteX25" fmla="*/ 709587 w 1755776"/>
              <a:gd name="connsiteY25" fmla="*/ 1415493 h 1833564"/>
              <a:gd name="connsiteX26" fmla="*/ 0 w 1755776"/>
              <a:gd name="connsiteY26" fmla="*/ 709634 h 1833564"/>
              <a:gd name="connsiteX27" fmla="*/ 709587 w 1755776"/>
              <a:gd name="connsiteY27" fmla="*/ 0 h 18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55776" h="1833564">
                <a:moveTo>
                  <a:pt x="1701007" y="1728788"/>
                </a:moveTo>
                <a:cubicBezTo>
                  <a:pt x="1731255" y="1728788"/>
                  <a:pt x="1755776" y="1752243"/>
                  <a:pt x="1755776" y="1781176"/>
                </a:cubicBezTo>
                <a:cubicBezTo>
                  <a:pt x="1755776" y="1810109"/>
                  <a:pt x="1731255" y="1833564"/>
                  <a:pt x="1701007" y="1833564"/>
                </a:cubicBezTo>
                <a:cubicBezTo>
                  <a:pt x="1670759" y="1833564"/>
                  <a:pt x="1646238" y="1810109"/>
                  <a:pt x="1646238" y="1781176"/>
                </a:cubicBezTo>
                <a:cubicBezTo>
                  <a:pt x="1646238" y="1752243"/>
                  <a:pt x="1670759" y="1728788"/>
                  <a:pt x="1701007" y="1728788"/>
                </a:cubicBezTo>
                <a:close/>
                <a:moveTo>
                  <a:pt x="709112" y="914400"/>
                </a:moveTo>
                <a:cubicBezTo>
                  <a:pt x="765510" y="914400"/>
                  <a:pt x="814388" y="963147"/>
                  <a:pt x="814388" y="1026894"/>
                </a:cubicBezTo>
                <a:cubicBezTo>
                  <a:pt x="814388" y="1086891"/>
                  <a:pt x="765510" y="1131888"/>
                  <a:pt x="705352" y="1131888"/>
                </a:cubicBezTo>
                <a:cubicBezTo>
                  <a:pt x="645194" y="1131888"/>
                  <a:pt x="600075" y="1086891"/>
                  <a:pt x="600075" y="1023144"/>
                </a:cubicBezTo>
                <a:cubicBezTo>
                  <a:pt x="600075" y="963147"/>
                  <a:pt x="648953" y="914400"/>
                  <a:pt x="709112" y="914400"/>
                </a:cubicBezTo>
                <a:close/>
                <a:moveTo>
                  <a:pt x="603250" y="284163"/>
                </a:moveTo>
                <a:lnTo>
                  <a:pt x="811213" y="284163"/>
                </a:lnTo>
                <a:lnTo>
                  <a:pt x="777875" y="860426"/>
                </a:lnTo>
                <a:lnTo>
                  <a:pt x="638175" y="860426"/>
                </a:lnTo>
                <a:close/>
                <a:moveTo>
                  <a:pt x="707232" y="76200"/>
                </a:moveTo>
                <a:cubicBezTo>
                  <a:pt x="357846" y="76200"/>
                  <a:pt x="74613" y="359078"/>
                  <a:pt x="74613" y="708025"/>
                </a:cubicBezTo>
                <a:cubicBezTo>
                  <a:pt x="74613" y="1056972"/>
                  <a:pt x="357846" y="1339850"/>
                  <a:pt x="707232" y="1339850"/>
                </a:cubicBezTo>
                <a:cubicBezTo>
                  <a:pt x="1056618" y="1339850"/>
                  <a:pt x="1339851" y="1056972"/>
                  <a:pt x="1339851" y="708025"/>
                </a:cubicBezTo>
                <a:cubicBezTo>
                  <a:pt x="1339851" y="359078"/>
                  <a:pt x="1056618" y="76200"/>
                  <a:pt x="707232" y="76200"/>
                </a:cubicBezTo>
                <a:close/>
                <a:moveTo>
                  <a:pt x="709587" y="0"/>
                </a:moveTo>
                <a:cubicBezTo>
                  <a:pt x="1098351" y="0"/>
                  <a:pt x="1415400" y="317070"/>
                  <a:pt x="1415400" y="709634"/>
                </a:cubicBezTo>
                <a:cubicBezTo>
                  <a:pt x="1415400" y="909690"/>
                  <a:pt x="1328589" y="1090873"/>
                  <a:pt x="1192711" y="1219211"/>
                </a:cubicBezTo>
                <a:cubicBezTo>
                  <a:pt x="1192711" y="1219211"/>
                  <a:pt x="1192711" y="1219211"/>
                  <a:pt x="1649413" y="1675943"/>
                </a:cubicBezTo>
                <a:lnTo>
                  <a:pt x="1596571" y="1728788"/>
                </a:lnTo>
                <a:cubicBezTo>
                  <a:pt x="1596571" y="1728788"/>
                  <a:pt x="1596571" y="1728788"/>
                  <a:pt x="1136095" y="1268281"/>
                </a:cubicBezTo>
                <a:cubicBezTo>
                  <a:pt x="1015314" y="1358873"/>
                  <a:pt x="868112" y="1415493"/>
                  <a:pt x="709587" y="1415493"/>
                </a:cubicBezTo>
                <a:cubicBezTo>
                  <a:pt x="317050" y="1415493"/>
                  <a:pt x="0" y="1098422"/>
                  <a:pt x="0" y="709634"/>
                </a:cubicBezTo>
                <a:cubicBezTo>
                  <a:pt x="0" y="317070"/>
                  <a:pt x="317050" y="0"/>
                  <a:pt x="709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F95724-68FB-4003-AF35-AB02380D68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2907D9AC-AFB3-4407-8D91-9CB831B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Audit Services Plan (3/8)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F727EA9-5562-4F2F-9DD9-E186E3BD57DB}"/>
              </a:ext>
            </a:extLst>
          </p:cNvPr>
          <p:cNvGraphicFramePr>
            <a:graphicFrameLocks noGrp="1"/>
          </p:cNvGraphicFramePr>
          <p:nvPr/>
        </p:nvGraphicFramePr>
        <p:xfrm>
          <a:off x="2104115" y="1269834"/>
          <a:ext cx="7982712" cy="24763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5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130">
                  <a:extLst>
                    <a:ext uri="{9D8B030D-6E8A-4147-A177-3AD203B41FA5}">
                      <a16:colId xmlns:a16="http://schemas.microsoft.com/office/drawing/2014/main" xmlns="" val="239057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Name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Last</a:t>
                      </a:r>
                      <a:r>
                        <a:rPr lang="en-US" sz="1200" baseline="0" dirty="0">
                          <a:latin typeface="+mj-lt"/>
                        </a:rPr>
                        <a:t> Audit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Description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+mj-lt"/>
                        </a:rPr>
                        <a:t>Energy Delivery (Continued)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804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Plant (Location) 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Test overhead allocation compliance at this nonoperated plant.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System Conversions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Test to ensure that systems being processed are operating effectively.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LAN Security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Test security surrounding local area networks.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LAN Security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Test security surrounding local area networks.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Fixed Asset Tax Reporting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Test fixed asset records and update processes to ensure validity of data for tax purposes.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Follow-Up Activities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Follow</a:t>
                      </a:r>
                      <a:r>
                        <a:rPr lang="en-US" sz="1050" i="0" kern="1200" baseline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up on significant opportunities from previously issued audit reports.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External Audit Participation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Participate with financial audit teams in the annual audit.</a:t>
                      </a:r>
                    </a:p>
                  </a:txBody>
                  <a:tcPr marT="45707" marB="4570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Freeform 149">
            <a:extLst>
              <a:ext uri="{FF2B5EF4-FFF2-40B4-BE49-F238E27FC236}">
                <a16:creationId xmlns:a16="http://schemas.microsoft.com/office/drawing/2014/main" xmlns="" id="{1A583BFA-6C8E-493E-9F06-740E53998770}"/>
              </a:ext>
            </a:extLst>
          </p:cNvPr>
          <p:cNvSpPr>
            <a:spLocks noChangeAspect="1"/>
          </p:cNvSpPr>
          <p:nvPr/>
        </p:nvSpPr>
        <p:spPr bwMode="auto">
          <a:xfrm>
            <a:off x="1692050" y="1269835"/>
            <a:ext cx="398879" cy="416551"/>
          </a:xfrm>
          <a:custGeom>
            <a:avLst/>
            <a:gdLst>
              <a:gd name="connsiteX0" fmla="*/ 1701007 w 1755776"/>
              <a:gd name="connsiteY0" fmla="*/ 1728788 h 1833564"/>
              <a:gd name="connsiteX1" fmla="*/ 1755776 w 1755776"/>
              <a:gd name="connsiteY1" fmla="*/ 1781176 h 1833564"/>
              <a:gd name="connsiteX2" fmla="*/ 1701007 w 1755776"/>
              <a:gd name="connsiteY2" fmla="*/ 1833564 h 1833564"/>
              <a:gd name="connsiteX3" fmla="*/ 1646238 w 1755776"/>
              <a:gd name="connsiteY3" fmla="*/ 1781176 h 1833564"/>
              <a:gd name="connsiteX4" fmla="*/ 1701007 w 1755776"/>
              <a:gd name="connsiteY4" fmla="*/ 1728788 h 1833564"/>
              <a:gd name="connsiteX5" fmla="*/ 709112 w 1755776"/>
              <a:gd name="connsiteY5" fmla="*/ 914400 h 1833564"/>
              <a:gd name="connsiteX6" fmla="*/ 814388 w 1755776"/>
              <a:gd name="connsiteY6" fmla="*/ 1026894 h 1833564"/>
              <a:gd name="connsiteX7" fmla="*/ 705352 w 1755776"/>
              <a:gd name="connsiteY7" fmla="*/ 1131888 h 1833564"/>
              <a:gd name="connsiteX8" fmla="*/ 600075 w 1755776"/>
              <a:gd name="connsiteY8" fmla="*/ 1023144 h 1833564"/>
              <a:gd name="connsiteX9" fmla="*/ 709112 w 1755776"/>
              <a:gd name="connsiteY9" fmla="*/ 914400 h 1833564"/>
              <a:gd name="connsiteX10" fmla="*/ 603250 w 1755776"/>
              <a:gd name="connsiteY10" fmla="*/ 284163 h 1833564"/>
              <a:gd name="connsiteX11" fmla="*/ 811213 w 1755776"/>
              <a:gd name="connsiteY11" fmla="*/ 284163 h 1833564"/>
              <a:gd name="connsiteX12" fmla="*/ 777875 w 1755776"/>
              <a:gd name="connsiteY12" fmla="*/ 860426 h 1833564"/>
              <a:gd name="connsiteX13" fmla="*/ 638175 w 1755776"/>
              <a:gd name="connsiteY13" fmla="*/ 860426 h 1833564"/>
              <a:gd name="connsiteX14" fmla="*/ 707232 w 1755776"/>
              <a:gd name="connsiteY14" fmla="*/ 76200 h 1833564"/>
              <a:gd name="connsiteX15" fmla="*/ 74613 w 1755776"/>
              <a:gd name="connsiteY15" fmla="*/ 708025 h 1833564"/>
              <a:gd name="connsiteX16" fmla="*/ 707232 w 1755776"/>
              <a:gd name="connsiteY16" fmla="*/ 1339850 h 1833564"/>
              <a:gd name="connsiteX17" fmla="*/ 1339851 w 1755776"/>
              <a:gd name="connsiteY17" fmla="*/ 708025 h 1833564"/>
              <a:gd name="connsiteX18" fmla="*/ 707232 w 1755776"/>
              <a:gd name="connsiteY18" fmla="*/ 76200 h 1833564"/>
              <a:gd name="connsiteX19" fmla="*/ 709587 w 1755776"/>
              <a:gd name="connsiteY19" fmla="*/ 0 h 1833564"/>
              <a:gd name="connsiteX20" fmla="*/ 1415400 w 1755776"/>
              <a:gd name="connsiteY20" fmla="*/ 709634 h 1833564"/>
              <a:gd name="connsiteX21" fmla="*/ 1192711 w 1755776"/>
              <a:gd name="connsiteY21" fmla="*/ 1219211 h 1833564"/>
              <a:gd name="connsiteX22" fmla="*/ 1649413 w 1755776"/>
              <a:gd name="connsiteY22" fmla="*/ 1675943 h 1833564"/>
              <a:gd name="connsiteX23" fmla="*/ 1596571 w 1755776"/>
              <a:gd name="connsiteY23" fmla="*/ 1728788 h 1833564"/>
              <a:gd name="connsiteX24" fmla="*/ 1136095 w 1755776"/>
              <a:gd name="connsiteY24" fmla="*/ 1268281 h 1833564"/>
              <a:gd name="connsiteX25" fmla="*/ 709587 w 1755776"/>
              <a:gd name="connsiteY25" fmla="*/ 1415493 h 1833564"/>
              <a:gd name="connsiteX26" fmla="*/ 0 w 1755776"/>
              <a:gd name="connsiteY26" fmla="*/ 709634 h 1833564"/>
              <a:gd name="connsiteX27" fmla="*/ 709587 w 1755776"/>
              <a:gd name="connsiteY27" fmla="*/ 0 h 18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55776" h="1833564">
                <a:moveTo>
                  <a:pt x="1701007" y="1728788"/>
                </a:moveTo>
                <a:cubicBezTo>
                  <a:pt x="1731255" y="1728788"/>
                  <a:pt x="1755776" y="1752243"/>
                  <a:pt x="1755776" y="1781176"/>
                </a:cubicBezTo>
                <a:cubicBezTo>
                  <a:pt x="1755776" y="1810109"/>
                  <a:pt x="1731255" y="1833564"/>
                  <a:pt x="1701007" y="1833564"/>
                </a:cubicBezTo>
                <a:cubicBezTo>
                  <a:pt x="1670759" y="1833564"/>
                  <a:pt x="1646238" y="1810109"/>
                  <a:pt x="1646238" y="1781176"/>
                </a:cubicBezTo>
                <a:cubicBezTo>
                  <a:pt x="1646238" y="1752243"/>
                  <a:pt x="1670759" y="1728788"/>
                  <a:pt x="1701007" y="1728788"/>
                </a:cubicBezTo>
                <a:close/>
                <a:moveTo>
                  <a:pt x="709112" y="914400"/>
                </a:moveTo>
                <a:cubicBezTo>
                  <a:pt x="765510" y="914400"/>
                  <a:pt x="814388" y="963147"/>
                  <a:pt x="814388" y="1026894"/>
                </a:cubicBezTo>
                <a:cubicBezTo>
                  <a:pt x="814388" y="1086891"/>
                  <a:pt x="765510" y="1131888"/>
                  <a:pt x="705352" y="1131888"/>
                </a:cubicBezTo>
                <a:cubicBezTo>
                  <a:pt x="645194" y="1131888"/>
                  <a:pt x="600075" y="1086891"/>
                  <a:pt x="600075" y="1023144"/>
                </a:cubicBezTo>
                <a:cubicBezTo>
                  <a:pt x="600075" y="963147"/>
                  <a:pt x="648953" y="914400"/>
                  <a:pt x="709112" y="914400"/>
                </a:cubicBezTo>
                <a:close/>
                <a:moveTo>
                  <a:pt x="603250" y="284163"/>
                </a:moveTo>
                <a:lnTo>
                  <a:pt x="811213" y="284163"/>
                </a:lnTo>
                <a:lnTo>
                  <a:pt x="777875" y="860426"/>
                </a:lnTo>
                <a:lnTo>
                  <a:pt x="638175" y="860426"/>
                </a:lnTo>
                <a:close/>
                <a:moveTo>
                  <a:pt x="707232" y="76200"/>
                </a:moveTo>
                <a:cubicBezTo>
                  <a:pt x="357846" y="76200"/>
                  <a:pt x="74613" y="359078"/>
                  <a:pt x="74613" y="708025"/>
                </a:cubicBezTo>
                <a:cubicBezTo>
                  <a:pt x="74613" y="1056972"/>
                  <a:pt x="357846" y="1339850"/>
                  <a:pt x="707232" y="1339850"/>
                </a:cubicBezTo>
                <a:cubicBezTo>
                  <a:pt x="1056618" y="1339850"/>
                  <a:pt x="1339851" y="1056972"/>
                  <a:pt x="1339851" y="708025"/>
                </a:cubicBezTo>
                <a:cubicBezTo>
                  <a:pt x="1339851" y="359078"/>
                  <a:pt x="1056618" y="76200"/>
                  <a:pt x="707232" y="76200"/>
                </a:cubicBezTo>
                <a:close/>
                <a:moveTo>
                  <a:pt x="709587" y="0"/>
                </a:moveTo>
                <a:cubicBezTo>
                  <a:pt x="1098351" y="0"/>
                  <a:pt x="1415400" y="317070"/>
                  <a:pt x="1415400" y="709634"/>
                </a:cubicBezTo>
                <a:cubicBezTo>
                  <a:pt x="1415400" y="909690"/>
                  <a:pt x="1328589" y="1090873"/>
                  <a:pt x="1192711" y="1219211"/>
                </a:cubicBezTo>
                <a:cubicBezTo>
                  <a:pt x="1192711" y="1219211"/>
                  <a:pt x="1192711" y="1219211"/>
                  <a:pt x="1649413" y="1675943"/>
                </a:cubicBezTo>
                <a:lnTo>
                  <a:pt x="1596571" y="1728788"/>
                </a:lnTo>
                <a:cubicBezTo>
                  <a:pt x="1596571" y="1728788"/>
                  <a:pt x="1596571" y="1728788"/>
                  <a:pt x="1136095" y="1268281"/>
                </a:cubicBezTo>
                <a:cubicBezTo>
                  <a:pt x="1015314" y="1358873"/>
                  <a:pt x="868112" y="1415493"/>
                  <a:pt x="709587" y="1415493"/>
                </a:cubicBezTo>
                <a:cubicBezTo>
                  <a:pt x="317050" y="1415493"/>
                  <a:pt x="0" y="1098422"/>
                  <a:pt x="0" y="709634"/>
                </a:cubicBezTo>
                <a:cubicBezTo>
                  <a:pt x="0" y="317070"/>
                  <a:pt x="317050" y="0"/>
                  <a:pt x="709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EDBC06-286D-47FA-A8E0-C3A329D8A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2907D9AC-AFB3-4407-8D91-9CB831B0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Proposed Audit Services Plan (4/8)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F727EA9-5562-4F2F-9DD9-E186E3BD57DB}"/>
              </a:ext>
            </a:extLst>
          </p:cNvPr>
          <p:cNvGraphicFramePr>
            <a:graphicFrameLocks noGrp="1"/>
          </p:cNvGraphicFramePr>
          <p:nvPr/>
        </p:nvGraphicFramePr>
        <p:xfrm>
          <a:off x="2104115" y="1269834"/>
          <a:ext cx="7982712" cy="42214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5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9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75130">
                  <a:extLst>
                    <a:ext uri="{9D8B030D-6E8A-4147-A177-3AD203B41FA5}">
                      <a16:colId xmlns:a16="http://schemas.microsoft.com/office/drawing/2014/main" xmlns="" val="239057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Name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Last</a:t>
                      </a:r>
                      <a:r>
                        <a:rPr lang="en-US" sz="1200" baseline="0" dirty="0">
                          <a:latin typeface="+mj-lt"/>
                        </a:rPr>
                        <a:t> Audit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Audit Description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+mj-lt"/>
                        </a:rPr>
                        <a:t>Power Supply</a:t>
                      </a: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100" i="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804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2"/>
                          </a:solidFill>
                        </a:rPr>
                        <a:t>Purchasing/O&amp;M Cost Control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i="0" dirty="0">
                        <a:solidFill>
                          <a:schemeClr val="tx2"/>
                        </a:solidFill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i="0" dirty="0">
                          <a:solidFill>
                            <a:schemeClr val="tx2"/>
                          </a:solidFill>
                        </a:rPr>
                        <a:t>Review major contracts, POs and purchasing practices, and for propriety of costs incurred.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Environmental Compliance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Evaluate the sufficiency of the environmental compliance program.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Electricity Wholesale Processing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billing and accounting procedures for electricity wholesale transactions.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Economic Change Adjustments (ECAs) 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the accuracy of ECAs in Colorado and Kansas.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Energy Center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costs allocated to this nonoperated power plant by the operator.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Follow-Up Activities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</a:t>
                      </a:r>
                      <a:r>
                        <a:rPr lang="en-US" sz="1050" i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up on significant opportunities from previously issued audit reports.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External Audit Participation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Participate with financial audit teams in the annual audit.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Marketing services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7567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Billings (X System)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for propriety and accuracy of billings handled by X system.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6166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Sales Taxes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 processes to ensure that appropriate sales taxes are collected and remitted.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1737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Information/Reporting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Identify business information needs and reporting requirements.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0589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Margin Incentives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i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for propriety and realization of margins utilized in incentive compensation computations.</a:t>
                      </a:r>
                    </a:p>
                  </a:txBody>
                  <a:tcPr marT="45717" marB="4571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52320"/>
                  </a:ext>
                </a:extLst>
              </a:tr>
            </a:tbl>
          </a:graphicData>
        </a:graphic>
      </p:graphicFrame>
      <p:sp>
        <p:nvSpPr>
          <p:cNvPr id="4" name="Freeform 149">
            <a:extLst>
              <a:ext uri="{FF2B5EF4-FFF2-40B4-BE49-F238E27FC236}">
                <a16:creationId xmlns:a16="http://schemas.microsoft.com/office/drawing/2014/main" xmlns="" id="{DAD4BB7D-FC92-41D0-B5BF-5ACC6A318F69}"/>
              </a:ext>
            </a:extLst>
          </p:cNvPr>
          <p:cNvSpPr>
            <a:spLocks noChangeAspect="1"/>
          </p:cNvSpPr>
          <p:nvPr/>
        </p:nvSpPr>
        <p:spPr bwMode="auto">
          <a:xfrm>
            <a:off x="1692050" y="1269835"/>
            <a:ext cx="398879" cy="416551"/>
          </a:xfrm>
          <a:custGeom>
            <a:avLst/>
            <a:gdLst>
              <a:gd name="connsiteX0" fmla="*/ 1701007 w 1755776"/>
              <a:gd name="connsiteY0" fmla="*/ 1728788 h 1833564"/>
              <a:gd name="connsiteX1" fmla="*/ 1755776 w 1755776"/>
              <a:gd name="connsiteY1" fmla="*/ 1781176 h 1833564"/>
              <a:gd name="connsiteX2" fmla="*/ 1701007 w 1755776"/>
              <a:gd name="connsiteY2" fmla="*/ 1833564 h 1833564"/>
              <a:gd name="connsiteX3" fmla="*/ 1646238 w 1755776"/>
              <a:gd name="connsiteY3" fmla="*/ 1781176 h 1833564"/>
              <a:gd name="connsiteX4" fmla="*/ 1701007 w 1755776"/>
              <a:gd name="connsiteY4" fmla="*/ 1728788 h 1833564"/>
              <a:gd name="connsiteX5" fmla="*/ 709112 w 1755776"/>
              <a:gd name="connsiteY5" fmla="*/ 914400 h 1833564"/>
              <a:gd name="connsiteX6" fmla="*/ 814388 w 1755776"/>
              <a:gd name="connsiteY6" fmla="*/ 1026894 h 1833564"/>
              <a:gd name="connsiteX7" fmla="*/ 705352 w 1755776"/>
              <a:gd name="connsiteY7" fmla="*/ 1131888 h 1833564"/>
              <a:gd name="connsiteX8" fmla="*/ 600075 w 1755776"/>
              <a:gd name="connsiteY8" fmla="*/ 1023144 h 1833564"/>
              <a:gd name="connsiteX9" fmla="*/ 709112 w 1755776"/>
              <a:gd name="connsiteY9" fmla="*/ 914400 h 1833564"/>
              <a:gd name="connsiteX10" fmla="*/ 603250 w 1755776"/>
              <a:gd name="connsiteY10" fmla="*/ 284163 h 1833564"/>
              <a:gd name="connsiteX11" fmla="*/ 811213 w 1755776"/>
              <a:gd name="connsiteY11" fmla="*/ 284163 h 1833564"/>
              <a:gd name="connsiteX12" fmla="*/ 777875 w 1755776"/>
              <a:gd name="connsiteY12" fmla="*/ 860426 h 1833564"/>
              <a:gd name="connsiteX13" fmla="*/ 638175 w 1755776"/>
              <a:gd name="connsiteY13" fmla="*/ 860426 h 1833564"/>
              <a:gd name="connsiteX14" fmla="*/ 707232 w 1755776"/>
              <a:gd name="connsiteY14" fmla="*/ 76200 h 1833564"/>
              <a:gd name="connsiteX15" fmla="*/ 74613 w 1755776"/>
              <a:gd name="connsiteY15" fmla="*/ 708025 h 1833564"/>
              <a:gd name="connsiteX16" fmla="*/ 707232 w 1755776"/>
              <a:gd name="connsiteY16" fmla="*/ 1339850 h 1833564"/>
              <a:gd name="connsiteX17" fmla="*/ 1339851 w 1755776"/>
              <a:gd name="connsiteY17" fmla="*/ 708025 h 1833564"/>
              <a:gd name="connsiteX18" fmla="*/ 707232 w 1755776"/>
              <a:gd name="connsiteY18" fmla="*/ 76200 h 1833564"/>
              <a:gd name="connsiteX19" fmla="*/ 709587 w 1755776"/>
              <a:gd name="connsiteY19" fmla="*/ 0 h 1833564"/>
              <a:gd name="connsiteX20" fmla="*/ 1415400 w 1755776"/>
              <a:gd name="connsiteY20" fmla="*/ 709634 h 1833564"/>
              <a:gd name="connsiteX21" fmla="*/ 1192711 w 1755776"/>
              <a:gd name="connsiteY21" fmla="*/ 1219211 h 1833564"/>
              <a:gd name="connsiteX22" fmla="*/ 1649413 w 1755776"/>
              <a:gd name="connsiteY22" fmla="*/ 1675943 h 1833564"/>
              <a:gd name="connsiteX23" fmla="*/ 1596571 w 1755776"/>
              <a:gd name="connsiteY23" fmla="*/ 1728788 h 1833564"/>
              <a:gd name="connsiteX24" fmla="*/ 1136095 w 1755776"/>
              <a:gd name="connsiteY24" fmla="*/ 1268281 h 1833564"/>
              <a:gd name="connsiteX25" fmla="*/ 709587 w 1755776"/>
              <a:gd name="connsiteY25" fmla="*/ 1415493 h 1833564"/>
              <a:gd name="connsiteX26" fmla="*/ 0 w 1755776"/>
              <a:gd name="connsiteY26" fmla="*/ 709634 h 1833564"/>
              <a:gd name="connsiteX27" fmla="*/ 709587 w 1755776"/>
              <a:gd name="connsiteY27" fmla="*/ 0 h 183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55776" h="1833564">
                <a:moveTo>
                  <a:pt x="1701007" y="1728788"/>
                </a:moveTo>
                <a:cubicBezTo>
                  <a:pt x="1731255" y="1728788"/>
                  <a:pt x="1755776" y="1752243"/>
                  <a:pt x="1755776" y="1781176"/>
                </a:cubicBezTo>
                <a:cubicBezTo>
                  <a:pt x="1755776" y="1810109"/>
                  <a:pt x="1731255" y="1833564"/>
                  <a:pt x="1701007" y="1833564"/>
                </a:cubicBezTo>
                <a:cubicBezTo>
                  <a:pt x="1670759" y="1833564"/>
                  <a:pt x="1646238" y="1810109"/>
                  <a:pt x="1646238" y="1781176"/>
                </a:cubicBezTo>
                <a:cubicBezTo>
                  <a:pt x="1646238" y="1752243"/>
                  <a:pt x="1670759" y="1728788"/>
                  <a:pt x="1701007" y="1728788"/>
                </a:cubicBezTo>
                <a:close/>
                <a:moveTo>
                  <a:pt x="709112" y="914400"/>
                </a:moveTo>
                <a:cubicBezTo>
                  <a:pt x="765510" y="914400"/>
                  <a:pt x="814388" y="963147"/>
                  <a:pt x="814388" y="1026894"/>
                </a:cubicBezTo>
                <a:cubicBezTo>
                  <a:pt x="814388" y="1086891"/>
                  <a:pt x="765510" y="1131888"/>
                  <a:pt x="705352" y="1131888"/>
                </a:cubicBezTo>
                <a:cubicBezTo>
                  <a:pt x="645194" y="1131888"/>
                  <a:pt x="600075" y="1086891"/>
                  <a:pt x="600075" y="1023144"/>
                </a:cubicBezTo>
                <a:cubicBezTo>
                  <a:pt x="600075" y="963147"/>
                  <a:pt x="648953" y="914400"/>
                  <a:pt x="709112" y="914400"/>
                </a:cubicBezTo>
                <a:close/>
                <a:moveTo>
                  <a:pt x="603250" y="284163"/>
                </a:moveTo>
                <a:lnTo>
                  <a:pt x="811213" y="284163"/>
                </a:lnTo>
                <a:lnTo>
                  <a:pt x="777875" y="860426"/>
                </a:lnTo>
                <a:lnTo>
                  <a:pt x="638175" y="860426"/>
                </a:lnTo>
                <a:close/>
                <a:moveTo>
                  <a:pt x="707232" y="76200"/>
                </a:moveTo>
                <a:cubicBezTo>
                  <a:pt x="357846" y="76200"/>
                  <a:pt x="74613" y="359078"/>
                  <a:pt x="74613" y="708025"/>
                </a:cubicBezTo>
                <a:cubicBezTo>
                  <a:pt x="74613" y="1056972"/>
                  <a:pt x="357846" y="1339850"/>
                  <a:pt x="707232" y="1339850"/>
                </a:cubicBezTo>
                <a:cubicBezTo>
                  <a:pt x="1056618" y="1339850"/>
                  <a:pt x="1339851" y="1056972"/>
                  <a:pt x="1339851" y="708025"/>
                </a:cubicBezTo>
                <a:cubicBezTo>
                  <a:pt x="1339851" y="359078"/>
                  <a:pt x="1056618" y="76200"/>
                  <a:pt x="707232" y="76200"/>
                </a:cubicBezTo>
                <a:close/>
                <a:moveTo>
                  <a:pt x="709587" y="0"/>
                </a:moveTo>
                <a:cubicBezTo>
                  <a:pt x="1098351" y="0"/>
                  <a:pt x="1415400" y="317070"/>
                  <a:pt x="1415400" y="709634"/>
                </a:cubicBezTo>
                <a:cubicBezTo>
                  <a:pt x="1415400" y="909690"/>
                  <a:pt x="1328589" y="1090873"/>
                  <a:pt x="1192711" y="1219211"/>
                </a:cubicBezTo>
                <a:cubicBezTo>
                  <a:pt x="1192711" y="1219211"/>
                  <a:pt x="1192711" y="1219211"/>
                  <a:pt x="1649413" y="1675943"/>
                </a:cubicBezTo>
                <a:lnTo>
                  <a:pt x="1596571" y="1728788"/>
                </a:lnTo>
                <a:cubicBezTo>
                  <a:pt x="1596571" y="1728788"/>
                  <a:pt x="1596571" y="1728788"/>
                  <a:pt x="1136095" y="1268281"/>
                </a:cubicBezTo>
                <a:cubicBezTo>
                  <a:pt x="1015314" y="1358873"/>
                  <a:pt x="868112" y="1415493"/>
                  <a:pt x="709587" y="1415493"/>
                </a:cubicBezTo>
                <a:cubicBezTo>
                  <a:pt x="317050" y="1415493"/>
                  <a:pt x="0" y="1098422"/>
                  <a:pt x="0" y="709634"/>
                </a:cubicBezTo>
                <a:cubicBezTo>
                  <a:pt x="0" y="317070"/>
                  <a:pt x="317050" y="0"/>
                  <a:pt x="709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31A3C7B-696C-45B3-86FA-8F60BA1737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26648-BCB3-47E3-8128-611D1202DC8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1423</Words>
  <Application>Microsoft Office PowerPoint</Application>
  <PresentationFormat>Custom</PresentationFormat>
  <Paragraphs>259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Annual Internal audit plan</vt:lpstr>
      <vt:lpstr>Table of Contents</vt:lpstr>
      <vt:lpstr>Audit Plan by Division</vt:lpstr>
      <vt:lpstr>Audit Plan by Business Risk Area</vt:lpstr>
      <vt:lpstr>Plan Highlights</vt:lpstr>
      <vt:lpstr>Proposed Audit Services Plan (1/8)</vt:lpstr>
      <vt:lpstr>Proposed Audit Services Plan (2/8)</vt:lpstr>
      <vt:lpstr>Proposed Audit Services Plan (3/8)</vt:lpstr>
      <vt:lpstr>Proposed Audit Services Plan (4/8)</vt:lpstr>
      <vt:lpstr>Proposed Audit Services Plan (5/8)</vt:lpstr>
      <vt:lpstr>Proposed Audit Services Plan (6/8)</vt:lpstr>
      <vt:lpstr>Proposed Audit Services Plan (7/8)</vt:lpstr>
      <vt:lpstr>Proposed Audit Services Plan (8/8)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Internal audit plan Report: Sample </dc:title>
  <dc:creator>Enitan Daramola</dc:creator>
  <cp:lastModifiedBy>User</cp:lastModifiedBy>
  <cp:revision>3</cp:revision>
  <dcterms:created xsi:type="dcterms:W3CDTF">2022-02-13T16:36:34Z</dcterms:created>
  <dcterms:modified xsi:type="dcterms:W3CDTF">2022-02-24T12:45:24Z</dcterms:modified>
</cp:coreProperties>
</file>