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en.wikipedia.org/wiki/AngularJS" TargetMode="External"/><Relationship Id="rId3" Type="http://schemas.openxmlformats.org/officeDocument/2006/relationships/hyperlink" Target="https://en.wikipedia.org/wiki/Single-page_application" TargetMode="External"/><Relationship Id="rId4" Type="http://schemas.openxmlformats.org/officeDocument/2006/relationships/hyperlink" Target="https://medium.com/@mnemon1ck/why-you-should-not-use-angularjs-1df5ddf6fc99" TargetMode="External"/><Relationship Id="rId5" Type="http://schemas.openxmlformats.org/officeDocument/2006/relationships/hyperlink" Target="https://developer.mozilla.org/en-US/docs/Web/JavaScript/Reference/Global_Objects/Object/observe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AngularJS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Di Chen</a:t>
            </a:r>
            <a:endParaRPr sz="3200"/>
          </a:p>
          <a:p>
            <a:pPr lvl="0">
              <a:defRPr sz="1800"/>
            </a:pPr>
            <a:r>
              <a:rPr sz="3200"/>
              <a:t>06/13/2015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Resources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 u="sng">
                <a:hlinkClick r:id="rId2" invalidUrl="" action="" tgtFrame="" tooltip="" history="1" highlightClick="0" endSnd="0"/>
              </a:rPr>
              <a:t>https://en.wikipedia.org/wiki/AngularJS</a:t>
            </a:r>
            <a:endParaRPr sz="3600"/>
          </a:p>
          <a:p>
            <a:pPr lvl="0">
              <a:defRPr sz="1800"/>
            </a:pPr>
            <a:r>
              <a:rPr sz="3600" u="sng">
                <a:hlinkClick r:id="rId3" invalidUrl="" action="" tgtFrame="" tooltip="" history="1" highlightClick="0" endSnd="0"/>
              </a:rPr>
              <a:t>https://en.wikipedia.org/wiki/Single-page_application</a:t>
            </a:r>
            <a:endParaRPr sz="3600"/>
          </a:p>
          <a:p>
            <a:pPr lvl="0">
              <a:defRPr sz="1800"/>
            </a:pPr>
            <a:r>
              <a:rPr sz="3600" u="sng">
                <a:hlinkClick r:id="rId4" invalidUrl="" action="" tgtFrame="" tooltip="" history="1" highlightClick="0" endSnd="0"/>
              </a:rPr>
              <a:t>https://medium.com/@mnemon1ck/why-you-should-not-use-angularjs-1df5ddf6fc99</a:t>
            </a:r>
            <a:endParaRPr sz="3600"/>
          </a:p>
          <a:p>
            <a:pPr lvl="0">
              <a:defRPr sz="1800"/>
            </a:pPr>
            <a:r>
              <a:rPr sz="3600" u="sng">
                <a:hlinkClick r:id="rId5" invalidUrl="" action="" tgtFrame="" tooltip="" history="1" highlightClick="0" endSnd="0"/>
              </a:rPr>
              <a:t>https://developer.mozilla.org/en-US/docs/Web/JavaScript/Reference/Global_Objects/Object/observe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Agenda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Background</a:t>
            </a:r>
            <a:endParaRPr sz="3600"/>
          </a:p>
          <a:p>
            <a:pPr lvl="0">
              <a:defRPr sz="1800"/>
            </a:pPr>
            <a:r>
              <a:rPr sz="3600"/>
              <a:t>Overview</a:t>
            </a:r>
            <a:endParaRPr sz="3600"/>
          </a:p>
          <a:p>
            <a:pPr lvl="0">
              <a:defRPr sz="1800"/>
            </a:pPr>
            <a:r>
              <a:rPr sz="3600"/>
              <a:t>ToDoList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Background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What is AngularJS</a:t>
            </a:r>
            <a:endParaRPr sz="3600"/>
          </a:p>
          <a:p>
            <a:pPr lvl="0">
              <a:defRPr sz="1800"/>
            </a:pPr>
            <a:r>
              <a:rPr sz="3600"/>
              <a:t>SPA, Single Page Application</a:t>
            </a:r>
            <a:endParaRPr sz="3600"/>
          </a:p>
          <a:p>
            <a:pPr lvl="0">
              <a:defRPr sz="1800"/>
            </a:pPr>
            <a:r>
              <a:rPr sz="3600"/>
              <a:t>Unit Test?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What is AngularJS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 web development framework.</a:t>
            </a:r>
            <a:endParaRPr sz="3600"/>
          </a:p>
          <a:p>
            <a:pPr lvl="0">
              <a:defRPr sz="1800"/>
            </a:pPr>
            <a:r>
              <a:rPr sz="3600"/>
              <a:t>Maintained by Google, but no Google product is using it.</a:t>
            </a:r>
            <a:endParaRPr sz="3600"/>
          </a:p>
          <a:p>
            <a:pPr lvl="0">
              <a:defRPr sz="1800"/>
            </a:pPr>
            <a:r>
              <a:rPr sz="3600"/>
              <a:t>Client side MVC</a:t>
            </a:r>
            <a:endParaRPr sz="3600"/>
          </a:p>
          <a:p>
            <a:pPr lvl="0">
              <a:defRPr sz="1800"/>
            </a:pPr>
            <a:r>
              <a:rPr sz="3600"/>
              <a:t>SPA, single page application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Single Page Application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80034" indent="-280034" defTabSz="368045">
              <a:spcBef>
                <a:spcPts val="2600"/>
              </a:spcBef>
              <a:defRPr sz="1800"/>
            </a:pPr>
            <a:r>
              <a:rPr sz="2268"/>
              <a:t>Round Trip Application</a:t>
            </a:r>
            <a:endParaRPr sz="2268"/>
          </a:p>
          <a:p>
            <a:pPr lvl="1" marL="560069" indent="-280034" defTabSz="368045">
              <a:spcBef>
                <a:spcPts val="2600"/>
              </a:spcBef>
              <a:defRPr sz="1800"/>
            </a:pPr>
            <a:r>
              <a:rPr sz="2268"/>
              <a:t>Server renders the html and responds to client.</a:t>
            </a:r>
            <a:endParaRPr sz="2268"/>
          </a:p>
          <a:p>
            <a:pPr lvl="1" marL="560069" indent="-280034" defTabSz="368045">
              <a:spcBef>
                <a:spcPts val="2600"/>
              </a:spcBef>
              <a:defRPr sz="1800"/>
            </a:pPr>
            <a:r>
              <a:rPr sz="2268"/>
              <a:t>Heavy</a:t>
            </a:r>
            <a:endParaRPr sz="2268"/>
          </a:p>
          <a:p>
            <a:pPr lvl="0" marL="280034" indent="-280034" defTabSz="368045">
              <a:spcBef>
                <a:spcPts val="2600"/>
              </a:spcBef>
              <a:defRPr sz="1800"/>
            </a:pPr>
            <a:r>
              <a:rPr sz="2268"/>
              <a:t>Ajax</a:t>
            </a:r>
            <a:endParaRPr sz="2268"/>
          </a:p>
          <a:p>
            <a:pPr lvl="1" marL="560069" indent="-280034" defTabSz="368045">
              <a:spcBef>
                <a:spcPts val="2600"/>
              </a:spcBef>
              <a:defRPr sz="1800"/>
            </a:pPr>
            <a:r>
              <a:rPr sz="2268"/>
              <a:t>Dynamically load xml/json data and manipulate html DOM, (document object model)</a:t>
            </a:r>
            <a:endParaRPr sz="2268"/>
          </a:p>
          <a:p>
            <a:pPr lvl="1" marL="560069" indent="-280034" defTabSz="368045">
              <a:spcBef>
                <a:spcPts val="2600"/>
              </a:spcBef>
              <a:defRPr sz="1800"/>
            </a:pPr>
            <a:r>
              <a:rPr sz="2268"/>
              <a:t>Reduce the load</a:t>
            </a:r>
            <a:endParaRPr sz="2268"/>
          </a:p>
          <a:p>
            <a:pPr lvl="0" marL="280034" indent="-280034" defTabSz="368045">
              <a:spcBef>
                <a:spcPts val="2600"/>
              </a:spcBef>
              <a:defRPr sz="1800"/>
            </a:pPr>
            <a:r>
              <a:rPr sz="2268"/>
              <a:t>Single Page Application</a:t>
            </a:r>
            <a:endParaRPr sz="2268"/>
          </a:p>
          <a:p>
            <a:pPr lvl="1" marL="560069" indent="-280034" defTabSz="368045">
              <a:spcBef>
                <a:spcPts val="2600"/>
              </a:spcBef>
              <a:defRPr sz="1800"/>
            </a:pPr>
            <a:r>
              <a:rPr sz="2268"/>
              <a:t>Split into Html Templates and Data</a:t>
            </a:r>
            <a:endParaRPr sz="2268"/>
          </a:p>
          <a:p>
            <a:pPr lvl="1" marL="560069" indent="-280034" defTabSz="368045">
              <a:spcBef>
                <a:spcPts val="2600"/>
              </a:spcBef>
              <a:defRPr sz="1800"/>
            </a:pPr>
            <a:r>
              <a:rPr sz="2268"/>
              <a:t>Cache the templates, minimize the load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Single Page Application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AngularJS</a:t>
            </a:r>
            <a:endParaRPr sz="3600"/>
          </a:p>
          <a:p>
            <a:pPr lvl="0">
              <a:defRPr sz="1800"/>
            </a:pPr>
            <a:r>
              <a:rPr sz="3600"/>
              <a:t>Polymer</a:t>
            </a:r>
            <a:endParaRPr sz="3600"/>
          </a:p>
          <a:p>
            <a:pPr lvl="0">
              <a:defRPr sz="1800"/>
            </a:pPr>
            <a:r>
              <a:rPr sz="3600"/>
              <a:t>Backbone.js</a:t>
            </a:r>
            <a:endParaRPr sz="3600"/>
          </a:p>
          <a:p>
            <a:pPr lvl="0">
              <a:defRPr sz="1800"/>
            </a:pPr>
            <a:r>
              <a:rPr sz="3600"/>
              <a:t>Ember.js</a:t>
            </a:r>
            <a:endParaRPr sz="3600"/>
          </a:p>
          <a:p>
            <a:pPr lvl="0">
              <a:defRPr sz="1800"/>
            </a:pPr>
            <a:r>
              <a:rPr sz="3600"/>
              <a:t>Knockout.js</a:t>
            </a:r>
            <a:endParaRPr sz="3600"/>
          </a:p>
          <a:p>
            <a:pPr lvl="0">
              <a:defRPr sz="1800"/>
            </a:pPr>
            <a:r>
              <a:rPr b="1" sz="3600">
                <a:latin typeface="Helvetica"/>
                <a:ea typeface="Helvetica"/>
                <a:cs typeface="Helvetica"/>
                <a:sym typeface="Helvetica"/>
              </a:rPr>
              <a:t>React.js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40030" indent="-240030" defTabSz="315468">
              <a:spcBef>
                <a:spcPts val="2200"/>
              </a:spcBef>
              <a:defRPr sz="1800"/>
            </a:pPr>
            <a:r>
              <a:rPr sz="1944"/>
              <a:t>Angular2, what is wrong with AngularJS?</a:t>
            </a:r>
            <a:endParaRPr sz="1944"/>
          </a:p>
          <a:p>
            <a:pPr lvl="1" marL="480060" indent="-240030" defTabSz="315468">
              <a:spcBef>
                <a:spcPts val="2200"/>
              </a:spcBef>
              <a:defRPr sz="1800"/>
            </a:pPr>
            <a:r>
              <a:rPr sz="1944"/>
              <a:t>Learning curve</a:t>
            </a:r>
            <a:endParaRPr sz="1944"/>
          </a:p>
          <a:p>
            <a:pPr lvl="1" marL="480060" indent="-240030" defTabSz="315468">
              <a:spcBef>
                <a:spcPts val="2200"/>
              </a:spcBef>
              <a:defRPr sz="1800"/>
            </a:pPr>
            <a:r>
              <a:rPr sz="1944"/>
              <a:t>Two-way binding, performance</a:t>
            </a:r>
            <a:endParaRPr sz="1944"/>
          </a:p>
          <a:p>
            <a:pPr lvl="1" marL="480060" indent="-240030" defTabSz="315468">
              <a:spcBef>
                <a:spcPts val="2200"/>
              </a:spcBef>
              <a:defRPr sz="1800"/>
            </a:pPr>
            <a:r>
              <a:rPr sz="1944"/>
              <a:t>Dependency Injection, js minify issue</a:t>
            </a:r>
            <a:endParaRPr sz="1944"/>
          </a:p>
          <a:p>
            <a:pPr lvl="1" marL="480060" indent="-240030" defTabSz="315468">
              <a:spcBef>
                <a:spcPts val="2200"/>
              </a:spcBef>
              <a:defRPr sz="1800"/>
            </a:pPr>
            <a:r>
              <a:rPr sz="1944"/>
              <a:t>Scope</a:t>
            </a:r>
            <a:endParaRPr sz="1944"/>
          </a:p>
          <a:p>
            <a:pPr lvl="1" marL="480060" indent="-240030" defTabSz="315468">
              <a:spcBef>
                <a:spcPts val="2200"/>
              </a:spcBef>
              <a:defRPr sz="1800"/>
            </a:pPr>
            <a:r>
              <a:rPr sz="1944"/>
              <a:t>complicate directive definitions</a:t>
            </a:r>
            <a:endParaRPr sz="1944"/>
          </a:p>
          <a:p>
            <a:pPr lvl="1" marL="480060" indent="-240030" defTabSz="315468">
              <a:spcBef>
                <a:spcPts val="2200"/>
              </a:spcBef>
              <a:defRPr sz="1800"/>
            </a:pPr>
            <a:r>
              <a:rPr sz="1944"/>
              <a:t>Hard to debug</a:t>
            </a:r>
            <a:endParaRPr sz="1944"/>
          </a:p>
          <a:p>
            <a:pPr lvl="1" marL="480060" indent="-240030" defTabSz="315468">
              <a:spcBef>
                <a:spcPts val="2200"/>
              </a:spcBef>
              <a:defRPr sz="1800"/>
            </a:pPr>
            <a:r>
              <a:rPr sz="1944"/>
              <a:t>Expression too flexible</a:t>
            </a:r>
            <a:endParaRPr sz="1944"/>
          </a:p>
          <a:p>
            <a:pPr lvl="1" marL="480060" indent="-240030" defTabSz="315468">
              <a:spcBef>
                <a:spcPts val="2200"/>
              </a:spcBef>
              <a:defRPr sz="1800"/>
            </a:pPr>
            <a:r>
              <a:rPr sz="1944"/>
              <a:t>2.0 NO backward compatibility</a:t>
            </a:r>
            <a:endParaRPr sz="1944"/>
          </a:p>
          <a:p>
            <a:pPr lvl="1" marL="480060" indent="-240030" defTabSz="315468">
              <a:spcBef>
                <a:spcPts val="2200"/>
              </a:spcBef>
              <a:defRPr sz="1800"/>
            </a:pPr>
            <a:r>
              <a:rPr sz="1944"/>
              <a:t>Javasript, object.observe</a:t>
            </a:r>
            <a:endParaRPr sz="1944"/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Overview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HTML, Javascript, CSS, demo1</a:t>
            </a:r>
            <a:endParaRPr sz="3600"/>
          </a:p>
          <a:p>
            <a:pPr lvl="0">
              <a:defRPr sz="1800"/>
            </a:pPr>
            <a:r>
              <a:rPr sz="3600"/>
              <a:t>JQuery, bootstrap, demo2</a:t>
            </a:r>
            <a:endParaRPr sz="3600"/>
          </a:p>
          <a:p>
            <a:pPr lvl="0">
              <a:defRPr sz="1800"/>
            </a:pPr>
            <a:r>
              <a:rPr sz="3600"/>
              <a:t>Build on JQLite</a:t>
            </a:r>
            <a:endParaRPr sz="3600"/>
          </a:p>
          <a:p>
            <a:pPr lvl="0">
              <a:defRPr sz="1800"/>
            </a:pPr>
            <a:r>
              <a:rPr sz="3600"/>
              <a:t>Two Way Binding, demo3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90727">
              <a:defRPr sz="1800"/>
            </a:pPr>
            <a:r>
              <a:rPr sz="6719"/>
              <a:t>Angular in action - </a:t>
            </a:r>
            <a:endParaRPr sz="6719"/>
          </a:p>
          <a:p>
            <a:pPr lvl="0" defTabSz="490727">
              <a:defRPr sz="1800"/>
            </a:pPr>
            <a:r>
              <a:rPr sz="6719"/>
              <a:t>ToDoList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ngApp</a:t>
            </a:r>
            <a:endParaRPr sz="3600"/>
          </a:p>
          <a:p>
            <a:pPr lvl="0">
              <a:defRPr sz="1800"/>
            </a:pPr>
            <a:r>
              <a:rPr sz="3600"/>
              <a:t>Dependency Injection</a:t>
            </a:r>
            <a:endParaRPr sz="3600"/>
          </a:p>
          <a:p>
            <a:pPr lvl="0">
              <a:defRPr sz="1800"/>
            </a:pPr>
            <a:r>
              <a:rPr sz="3600"/>
              <a:t>MVC, ngController, ngModel, template or expression</a:t>
            </a:r>
            <a:endParaRPr sz="3600"/>
          </a:p>
          <a:p>
            <a:pPr lvl="0">
              <a:defRPr sz="1800"/>
            </a:pPr>
            <a:r>
              <a:rPr sz="3600"/>
              <a:t>Directives</a:t>
            </a:r>
            <a:endParaRPr sz="3600"/>
          </a:p>
          <a:p>
            <a:pPr lvl="0">
              <a:defRPr sz="1800"/>
            </a:pPr>
            <a:r>
              <a:rPr sz="3600"/>
              <a:t>todo_final.html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