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3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6" r:id="rId3"/>
    <p:sldId id="310" r:id="rId4"/>
    <p:sldId id="319" r:id="rId5"/>
    <p:sldId id="329" r:id="rId6"/>
    <p:sldId id="325" r:id="rId7"/>
    <p:sldId id="326" r:id="rId8"/>
    <p:sldId id="330" r:id="rId9"/>
    <p:sldId id="327" r:id="rId10"/>
    <p:sldId id="331" r:id="rId11"/>
    <p:sldId id="328" r:id="rId12"/>
    <p:sldId id="322" r:id="rId13"/>
    <p:sldId id="323" r:id="rId14"/>
    <p:sldId id="324" r:id="rId15"/>
    <p:sldId id="308" r:id="rId16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4F81BD"/>
    <a:srgbClr val="B2B2B2"/>
    <a:srgbClr val="A6A6A6"/>
    <a:srgbClr val="98B954"/>
    <a:srgbClr val="33CCFF"/>
    <a:srgbClr val="9ED4EC"/>
    <a:srgbClr val="FFFFFF"/>
    <a:srgbClr val="E9C3C1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3" autoAdjust="0"/>
    <p:restoredTop sz="95678" autoAdjust="0"/>
  </p:normalViewPr>
  <p:slideViewPr>
    <p:cSldViewPr>
      <p:cViewPr varScale="1">
        <p:scale>
          <a:sx n="110" d="100"/>
          <a:sy n="110" d="100"/>
        </p:scale>
        <p:origin x="1686" y="96"/>
      </p:cViewPr>
      <p:guideLst>
        <p:guide orient="horz" pos="2160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96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DC3EDD0-7B9B-437C-BF3A-E3F07CB97A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53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0D367DB-A6D2-4002-B7E7-FA67861FDB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170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367DB-A6D2-4002-B7E7-FA67861FDB8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559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29DA0-D5D3-4C50-A257-6D779072BBC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37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DingQi\桌面\封面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87788" y="981075"/>
            <a:ext cx="3924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4437063"/>
            <a:ext cx="7415212" cy="792162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黑体" pitchFamily="2" charset="-122"/>
              </a:defRPr>
            </a:lvl1pPr>
          </a:lstStyle>
          <a:p>
            <a:r>
              <a:rPr lang="zh-CN" altLang="en-US"/>
              <a:t>海康威视</a:t>
            </a:r>
            <a:r>
              <a:rPr lang="en-US" altLang="zh-CN"/>
              <a:t>-</a:t>
            </a:r>
            <a:r>
              <a:rPr lang="zh-CN" altLang="en-US"/>
              <a:t>致力于人人轻松享有安全的品质生活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5373688"/>
            <a:ext cx="6192837" cy="6477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500">
                <a:solidFill>
                  <a:srgbClr val="FF0000"/>
                </a:solidFill>
                <a:ea typeface="黑体" pitchFamily="2" charset="-122"/>
              </a:defRPr>
            </a:lvl1pPr>
          </a:lstStyle>
          <a:p>
            <a:r>
              <a:rPr lang="zh-CN" altLang="en-US"/>
              <a:t>提示：此为企业简介素材稿，实际使用时，务必根据受众进行修改！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5"/>
          <p:cNvSpPr>
            <a:spLocks noGrp="1"/>
          </p:cNvSpPr>
          <p:nvPr>
            <p:ph idx="1"/>
          </p:nvPr>
        </p:nvSpPr>
        <p:spPr bwMode="auto">
          <a:xfrm>
            <a:off x="251520" y="692696"/>
            <a:ext cx="8678168" cy="590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第三级别</a:t>
            </a:r>
          </a:p>
        </p:txBody>
      </p:sp>
      <p:sp>
        <p:nvSpPr>
          <p:cNvPr id="6" name="标题占位符 24"/>
          <p:cNvSpPr>
            <a:spLocks noGrp="1"/>
          </p:cNvSpPr>
          <p:nvPr>
            <p:ph type="title"/>
          </p:nvPr>
        </p:nvSpPr>
        <p:spPr bwMode="auto">
          <a:xfrm>
            <a:off x="251520" y="116632"/>
            <a:ext cx="655272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24"/>
          <p:cNvSpPr>
            <a:spLocks noGrp="1"/>
          </p:cNvSpPr>
          <p:nvPr>
            <p:ph type="title"/>
          </p:nvPr>
        </p:nvSpPr>
        <p:spPr bwMode="auto">
          <a:xfrm>
            <a:off x="251520" y="116632"/>
            <a:ext cx="655272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327911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24"/>
          <p:cNvSpPr>
            <a:spLocks noGrp="1"/>
          </p:cNvSpPr>
          <p:nvPr>
            <p:ph type="title"/>
          </p:nvPr>
        </p:nvSpPr>
        <p:spPr bwMode="auto">
          <a:xfrm>
            <a:off x="251520" y="116632"/>
            <a:ext cx="655272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90486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00" y="-68328"/>
            <a:ext cx="7886700" cy="7016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45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134E5FA-BA68-40A1-935B-0B7ADD25134A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5AB6028-AE14-4528-B36F-D7EF542F1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0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 userDrawn="1"/>
        </p:nvSpPr>
        <p:spPr>
          <a:xfrm rot="10800000">
            <a:off x="2843213" y="6678613"/>
            <a:ext cx="6300787" cy="179387"/>
          </a:xfrm>
          <a:custGeom>
            <a:avLst/>
            <a:gdLst>
              <a:gd name="connsiteX0" fmla="*/ 0 w 2736304"/>
              <a:gd name="connsiteY0" fmla="*/ 216024 h 216024"/>
              <a:gd name="connsiteX1" fmla="*/ 54006 w 2736304"/>
              <a:gd name="connsiteY1" fmla="*/ 0 h 216024"/>
              <a:gd name="connsiteX2" fmla="*/ 2736304 w 2736304"/>
              <a:gd name="connsiteY2" fmla="*/ 0 h 216024"/>
              <a:gd name="connsiteX3" fmla="*/ 2682298 w 2736304"/>
              <a:gd name="connsiteY3" fmla="*/ 216024 h 216024"/>
              <a:gd name="connsiteX4" fmla="*/ 0 w 2736304"/>
              <a:gd name="connsiteY4" fmla="*/ 216024 h 216024"/>
              <a:gd name="connsiteX0" fmla="*/ 0 w 2736304"/>
              <a:gd name="connsiteY0" fmla="*/ 216024 h 216024"/>
              <a:gd name="connsiteX1" fmla="*/ 12817 w 2736304"/>
              <a:gd name="connsiteY1" fmla="*/ 0 h 216024"/>
              <a:gd name="connsiteX2" fmla="*/ 2736304 w 2736304"/>
              <a:gd name="connsiteY2" fmla="*/ 0 h 216024"/>
              <a:gd name="connsiteX3" fmla="*/ 2682298 w 2736304"/>
              <a:gd name="connsiteY3" fmla="*/ 216024 h 216024"/>
              <a:gd name="connsiteX4" fmla="*/ 0 w 2736304"/>
              <a:gd name="connsiteY4" fmla="*/ 216024 h 216024"/>
              <a:gd name="connsiteX0" fmla="*/ 0 w 2736304"/>
              <a:gd name="connsiteY0" fmla="*/ 216024 h 216024"/>
              <a:gd name="connsiteX1" fmla="*/ 0 w 2736304"/>
              <a:gd name="connsiteY1" fmla="*/ 27384 h 216024"/>
              <a:gd name="connsiteX2" fmla="*/ 2736304 w 2736304"/>
              <a:gd name="connsiteY2" fmla="*/ 0 h 216024"/>
              <a:gd name="connsiteX3" fmla="*/ 2682298 w 2736304"/>
              <a:gd name="connsiteY3" fmla="*/ 216024 h 216024"/>
              <a:gd name="connsiteX4" fmla="*/ 0 w 2736304"/>
              <a:gd name="connsiteY4" fmla="*/ 216024 h 216024"/>
              <a:gd name="connsiteX0" fmla="*/ 0 w 2987824"/>
              <a:gd name="connsiteY0" fmla="*/ 188640 h 188640"/>
              <a:gd name="connsiteX1" fmla="*/ 0 w 2987824"/>
              <a:gd name="connsiteY1" fmla="*/ 0 h 188640"/>
              <a:gd name="connsiteX2" fmla="*/ 2987824 w 2987824"/>
              <a:gd name="connsiteY2" fmla="*/ 0 h 188640"/>
              <a:gd name="connsiteX3" fmla="*/ 2682298 w 2987824"/>
              <a:gd name="connsiteY3" fmla="*/ 188640 h 188640"/>
              <a:gd name="connsiteX4" fmla="*/ 0 w 2987824"/>
              <a:gd name="connsiteY4" fmla="*/ 188640 h 188640"/>
              <a:gd name="connsiteX0" fmla="*/ 0 w 2987824"/>
              <a:gd name="connsiteY0" fmla="*/ 188640 h 188640"/>
              <a:gd name="connsiteX1" fmla="*/ 0 w 2987824"/>
              <a:gd name="connsiteY1" fmla="*/ 0 h 188640"/>
              <a:gd name="connsiteX2" fmla="*/ 2987824 w 2987824"/>
              <a:gd name="connsiteY2" fmla="*/ 0 h 188640"/>
              <a:gd name="connsiteX3" fmla="*/ 2849647 w 2987824"/>
              <a:gd name="connsiteY3" fmla="*/ 188640 h 188640"/>
              <a:gd name="connsiteX4" fmla="*/ 0 w 2987824"/>
              <a:gd name="connsiteY4" fmla="*/ 188640 h 18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824" h="188640">
                <a:moveTo>
                  <a:pt x="0" y="188640"/>
                </a:moveTo>
                <a:lnTo>
                  <a:pt x="0" y="0"/>
                </a:lnTo>
                <a:lnTo>
                  <a:pt x="2987824" y="0"/>
                </a:lnTo>
                <a:lnTo>
                  <a:pt x="2849647" y="188640"/>
                </a:lnTo>
                <a:lnTo>
                  <a:pt x="0" y="188640"/>
                </a:lnTo>
                <a:close/>
              </a:path>
            </a:pathLst>
          </a:cu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587375"/>
            <a:ext cx="9144000" cy="365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30" name="文本占位符 25"/>
          <p:cNvSpPr>
            <a:spLocks noGrp="1"/>
          </p:cNvSpPr>
          <p:nvPr>
            <p:ph type="body" idx="1"/>
          </p:nvPr>
        </p:nvSpPr>
        <p:spPr bwMode="auto">
          <a:xfrm>
            <a:off x="251520" y="692696"/>
            <a:ext cx="8678168" cy="590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第三级别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7658100" y="238125"/>
            <a:ext cx="15843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chemeClr val="bg1"/>
                </a:solidFill>
              </a:rPr>
              <a:t>HIKVISION</a:t>
            </a:r>
            <a:endParaRPr lang="zh-CN" altLang="en-US" sz="2000" b="1" i="1" dirty="0">
              <a:solidFill>
                <a:schemeClr val="bg1"/>
              </a:solidFill>
            </a:endParaRPr>
          </a:p>
        </p:txBody>
      </p:sp>
      <p:pic>
        <p:nvPicPr>
          <p:cNvPr id="1032" name="图片 27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188913"/>
            <a:ext cx="9144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标题占位符 24"/>
          <p:cNvSpPr>
            <a:spLocks noGrp="1"/>
          </p:cNvSpPr>
          <p:nvPr>
            <p:ph type="title"/>
          </p:nvPr>
        </p:nvSpPr>
        <p:spPr bwMode="auto">
          <a:xfrm>
            <a:off x="251520" y="116632"/>
            <a:ext cx="655272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2" r:id="rId2"/>
    <p:sldLayoutId id="2147484058" r:id="rId3"/>
    <p:sldLayoutId id="2147484059" r:id="rId4"/>
    <p:sldLayoutId id="2147484055" r:id="rId5"/>
    <p:sldLayoutId id="2147484060" r:id="rId6"/>
  </p:sldLayoutIdLst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Ø"/>
        <a:defRPr sz="2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ü"/>
        <a:defRPr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slide" Target="slide3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ctrTitle"/>
          </p:nvPr>
        </p:nvSpPr>
        <p:spPr>
          <a:xfrm>
            <a:off x="755576" y="4437112"/>
            <a:ext cx="7415212" cy="792162"/>
          </a:xfrm>
        </p:spPr>
        <p:txBody>
          <a:bodyPr/>
          <a:lstStyle/>
          <a:p>
            <a:r>
              <a:rPr lang="zh-CN" altLang="en-US" sz="2800" dirty="0" smtClean="0">
                <a:latin typeface="+mj-ea"/>
              </a:rPr>
              <a:t>实习工作总结汇报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5301208"/>
            <a:ext cx="6192837" cy="863600"/>
          </a:xfrm>
        </p:spPr>
        <p:txBody>
          <a:bodyPr anchor="ctr" anchorCtr="1"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汇报</a:t>
            </a:r>
            <a:r>
              <a:rPr lang="zh-CN" altLang="en-US" dirty="0" smtClean="0">
                <a:solidFill>
                  <a:schemeClr val="tx1"/>
                </a:solidFill>
              </a:rPr>
              <a:t>人：徐佳男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汇报</a:t>
            </a:r>
            <a:r>
              <a:rPr lang="zh-CN" altLang="en-US" dirty="0" smtClean="0">
                <a:solidFill>
                  <a:schemeClr val="tx1"/>
                </a:solidFill>
              </a:rPr>
              <a:t>日期：</a:t>
            </a:r>
            <a:r>
              <a:rPr lang="en-US" altLang="zh-CN" dirty="0" smtClean="0">
                <a:solidFill>
                  <a:schemeClr val="tx1"/>
                </a:solidFill>
              </a:rPr>
              <a:t>2024</a:t>
            </a:r>
            <a:r>
              <a:rPr lang="zh-CN" altLang="en-US" dirty="0" smtClean="0">
                <a:solidFill>
                  <a:schemeClr val="tx1"/>
                </a:solidFill>
              </a:rPr>
              <a:t>年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</a:rPr>
              <a:t>28</a:t>
            </a:r>
            <a:r>
              <a:rPr lang="zh-CN" altLang="en-US" dirty="0" smtClean="0">
                <a:solidFill>
                  <a:schemeClr val="tx1"/>
                </a:solidFill>
              </a:rPr>
              <a:t>日</a:t>
            </a:r>
            <a:endParaRPr lang="zh-CN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11949" y="13679"/>
            <a:ext cx="6840537" cy="503238"/>
          </a:xfrm>
        </p:spPr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en-US" dirty="0">
                <a:latin typeface="+mn-ea"/>
              </a:rPr>
              <a:t>工作内容与</a:t>
            </a:r>
            <a:r>
              <a:rPr lang="zh-CN" altLang="en-US" dirty="0" smtClean="0">
                <a:latin typeface="+mn-ea"/>
              </a:rPr>
              <a:t>成果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23528" y="764704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</a:rPr>
              <a:t>3. </a:t>
            </a:r>
            <a:r>
              <a:rPr lang="zh-CN" altLang="en-US" sz="2000" b="1" dirty="0" smtClean="0">
                <a:latin typeface="+mn-ea"/>
                <a:ea typeface="+mn-ea"/>
              </a:rPr>
              <a:t>统一平台</a:t>
            </a:r>
            <a:r>
              <a:rPr lang="en-US" altLang="zh-CN" sz="2000" b="1" dirty="0" smtClean="0">
                <a:latin typeface="+mn-ea"/>
                <a:ea typeface="+mn-ea"/>
              </a:rPr>
              <a:t>demo</a:t>
            </a:r>
            <a:r>
              <a:rPr lang="zh-CN" altLang="en-US" sz="2000" b="1" dirty="0" smtClean="0">
                <a:latin typeface="+mn-ea"/>
                <a:ea typeface="+mn-ea"/>
              </a:rPr>
              <a:t>开发</a:t>
            </a:r>
            <a:endParaRPr lang="zh-CN" altLang="en-US" sz="2000" dirty="0" smtClean="0"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3568" y="1164814"/>
            <a:ext cx="547260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Platform/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| - include/                                                       /*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头文件</a:t>
            </a:r>
            <a:r>
              <a:rPr lang="zh-CN" altLang="en-US" sz="1400" dirty="0">
                <a:solidFill>
                  <a:prstClr val="black"/>
                </a:solidFill>
                <a:latin typeface="微软雅黑"/>
                <a:ea typeface="微软雅黑"/>
              </a:rPr>
              <a:t>路径</a:t>
            </a:r>
            <a:r>
              <a:rPr lang="en-US" altLang="zh-CN" sz="1400" dirty="0">
                <a:solidFill>
                  <a:prstClr val="black"/>
                </a:solidFill>
                <a:latin typeface="微软雅黑"/>
                <a:ea typeface="微软雅黑"/>
              </a:rPr>
              <a:t>*/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|       | - </a:t>
            </a:r>
            <a:r>
              <a:rPr lang="en-US" altLang="zh-CN" sz="1400" dirty="0" err="1" smtClean="0">
                <a:solidFill>
                  <a:prstClr val="black"/>
                </a:solidFill>
                <a:latin typeface="微软雅黑"/>
                <a:ea typeface="微软雅黑"/>
              </a:rPr>
              <a:t>cJSON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|       | - curl/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|       | </a:t>
            </a:r>
            <a:r>
              <a:rPr lang="en-US" altLang="zh-CN" sz="1400" dirty="0">
                <a:solidFill>
                  <a:prstClr val="black"/>
                </a:solidFill>
                <a:latin typeface="微软雅黑"/>
                <a:ea typeface="微软雅黑"/>
              </a:rPr>
              <a:t>- </a:t>
            </a:r>
            <a:r>
              <a:rPr lang="en-US" altLang="zh-CN" sz="1400" dirty="0" err="1" smtClean="0">
                <a:solidFill>
                  <a:prstClr val="black"/>
                </a:solidFill>
                <a:latin typeface="微软雅黑"/>
                <a:ea typeface="微软雅黑"/>
              </a:rPr>
              <a:t>hlog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|       | - </a:t>
            </a:r>
            <a:r>
              <a:rPr lang="en-US" altLang="zh-CN" sz="1400" dirty="0" err="1" smtClean="0">
                <a:solidFill>
                  <a:prstClr val="black"/>
                </a:solidFill>
                <a:latin typeface="微软雅黑"/>
                <a:ea typeface="微软雅黑"/>
              </a:rPr>
              <a:t>hpr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|       | </a:t>
            </a:r>
            <a:r>
              <a:rPr lang="en-US" altLang="zh-CN" sz="1400" dirty="0">
                <a:solidFill>
                  <a:prstClr val="black"/>
                </a:solidFill>
                <a:latin typeface="微软雅黑"/>
                <a:ea typeface="微软雅黑"/>
              </a:rPr>
              <a:t>- </a:t>
            </a:r>
            <a:r>
              <a:rPr lang="en-US" altLang="zh-CN" sz="1400" dirty="0" err="1" smtClean="0">
                <a:solidFill>
                  <a:prstClr val="black"/>
                </a:solidFill>
                <a:latin typeface="微软雅黑"/>
                <a:ea typeface="微软雅黑"/>
              </a:rPr>
              <a:t>openssl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|       </a:t>
            </a:r>
            <a:r>
              <a:rPr lang="en-US" altLang="zh-CN" sz="1400" dirty="0">
                <a:solidFill>
                  <a:prstClr val="black"/>
                </a:solidFill>
                <a:latin typeface="微软雅黑"/>
                <a:ea typeface="微软雅黑"/>
              </a:rPr>
              <a:t>| - </a:t>
            </a:r>
            <a:r>
              <a:rPr lang="en-US" altLang="zh-CN" sz="1400" dirty="0" err="1" smtClean="0">
                <a:solidFill>
                  <a:prstClr val="black"/>
                </a:solidFill>
                <a:latin typeface="微软雅黑"/>
                <a:ea typeface="微软雅黑"/>
              </a:rPr>
              <a:t>libsafefunc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/    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| -  libs/                                                           /*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库文件路径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|       | - ARM/          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|       | - x86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|              | </a:t>
            </a:r>
            <a:r>
              <a:rPr lang="en-US" altLang="zh-CN" sz="1400" dirty="0">
                <a:solidFill>
                  <a:prstClr val="black"/>
                </a:solidFill>
                <a:latin typeface="微软雅黑"/>
                <a:ea typeface="微软雅黑"/>
              </a:rPr>
              <a:t>- curl/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微软雅黑"/>
                <a:ea typeface="微软雅黑"/>
              </a:rPr>
              <a:t>|      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       | </a:t>
            </a:r>
            <a:r>
              <a:rPr lang="en-US" altLang="zh-CN" sz="1400" dirty="0">
                <a:solidFill>
                  <a:prstClr val="black"/>
                </a:solidFill>
                <a:latin typeface="微软雅黑"/>
                <a:ea typeface="微软雅黑"/>
              </a:rPr>
              <a:t>- </a:t>
            </a:r>
            <a:r>
              <a:rPr lang="en-US" altLang="zh-CN" sz="1400" dirty="0" err="1">
                <a:solidFill>
                  <a:prstClr val="black"/>
                </a:solidFill>
                <a:latin typeface="微软雅黑"/>
                <a:ea typeface="微软雅黑"/>
              </a:rPr>
              <a:t>hlog</a:t>
            </a:r>
            <a:r>
              <a:rPr lang="en-US" altLang="zh-CN" sz="1400" dirty="0">
                <a:solidFill>
                  <a:prstClr val="black"/>
                </a:solidFill>
                <a:latin typeface="微软雅黑"/>
                <a:ea typeface="微软雅黑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微软雅黑"/>
                <a:ea typeface="微软雅黑"/>
              </a:rPr>
              <a:t>|      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       | </a:t>
            </a:r>
            <a:r>
              <a:rPr lang="en-US" altLang="zh-CN" sz="1400" dirty="0">
                <a:solidFill>
                  <a:prstClr val="black"/>
                </a:solidFill>
                <a:latin typeface="微软雅黑"/>
                <a:ea typeface="微软雅黑"/>
              </a:rPr>
              <a:t>- </a:t>
            </a:r>
            <a:r>
              <a:rPr lang="en-US" altLang="zh-CN" sz="1400" dirty="0" err="1">
                <a:solidFill>
                  <a:prstClr val="black"/>
                </a:solidFill>
                <a:latin typeface="微软雅黑"/>
                <a:ea typeface="微软雅黑"/>
              </a:rPr>
              <a:t>hpr</a:t>
            </a:r>
            <a:r>
              <a:rPr lang="en-US" altLang="zh-CN" sz="1400" dirty="0">
                <a:solidFill>
                  <a:prstClr val="black"/>
                </a:solidFill>
                <a:latin typeface="微软雅黑"/>
                <a:ea typeface="微软雅黑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微软雅黑"/>
                <a:ea typeface="微软雅黑"/>
              </a:rPr>
              <a:t>|      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       | </a:t>
            </a:r>
            <a:r>
              <a:rPr lang="en-US" altLang="zh-CN" sz="1400" dirty="0">
                <a:solidFill>
                  <a:prstClr val="black"/>
                </a:solidFill>
                <a:latin typeface="微软雅黑"/>
                <a:ea typeface="微软雅黑"/>
              </a:rPr>
              <a:t>- </a:t>
            </a:r>
            <a:r>
              <a:rPr lang="en-US" altLang="zh-CN" sz="1400" dirty="0" err="1">
                <a:solidFill>
                  <a:prstClr val="black"/>
                </a:solidFill>
                <a:latin typeface="微软雅黑"/>
                <a:ea typeface="微软雅黑"/>
              </a:rPr>
              <a:t>openssl</a:t>
            </a:r>
            <a:r>
              <a:rPr lang="en-US" altLang="zh-CN" sz="1400" dirty="0">
                <a:solidFill>
                  <a:prstClr val="black"/>
                </a:solidFill>
                <a:latin typeface="微软雅黑"/>
                <a:ea typeface="微软雅黑"/>
              </a:rPr>
              <a:t>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微软雅黑"/>
                <a:ea typeface="微软雅黑"/>
              </a:rPr>
              <a:t>|      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       | </a:t>
            </a:r>
            <a:r>
              <a:rPr lang="en-US" altLang="zh-CN" sz="1400" dirty="0">
                <a:solidFill>
                  <a:prstClr val="black"/>
                </a:solidFill>
                <a:latin typeface="微软雅黑"/>
                <a:ea typeface="微软雅黑"/>
              </a:rPr>
              <a:t>- </a:t>
            </a:r>
            <a:r>
              <a:rPr lang="en-US" altLang="zh-CN" sz="1400" dirty="0" err="1">
                <a:solidFill>
                  <a:prstClr val="black"/>
                </a:solidFill>
                <a:latin typeface="微软雅黑"/>
                <a:ea typeface="微软雅黑"/>
              </a:rPr>
              <a:t>libsafefunc</a:t>
            </a:r>
            <a:r>
              <a:rPr lang="en-US" altLang="zh-CN" sz="1400" dirty="0">
                <a:solidFill>
                  <a:prstClr val="black"/>
                </a:solidFill>
                <a:latin typeface="微软雅黑"/>
                <a:ea typeface="微软雅黑"/>
              </a:rPr>
              <a:t>/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       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| - </a:t>
            </a:r>
            <a:r>
              <a:rPr lang="en-US" altLang="zh-CN" sz="1400" dirty="0" err="1" smtClean="0">
                <a:solidFill>
                  <a:prstClr val="black"/>
                </a:solidFill>
                <a:latin typeface="微软雅黑"/>
                <a:ea typeface="微软雅黑"/>
              </a:rPr>
              <a:t>src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/                                                              /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*</a:t>
            </a:r>
            <a:r>
              <a:rPr lang="zh-CN" altLang="en-US" sz="1400" dirty="0">
                <a:solidFill>
                  <a:prstClr val="black"/>
                </a:solidFill>
                <a:latin typeface="微软雅黑"/>
                <a:ea typeface="微软雅黑"/>
              </a:rPr>
              <a:t>源文件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路径*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/</a:t>
            </a:r>
            <a:endParaRPr lang="en-US" altLang="zh-CN" sz="140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| - CmakeLists.txt/                                           /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*</a:t>
            </a:r>
            <a:r>
              <a:rPr lang="en-US" altLang="zh-CN" sz="1400" dirty="0" err="1" smtClean="0">
                <a:solidFill>
                  <a:prstClr val="black"/>
                </a:solidFill>
                <a:latin typeface="微软雅黑"/>
                <a:ea typeface="微软雅黑"/>
              </a:rPr>
              <a:t>cmake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文件*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微软雅黑"/>
                <a:ea typeface="微软雅黑"/>
              </a:rPr>
              <a:t>| -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build/</a:t>
            </a:r>
            <a:r>
              <a:rPr lang="en-US" altLang="zh-CN" sz="1400" dirty="0">
                <a:solidFill>
                  <a:prstClr val="black"/>
                </a:solidFill>
                <a:latin typeface="微软雅黑"/>
                <a:ea typeface="微软雅黑"/>
              </a:rPr>
              <a:t>			              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     /*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/>
                <a:ea typeface="微软雅黑"/>
              </a:rPr>
              <a:t>编译路径</a:t>
            </a:r>
            <a:r>
              <a:rPr lang="en-US" altLang="zh-CN" sz="1400" dirty="0">
                <a:solidFill>
                  <a:prstClr val="black"/>
                </a:solidFill>
                <a:latin typeface="微软雅黑"/>
                <a:ea typeface="微软雅黑"/>
              </a:rPr>
              <a:t>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00" dirty="0" smtClean="0">
              <a:solidFill>
                <a:prstClr val="black"/>
              </a:solidFill>
              <a:latin typeface="微软雅黑"/>
              <a:ea typeface="微软雅黑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00" dirty="0" smtClean="0">
              <a:solidFill>
                <a:prstClr val="black"/>
              </a:solidFill>
              <a:latin typeface="微软雅黑"/>
              <a:ea typeface="微软雅黑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004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11949" y="13679"/>
            <a:ext cx="6840537" cy="503238"/>
          </a:xfrm>
        </p:spPr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en-US" dirty="0">
                <a:latin typeface="+mn-ea"/>
              </a:rPr>
              <a:t>工作内容与</a:t>
            </a:r>
            <a:r>
              <a:rPr lang="zh-CN" altLang="en-US" dirty="0" smtClean="0">
                <a:latin typeface="+mn-ea"/>
              </a:rPr>
              <a:t>成果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23528" y="764704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  <a:ea typeface="+mn-ea"/>
              </a:rPr>
              <a:t>4</a:t>
            </a:r>
            <a:r>
              <a:rPr lang="en-US" altLang="zh-CN" sz="2000" b="1" dirty="0" smtClean="0">
                <a:latin typeface="+mn-ea"/>
                <a:ea typeface="+mn-ea"/>
              </a:rPr>
              <a:t>. </a:t>
            </a:r>
            <a:r>
              <a:rPr lang="zh-CN" altLang="en-US" sz="2000" b="1" dirty="0" smtClean="0">
                <a:latin typeface="+mn-ea"/>
                <a:ea typeface="+mn-ea"/>
              </a:rPr>
              <a:t>实习生培训</a:t>
            </a:r>
            <a:endParaRPr lang="zh-CN" altLang="en-US" sz="2000" dirty="0" smtClean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76297"/>
            <a:ext cx="2810123" cy="21925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40" y="764704"/>
            <a:ext cx="3780167" cy="21148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74" y="4155100"/>
            <a:ext cx="3456070" cy="21617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501276"/>
            <a:ext cx="1306036" cy="26863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357" y="3501276"/>
            <a:ext cx="1315136" cy="27060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27703" y="6316841"/>
            <a:ext cx="899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  <a:ea typeface="+mn-ea"/>
              </a:rPr>
              <a:t>出勤</a:t>
            </a:r>
            <a:r>
              <a:rPr lang="zh-CN" altLang="en-US" sz="1400" b="1" dirty="0" smtClean="0">
                <a:latin typeface="+mn-ea"/>
                <a:ea typeface="+mn-ea"/>
              </a:rPr>
              <a:t>记录</a:t>
            </a:r>
            <a:endParaRPr lang="zh-CN" altLang="en-US" sz="1400" dirty="0" smtClean="0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48064" y="6316841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n-ea"/>
                <a:ea typeface="+mn-ea"/>
              </a:rPr>
              <a:t>超新星实习生</a:t>
            </a:r>
            <a:r>
              <a:rPr lang="en-US" altLang="zh-CN" sz="1400" b="1" dirty="0" smtClean="0">
                <a:latin typeface="+mn-ea"/>
                <a:ea typeface="+mn-ea"/>
              </a:rPr>
              <a:t>24-03</a:t>
            </a:r>
            <a:r>
              <a:rPr lang="zh-CN" altLang="en-US" sz="1400" b="1" dirty="0" smtClean="0">
                <a:latin typeface="+mn-ea"/>
                <a:ea typeface="+mn-ea"/>
              </a:rPr>
              <a:t>期班答题活动</a:t>
            </a:r>
            <a:endParaRPr lang="zh-CN" altLang="en-US" sz="1400" dirty="0" smtClean="0"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23802" y="2963309"/>
            <a:ext cx="3263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n-ea"/>
                <a:ea typeface="+mn-ea"/>
              </a:rPr>
              <a:t>超新星实习生</a:t>
            </a:r>
            <a:r>
              <a:rPr lang="en-US" altLang="zh-CN" sz="1400" b="1" dirty="0" smtClean="0">
                <a:latin typeface="+mn-ea"/>
                <a:ea typeface="+mn-ea"/>
              </a:rPr>
              <a:t>24-03</a:t>
            </a:r>
            <a:r>
              <a:rPr lang="zh-CN" altLang="en-US" sz="1400" b="1" dirty="0" smtClean="0">
                <a:latin typeface="+mn-ea"/>
                <a:ea typeface="+mn-ea"/>
              </a:rPr>
              <a:t>期班线上培训项目</a:t>
            </a:r>
            <a:endParaRPr lang="zh-CN" altLang="en-US" sz="1400" dirty="0" smtClean="0"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34891" y="3565404"/>
            <a:ext cx="182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n-ea"/>
                <a:ea typeface="+mn-ea"/>
              </a:rPr>
              <a:t>实习生</a:t>
            </a:r>
            <a:r>
              <a:rPr lang="zh-CN" altLang="en-US" sz="1400" b="1" dirty="0">
                <a:latin typeface="+mn-ea"/>
                <a:ea typeface="+mn-ea"/>
              </a:rPr>
              <a:t>线</a:t>
            </a:r>
            <a:r>
              <a:rPr lang="zh-CN" altLang="en-US" sz="1400" b="1" dirty="0" smtClean="0">
                <a:latin typeface="+mn-ea"/>
                <a:ea typeface="+mn-ea"/>
              </a:rPr>
              <a:t>上推送课程</a:t>
            </a:r>
            <a:endParaRPr lang="zh-CN" altLang="en-US" sz="1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29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11949" y="13679"/>
            <a:ext cx="6840537" cy="503238"/>
          </a:xfrm>
        </p:spPr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+mn-ea"/>
              </a:rPr>
              <a:t>挑战与解决方案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67544" y="98072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在实习期间遇到的挑战，以及面对挑战时所采取的行动与方案</a:t>
            </a:r>
          </a:p>
        </p:txBody>
      </p:sp>
    </p:spTree>
    <p:extLst>
      <p:ext uri="{BB962C8B-B14F-4D97-AF65-F5344CB8AC3E}">
        <p14:creationId xmlns:p14="http://schemas.microsoft.com/office/powerpoint/2010/main" val="35277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11949" y="13679"/>
            <a:ext cx="6840537" cy="503238"/>
          </a:xfrm>
        </p:spPr>
        <p:txBody>
          <a:bodyPr/>
          <a:lstStyle/>
          <a:p>
            <a:r>
              <a:rPr lang="zh-CN" altLang="en-US" dirty="0" smtClean="0"/>
              <a:t>四、</a:t>
            </a:r>
            <a:r>
              <a:rPr lang="zh-CN" altLang="en-US" dirty="0">
                <a:latin typeface="+mn-ea"/>
              </a:rPr>
              <a:t>个人成长与</a:t>
            </a:r>
            <a:r>
              <a:rPr lang="zh-CN" altLang="en-US" dirty="0" smtClean="0">
                <a:latin typeface="+mn-ea"/>
              </a:rPr>
              <a:t>收获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67544" y="98072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总结实习期间在个人成长方面的收获</a:t>
            </a:r>
          </a:p>
        </p:txBody>
      </p:sp>
    </p:spTree>
    <p:extLst>
      <p:ext uri="{BB962C8B-B14F-4D97-AF65-F5344CB8AC3E}">
        <p14:creationId xmlns:p14="http://schemas.microsoft.com/office/powerpoint/2010/main" val="224709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11949" y="13679"/>
            <a:ext cx="6840537" cy="503238"/>
          </a:xfrm>
        </p:spPr>
        <p:txBody>
          <a:bodyPr/>
          <a:lstStyle/>
          <a:p>
            <a:r>
              <a:rPr lang="zh-CN" altLang="en-US" dirty="0"/>
              <a:t>五</a:t>
            </a:r>
            <a:r>
              <a:rPr lang="zh-CN" altLang="en-US" dirty="0" smtClean="0"/>
              <a:t>、</a:t>
            </a:r>
            <a:r>
              <a:rPr lang="zh-CN" altLang="en-US" dirty="0" smtClean="0">
                <a:latin typeface="+mn-ea"/>
              </a:rPr>
              <a:t>未来展望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67544" y="98072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对组织的建议</a:t>
            </a:r>
          </a:p>
        </p:txBody>
      </p:sp>
    </p:spTree>
    <p:extLst>
      <p:ext uri="{BB962C8B-B14F-4D97-AF65-F5344CB8AC3E}">
        <p14:creationId xmlns:p14="http://schemas.microsoft.com/office/powerpoint/2010/main" val="41642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9年年会海报\巡展设计\2014\PPT封底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589"/>
            <a:ext cx="9144001" cy="686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240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107504" y="34944"/>
            <a:ext cx="6840537" cy="50323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dirty="0" smtClean="0"/>
              <a:t>目录大纲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45607" y="1395693"/>
            <a:ext cx="2513859" cy="542254"/>
            <a:chOff x="2616265" y="3220512"/>
            <a:chExt cx="2513859" cy="505689"/>
          </a:xfrm>
        </p:grpSpPr>
        <p:cxnSp>
          <p:nvCxnSpPr>
            <p:cNvPr id="19" name="MH_Others_3"/>
            <p:cNvCxnSpPr/>
            <p:nvPr>
              <p:custDataLst>
                <p:tags r:id="rId14"/>
              </p:custDataLst>
            </p:nvPr>
          </p:nvCxnSpPr>
          <p:spPr>
            <a:xfrm rot="1020000">
              <a:off x="3436578" y="3222201"/>
              <a:ext cx="0" cy="5040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MH_Entry_1">
              <a:hlinkClick r:id="rId19" action="ppaction://hlinksldjump"/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558489" y="3220512"/>
              <a:ext cx="1571635" cy="494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0000" tIns="0" rIns="0" bIns="0"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latin typeface="+mn-ea"/>
                  <a:ea typeface="+mn-ea"/>
                </a:rPr>
                <a:t>个人介绍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sp>
          <p:nvSpPr>
            <p:cNvPr id="75" name="MH_Number_1">
              <a:hlinkClick r:id="rId19" action="ppaction://hlinksldjump"/>
            </p:cNvPr>
            <p:cNvSpPr/>
            <p:nvPr>
              <p:custDataLst>
                <p:tags r:id="rId16"/>
              </p:custDataLst>
            </p:nvPr>
          </p:nvSpPr>
          <p:spPr>
            <a:xfrm>
              <a:off x="2616265" y="3238189"/>
              <a:ext cx="712108" cy="4770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Broadway" panose="04040905080B02020502" pitchFamily="82" charset="0"/>
                  <a:ea typeface="方正姚体" panose="02010601030101010101" pitchFamily="2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Broadway" panose="04040905080B02020502" pitchFamily="82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85567" y="2348880"/>
            <a:ext cx="2994345" cy="582783"/>
            <a:chOff x="2616265" y="3464515"/>
            <a:chExt cx="2994345" cy="543485"/>
          </a:xfrm>
        </p:grpSpPr>
        <p:cxnSp>
          <p:nvCxnSpPr>
            <p:cNvPr id="24" name="MH_Others_4"/>
            <p:cNvCxnSpPr/>
            <p:nvPr>
              <p:custDataLst>
                <p:tags r:id="rId11"/>
              </p:custDataLst>
            </p:nvPr>
          </p:nvCxnSpPr>
          <p:spPr>
            <a:xfrm rot="1020000">
              <a:off x="3452851" y="3464515"/>
              <a:ext cx="0" cy="5040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MH_Entry_2">
              <a:hlinkClick r:id="rId19" action="ppaction://hlinksldjump"/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558489" y="3513322"/>
              <a:ext cx="2052121" cy="494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0000" tIns="0" rIns="0" bIns="0" anchor="ctr">
              <a:noAutofit/>
            </a:bodyPr>
            <a:lstStyle/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latin typeface="+mn-ea"/>
                  <a:ea typeface="+mn-ea"/>
                </a:rPr>
                <a:t>工作内容与成果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sp>
          <p:nvSpPr>
            <p:cNvPr id="76" name="MH_Number_2">
              <a:hlinkClick r:id="rId19" action="ppaction://hlinksldjump"/>
            </p:cNvPr>
            <p:cNvSpPr/>
            <p:nvPr>
              <p:custDataLst>
                <p:tags r:id="rId13"/>
              </p:custDataLst>
            </p:nvPr>
          </p:nvSpPr>
          <p:spPr>
            <a:xfrm>
              <a:off x="2616265" y="3526923"/>
              <a:ext cx="712108" cy="4770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Broadway" panose="04040905080B02020502" pitchFamily="82" charset="0"/>
                  <a:ea typeface="方正姚体" panose="02010601030101010101" pitchFamily="2" charset="-122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Broadway" panose="04040905080B02020502" pitchFamily="82" charset="0"/>
                <a:ea typeface="方正姚体" panose="02010601030101010101" pitchFamily="2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806750" y="2954730"/>
            <a:ext cx="699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介绍实习期间承接的工作内容和产出的成果贡献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803479" y="5303360"/>
            <a:ext cx="2994345" cy="582783"/>
            <a:chOff x="2616265" y="3464515"/>
            <a:chExt cx="2994345" cy="543485"/>
          </a:xfrm>
        </p:grpSpPr>
        <p:cxnSp>
          <p:nvCxnSpPr>
            <p:cNvPr id="16" name="MH_Others_4"/>
            <p:cNvCxnSpPr/>
            <p:nvPr>
              <p:custDataLst>
                <p:tags r:id="rId8"/>
              </p:custDataLst>
            </p:nvPr>
          </p:nvCxnSpPr>
          <p:spPr>
            <a:xfrm rot="1020000">
              <a:off x="3452851" y="3464515"/>
              <a:ext cx="0" cy="5040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MH_Entry_2">
              <a:hlinkClick r:id="rId19" action="ppaction://hlinksldjump"/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558489" y="3513322"/>
              <a:ext cx="2052121" cy="494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0000" tIns="0" rIns="0" bIns="0" anchor="ctr">
              <a:noAutofit/>
            </a:bodyPr>
            <a:lstStyle/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latin typeface="+mn-ea"/>
                  <a:ea typeface="+mn-ea"/>
                </a:rPr>
                <a:t>未来展望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sp>
          <p:nvSpPr>
            <p:cNvPr id="21" name="MH_Number_2">
              <a:hlinkClick r:id="rId19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616265" y="3526923"/>
              <a:ext cx="712108" cy="4770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Broadway" panose="04040905080B02020502" pitchFamily="82" charset="0"/>
                  <a:ea typeface="方正姚体" panose="02010601030101010101" pitchFamily="2" charset="-122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Broadway" panose="04040905080B02020502" pitchFamily="82" charset="0"/>
                <a:ea typeface="方正姚体" panose="02010601030101010101" pitchFamily="2" charset="-122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824662" y="5909210"/>
            <a:ext cx="699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对组织的建议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85567" y="3305136"/>
            <a:ext cx="2994345" cy="582783"/>
            <a:chOff x="2616265" y="3464515"/>
            <a:chExt cx="2994345" cy="543485"/>
          </a:xfrm>
        </p:grpSpPr>
        <p:cxnSp>
          <p:nvCxnSpPr>
            <p:cNvPr id="25" name="MH_Others_4"/>
            <p:cNvCxnSpPr/>
            <p:nvPr>
              <p:custDataLst>
                <p:tags r:id="rId5"/>
              </p:custDataLst>
            </p:nvPr>
          </p:nvCxnSpPr>
          <p:spPr>
            <a:xfrm rot="1020000">
              <a:off x="3452851" y="3464515"/>
              <a:ext cx="0" cy="5040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MH_Entry_2">
              <a:hlinkClick r:id="rId19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558489" y="3513322"/>
              <a:ext cx="2052121" cy="494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0000" tIns="0" rIns="0" bIns="0" anchor="ctr">
              <a:noAutofit/>
            </a:bodyPr>
            <a:lstStyle/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latin typeface="+mn-ea"/>
                  <a:ea typeface="+mn-ea"/>
                </a:rPr>
                <a:t>挑战与解决方案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sp>
          <p:nvSpPr>
            <p:cNvPr id="27" name="MH_Number_2">
              <a:hlinkClick r:id="rId19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2616265" y="3526923"/>
              <a:ext cx="712108" cy="4770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Broadway" panose="04040905080B02020502" pitchFamily="82" charset="0"/>
                  <a:ea typeface="方正姚体" panose="02010601030101010101" pitchFamily="2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Broadway" panose="04040905080B02020502" pitchFamily="82" charset="0"/>
                <a:ea typeface="方正姚体" panose="02010601030101010101" pitchFamily="2" charset="-122"/>
              </a:endParaRPr>
            </a:p>
          </p:txBody>
        </p:sp>
      </p:grpSp>
      <p:sp>
        <p:nvSpPr>
          <p:cNvPr id="28" name="TextBox 17"/>
          <p:cNvSpPr txBox="1"/>
          <p:nvPr/>
        </p:nvSpPr>
        <p:spPr>
          <a:xfrm>
            <a:off x="1806750" y="3910986"/>
            <a:ext cx="7229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在实习期间遇到的挑战，以及面对挑战时所采取的行动与方案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803479" y="4315719"/>
            <a:ext cx="2994345" cy="582783"/>
            <a:chOff x="2616265" y="3464515"/>
            <a:chExt cx="2994345" cy="543485"/>
          </a:xfrm>
        </p:grpSpPr>
        <p:cxnSp>
          <p:nvCxnSpPr>
            <p:cNvPr id="30" name="MH_Others_4"/>
            <p:cNvCxnSpPr/>
            <p:nvPr>
              <p:custDataLst>
                <p:tags r:id="rId2"/>
              </p:custDataLst>
            </p:nvPr>
          </p:nvCxnSpPr>
          <p:spPr>
            <a:xfrm rot="1020000">
              <a:off x="3452851" y="3464515"/>
              <a:ext cx="0" cy="5040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MH_Entry_2">
              <a:hlinkClick r:id="rId19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558489" y="3513322"/>
              <a:ext cx="2052121" cy="494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0000" tIns="0" rIns="0" bIns="0" anchor="ctr">
              <a:noAutofit/>
            </a:bodyPr>
            <a:lstStyle/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latin typeface="+mn-ea"/>
                  <a:ea typeface="+mn-ea"/>
                </a:rPr>
                <a:t>个人成长与收获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sp>
          <p:nvSpPr>
            <p:cNvPr id="32" name="MH_Number_2">
              <a:hlinkClick r:id="rId19" action="ppaction://hlinksldjump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2616265" y="3526923"/>
              <a:ext cx="712108" cy="4770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Broadway" panose="04040905080B02020502" pitchFamily="82" charset="0"/>
                  <a:ea typeface="方正姚体" panose="02010601030101010101" pitchFamily="2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Broadway" panose="04040905080B02020502" pitchFamily="82" charset="0"/>
                <a:ea typeface="方正姚体" panose="02010601030101010101" pitchFamily="2" charset="-122"/>
              </a:endParaRPr>
            </a:p>
          </p:txBody>
        </p:sp>
      </p:grpSp>
      <p:sp>
        <p:nvSpPr>
          <p:cNvPr id="33" name="TextBox 17"/>
          <p:cNvSpPr txBox="1"/>
          <p:nvPr/>
        </p:nvSpPr>
        <p:spPr>
          <a:xfrm>
            <a:off x="1824662" y="4921569"/>
            <a:ext cx="699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总结实习期间在个人成长方面的收获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64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11949" y="13679"/>
            <a:ext cx="6840537" cy="503238"/>
          </a:xfrm>
        </p:spPr>
        <p:txBody>
          <a:bodyPr/>
          <a:lstStyle/>
          <a:p>
            <a:r>
              <a:rPr lang="zh-CN" altLang="en-US" dirty="0" smtClean="0"/>
              <a:t>一、个人介绍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397029"/>
              </p:ext>
            </p:extLst>
          </p:nvPr>
        </p:nvGraphicFramePr>
        <p:xfrm>
          <a:off x="755576" y="3501008"/>
          <a:ext cx="7848872" cy="764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805">
                  <a:extLst>
                    <a:ext uri="{9D8B030D-6E8A-4147-A177-3AD203B41FA5}">
                      <a16:colId xmlns:a16="http://schemas.microsoft.com/office/drawing/2014/main" val="3145348579"/>
                    </a:ext>
                  </a:extLst>
                </a:gridCol>
                <a:gridCol w="1377947">
                  <a:extLst>
                    <a:ext uri="{9D8B030D-6E8A-4147-A177-3AD203B41FA5}">
                      <a16:colId xmlns:a16="http://schemas.microsoft.com/office/drawing/2014/main" val="1993253465"/>
                    </a:ext>
                  </a:extLst>
                </a:gridCol>
                <a:gridCol w="1885610">
                  <a:extLst>
                    <a:ext uri="{9D8B030D-6E8A-4147-A177-3AD203B41FA5}">
                      <a16:colId xmlns:a16="http://schemas.microsoft.com/office/drawing/2014/main" val="1378425718"/>
                    </a:ext>
                  </a:extLst>
                </a:gridCol>
                <a:gridCol w="1235189">
                  <a:extLst>
                    <a:ext uri="{9D8B030D-6E8A-4147-A177-3AD203B41FA5}">
                      <a16:colId xmlns:a16="http://schemas.microsoft.com/office/drawing/2014/main" val="3898901547"/>
                    </a:ext>
                  </a:extLst>
                </a:gridCol>
                <a:gridCol w="1759249">
                  <a:extLst>
                    <a:ext uri="{9D8B030D-6E8A-4147-A177-3AD203B41FA5}">
                      <a16:colId xmlns:a16="http://schemas.microsoft.com/office/drawing/2014/main" val="251207723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930255346"/>
                    </a:ext>
                  </a:extLst>
                </a:gridCol>
              </a:tblGrid>
              <a:tr h="3072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2022~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至今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哈尔滨工业大学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机电工程学院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机器人工程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硕士研究生 </a:t>
                      </a: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(TOP 13%)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保研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407614"/>
                  </a:ext>
                </a:extLst>
              </a:tr>
              <a:tr h="390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2018~2022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1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吉林大学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机械与航空航天工程学院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1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机械工程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 </a:t>
                      </a: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(TOP 10%)</a:t>
                      </a:r>
                      <a:endParaRPr lang="zh-CN" alt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894967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11" y="809347"/>
            <a:ext cx="1657727" cy="2163223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28429"/>
              </p:ext>
            </p:extLst>
          </p:nvPr>
        </p:nvGraphicFramePr>
        <p:xfrm>
          <a:off x="3425335" y="762574"/>
          <a:ext cx="4248472" cy="2334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648">
                  <a:extLst>
                    <a:ext uri="{9D8B030D-6E8A-4147-A177-3AD203B41FA5}">
                      <a16:colId xmlns:a16="http://schemas.microsoft.com/office/drawing/2014/main" val="399687456"/>
                    </a:ext>
                  </a:extLst>
                </a:gridCol>
                <a:gridCol w="2994824">
                  <a:extLst>
                    <a:ext uri="{9D8B030D-6E8A-4147-A177-3AD203B41FA5}">
                      <a16:colId xmlns:a16="http://schemas.microsoft.com/office/drawing/2014/main" val="3357064629"/>
                    </a:ext>
                  </a:extLst>
                </a:gridCol>
              </a:tblGrid>
              <a:tr h="3117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姓名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徐佳男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459364"/>
                  </a:ext>
                </a:extLst>
              </a:tr>
              <a:tr h="3117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籍贯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黑龙江哈尔滨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311028"/>
                  </a:ext>
                </a:extLst>
              </a:tr>
              <a:tr h="3117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政治面貌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中共党员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027820"/>
                  </a:ext>
                </a:extLst>
              </a:tr>
              <a:tr h="3117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学校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哈尔滨工业大学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518145"/>
                  </a:ext>
                </a:extLst>
              </a:tr>
              <a:tr h="3624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所在研究机构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机器人技术与系统国家重点实验室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592658"/>
                  </a:ext>
                </a:extLst>
              </a:tr>
              <a:tr h="3624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专业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机器人工程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749668"/>
                  </a:ext>
                </a:extLst>
              </a:tr>
              <a:tr h="3624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研究方向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机器人技术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25225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11560" y="3145891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+mn-ea"/>
                <a:ea typeface="+mn-ea"/>
              </a:rPr>
              <a:t>教育经历</a:t>
            </a:r>
            <a:r>
              <a:rPr lang="zh-CN" altLang="en-US" sz="1600" dirty="0" smtClean="0">
                <a:latin typeface="+mn-ea"/>
                <a:ea typeface="+mn-ea"/>
              </a:rPr>
              <a:t>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8449" y="415240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</a:rPr>
              <a:t>科研</a:t>
            </a:r>
            <a:r>
              <a:rPr lang="zh-CN" altLang="en-US" sz="1600" b="1" dirty="0" smtClean="0">
                <a:latin typeface="+mn-ea"/>
                <a:ea typeface="+mn-ea"/>
              </a:rPr>
              <a:t>经历</a:t>
            </a:r>
            <a:r>
              <a:rPr lang="zh-CN" altLang="en-US" sz="1600" dirty="0" smtClean="0">
                <a:latin typeface="+mn-ea"/>
                <a:ea typeface="+mn-ea"/>
              </a:rPr>
              <a:t>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08449" y="5877015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+mn-ea"/>
                <a:ea typeface="+mn-ea"/>
              </a:rPr>
              <a:t>荣誉奖项</a:t>
            </a:r>
            <a:r>
              <a:rPr lang="zh-CN" altLang="en-US" sz="1600" dirty="0" smtClean="0">
                <a:latin typeface="+mn-ea"/>
                <a:ea typeface="+mn-ea"/>
              </a:rPr>
              <a:t>：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007976"/>
              </p:ext>
            </p:extLst>
          </p:nvPr>
        </p:nvGraphicFramePr>
        <p:xfrm>
          <a:off x="755576" y="4478283"/>
          <a:ext cx="669674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099">
                  <a:extLst>
                    <a:ext uri="{9D8B030D-6E8A-4147-A177-3AD203B41FA5}">
                      <a16:colId xmlns:a16="http://schemas.microsoft.com/office/drawing/2014/main" val="1993253465"/>
                    </a:ext>
                  </a:extLst>
                </a:gridCol>
                <a:gridCol w="2472645">
                  <a:extLst>
                    <a:ext uri="{9D8B030D-6E8A-4147-A177-3AD203B41FA5}">
                      <a16:colId xmlns:a16="http://schemas.microsoft.com/office/drawing/2014/main" val="73742997"/>
                    </a:ext>
                  </a:extLst>
                </a:gridCol>
              </a:tblGrid>
              <a:tr h="23725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基于多层雷达信号的四组机器人导航方法研究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机器人研究所重点项目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407614"/>
                  </a:ext>
                </a:extLst>
              </a:tr>
              <a:tr h="26276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基于声视融合的海底三维地图构建方法研究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国家重点研发计划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894967"/>
                  </a:ext>
                </a:extLst>
              </a:tr>
              <a:tr h="26276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面向非结构化场景的足式机器人视觉导航方法研究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国家重点研发计划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930713"/>
                  </a:ext>
                </a:extLst>
              </a:tr>
              <a:tr h="26276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多智能体自主避障控制策略的研究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吉林大学本科优秀毕业论文 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077638"/>
                  </a:ext>
                </a:extLst>
              </a:tr>
              <a:tr h="26276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帕金森患者下肢助力运动系统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国家级大学生创新创业训练项目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591939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603777"/>
              </p:ext>
            </p:extLst>
          </p:nvPr>
        </p:nvGraphicFramePr>
        <p:xfrm>
          <a:off x="636927" y="6275254"/>
          <a:ext cx="72529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993253465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73742997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42504470"/>
                    </a:ext>
                  </a:extLst>
                </a:gridCol>
                <a:gridCol w="1564272">
                  <a:extLst>
                    <a:ext uri="{9D8B030D-6E8A-4147-A177-3AD203B41FA5}">
                      <a16:colId xmlns:a16="http://schemas.microsoft.com/office/drawing/2014/main" val="1731269301"/>
                    </a:ext>
                  </a:extLst>
                </a:gridCol>
              </a:tblGrid>
              <a:tr h="3338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学业奖学金</a:t>
                      </a:r>
                      <a:r>
                        <a:rPr lang="zh-CN" altLang="en-US" sz="1200" b="1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共计</a:t>
                      </a: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次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校</a:t>
                      </a: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院优秀学生   共计</a:t>
                      </a: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次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社会奖学金（潍柴动力）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吉林大学优秀团员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40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4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11949" y="13679"/>
            <a:ext cx="6840537" cy="503238"/>
          </a:xfrm>
        </p:spPr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en-US" dirty="0">
                <a:latin typeface="+mn-ea"/>
              </a:rPr>
              <a:t>工作内容与</a:t>
            </a:r>
            <a:r>
              <a:rPr lang="zh-CN" altLang="en-US" dirty="0" smtClean="0">
                <a:latin typeface="+mn-ea"/>
              </a:rPr>
              <a:t>成果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699792" y="1844824"/>
            <a:ext cx="2736304" cy="542254"/>
            <a:chOff x="2616265" y="3220512"/>
            <a:chExt cx="2736304" cy="505689"/>
          </a:xfrm>
        </p:grpSpPr>
        <p:cxnSp>
          <p:nvCxnSpPr>
            <p:cNvPr id="6" name="MH_Others_3"/>
            <p:cNvCxnSpPr/>
            <p:nvPr>
              <p:custDataLst>
                <p:tags r:id="rId10"/>
              </p:custDataLst>
            </p:nvPr>
          </p:nvCxnSpPr>
          <p:spPr>
            <a:xfrm rot="1020000">
              <a:off x="3436578" y="3222201"/>
              <a:ext cx="0" cy="5040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H_Entry_1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558489" y="3220512"/>
              <a:ext cx="1794080" cy="494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0000" tIns="0" rIns="0" bIns="0" anchor="ctr">
              <a:no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latin typeface="+mn-ea"/>
                  <a:ea typeface="+mn-ea"/>
                </a:rPr>
                <a:t>组</a:t>
              </a:r>
              <a:r>
                <a:rPr lang="zh-CN" altLang="en-US" sz="2000" b="1" dirty="0" smtClean="0">
                  <a:latin typeface="+mn-ea"/>
                  <a:ea typeface="+mn-ea"/>
                </a:rPr>
                <a:t>内业务学习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sp>
          <p:nvSpPr>
            <p:cNvPr id="8" name="MH_Number_1">
              <a:hlinkClick r:id="rId14" action="ppaction://hlinksldjump"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2616265" y="3238189"/>
              <a:ext cx="712108" cy="4770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Broadway" panose="04040905080B02020502" pitchFamily="82" charset="0"/>
                  <a:ea typeface="方正姚体" panose="02010601030101010101" pitchFamily="2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Broadway" panose="04040905080B02020502" pitchFamily="82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739752" y="2798011"/>
            <a:ext cx="3632448" cy="582783"/>
            <a:chOff x="2616265" y="3464515"/>
            <a:chExt cx="3632448" cy="543485"/>
          </a:xfrm>
        </p:grpSpPr>
        <p:cxnSp>
          <p:nvCxnSpPr>
            <p:cNvPr id="10" name="MH_Others_4"/>
            <p:cNvCxnSpPr/>
            <p:nvPr>
              <p:custDataLst>
                <p:tags r:id="rId7"/>
              </p:custDataLst>
            </p:nvPr>
          </p:nvCxnSpPr>
          <p:spPr>
            <a:xfrm rot="1020000">
              <a:off x="3452851" y="3464515"/>
              <a:ext cx="0" cy="5040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MH_Entry_2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558489" y="3513322"/>
              <a:ext cx="2690224" cy="494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0000" tIns="0" rIns="0" bIns="0" anchor="ctr">
              <a:noAutofit/>
            </a:bodyPr>
            <a:lstStyle/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latin typeface="+mn-ea"/>
                  <a:ea typeface="+mn-ea"/>
                </a:rPr>
                <a:t>图像渲染</a:t>
              </a:r>
              <a:r>
                <a:rPr lang="en-US" altLang="zh-CN" sz="2000" b="1" dirty="0" smtClean="0">
                  <a:latin typeface="+mn-ea"/>
                  <a:ea typeface="+mn-ea"/>
                </a:rPr>
                <a:t>demo</a:t>
              </a:r>
              <a:r>
                <a:rPr lang="zh-CN" altLang="en-US" sz="2000" b="1" dirty="0" smtClean="0">
                  <a:latin typeface="+mn-ea"/>
                  <a:ea typeface="+mn-ea"/>
                </a:rPr>
                <a:t>开发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sp>
          <p:nvSpPr>
            <p:cNvPr id="12" name="MH_Number_2">
              <a:hlinkClick r:id="rId14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2616265" y="3526923"/>
              <a:ext cx="712108" cy="4770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Broadway" panose="04040905080B02020502" pitchFamily="82" charset="0"/>
                  <a:ea typeface="方正姚体" panose="02010601030101010101" pitchFamily="2" charset="-122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Broadway" panose="04040905080B02020502" pitchFamily="82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739752" y="3754267"/>
            <a:ext cx="3488432" cy="582783"/>
            <a:chOff x="2616265" y="3464515"/>
            <a:chExt cx="3488432" cy="543485"/>
          </a:xfrm>
        </p:grpSpPr>
        <p:cxnSp>
          <p:nvCxnSpPr>
            <p:cNvPr id="20" name="MH_Others_4"/>
            <p:cNvCxnSpPr/>
            <p:nvPr>
              <p:custDataLst>
                <p:tags r:id="rId4"/>
              </p:custDataLst>
            </p:nvPr>
          </p:nvCxnSpPr>
          <p:spPr>
            <a:xfrm rot="1020000">
              <a:off x="3452851" y="3464515"/>
              <a:ext cx="0" cy="5040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MH_Entry_2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58489" y="3513322"/>
              <a:ext cx="2546208" cy="494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0000" tIns="0" rIns="0" bIns="0" anchor="ctr">
              <a:noAutofit/>
            </a:bodyPr>
            <a:lstStyle/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latin typeface="+mn-ea"/>
                  <a:ea typeface="+mn-ea"/>
                </a:rPr>
                <a:t>统一平台</a:t>
              </a:r>
              <a:r>
                <a:rPr lang="en-US" altLang="zh-CN" sz="2000" b="1" dirty="0" smtClean="0">
                  <a:latin typeface="+mn-ea"/>
                  <a:ea typeface="+mn-ea"/>
                </a:rPr>
                <a:t>demo</a:t>
              </a:r>
              <a:r>
                <a:rPr lang="zh-CN" altLang="en-US" sz="2000" b="1" dirty="0" smtClean="0">
                  <a:latin typeface="+mn-ea"/>
                  <a:ea typeface="+mn-ea"/>
                </a:rPr>
                <a:t>开发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sp>
          <p:nvSpPr>
            <p:cNvPr id="22" name="MH_Number_2">
              <a:hlinkClick r:id="rId14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2616265" y="3526923"/>
              <a:ext cx="712108" cy="4770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Broadway" panose="04040905080B02020502" pitchFamily="82" charset="0"/>
                  <a:ea typeface="方正姚体" panose="02010601030101010101" pitchFamily="2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Broadway" panose="04040905080B02020502" pitchFamily="82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757664" y="4764850"/>
            <a:ext cx="2994345" cy="582783"/>
            <a:chOff x="2616265" y="3464515"/>
            <a:chExt cx="2994345" cy="543485"/>
          </a:xfrm>
        </p:grpSpPr>
        <p:cxnSp>
          <p:nvCxnSpPr>
            <p:cNvPr id="25" name="MH_Others_4"/>
            <p:cNvCxnSpPr/>
            <p:nvPr>
              <p:custDataLst>
                <p:tags r:id="rId1"/>
              </p:custDataLst>
            </p:nvPr>
          </p:nvCxnSpPr>
          <p:spPr>
            <a:xfrm rot="1020000">
              <a:off x="3452851" y="3464515"/>
              <a:ext cx="0" cy="5040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MH_Entry_2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558489" y="3513322"/>
              <a:ext cx="2052121" cy="494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0000" tIns="0" rIns="0" bIns="0" anchor="ctr">
              <a:noAutofit/>
            </a:bodyPr>
            <a:lstStyle/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latin typeface="+mn-ea"/>
                  <a:ea typeface="+mn-ea"/>
                </a:rPr>
                <a:t>实习生培训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sp>
          <p:nvSpPr>
            <p:cNvPr id="27" name="MH_Number_2">
              <a:hlinkClick r:id="rId14" action="ppaction://hlinksldjump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2616265" y="3526923"/>
              <a:ext cx="712108" cy="4770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Broadway" panose="04040905080B02020502" pitchFamily="82" charset="0"/>
                  <a:ea typeface="方正姚体" panose="02010601030101010101" pitchFamily="2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Broadway" panose="04040905080B02020502" pitchFamily="82" charset="0"/>
                <a:ea typeface="方正姚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9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11949" y="13679"/>
            <a:ext cx="6840537" cy="503238"/>
          </a:xfrm>
        </p:spPr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en-US" dirty="0">
                <a:latin typeface="+mn-ea"/>
              </a:rPr>
              <a:t>工作内容与</a:t>
            </a:r>
            <a:r>
              <a:rPr lang="zh-CN" altLang="en-US" dirty="0" smtClean="0">
                <a:latin typeface="+mn-ea"/>
              </a:rPr>
              <a:t>成果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23528" y="76470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</a:rPr>
              <a:t>1. </a:t>
            </a:r>
            <a:r>
              <a:rPr lang="zh-CN" altLang="en-US" sz="2000" b="1" dirty="0" smtClean="0">
                <a:latin typeface="+mn-ea"/>
                <a:ea typeface="+mn-ea"/>
              </a:rPr>
              <a:t>组内业务学习</a:t>
            </a:r>
            <a:endParaRPr lang="zh-CN" altLang="en-US" sz="2000" dirty="0" smtClean="0">
              <a:latin typeface="+mn-ea"/>
              <a:ea typeface="+mn-ea"/>
            </a:endParaRPr>
          </a:p>
        </p:txBody>
      </p:sp>
      <p:pic>
        <p:nvPicPr>
          <p:cNvPr id="28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749" y="1993517"/>
            <a:ext cx="3608199" cy="286145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081597" y="4854970"/>
            <a:ext cx="2530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n-ea"/>
                <a:ea typeface="+mn-ea"/>
              </a:rPr>
              <a:t>深思</a:t>
            </a:r>
            <a:r>
              <a:rPr lang="en-US" altLang="zh-CN" sz="1400" b="1" dirty="0" smtClean="0">
                <a:latin typeface="+mn-ea"/>
                <a:ea typeface="+mn-ea"/>
              </a:rPr>
              <a:t>4.0.0</a:t>
            </a:r>
            <a:r>
              <a:rPr lang="zh-CN" altLang="en-US" sz="1400" b="1" dirty="0" smtClean="0">
                <a:latin typeface="+mn-ea"/>
                <a:ea typeface="+mn-ea"/>
              </a:rPr>
              <a:t>系统架构与数据流</a:t>
            </a:r>
            <a:endParaRPr lang="zh-CN" altLang="en-US" sz="1400" dirty="0" smtClean="0">
              <a:latin typeface="+mn-ea"/>
              <a:ea typeface="+mn-ea"/>
            </a:endParaRPr>
          </a:p>
        </p:txBody>
      </p:sp>
      <p:pic>
        <p:nvPicPr>
          <p:cNvPr id="30" name="内容占位符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16015" y="667463"/>
            <a:ext cx="3733580" cy="2520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文本框 30"/>
          <p:cNvSpPr txBox="1"/>
          <p:nvPr/>
        </p:nvSpPr>
        <p:spPr>
          <a:xfrm>
            <a:off x="5652119" y="3187492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n-ea"/>
                <a:ea typeface="+mn-ea"/>
              </a:rPr>
              <a:t>深思</a:t>
            </a:r>
            <a:r>
              <a:rPr lang="en-US" altLang="zh-CN" sz="1400" b="1" dirty="0" smtClean="0">
                <a:latin typeface="+mn-ea"/>
                <a:ea typeface="+mn-ea"/>
              </a:rPr>
              <a:t>4.0.0</a:t>
            </a:r>
            <a:r>
              <a:rPr lang="zh-CN" altLang="en-US" sz="1400" b="1" dirty="0" smtClean="0">
                <a:latin typeface="+mn-ea"/>
                <a:ea typeface="+mn-ea"/>
              </a:rPr>
              <a:t>授权控制方案</a:t>
            </a:r>
            <a:endParaRPr lang="zh-CN" altLang="en-US" sz="1400" dirty="0" smtClean="0">
              <a:latin typeface="+mn-ea"/>
              <a:ea typeface="+mn-ea"/>
            </a:endParaRPr>
          </a:p>
        </p:txBody>
      </p:sp>
      <p:pic>
        <p:nvPicPr>
          <p:cNvPr id="32" name="内容占位符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076056" y="3719742"/>
            <a:ext cx="3672408" cy="257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文本框 32"/>
          <p:cNvSpPr txBox="1"/>
          <p:nvPr/>
        </p:nvSpPr>
        <p:spPr>
          <a:xfrm>
            <a:off x="5398999" y="6292976"/>
            <a:ext cx="2655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n-ea"/>
                <a:ea typeface="+mn-ea"/>
              </a:rPr>
              <a:t>深思</a:t>
            </a:r>
            <a:r>
              <a:rPr lang="en-US" altLang="zh-CN" sz="1400" b="1" dirty="0" smtClean="0">
                <a:latin typeface="+mn-ea"/>
                <a:ea typeface="+mn-ea"/>
              </a:rPr>
              <a:t>4.0.0</a:t>
            </a:r>
            <a:r>
              <a:rPr lang="zh-CN" altLang="en-US" sz="1400" b="1" dirty="0" smtClean="0">
                <a:latin typeface="+mn-ea"/>
                <a:ea typeface="+mn-ea"/>
              </a:rPr>
              <a:t>授权能力管理时序图</a:t>
            </a:r>
            <a:endParaRPr lang="zh-CN" altLang="en-US" sz="1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114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11949" y="13679"/>
            <a:ext cx="6840537" cy="503238"/>
          </a:xfrm>
        </p:spPr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en-US" dirty="0">
                <a:latin typeface="+mn-ea"/>
              </a:rPr>
              <a:t>工作内容与</a:t>
            </a:r>
            <a:r>
              <a:rPr lang="zh-CN" altLang="en-US" dirty="0" smtClean="0">
                <a:latin typeface="+mn-ea"/>
              </a:rPr>
              <a:t>成果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23528" y="76470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</a:rPr>
              <a:t>1. </a:t>
            </a:r>
            <a:r>
              <a:rPr lang="zh-CN" altLang="en-US" sz="2000" b="1" dirty="0" smtClean="0">
                <a:latin typeface="+mn-ea"/>
                <a:ea typeface="+mn-ea"/>
              </a:rPr>
              <a:t>组内业务学习</a:t>
            </a:r>
            <a:endParaRPr lang="zh-CN" altLang="en-US" sz="2000" dirty="0" smtClean="0">
              <a:latin typeface="+mn-ea"/>
              <a:ea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87824" y="5226301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n-ea"/>
                <a:ea typeface="+mn-ea"/>
              </a:rPr>
              <a:t>当前组内授权服务</a:t>
            </a:r>
            <a:r>
              <a:rPr lang="en-US" altLang="zh-CN" sz="1400" b="1" dirty="0" smtClean="0">
                <a:latin typeface="+mn-ea"/>
                <a:ea typeface="+mn-ea"/>
              </a:rPr>
              <a:t>(</a:t>
            </a:r>
            <a:r>
              <a:rPr lang="en-US" altLang="zh-CN" sz="1400" b="1" dirty="0" err="1" smtClean="0">
                <a:latin typeface="+mn-ea"/>
                <a:ea typeface="+mn-ea"/>
              </a:rPr>
              <a:t>AuthCMS</a:t>
            </a:r>
            <a:r>
              <a:rPr lang="en-US" altLang="zh-CN" sz="1400" b="1" dirty="0" smtClean="0">
                <a:latin typeface="+mn-ea"/>
                <a:ea typeface="+mn-ea"/>
              </a:rPr>
              <a:t>)</a:t>
            </a:r>
            <a:r>
              <a:rPr lang="zh-CN" altLang="en-US" sz="1400" b="1" dirty="0" smtClean="0">
                <a:latin typeface="+mn-ea"/>
                <a:ea typeface="+mn-ea"/>
              </a:rPr>
              <a:t>架构</a:t>
            </a:r>
            <a:endParaRPr lang="zh-CN" altLang="en-US" sz="1400" dirty="0" smtClean="0">
              <a:latin typeface="+mn-ea"/>
              <a:ea typeface="+mn-ea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305115"/>
              </p:ext>
            </p:extLst>
          </p:nvPr>
        </p:nvGraphicFramePr>
        <p:xfrm>
          <a:off x="1331640" y="1556792"/>
          <a:ext cx="6427562" cy="3577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11858566" imgH="6610410" progId="Visio.Drawing.15">
                  <p:embed/>
                </p:oleObj>
              </mc:Choice>
              <mc:Fallback>
                <p:oleObj name="Visio" r:id="rId3" imgW="11858566" imgH="6610410" progId="Visio.Drawing.15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556792"/>
                        <a:ext cx="6427562" cy="3577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10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11949" y="13679"/>
            <a:ext cx="6840537" cy="503238"/>
          </a:xfrm>
        </p:spPr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en-US" dirty="0">
                <a:latin typeface="+mn-ea"/>
              </a:rPr>
              <a:t>工作内容与</a:t>
            </a:r>
            <a:r>
              <a:rPr lang="zh-CN" altLang="en-US" dirty="0" smtClean="0">
                <a:latin typeface="+mn-ea"/>
              </a:rPr>
              <a:t>成果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23528" y="764704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  <a:ea typeface="+mn-ea"/>
              </a:rPr>
              <a:t>2</a:t>
            </a:r>
            <a:r>
              <a:rPr lang="en-US" altLang="zh-CN" sz="2000" b="1" dirty="0" smtClean="0">
                <a:latin typeface="+mn-ea"/>
                <a:ea typeface="+mn-ea"/>
              </a:rPr>
              <a:t>. </a:t>
            </a:r>
            <a:r>
              <a:rPr lang="zh-CN" altLang="en-US" sz="2000" b="1" dirty="0" smtClean="0">
                <a:latin typeface="+mn-ea"/>
                <a:ea typeface="+mn-ea"/>
              </a:rPr>
              <a:t>图像渲染</a:t>
            </a:r>
            <a:r>
              <a:rPr lang="en-US" altLang="zh-CN" sz="2000" b="1" dirty="0" smtClean="0">
                <a:latin typeface="+mn-ea"/>
                <a:ea typeface="+mn-ea"/>
              </a:rPr>
              <a:t>demo</a:t>
            </a:r>
            <a:r>
              <a:rPr lang="zh-CN" altLang="en-US" sz="2000" b="1" dirty="0" smtClean="0">
                <a:latin typeface="+mn-ea"/>
                <a:ea typeface="+mn-ea"/>
              </a:rPr>
              <a:t>开发</a:t>
            </a:r>
            <a:endParaRPr lang="zh-CN" altLang="en-US" sz="2000" dirty="0" smtClean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395" y="1399328"/>
            <a:ext cx="2429888" cy="1716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830" y="1342319"/>
            <a:ext cx="2888243" cy="21560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46" y="1384387"/>
            <a:ext cx="2932002" cy="17049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946" y="3940855"/>
            <a:ext cx="5630674" cy="19271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1725"/>
            <a:ext cx="4143377" cy="310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11949" y="13679"/>
            <a:ext cx="6840537" cy="503238"/>
          </a:xfrm>
        </p:spPr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en-US" dirty="0">
                <a:latin typeface="+mn-ea"/>
              </a:rPr>
              <a:t>工作内容与</a:t>
            </a:r>
            <a:r>
              <a:rPr lang="zh-CN" altLang="en-US" dirty="0" smtClean="0">
                <a:latin typeface="+mn-ea"/>
              </a:rPr>
              <a:t>成果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23528" y="764704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  <a:ea typeface="+mn-ea"/>
              </a:rPr>
              <a:t>2</a:t>
            </a:r>
            <a:r>
              <a:rPr lang="en-US" altLang="zh-CN" sz="2000" b="1" dirty="0" smtClean="0">
                <a:latin typeface="+mn-ea"/>
                <a:ea typeface="+mn-ea"/>
              </a:rPr>
              <a:t>. </a:t>
            </a:r>
            <a:r>
              <a:rPr lang="zh-CN" altLang="en-US" sz="2000" b="1" dirty="0" smtClean="0">
                <a:latin typeface="+mn-ea"/>
                <a:ea typeface="+mn-ea"/>
              </a:rPr>
              <a:t>图像渲染</a:t>
            </a:r>
            <a:r>
              <a:rPr lang="en-US" altLang="zh-CN" sz="2000" b="1" dirty="0" smtClean="0">
                <a:latin typeface="+mn-ea"/>
                <a:ea typeface="+mn-ea"/>
              </a:rPr>
              <a:t>demo</a:t>
            </a:r>
            <a:r>
              <a:rPr lang="zh-CN" altLang="en-US" sz="2000" b="1" dirty="0" smtClean="0">
                <a:latin typeface="+mn-ea"/>
                <a:ea typeface="+mn-ea"/>
              </a:rPr>
              <a:t>开发</a:t>
            </a:r>
            <a:endParaRPr lang="zh-CN" altLang="en-US" sz="2000" dirty="0" smtClean="0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1442919"/>
            <a:ext cx="799288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 smtClean="0">
                <a:solidFill>
                  <a:prstClr val="black"/>
                </a:solidFill>
                <a:latin typeface="微软雅黑"/>
                <a:ea typeface="微软雅黑"/>
              </a:rPr>
              <a:t>Image_rendering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| - data/                                   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|       | -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/>
                <a:ea typeface="微软雅黑"/>
              </a:rPr>
              <a:t>dp_feat_sdp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                                           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*人体位姿点阵序列原始数据*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| - 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/>
                <a:ea typeface="微软雅黑"/>
              </a:rPr>
              <a:t>src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|       | - Convert.cpp                                            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*图像渲染类源文件*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|       | -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/>
                <a:ea typeface="微软雅黑"/>
              </a:rPr>
              <a:t>Convert.h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                                                /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  <a:ea typeface="微软雅黑"/>
              </a:rPr>
              <a:t>*图像渲染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类头文件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  <a:ea typeface="微软雅黑"/>
              </a:rPr>
              <a:t>*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  <a:ea typeface="微软雅黑"/>
              </a:rPr>
              <a:t>/</a:t>
            </a:r>
            <a:endParaRPr lang="en-US" altLang="zh-CN" sz="1600" dirty="0" smtClean="0">
              <a:solidFill>
                <a:prstClr val="black"/>
              </a:solidFill>
              <a:latin typeface="微软雅黑"/>
              <a:ea typeface="微软雅黑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|       | - main.cpp                                                 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*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main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函数主流程*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| -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/>
                <a:ea typeface="微软雅黑"/>
              </a:rPr>
              <a:t>third_party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/                                                      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*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/>
                <a:ea typeface="微软雅黑"/>
              </a:rPr>
              <a:t>opencv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库路径*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|       | -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/>
                <a:ea typeface="微软雅黑"/>
              </a:rPr>
              <a:t>inc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/opencv4/opencv2                              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  <a:ea typeface="微软雅黑"/>
              </a:rPr>
              <a:t>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*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/>
                <a:ea typeface="微软雅黑"/>
              </a:rPr>
              <a:t>opencv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头文件路径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  <a:ea typeface="微软雅黑"/>
              </a:rPr>
              <a:t>*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|       | - lib/x86                                                      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  <a:ea typeface="微软雅黑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  <a:ea typeface="微软雅黑"/>
              </a:rPr>
              <a:t>*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/>
                <a:ea typeface="微软雅黑"/>
              </a:rPr>
              <a:t>opencv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库文件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  <a:ea typeface="微软雅黑"/>
              </a:rPr>
              <a:t>路径*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  <a:ea typeface="微软雅黑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| - CmakeLists.txt/                                                  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*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/>
                <a:ea typeface="微软雅黑"/>
              </a:rPr>
              <a:t>cmake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文件*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微软雅黑"/>
                <a:ea typeface="微软雅黑"/>
              </a:rPr>
              <a:t>| -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build/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  <a:ea typeface="微软雅黑"/>
              </a:rPr>
              <a:t>			              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                    /*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/>
                <a:ea typeface="微软雅黑"/>
              </a:rPr>
              <a:t>编译路径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  <a:ea typeface="微软雅黑"/>
              </a:rPr>
              <a:t>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00" dirty="0" smtClean="0">
              <a:solidFill>
                <a:prstClr val="black"/>
              </a:solidFill>
              <a:latin typeface="微软雅黑"/>
              <a:ea typeface="微软雅黑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00" dirty="0" smtClean="0">
              <a:solidFill>
                <a:prstClr val="black"/>
              </a:solidFill>
              <a:latin typeface="微软雅黑"/>
              <a:ea typeface="微软雅黑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8259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11949" y="13679"/>
            <a:ext cx="6840537" cy="503238"/>
          </a:xfrm>
        </p:spPr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en-US" dirty="0">
                <a:latin typeface="+mn-ea"/>
              </a:rPr>
              <a:t>工作内容与</a:t>
            </a:r>
            <a:r>
              <a:rPr lang="zh-CN" altLang="en-US" dirty="0" smtClean="0">
                <a:latin typeface="+mn-ea"/>
              </a:rPr>
              <a:t>成果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23528" y="764704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</a:rPr>
              <a:t>3. </a:t>
            </a:r>
            <a:r>
              <a:rPr lang="zh-CN" altLang="en-US" sz="2000" b="1" dirty="0" smtClean="0">
                <a:latin typeface="+mn-ea"/>
                <a:ea typeface="+mn-ea"/>
              </a:rPr>
              <a:t>统一平台</a:t>
            </a:r>
            <a:r>
              <a:rPr lang="en-US" altLang="zh-CN" sz="2000" b="1" dirty="0" smtClean="0">
                <a:latin typeface="+mn-ea"/>
                <a:ea typeface="+mn-ea"/>
              </a:rPr>
              <a:t>demo</a:t>
            </a:r>
            <a:r>
              <a:rPr lang="zh-CN" altLang="en-US" sz="2000" b="1" dirty="0" smtClean="0">
                <a:latin typeface="+mn-ea"/>
                <a:ea typeface="+mn-ea"/>
              </a:rPr>
              <a:t>开发</a:t>
            </a:r>
            <a:endParaRPr lang="zh-CN" altLang="en-US" sz="2000" dirty="0" smtClean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7956376" cy="367217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03848" y="5052967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n-ea"/>
                <a:ea typeface="+mn-ea"/>
              </a:rPr>
              <a:t>模拟统一平台任务流程，实现功能</a:t>
            </a:r>
            <a:endParaRPr lang="zh-CN" altLang="en-US" sz="1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0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16"/>
  <p:tag name="MH_SECTIONID" val="317,31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ENTRY"/>
  <p:tag name="ID" val="547108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NUMBER"/>
  <p:tag name="ID" val="547108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OTHERS"/>
  <p:tag name="ID" val="5471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ENTRY"/>
  <p:tag name="ID" val="547108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NUMBER"/>
  <p:tag name="ID" val="547108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OTHERS"/>
  <p:tag name="ID" val="5471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ENTRY"/>
  <p:tag name="ID" val="547108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NUMBER"/>
  <p:tag name="ID" val="547108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OTHERS"/>
  <p:tag name="ID" val="5471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ENTRY"/>
  <p:tag name="ID" val="547108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AUTOCOLOR" val="TRUE"/>
  <p:tag name="MH_TYPE" val="CONTENTS"/>
  <p:tag name="ID" val="5471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NUMBER"/>
  <p:tag name="ID" val="547108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OTHERS"/>
  <p:tag name="ID" val="5471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ENTRY"/>
  <p:tag name="ID" val="547108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NUMBER"/>
  <p:tag name="ID" val="547108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OTHERS"/>
  <p:tag name="ID" val="5471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ENTRY"/>
  <p:tag name="ID" val="547108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NUMBER"/>
  <p:tag name="ID" val="547108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OTHERS"/>
  <p:tag name="ID" val="5471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ENTRY"/>
  <p:tag name="ID" val="547108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NUMBER"/>
  <p:tag name="ID" val="547108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OTHERS"/>
  <p:tag name="ID" val="5471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ENTRY"/>
  <p:tag name="ID" val="547108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NUMBER"/>
  <p:tag name="ID" val="547108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OTHERS"/>
  <p:tag name="ID" val="5471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ENTRY"/>
  <p:tag name="ID" val="547108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NUMBER"/>
  <p:tag name="ID" val="547108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0145256"/>
  <p:tag name="MH_LIBRARY" val="CONTENTS"/>
  <p:tag name="MH_TYPE" val="OTHERS"/>
  <p:tag name="ID" val="547108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8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52275</TotalTime>
  <Words>695</Words>
  <Application>Microsoft Office PowerPoint</Application>
  <PresentationFormat>全屏显示(4:3)</PresentationFormat>
  <Paragraphs>142</Paragraphs>
  <Slides>15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方正姚体</vt:lpstr>
      <vt:lpstr>黑体</vt:lpstr>
      <vt:lpstr>宋体</vt:lpstr>
      <vt:lpstr>微软雅黑</vt:lpstr>
      <vt:lpstr>Arial</vt:lpstr>
      <vt:lpstr>Broadway</vt:lpstr>
      <vt:lpstr>Franklin Gothic Book</vt:lpstr>
      <vt:lpstr>Franklin Gothic Medium</vt:lpstr>
      <vt:lpstr>Times New Roman</vt:lpstr>
      <vt:lpstr>Wingdings</vt:lpstr>
      <vt:lpstr>自定义设计方案</vt:lpstr>
      <vt:lpstr>Visio</vt:lpstr>
      <vt:lpstr>实习工作总结汇报</vt:lpstr>
      <vt:lpstr>PowerPoint 演示文稿</vt:lpstr>
      <vt:lpstr>一、个人介绍</vt:lpstr>
      <vt:lpstr>二、工作内容与成果</vt:lpstr>
      <vt:lpstr>二、工作内容与成果</vt:lpstr>
      <vt:lpstr>二、工作内容与成果</vt:lpstr>
      <vt:lpstr>二、工作内容与成果</vt:lpstr>
      <vt:lpstr>二、工作内容与成果</vt:lpstr>
      <vt:lpstr>二、工作内容与成果</vt:lpstr>
      <vt:lpstr>二、工作内容与成果</vt:lpstr>
      <vt:lpstr>二、工作内容与成果</vt:lpstr>
      <vt:lpstr>三、挑战与解决方案</vt:lpstr>
      <vt:lpstr>四、个人成长与收获</vt:lpstr>
      <vt:lpstr>五、未来展望</vt:lpstr>
      <vt:lpstr>PowerPoint 演示文稿</vt:lpstr>
    </vt:vector>
  </TitlesOfParts>
  <Company>HIK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2015年工作总结</dc:title>
  <dc:creator>jiangminhr1</dc:creator>
  <cp:lastModifiedBy>徐佳男5</cp:lastModifiedBy>
  <cp:revision>2211</cp:revision>
  <dcterms:created xsi:type="dcterms:W3CDTF">2006-01-05T08:49:51Z</dcterms:created>
  <dcterms:modified xsi:type="dcterms:W3CDTF">2024-08-27T12:47:17Z</dcterms:modified>
</cp:coreProperties>
</file>