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124" autoAdjust="0"/>
  </p:normalViewPr>
  <p:slideViewPr>
    <p:cSldViewPr snapToGrid="0" snapToObjects="1">
      <p:cViewPr>
        <p:scale>
          <a:sx n="34" d="100"/>
          <a:sy n="34" d="100"/>
        </p:scale>
        <p:origin x="3704" y="15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122120" y="6353640"/>
            <a:ext cx="30674160" cy="8119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22120" y="6353640"/>
            <a:ext cx="30674160" cy="17515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30501000" y="39792960"/>
            <a:ext cx="1974960" cy="3358440"/>
          </a:xfrm>
          <a:prstGeom prst="rect">
            <a:avLst/>
          </a:prstGeom>
        </p:spPr>
        <p:txBody>
          <a:bodyPr lIns="484200" tIns="484200" rIns="484200" bIns="484200" anchor="ctr"/>
          <a:lstStyle/>
          <a:p>
            <a:pPr algn="r">
              <a:lnSpc>
                <a:spcPct val="100000"/>
              </a:lnSpc>
            </a:pPr>
            <a:fld id="{A0392B37-A7EF-4F41-BC55-9EC37F020E64}" type="slidenum">
              <a:rPr lang="en-US" sz="52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5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3"/>
          <p:cNvGraphicFramePr/>
          <p:nvPr>
            <p:extLst>
              <p:ext uri="{D42A27DB-BD31-4B8C-83A1-F6EECF244321}">
                <p14:modId xmlns:p14="http://schemas.microsoft.com/office/powerpoint/2010/main" val="1986103133"/>
              </p:ext>
            </p:extLst>
          </p:nvPr>
        </p:nvGraphicFramePr>
        <p:xfrm>
          <a:off x="17233199" y="39277323"/>
          <a:ext cx="15169293" cy="4207284"/>
        </p:xfrm>
        <a:graphic>
          <a:graphicData uri="http://schemas.openxmlformats.org/drawingml/2006/table">
            <a:tbl>
              <a:tblPr/>
              <a:tblGrid>
                <a:gridCol w="1516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5400" b="0" strike="noStrike" spc="-1" dirty="0">
                          <a:solidFill>
                            <a:schemeClr val="accent2"/>
                          </a:solidFill>
                          <a:latin typeface="DIN Alternate"/>
                        </a:rPr>
                        <a:t>References</a:t>
                      </a: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88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[1] Ferreira, Rafael, Fred Freitas, Luciano Cabral, Rafael </a:t>
                      </a:r>
                      <a:r>
                        <a:rPr 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Lins</a:t>
                      </a: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, Rinaldo Lima,</a:t>
                      </a:r>
                      <a:r>
                        <a:rPr lang="en-US" sz="20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 Gabriel </a:t>
                      </a: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Franca, Steven </a:t>
                      </a:r>
                      <a:r>
                        <a:rPr 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Simske</a:t>
                      </a:r>
                      <a:r>
                        <a:rPr lang="en-US" sz="20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 and Luciano</a:t>
                      </a: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Favaro</a:t>
                      </a: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. 2014. A Context Based Text Summarization System. Proceedings - 11th IAPR International Workshop on Document Analysis Systems,</a:t>
                      </a:r>
                    </a:p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[2] </a:t>
                      </a:r>
                      <a:r>
                        <a:rPr 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Dongjun</a:t>
                      </a: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 Lee. </a:t>
                      </a:r>
                      <a:r>
                        <a:rPr 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Tensorflow</a:t>
                      </a: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 seq2seq Implementation of Text Summarization. https://</a:t>
                      </a:r>
                      <a:r>
                        <a:rPr 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github.com</a:t>
                      </a: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/</a:t>
                      </a:r>
                      <a:r>
                        <a:rPr 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dongjun</a:t>
                      </a: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-Lee/text-summarization-</a:t>
                      </a:r>
                      <a:r>
                        <a:rPr 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tensorflow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[3] Abigail See, Peter J. Liu, Christopher D. Manning. 2017. Get To The Point: Summarization with Pointer-Generator Networks. Proceedings     of the 55th Annual Meeting of the Association for Computational Linguistics. P17-1099</a:t>
                      </a:r>
                    </a:p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6"/>
          <p:cNvGraphicFramePr/>
          <p:nvPr>
            <p:extLst>
              <p:ext uri="{D42A27DB-BD31-4B8C-83A1-F6EECF244321}">
                <p14:modId xmlns:p14="http://schemas.microsoft.com/office/powerpoint/2010/main" val="1306755531"/>
              </p:ext>
            </p:extLst>
          </p:nvPr>
        </p:nvGraphicFramePr>
        <p:xfrm>
          <a:off x="455760" y="2627340"/>
          <a:ext cx="15263278" cy="5057048"/>
        </p:xfrm>
        <a:graphic>
          <a:graphicData uri="http://schemas.openxmlformats.org/drawingml/2006/table">
            <a:tbl>
              <a:tblPr/>
              <a:tblGrid>
                <a:gridCol w="1526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5400" b="0" strike="noStrike" spc="-1" dirty="0">
                          <a:solidFill>
                            <a:schemeClr val="accent2"/>
                          </a:solidFill>
                          <a:latin typeface="DIN Alternate Bold"/>
                          <a:cs typeface="DIN Alternate Bold"/>
                        </a:rPr>
                        <a:t>Overview</a:t>
                      </a: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451">
                <a:tc>
                  <a:txBody>
                    <a:bodyPr/>
                    <a:lstStyle/>
                    <a:p>
                      <a:endParaRPr lang="en-US" dirty="0">
                        <a:latin typeface="DIN Alternate Bold"/>
                        <a:cs typeface="DIN Alternate Bold"/>
                      </a:endParaRPr>
                    </a:p>
                    <a:p>
                      <a:pPr marL="0">
                        <a:lnSpc>
                          <a:spcPct val="100000"/>
                        </a:lnSpc>
                        <a:spcAft>
                          <a:spcPts val="1500"/>
                        </a:spcAft>
                      </a:pPr>
                      <a:r>
                        <a:rPr lang="en-US" sz="3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• T</a:t>
                      </a:r>
                      <a:r>
                        <a:rPr lang="en-US" sz="32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ext summarization models may be specific to their training data.</a:t>
                      </a:r>
                    </a:p>
                    <a:p>
                      <a:pPr marL="0">
                        <a:lnSpc>
                          <a:spcPct val="100000"/>
                        </a:lnSpc>
                        <a:spcAft>
                          <a:spcPts val="1500"/>
                        </a:spcAft>
                      </a:pPr>
                      <a:r>
                        <a:rPr lang="en-US" sz="3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• Different text</a:t>
                      </a:r>
                      <a:r>
                        <a:rPr lang="en-US" sz="32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 domains may require different models [1].</a:t>
                      </a:r>
                    </a:p>
                    <a:p>
                      <a:pPr marL="277813" indent="-277813">
                        <a:lnSpc>
                          <a:spcPct val="100000"/>
                        </a:lnSpc>
                        <a:spcAft>
                          <a:spcPts val="1500"/>
                        </a:spcAft>
                      </a:pPr>
                      <a:r>
                        <a:rPr lang="en-US" sz="3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• Proposal: a system that combines multiple context-specific models. The model</a:t>
                      </a:r>
                      <a:r>
                        <a:rPr lang="en-US" sz="32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 used varies according to input text.</a:t>
                      </a:r>
                      <a:endParaRPr lang="en-US" sz="3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pPr marL="0">
                        <a:lnSpc>
                          <a:spcPct val="100000"/>
                        </a:lnSpc>
                        <a:spcAft>
                          <a:spcPts val="1500"/>
                        </a:spcAft>
                      </a:pPr>
                      <a:r>
                        <a:rPr lang="en-US" sz="3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• There are different genres of summaries</a:t>
                      </a:r>
                      <a:r>
                        <a:rPr lang="en-US" sz="32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 (e.g.: abstracts, synopses, TL;DRs)</a:t>
                      </a:r>
                      <a:endParaRPr lang="en-US" sz="36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988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CustomShape 8"/>
          <p:cNvSpPr/>
          <p:nvPr/>
        </p:nvSpPr>
        <p:spPr>
          <a:xfrm>
            <a:off x="510480" y="77784"/>
            <a:ext cx="31817160" cy="259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98280" rIns="98280" bIns="98280"/>
          <a:lstStyle/>
          <a:p>
            <a:pPr>
              <a:lnSpc>
                <a:spcPct val="100000"/>
              </a:lnSpc>
            </a:pPr>
            <a:r>
              <a:rPr lang="en-US" sz="8000" strike="noStrike" spc="-1" dirty="0">
                <a:solidFill>
                  <a:schemeClr val="accent2"/>
                </a:solidFill>
                <a:latin typeface="DIN Alternate Bold"/>
                <a:ea typeface="Arial"/>
                <a:cs typeface="DIN Alternate Bold"/>
              </a:rPr>
              <a:t>Context Specific Text Summarization Using seq2seq Model</a:t>
            </a:r>
            <a:endParaRPr lang="en-US" sz="8000" strike="noStrike" spc="-1" dirty="0">
              <a:solidFill>
                <a:schemeClr val="accent2"/>
              </a:solidFill>
              <a:latin typeface="DIN Alternate Bold"/>
              <a:cs typeface="DIN Alternate Bold"/>
            </a:endParaRPr>
          </a:p>
          <a:p>
            <a:r>
              <a:rPr lang="en-US" sz="3600" b="1" spc="-1" dirty="0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Simon Fraser University, 8888 University Dr., Burnaby, BC, Canada</a:t>
            </a:r>
            <a:endParaRPr lang="en-US" sz="3600" b="1" strike="noStrike" spc="-1" dirty="0">
              <a:solidFill>
                <a:schemeClr val="bg1">
                  <a:lumMod val="75000"/>
                </a:schemeClr>
              </a:solidFill>
              <a:latin typeface="DIN Alternate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3600" i="1" strike="noStrike" spc="-1" dirty="0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Chithra Bhat, Gustavo </a:t>
            </a:r>
            <a:r>
              <a:rPr lang="en-US" sz="3600" i="1" strike="noStrike" spc="-1" dirty="0" err="1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Felhberg</a:t>
            </a:r>
            <a:r>
              <a:rPr lang="en-US" sz="3600" i="1" strike="noStrike" spc="-1" dirty="0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, </a:t>
            </a:r>
            <a:r>
              <a:rPr lang="en-US" sz="3600" i="1" strike="noStrike" spc="-1" dirty="0" err="1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Heikal</a:t>
            </a:r>
            <a:r>
              <a:rPr lang="en-US" sz="3600" i="1" strike="noStrike" spc="-1" dirty="0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 </a:t>
            </a:r>
            <a:r>
              <a:rPr lang="en-US" sz="3600" i="1" strike="noStrike" spc="-1" dirty="0" err="1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Badrulhisham</a:t>
            </a:r>
            <a:r>
              <a:rPr lang="en-US" sz="3600" i="1" strike="noStrike" spc="-1" dirty="0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; {</a:t>
            </a:r>
            <a:r>
              <a:rPr lang="en-US" sz="3600" i="1" strike="noStrike" spc="-1" dirty="0" err="1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cbhat</a:t>
            </a:r>
            <a:r>
              <a:rPr lang="en-US" sz="3600" i="1" strike="noStrike" spc="-1" dirty="0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, </a:t>
            </a:r>
            <a:r>
              <a:rPr lang="en-US" sz="3600" i="1" strike="noStrike" spc="-1" dirty="0" err="1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gustavo_felhberg</a:t>
            </a:r>
            <a:r>
              <a:rPr lang="en-US" sz="3600" i="1" strike="noStrike" spc="-1" dirty="0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, </a:t>
            </a:r>
            <a:r>
              <a:rPr lang="en-US" sz="3600" i="1" strike="noStrike" spc="-1" dirty="0" err="1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heikal_badrulhisham</a:t>
            </a:r>
            <a:r>
              <a:rPr lang="en-US" sz="3600" i="1" strike="noStrike" spc="-1" dirty="0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}@</a:t>
            </a:r>
            <a:r>
              <a:rPr lang="en-US" sz="3600" i="1" strike="noStrike" spc="-1" dirty="0" err="1">
                <a:solidFill>
                  <a:schemeClr val="bg1">
                    <a:lumMod val="75000"/>
                  </a:schemeClr>
                </a:solidFill>
                <a:latin typeface="DIN Alternate"/>
                <a:ea typeface="Arial"/>
              </a:rPr>
              <a:t>sfu.ca</a:t>
            </a:r>
            <a:endParaRPr lang="en-US" sz="3600" i="1" strike="noStrike" spc="-1" dirty="0">
              <a:solidFill>
                <a:schemeClr val="bg1">
                  <a:lumMod val="75000"/>
                </a:schemeClr>
              </a:solidFill>
              <a:latin typeface="DIN Alternate"/>
              <a:ea typeface="Arial"/>
            </a:endParaRPr>
          </a:p>
          <a:p>
            <a:pPr>
              <a:lnSpc>
                <a:spcPct val="100000"/>
              </a:lnSpc>
            </a:pPr>
            <a:endParaRPr lang="en-US" sz="3600" i="1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5759" y="16138420"/>
            <a:ext cx="15263279" cy="12004265"/>
            <a:chOff x="455759" y="7511436"/>
            <a:chExt cx="15263279" cy="12004265"/>
          </a:xfrm>
        </p:grpSpPr>
        <p:graphicFrame>
          <p:nvGraphicFramePr>
            <p:cNvPr id="43" name="Table 5"/>
            <p:cNvGraphicFramePr/>
            <p:nvPr>
              <p:extLst>
                <p:ext uri="{D42A27DB-BD31-4B8C-83A1-F6EECF244321}">
                  <p14:modId xmlns:p14="http://schemas.microsoft.com/office/powerpoint/2010/main" val="3307938027"/>
                </p:ext>
              </p:extLst>
            </p:nvPr>
          </p:nvGraphicFramePr>
          <p:xfrm>
            <a:off x="455759" y="7511436"/>
            <a:ext cx="15263279" cy="12004264"/>
          </p:xfrm>
          <a:graphic>
            <a:graphicData uri="http://schemas.openxmlformats.org/drawingml/2006/table">
              <a:tbl>
                <a:tblPr/>
                <a:tblGrid>
                  <a:gridCol w="1526327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966614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5400" b="0" strike="noStrike" spc="-1" dirty="0">
                            <a:solidFill>
                              <a:schemeClr val="accent2"/>
                            </a:solidFill>
                            <a:latin typeface="DIN Alternate Bold"/>
                            <a:ea typeface="Arial"/>
                            <a:cs typeface="DIN Alternate Bold"/>
                          </a:rPr>
                          <a:t>Model Architecture</a:t>
                        </a:r>
                        <a:endParaRPr lang="en-US" sz="5400" b="0" strike="noStrike" spc="-1" dirty="0">
                          <a:solidFill>
                            <a:schemeClr val="accent2"/>
                          </a:solidFill>
                          <a:latin typeface="DIN Alternate Bold"/>
                          <a:cs typeface="DIN Alternate Bold"/>
                        </a:endParaRPr>
                      </a:p>
                    </a:txBody>
                    <a:tcPr marL="91080" marR="91080">
                      <a:lnL w="12700" cmpd="sng">
                        <a:noFill/>
                        <a:prstDash val="solid"/>
                      </a:lnL>
                      <a:lnR w="12700" cmpd="sng">
                        <a:noFill/>
                        <a:prstDash val="solid"/>
                      </a:lnR>
                      <a:lnT w="12700" cmpd="sng">
                        <a:noFill/>
                        <a:prstDash val="solid"/>
                      </a:lnT>
                      <a:lnB w="38100" cap="flat" cmpd="sng" algn="ctr">
                        <a:solidFill>
                          <a:srgbClr val="91022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18825">
                  <a:tc>
                    <a:txBody>
                      <a:bodyPr/>
                      <a:lstStyle/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endParaRPr lang="en-US" dirty="0">
                          <a:latin typeface="DIN Alternate Bold"/>
                          <a:cs typeface="DIN Alternate Bold"/>
                        </a:endParaRPr>
                      </a:p>
                      <a:p>
                        <a:pPr marL="457200" indent="-457200">
                          <a:spcAft>
                            <a:spcPts val="600"/>
                          </a:spcAft>
                          <a:buFont typeface="Arial" panose="020B0604020202020204" pitchFamily="34" charset="0"/>
                          <a:buChar char="•"/>
                        </a:pPr>
                        <a:r>
                          <a:rPr lang="en-US" sz="3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DIN Alternate Bold"/>
                            <a:cs typeface="DIN Alternate Bold"/>
                          </a:rPr>
                          <a:t>Word Embedding: GloVe</a:t>
                        </a:r>
                      </a:p>
                      <a:p>
                        <a:pPr marL="457200" indent="-457200">
                          <a:spcAft>
                            <a:spcPts val="600"/>
                          </a:spcAft>
                          <a:buFont typeface="Arial" panose="020B0604020202020204" pitchFamily="34" charset="0"/>
                          <a:buChar char="•"/>
                        </a:pPr>
                        <a:r>
                          <a:rPr lang="en-US" sz="3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DIN Alternate Bold"/>
                            <a:cs typeface="DIN Alternate Bold"/>
                          </a:rPr>
                          <a:t>Encoder and Decoder using LSTM</a:t>
                        </a:r>
                      </a:p>
                      <a:p>
                        <a:pPr marL="457200" indent="-457200">
                          <a:spcAft>
                            <a:spcPts val="600"/>
                          </a:spcAft>
                          <a:buFont typeface="Arial" panose="020B0604020202020204" pitchFamily="34" charset="0"/>
                          <a:buChar char="•"/>
                        </a:pPr>
                        <a:r>
                          <a:rPr lang="en-US" sz="3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DIN Alternate Bold"/>
                            <a:cs typeface="DIN Alternate Bold"/>
                          </a:rPr>
                          <a:t>Attention Mechanism: BahdanauAttention with weight normalization [2]</a:t>
                        </a:r>
                      </a:p>
                    </a:txBody>
                    <a:tcPr marL="91080" marR="91080">
                      <a:lnL w="12700" cmpd="sng">
                        <a:noFill/>
                        <a:prstDash val="solid"/>
                      </a:lnL>
                      <a:lnR w="12700" cmpd="sng">
                        <a:noFill/>
                        <a:prstDash val="solid"/>
                      </a:lnR>
                      <a:lnT w="38100" cap="flat" cmpd="sng" algn="ctr">
                        <a:solidFill>
                          <a:srgbClr val="91022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18825">
                  <a:tc>
                    <a:txBody>
                      <a:bodyPr/>
                      <a:lstStyle/>
                      <a:p>
                        <a:endParaRPr lang="en-US" sz="320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endParaRPr>
                      </a:p>
                    </a:txBody>
                    <a:tcPr marL="91080" marR="91080">
                      <a:lnL w="12700" cmpd="sng">
                        <a:noFill/>
                        <a:prstDash val="solid"/>
                      </a:lnL>
                      <a:lnR w="12700" cmpd="sng">
                        <a:noFill/>
                        <a:prstDash val="solid"/>
                      </a:lnR>
                      <a:lnT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noFill/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pic>
          <p:nvPicPr>
            <p:cNvPr id="48" name="Google Shape;64;p13"/>
            <p:cNvPicPr/>
            <p:nvPr/>
          </p:nvPicPr>
          <p:blipFill rotWithShape="1">
            <a:blip r:embed="rId2"/>
            <a:srcRect l="669" r="1027"/>
            <a:stretch/>
          </p:blipFill>
          <p:spPr>
            <a:xfrm>
              <a:off x="455760" y="10999541"/>
              <a:ext cx="15057720" cy="85161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9" name="Google Shape;65;p13"/>
          <p:cNvPicPr/>
          <p:nvPr/>
        </p:nvPicPr>
        <p:blipFill>
          <a:blip r:embed="rId3"/>
          <a:stretch/>
        </p:blipFill>
        <p:spPr>
          <a:xfrm>
            <a:off x="12936922" y="29248122"/>
            <a:ext cx="1172404" cy="1172404"/>
          </a:xfrm>
          <a:prstGeom prst="rect">
            <a:avLst/>
          </a:prstGeom>
          <a:ln>
            <a:noFill/>
          </a:ln>
        </p:spPr>
      </p:pic>
      <p:pic>
        <p:nvPicPr>
          <p:cNvPr id="50" name="Google Shape;66;p13"/>
          <p:cNvPicPr/>
          <p:nvPr/>
        </p:nvPicPr>
        <p:blipFill>
          <a:blip r:embed="rId4"/>
          <a:stretch/>
        </p:blipFill>
        <p:spPr>
          <a:xfrm>
            <a:off x="14312526" y="29248122"/>
            <a:ext cx="1406513" cy="1172404"/>
          </a:xfrm>
          <a:prstGeom prst="rect">
            <a:avLst/>
          </a:prstGeom>
          <a:ln>
            <a:noFill/>
          </a:ln>
        </p:spPr>
      </p:pic>
      <p:sp>
        <p:nvSpPr>
          <p:cNvPr id="52" name="CustomShape 10"/>
          <p:cNvSpPr/>
          <p:nvPr/>
        </p:nvSpPr>
        <p:spPr>
          <a:xfrm>
            <a:off x="-17101155" y="9677520"/>
            <a:ext cx="6896160" cy="9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98280" rIns="98280" bIns="98280"/>
          <a:lstStyle/>
          <a:p>
            <a:pPr algn="ctr">
              <a:lnSpc>
                <a:spcPct val="90000"/>
              </a:lnSpc>
              <a:spcBef>
                <a:spcPts val="1100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56" name="Google Shape;72;p13"/>
          <p:cNvPicPr/>
          <p:nvPr/>
        </p:nvPicPr>
        <p:blipFill>
          <a:blip r:embed="rId5"/>
          <a:stretch/>
        </p:blipFill>
        <p:spPr>
          <a:xfrm>
            <a:off x="8664840" y="10513760"/>
            <a:ext cx="6896160" cy="4135680"/>
          </a:xfrm>
          <a:prstGeom prst="rect">
            <a:avLst/>
          </a:prstGeom>
          <a:ln>
            <a:noFill/>
          </a:ln>
        </p:spPr>
      </p:pic>
      <p:pic>
        <p:nvPicPr>
          <p:cNvPr id="64" name="Google Shape;62;p13"/>
          <p:cNvPicPr/>
          <p:nvPr/>
        </p:nvPicPr>
        <p:blipFill>
          <a:blip r:embed="rId6"/>
          <a:srcRect b="11747"/>
          <a:stretch/>
        </p:blipFill>
        <p:spPr>
          <a:xfrm>
            <a:off x="29879640" y="407043"/>
            <a:ext cx="2448000" cy="1612440"/>
          </a:xfrm>
          <a:prstGeom prst="rect">
            <a:avLst/>
          </a:prstGeom>
          <a:ln>
            <a:noFill/>
          </a:ln>
        </p:spPr>
      </p:pic>
      <p:sp>
        <p:nvSpPr>
          <p:cNvPr id="65" name="Line 18"/>
          <p:cNvSpPr/>
          <p:nvPr/>
        </p:nvSpPr>
        <p:spPr>
          <a:xfrm>
            <a:off x="16449540" y="2627340"/>
            <a:ext cx="0" cy="40965278"/>
          </a:xfrm>
          <a:prstGeom prst="line">
            <a:avLst/>
          </a:prstGeom>
          <a:ln w="76200" cmpd="tri">
            <a:solidFill>
              <a:srgbClr val="CCCCCC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" name="Group 7"/>
          <p:cNvGrpSpPr/>
          <p:nvPr/>
        </p:nvGrpSpPr>
        <p:grpSpPr>
          <a:xfrm>
            <a:off x="624600" y="31290300"/>
            <a:ext cx="15094440" cy="10532761"/>
            <a:chOff x="624600" y="19777100"/>
            <a:chExt cx="15094440" cy="10532761"/>
          </a:xfrm>
        </p:grpSpPr>
        <p:graphicFrame>
          <p:nvGraphicFramePr>
            <p:cNvPr id="28" name="Table 7"/>
            <p:cNvGraphicFramePr/>
            <p:nvPr>
              <p:extLst>
                <p:ext uri="{D42A27DB-BD31-4B8C-83A1-F6EECF244321}">
                  <p14:modId xmlns:p14="http://schemas.microsoft.com/office/powerpoint/2010/main" val="3721757028"/>
                </p:ext>
              </p:extLst>
            </p:nvPr>
          </p:nvGraphicFramePr>
          <p:xfrm>
            <a:off x="624600" y="19777100"/>
            <a:ext cx="15094438" cy="10532761"/>
          </p:xfrm>
          <a:graphic>
            <a:graphicData uri="http://schemas.openxmlformats.org/drawingml/2006/table">
              <a:tbl>
                <a:tblPr/>
                <a:tblGrid>
                  <a:gridCol w="150944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886928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5400" b="0" strike="noStrike" spc="-1" dirty="0">
                            <a:solidFill>
                              <a:schemeClr val="accent2"/>
                            </a:solidFill>
                            <a:latin typeface="DIN Alternate"/>
                            <a:ea typeface="Arial"/>
                          </a:rPr>
                          <a:t>Context-based</a:t>
                        </a:r>
                        <a:r>
                          <a:rPr lang="en-US" sz="5400" b="0" strike="noStrike" spc="-1" baseline="0" dirty="0">
                            <a:solidFill>
                              <a:schemeClr val="accent2"/>
                            </a:solidFill>
                            <a:latin typeface="DIN Alternate"/>
                            <a:ea typeface="Arial"/>
                          </a:rPr>
                          <a:t> Model</a:t>
                        </a:r>
                        <a:r>
                          <a:rPr lang="en-US" sz="5400" b="0" strike="noStrike" spc="-1" dirty="0">
                            <a:solidFill>
                              <a:schemeClr val="accent2"/>
                            </a:solidFill>
                            <a:latin typeface="DIN Alternate"/>
                            <a:ea typeface="Arial"/>
                          </a:rPr>
                          <a:t> Selection</a:t>
                        </a:r>
                        <a:endParaRPr lang="en-US" sz="5400" b="0" strike="noStrike" spc="-1" dirty="0">
                          <a:solidFill>
                            <a:schemeClr val="accent2"/>
                          </a:solidFill>
                          <a:latin typeface="DIN Alternate"/>
                        </a:endParaRPr>
                      </a:p>
                    </a:txBody>
                    <a:tcPr marL="91080" marR="91080">
                      <a:lnL w="12700" cmpd="sng">
                        <a:noFill/>
                        <a:prstDash val="solid"/>
                      </a:lnL>
                      <a:lnR w="12700" cmpd="sng">
                        <a:noFill/>
                        <a:prstDash val="solid"/>
                      </a:lnR>
                      <a:lnT w="12700" cmpd="sng">
                        <a:noFill/>
                        <a:prstDash val="solid"/>
                      </a:lnT>
                      <a:lnB w="38100" cap="flat" cmpd="sng" algn="ctr">
                        <a:solidFill>
                          <a:srgbClr val="91022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618361">
                  <a:tc>
                    <a:txBody>
                      <a:bodyPr/>
                      <a:lstStyle/>
                      <a:p>
                        <a:endParaRPr lang="en-US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endParaRPr>
                      </a:p>
                      <a:p>
                        <a:r>
                          <a:rPr lang="en-US" sz="3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DIN Alternate Bold"/>
                            <a:cs typeface="DIN Alternate Bold"/>
                          </a:rPr>
                          <a:t>•</a:t>
                        </a:r>
                        <a:r>
                          <a:rPr lang="en-US" sz="3200" baseline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DIN Alternate Bold"/>
                            <a:cs typeface="DIN Alternate Bold"/>
                          </a:rPr>
                          <a:t> Model selection based on the input’s text similarity to the model’s training data.</a:t>
                        </a:r>
                        <a:endParaRPr lang="en-US" sz="3200" dirty="0">
                          <a:latin typeface="DIN Alternate Bold"/>
                          <a:cs typeface="DIN Alternate Bold"/>
                        </a:endParaRPr>
                      </a:p>
                    </a:txBody>
                    <a:tcPr marL="91080" marR="91080">
                      <a:lnL w="12700" cmpd="sng">
                        <a:noFill/>
                        <a:prstDash val="solid"/>
                      </a:lnL>
                      <a:lnR w="12700" cmpd="sng">
                        <a:noFill/>
                        <a:prstDash val="solid"/>
                      </a:lnR>
                      <a:lnT w="38100" cap="flat" cmpd="sng" algn="ctr">
                        <a:solidFill>
                          <a:srgbClr val="91022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noFill/>
                        <a:prstDash val="soli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pic>
          <p:nvPicPr>
            <p:cNvPr id="30" name="Google Shape;74;p13"/>
            <p:cNvPicPr/>
            <p:nvPr/>
          </p:nvPicPr>
          <p:blipFill>
            <a:blip r:embed="rId7"/>
            <a:stretch/>
          </p:blipFill>
          <p:spPr>
            <a:xfrm>
              <a:off x="624600" y="21987973"/>
              <a:ext cx="15094440" cy="8294416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33" name="Table 1"/>
          <p:cNvGraphicFramePr/>
          <p:nvPr>
            <p:extLst>
              <p:ext uri="{D42A27DB-BD31-4B8C-83A1-F6EECF244321}">
                <p14:modId xmlns:p14="http://schemas.microsoft.com/office/powerpoint/2010/main" val="3409872562"/>
              </p:ext>
            </p:extLst>
          </p:nvPr>
        </p:nvGraphicFramePr>
        <p:xfrm>
          <a:off x="17308628" y="16195572"/>
          <a:ext cx="15018435" cy="914400"/>
        </p:xfrm>
        <a:graphic>
          <a:graphicData uri="http://schemas.openxmlformats.org/drawingml/2006/table">
            <a:tbl>
              <a:tblPr/>
              <a:tblGrid>
                <a:gridCol w="1125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201">
                  <a:extLst>
                    <a:ext uri="{9D8B030D-6E8A-4147-A177-3AD203B41FA5}">
                      <a16:colId xmlns:a16="http://schemas.microsoft.com/office/drawing/2014/main" val="1205652765"/>
                    </a:ext>
                  </a:extLst>
                </a:gridCol>
              </a:tblGrid>
              <a:tr h="488288">
                <a:tc>
                  <a:txBody>
                    <a:bodyPr/>
                    <a:lstStyle/>
                    <a:p>
                      <a:r>
                        <a:rPr lang="en-US" sz="5400" b="0" strike="noStrike" spc="-1" dirty="0">
                          <a:solidFill>
                            <a:schemeClr val="accent2"/>
                          </a:solidFill>
                          <a:latin typeface="DIN Alternate"/>
                        </a:rPr>
                        <a:t>Results</a:t>
                      </a:r>
                      <a:endParaRPr lang="en-US" sz="5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5400" b="0" strike="noStrike" spc="-1" dirty="0">
                        <a:solidFill>
                          <a:schemeClr val="accent2"/>
                        </a:solidFill>
                        <a:latin typeface="DIN Alternate"/>
                      </a:endParaRPr>
                    </a:p>
                  </a:txBody>
                  <a:tcPr marL="91080" marR="9108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"/>
          <p:cNvGraphicFramePr/>
          <p:nvPr>
            <p:extLst>
              <p:ext uri="{D42A27DB-BD31-4B8C-83A1-F6EECF244321}">
                <p14:modId xmlns:p14="http://schemas.microsoft.com/office/powerpoint/2010/main" val="659928743"/>
              </p:ext>
            </p:extLst>
          </p:nvPr>
        </p:nvGraphicFramePr>
        <p:xfrm>
          <a:off x="17308058" y="2535900"/>
          <a:ext cx="15094440" cy="10238683"/>
        </p:xfrm>
        <a:graphic>
          <a:graphicData uri="http://schemas.openxmlformats.org/drawingml/2006/table">
            <a:tbl>
              <a:tblPr/>
              <a:tblGrid>
                <a:gridCol w="1509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8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5400" b="0" strike="noStrike" spc="-1" dirty="0">
                          <a:solidFill>
                            <a:schemeClr val="accent2"/>
                          </a:solidFill>
                          <a:latin typeface="DIN Alternate"/>
                        </a:rPr>
                        <a:t>Web App</a:t>
                      </a:r>
                      <a:r>
                        <a:rPr lang="en-US" sz="5400" b="0" strike="noStrike" spc="-1" baseline="0" dirty="0">
                          <a:solidFill>
                            <a:schemeClr val="accent2"/>
                          </a:solidFill>
                          <a:latin typeface="DIN Alternate"/>
                        </a:rPr>
                        <a:t> demonstration</a:t>
                      </a:r>
                      <a:endParaRPr lang="en-US" sz="5400" b="0" strike="noStrike" spc="-1" dirty="0">
                        <a:solidFill>
                          <a:schemeClr val="accent2"/>
                        </a:solidFill>
                        <a:latin typeface="DIN Alternate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" name="Google Shape;67;p13"/>
          <p:cNvPicPr/>
          <p:nvPr/>
        </p:nvPicPr>
        <p:blipFill>
          <a:blip r:embed="rId8"/>
          <a:stretch/>
        </p:blipFill>
        <p:spPr>
          <a:xfrm>
            <a:off x="28403306" y="14649440"/>
            <a:ext cx="3636360" cy="1422720"/>
          </a:xfrm>
          <a:prstGeom prst="rect">
            <a:avLst/>
          </a:prstGeom>
          <a:ln>
            <a:noFill/>
          </a:ln>
        </p:spPr>
      </p:pic>
      <p:pic>
        <p:nvPicPr>
          <p:cNvPr id="29" name="Google Shape;73;p13"/>
          <p:cNvPicPr/>
          <p:nvPr/>
        </p:nvPicPr>
        <p:blipFill>
          <a:blip r:embed="rId9"/>
          <a:stretch/>
        </p:blipFill>
        <p:spPr>
          <a:xfrm>
            <a:off x="12318479" y="41799433"/>
            <a:ext cx="3400560" cy="1215360"/>
          </a:xfrm>
          <a:prstGeom prst="rect">
            <a:avLst/>
          </a:prstGeom>
          <a:ln>
            <a:noFill/>
          </a:ln>
        </p:spPr>
      </p:pic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F5D74B66-1057-4F4E-9798-865741BD6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272581"/>
              </p:ext>
            </p:extLst>
          </p:nvPr>
        </p:nvGraphicFramePr>
        <p:xfrm>
          <a:off x="455759" y="8236690"/>
          <a:ext cx="15263280" cy="7364766"/>
        </p:xfrm>
        <a:graphic>
          <a:graphicData uri="http://schemas.openxmlformats.org/drawingml/2006/table">
            <a:tbl>
              <a:tblPr/>
              <a:tblGrid>
                <a:gridCol w="76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1640">
                  <a:extLst>
                    <a:ext uri="{9D8B030D-6E8A-4147-A177-3AD203B41FA5}">
                      <a16:colId xmlns:a16="http://schemas.microsoft.com/office/drawing/2014/main" val="3058954546"/>
                    </a:ext>
                  </a:extLst>
                </a:gridCol>
              </a:tblGrid>
              <a:tr h="778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5400" b="0" strike="noStrike" spc="-1" dirty="0">
                          <a:solidFill>
                            <a:schemeClr val="accent2"/>
                          </a:solidFill>
                          <a:latin typeface="DIN Alternate Bold"/>
                          <a:cs typeface="DIN Alternate Bold"/>
                        </a:rPr>
                        <a:t>Text Summarization</a:t>
                      </a: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5400" b="0" strike="noStrike" spc="-1" dirty="0">
                        <a:solidFill>
                          <a:srgbClr val="4BACC6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898">
                <a:tc>
                  <a:txBody>
                    <a:bodyPr/>
                    <a:lstStyle/>
                    <a:p>
                      <a:pPr algn="ctr"/>
                      <a:endParaRPr lang="en-US" sz="3200" b="1" strike="noStrike" spc="-1" dirty="0">
                        <a:solidFill>
                          <a:srgbClr val="000000"/>
                        </a:solidFill>
                        <a:latin typeface="DIN Alternate"/>
                        <a:ea typeface="Arial"/>
                      </a:endParaRPr>
                    </a:p>
                    <a:p>
                      <a:pPr algn="ctr"/>
                      <a:r>
                        <a:rPr lang="en-US" sz="3200" b="1" strike="noStrike" spc="-1" dirty="0">
                          <a:solidFill>
                            <a:srgbClr val="000000"/>
                          </a:solidFill>
                          <a:latin typeface="DIN Alternate"/>
                          <a:ea typeface="Arial"/>
                        </a:rPr>
                        <a:t>Extraction-Based</a:t>
                      </a:r>
                      <a:endParaRPr lang="en-US" sz="3200" dirty="0">
                        <a:latin typeface="DIN Alternate Bold"/>
                        <a:cs typeface="DIN Alternate Bold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strike="noStrike" spc="-1" dirty="0">
                        <a:solidFill>
                          <a:srgbClr val="000000"/>
                        </a:solidFill>
                        <a:latin typeface="DIN Alternate"/>
                        <a:ea typeface="Arial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spc="-1" dirty="0">
                          <a:solidFill>
                            <a:srgbClr val="000000"/>
                          </a:solidFill>
                          <a:latin typeface="DIN Alternate"/>
                          <a:ea typeface="Arial"/>
                        </a:rPr>
                        <a:t>Abstraction-based</a:t>
                      </a:r>
                      <a:endParaRPr lang="en-US" sz="3200" dirty="0">
                        <a:latin typeface="DIN Alternate Bold"/>
                        <a:cs typeface="DIN Alternate Bold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566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B90A461-3963-044A-B19B-D15FF8AC8D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3552" y="29473664"/>
            <a:ext cx="1892300" cy="71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798E09-F14B-4840-A4EB-D043C4621B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734" y="10513760"/>
            <a:ext cx="7176457" cy="4293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ACFA06-3A7E-204E-AA72-707B467D72D2}"/>
              </a:ext>
            </a:extLst>
          </p:cNvPr>
          <p:cNvSpPr txBox="1"/>
          <p:nvPr/>
        </p:nvSpPr>
        <p:spPr>
          <a:xfrm>
            <a:off x="510479" y="28460370"/>
            <a:ext cx="1500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IN Alternate Bold"/>
              </a:rPr>
              <a:t>Encoder-Decoder model for text summarization [3]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BE0F0EC7-5EE9-3742-9E72-3C54902BC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885920"/>
              </p:ext>
            </p:extLst>
          </p:nvPr>
        </p:nvGraphicFramePr>
        <p:xfrm>
          <a:off x="17308629" y="34932011"/>
          <a:ext cx="15018434" cy="4358640"/>
        </p:xfrm>
        <a:graphic>
          <a:graphicData uri="http://schemas.openxmlformats.org/drawingml/2006/table">
            <a:tbl>
              <a:tblPr/>
              <a:tblGrid>
                <a:gridCol w="15018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5400" b="0" strike="noStrike" spc="-1" dirty="0">
                          <a:solidFill>
                            <a:schemeClr val="accent2"/>
                          </a:solidFill>
                          <a:latin typeface="DIN Alternate"/>
                        </a:rPr>
                        <a:t>Future Work</a:t>
                      </a: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88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pPr marL="457200" marR="0" lvl="0" indent="-4572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Build models with specific formats of summary (paper titles, news headlines, legal contracts summary, etc.)</a:t>
                      </a:r>
                    </a:p>
                    <a:p>
                      <a:pPr marL="457200" marR="0" lvl="0" indent="-4572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Deploy models as a REST API to improve performance of predictions</a:t>
                      </a:r>
                    </a:p>
                    <a:p>
                      <a:pPr marL="457200" marR="0" lvl="0" indent="-4572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Compare predictions of multiple models and select summary with highest quality</a:t>
                      </a:r>
                    </a:p>
                    <a:p>
                      <a:pPr marL="457200" marR="0" lvl="0" indent="-4572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91080" marR="91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9102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Table 1">
            <a:extLst>
              <a:ext uri="{FF2B5EF4-FFF2-40B4-BE49-F238E27FC236}">
                <a16:creationId xmlns:a16="http://schemas.microsoft.com/office/drawing/2014/main" id="{549FA2E2-BFC3-B74C-9726-5A336F8F2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829995"/>
              </p:ext>
            </p:extLst>
          </p:nvPr>
        </p:nvGraphicFramePr>
        <p:xfrm>
          <a:off x="17308057" y="17610151"/>
          <a:ext cx="15019010" cy="15954499"/>
        </p:xfrm>
        <a:graphic>
          <a:graphicData uri="http://schemas.openxmlformats.org/drawingml/2006/table">
            <a:tbl>
              <a:tblPr/>
              <a:tblGrid>
                <a:gridCol w="359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742">
                  <a:extLst>
                    <a:ext uri="{9D8B030D-6E8A-4147-A177-3AD203B41FA5}">
                      <a16:colId xmlns:a16="http://schemas.microsoft.com/office/drawing/2014/main" val="2522129237"/>
                    </a:ext>
                  </a:extLst>
                </a:gridCol>
                <a:gridCol w="333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425">
                  <a:extLst>
                    <a:ext uri="{9D8B030D-6E8A-4147-A177-3AD203B41FA5}">
                      <a16:colId xmlns:a16="http://schemas.microsoft.com/office/drawing/2014/main" val="1205652765"/>
                    </a:ext>
                  </a:extLst>
                </a:gridCol>
                <a:gridCol w="2213866">
                  <a:extLst>
                    <a:ext uri="{9D8B030D-6E8A-4147-A177-3AD203B41FA5}">
                      <a16:colId xmlns:a16="http://schemas.microsoft.com/office/drawing/2014/main" val="1936086273"/>
                    </a:ext>
                  </a:extLst>
                </a:gridCol>
                <a:gridCol w="1932984">
                  <a:extLst>
                    <a:ext uri="{9D8B030D-6E8A-4147-A177-3AD203B41FA5}">
                      <a16:colId xmlns:a16="http://schemas.microsoft.com/office/drawing/2014/main" val="1715174302"/>
                    </a:ext>
                  </a:extLst>
                </a:gridCol>
              </a:tblGrid>
              <a:tr h="1059985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Article</a:t>
                      </a:r>
                    </a:p>
                  </a:txBody>
                  <a:tcPr marL="91080" marR="910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Model</a:t>
                      </a:r>
                    </a:p>
                  </a:txBody>
                  <a:tcPr marL="91080" marR="910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Summary</a:t>
                      </a:r>
                    </a:p>
                  </a:txBody>
                  <a:tcPr marL="91080" marR="910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ROUGE-1</a:t>
                      </a:r>
                    </a:p>
                  </a:txBody>
                  <a:tcPr marL="91080" marR="910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ROUGE-2</a:t>
                      </a:r>
                    </a:p>
                  </a:txBody>
                  <a:tcPr marL="91080" marR="910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ROUGE-L</a:t>
                      </a:r>
                    </a:p>
                  </a:txBody>
                  <a:tcPr marL="91080" marR="910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057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Arial"/>
                          <a:cs typeface="DIN Alternate Bold"/>
                        </a:rPr>
                        <a:t>Honduras braced for potential catastrophe Tuesday as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Arial"/>
                          <a:cs typeface="DIN Alternate Bold"/>
                        </a:rPr>
                        <a:t>hurricane Mitch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Arial"/>
                          <a:cs typeface="DIN Alternate Bold"/>
                        </a:rPr>
                        <a:t> roared through the northwest Caribbean, Churning up high waves and intense rain that sent coastal residents scurrying for safer ground.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CA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ea typeface="Arial"/>
                        <a:cs typeface="DIN Alternate Bold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400" b="1" i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ea typeface="Arial"/>
                        <a:cs typeface="DIN Alternate Bold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i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Arial"/>
                          <a:cs typeface="DIN Alternate Bold"/>
                        </a:rPr>
                        <a:t>Summary:</a:t>
                      </a:r>
                      <a:r>
                        <a:rPr lang="en-US" sz="2400" b="0" i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Arial"/>
                          <a:cs typeface="DIN Alternate Bold"/>
                        </a:rPr>
                        <a:t>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Arial"/>
                          <a:cs typeface="DIN Alternate Bold"/>
                        </a:rPr>
                        <a:t>Honduras, Belize, Mexico brace for category 5 Hurricane Mitch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pPr algn="l"/>
                      <a:endParaRPr lang="en-US" sz="2400" i="1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Gigaword</a:t>
                      </a:r>
                      <a:endParaRPr lang="en-US" sz="2400" i="0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Honduras braces for potential catastrophe</a:t>
                      </a:r>
                      <a:endParaRPr lang="en-US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0,11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0,20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0,14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</a:t>
                      </a:r>
                    </a:p>
                    <a:p>
                      <a:pPr algn="l"/>
                      <a:endParaRPr lang="en-US" sz="2400" i="0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0,12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0,11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0,20</a:t>
                      </a:r>
                    </a:p>
                    <a:p>
                      <a:pPr algn="l"/>
                      <a:endParaRPr lang="en-US" sz="2400" i="0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057">
                <a:tc vMerge="1">
                  <a:txBody>
                    <a:bodyPr/>
                    <a:lstStyle/>
                    <a:p>
                      <a:pPr algn="l"/>
                      <a:endParaRPr lang="en-US" sz="2400" i="1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CNN News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Hurricane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Jimena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downgraded to a tropical depression in the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Philippines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# storm is United States expected rise region</a:t>
                      </a:r>
                      <a:endParaRPr lang="en-US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0,11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0,05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0,07</a:t>
                      </a:r>
                    </a:p>
                    <a:p>
                      <a:pPr algn="l"/>
                      <a:endParaRPr lang="en-US" sz="2400" i="0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</a:t>
                      </a:r>
                    </a:p>
                    <a:p>
                      <a:pPr algn="l"/>
                      <a:endParaRPr lang="en-US" sz="2400" i="0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0,11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0,05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0,06</a:t>
                      </a:r>
                    </a:p>
                    <a:p>
                      <a:pPr algn="l"/>
                      <a:endParaRPr lang="en-US" sz="2400" i="0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7984"/>
                  </a:ext>
                </a:extLst>
              </a:tr>
              <a:tr h="2418057">
                <a:tc vMerge="1">
                  <a:txBody>
                    <a:bodyPr/>
                    <a:lstStyle/>
                    <a:p>
                      <a:pPr algn="l"/>
                      <a:endParaRPr lang="en-US" sz="2400" i="1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Daily Mail News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Als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travel to </a:t>
                      </a: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washington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dulles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# pm kick off</a:t>
                      </a:r>
                      <a:endParaRPr lang="en-US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860687"/>
                  </a:ext>
                </a:extLst>
              </a:tr>
              <a:tr h="2418057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Arial"/>
                          <a:cs typeface="DIN Alternate Bold"/>
                        </a:rPr>
                        <a:t>Zlatan </a:t>
                      </a: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Arial"/>
                          <a:cs typeface="DIN Alternate Bold"/>
                        </a:rPr>
                        <a:t>Ibrahimovic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Arial"/>
                          <a:cs typeface="DIN Alternate Bold"/>
                        </a:rPr>
                        <a:t>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Arial"/>
                          <a:cs typeface="DIN Alternate Bold"/>
                        </a:rPr>
                        <a:t>scored his third goal in as many games to continue his return to form and lift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Arial"/>
                          <a:cs typeface="DIN Alternate Bold"/>
                        </a:rPr>
                        <a:t>Barcelona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Arial"/>
                          <a:cs typeface="DIN Alternate Bold"/>
                        </a:rPr>
                        <a:t> to the top of </a:t>
                      </a: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Arial"/>
                          <a:cs typeface="DIN Alternate Bold"/>
                        </a:rPr>
                        <a:t>Spains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Arial"/>
                          <a:cs typeface="DIN Alternate Bold"/>
                        </a:rPr>
                        <a:t> La Liga on Saturday night. The Sweden striker was criticized after his scoring streak dried up in the first two months of this year.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CA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CA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CA" sz="2400" b="0" i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Summary: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Barcelona move three points clear of Real Madrid with victory at Mallorca. Sweden striker Zlatan </a:t>
                      </a: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Ibrahimovic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cs typeface="DIN Alternate Bold"/>
                        </a:rPr>
                        <a:t> nets winner for his third goal in a week. </a:t>
                      </a:r>
                      <a:endParaRPr lang="en-US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Gigaword</a:t>
                      </a:r>
                      <a:endParaRPr lang="en-US" sz="2400" i="0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Barca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striker &lt;</a:t>
                      </a: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unk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&gt; 's third goal</a:t>
                      </a:r>
                      <a:endParaRPr lang="en-US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0,12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0,50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0,19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0,04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0,20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0,07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0,12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0,50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0,13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998416"/>
                  </a:ext>
                </a:extLst>
              </a:tr>
              <a:tr h="2418057">
                <a:tc vMerge="1">
                  <a:txBody>
                    <a:bodyPr/>
                    <a:lstStyle/>
                    <a:p>
                      <a:pPr algn="l"/>
                      <a:endParaRPr lang="en-US" sz="2400" i="1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CNN News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Real Madrid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coach Jose Mourinho scores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twice as Barcelona beat #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Arsenal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at the </a:t>
                      </a: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Nou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Camp and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Gonzalo </a:t>
                      </a: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Higuain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are top of table</a:t>
                      </a:r>
                      <a:endParaRPr lang="en-US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0,20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0,22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0,21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0,04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0,05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0,04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0,12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0,13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0,12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141529"/>
                  </a:ext>
                </a:extLst>
              </a:tr>
              <a:tr h="2418057">
                <a:tc vMerge="1">
                  <a:txBody>
                    <a:bodyPr/>
                    <a:lstStyle/>
                    <a:p>
                      <a:pPr algn="l"/>
                      <a:endParaRPr lang="en-US" sz="2400" i="1" dirty="0">
                        <a:solidFill>
                          <a:srgbClr val="595959"/>
                        </a:solidFill>
                        <a:latin typeface="DIN Alternate Bold"/>
                        <a:cs typeface="DIN Alternate Bold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Daily Mail News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Atan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400" b="0" i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Ibrahimovic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scored twice as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PSG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beat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Getafe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at the 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00"/>
                          </a:highlight>
                          <a:latin typeface="DIN Alternate Bold"/>
                          <a:ea typeface="+mn-ea"/>
                          <a:cs typeface="+mn-cs"/>
                        </a:rPr>
                        <a:t>world cup</a:t>
                      </a:r>
                      <a:r>
                        <a:rPr lang="en-CA" sz="24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N Alternate Bold"/>
                          <a:ea typeface="+mn-ea"/>
                          <a:cs typeface="+mn-cs"/>
                        </a:rPr>
                        <a:t> # Zlatan winner for first time since</a:t>
                      </a:r>
                      <a:endParaRPr lang="en-US" sz="2400" b="0" i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DIN Alternate Bold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0,20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0,26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0,23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0,04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0,06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0,05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err="1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Prec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: 0,16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Recall: 0,21</a:t>
                      </a:r>
                    </a:p>
                    <a:p>
                      <a:pPr algn="l"/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F1:</a:t>
                      </a:r>
                      <a:r>
                        <a:rPr lang="en-US" sz="2400" i="0" dirty="0">
                          <a:solidFill>
                            <a:schemeClr val="bg1"/>
                          </a:solidFill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400" i="0" dirty="0">
                          <a:solidFill>
                            <a:srgbClr val="595959"/>
                          </a:solidFill>
                          <a:latin typeface="DIN Alternate Bold"/>
                          <a:cs typeface="DIN Alternate Bold"/>
                        </a:rPr>
                        <a:t>0,17</a:t>
                      </a:r>
                    </a:p>
                  </a:txBody>
                  <a:tcPr marL="137160" marR="137160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14734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B89AF21-9219-6243-9303-BFF0ECED5B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48090" y="3837500"/>
            <a:ext cx="10502081" cy="1084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704</Words>
  <Application>Microsoft Macintosh PowerPoint</Application>
  <PresentationFormat>Custom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DejaVu Sans</vt:lpstr>
      <vt:lpstr>DIN Alternate</vt:lpstr>
      <vt:lpstr>DIN Alternate Bold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Chithra Bhat</cp:lastModifiedBy>
  <cp:revision>45</cp:revision>
  <dcterms:modified xsi:type="dcterms:W3CDTF">2018-12-06T07:12:38Z</dcterms:modified>
  <dc:language>en-CA</dc:language>
</cp:coreProperties>
</file>