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5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66" r:id="rId30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58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4A7CDE-498D-1682-16E0-E65000B2E8A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056D5-EF50-DB1A-02C5-B823B6FDB7D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DF7CC-07B2-819E-46FC-901AF70F365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674F9-0C1D-B707-B0AA-B0919FECDA4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7DBAB5F-E06E-4C7E-8DA6-907FEB02F39C}" type="slidenum">
              <a:t>‹#›</a:t>
            </a:fld>
            <a:endParaRPr lang="en-IN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784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94145A-25A9-020A-EA6A-9449B4BE84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solidFill>
            <a:srgbClr val="C7243A"/>
          </a:solidFill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90D111-D0AC-F661-FAA3-D742A20667D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32A4E56-4D42-7F25-F1D6-743F98E3ECA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46F30-6E78-C4ED-D1A9-8CA0CC353E1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C5E97-4212-547F-68D3-8ADA1C11915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0139F-6925-DEA2-64C7-E801ED6ABB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3AF288A-6617-42B1-906E-7A3D3EA59E6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890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95CB9-00E7-71EC-EF5F-949FDC6769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7FC4BEC-8D1E-4B1D-BDDA-F83E99C577C0}" type="slidenum">
              <a:t>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5D7C91-A4AD-C94D-4F98-5F420B5AFD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FE7183-FC1C-9C91-2F46-D6FEFCA0A8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7C465-5FAA-BBE0-ADCE-BB6BF7509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4F662-D83F-FCE3-94CD-259FB9EAB0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54579E-9319-4956-BA8F-216B8317BF96}" type="slidenum">
              <a:t>10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5769D0-C8E4-120C-7E9B-15A0DF45D6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E61C1F-4353-D82A-B9EC-9DAE0D5B96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4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E15B3-1B01-8EBE-4C0E-6D677C2A0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9FB1B-C2FB-00EE-2D24-678D4B1E92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54579E-9319-4956-BA8F-216B8317BF96}" type="slidenum">
              <a:t>11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218954-703A-ED77-9770-37E3A3ACED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1D2385-F628-5953-9A8E-F564512DEB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151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D18CA-3D74-1484-F47A-2832B83FA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CC536-84A9-642E-4313-8283567F50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54579E-9319-4956-BA8F-216B8317BF96}" type="slidenum">
              <a:t>12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E7071C-76E6-91B1-2CF8-FB92E79A94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725DBB-5292-8838-853A-AE53706D52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156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41F48-EEE1-03F3-7AC1-D10202437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10BF0-1F9A-7238-C6AA-B1191DE50DC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54579E-9319-4956-BA8F-216B8317BF96}" type="slidenum">
              <a:t>13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21FE0E-5F8C-A50C-C4DB-EB8C30D590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E77A90-2E94-2DA4-3817-7A14771AB8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039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A2DEE-F06F-7569-6AB3-FC50DF4DD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9CFF4-FAB0-FE29-E6AE-A96C6A37DF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54579E-9319-4956-BA8F-216B8317BF96}" type="slidenum">
              <a:t>14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8547A5-C5AB-55C4-E037-019C9FF975B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4E4739-953B-21CB-9B8B-E565F441C1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89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EA481-D208-48D9-D7DB-C238AC33C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80CD9-2EF2-3965-A636-6FFEE78BF66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54579E-9319-4956-BA8F-216B8317BF96}" type="slidenum">
              <a:t>15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06939-4CD2-6E76-D768-65DC8FA514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31D9AE-993C-011E-FD1A-687A5CA84B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573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F0E37-00E9-055C-AEEC-09D770ECB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C48F7-FFCA-4F2C-2B72-EB54BE1F2C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54579E-9319-4956-BA8F-216B8317BF96}" type="slidenum">
              <a:t>16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02AFA2-3154-B32E-3FCF-134D5DF54C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F03DE2-49B2-3E68-ED51-65B902AF90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729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05A6A-8F80-B28B-1478-26478674D8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EAB41A-67D5-4E1C-8AF7-6B6E642405C0}" type="slidenum">
              <a:t>17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CF2EA6-A0BF-CF4E-5BD6-C62FA22804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16D3C0-3972-7C2C-F30B-59E0EB85F6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FD8B7-9E24-6E30-4032-2B1A40AEB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4C082-876D-3A14-FDB4-7ED063C136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EAB41A-67D5-4E1C-8AF7-6B6E642405C0}" type="slidenum">
              <a:t>18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5CBC0E-D5DE-D6CA-CB6C-27B774D8492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11702D-9B42-AF5F-3340-9E717A8462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796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94243-D346-6027-46A6-0ABD31B07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32AF5-F151-B233-A118-A737420296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EAB41A-67D5-4E1C-8AF7-6B6E642405C0}" type="slidenum">
              <a:t>19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FEBFED-ACBB-8F58-6EC3-F5C36AFEEB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C449E9-37CF-F7C9-221D-12B5B4FF8D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0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F2D92-90D0-3E55-51E6-162EF0129F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4C06DFA-D3D5-44AD-81F3-E6FEE5116E09}" type="slidenum">
              <a:t>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D33F46-B510-A529-7A93-F3E4BE5681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ED8F0F-F7AB-13DE-004A-D9990003A0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6423F-B229-6277-BC4E-D7854A5BF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7D713-32F6-D8F3-E45E-F335C63DD0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EAB41A-67D5-4E1C-8AF7-6B6E642405C0}" type="slidenum">
              <a:t>20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F26CCE-9994-30B8-8643-5BFB3925A6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4F280A-A04B-3DAF-3FDD-56F62E7FF4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400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9F5AC-1CD5-7F9F-EC16-A231AEF0C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B848A-8817-7054-2B25-6C4FB9C607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EAB41A-67D5-4E1C-8AF7-6B6E642405C0}" type="slidenum">
              <a:t>21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0F8E4F-1FE4-80F7-6776-0C74388F4C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335998-19F4-8EAE-9746-C738EF9002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82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F2EA0-2AC4-F60C-5E1C-0A4E3FD47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42DE5-8A30-1D66-7418-7BA2B96444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EAB41A-67D5-4E1C-8AF7-6B6E642405C0}" type="slidenum">
              <a:t>22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6025AA-CACE-6768-2C36-3D9CE49E8F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6DB466-C4F4-6E9D-5718-53CBAC15E2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180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62258-8B6D-D48C-82CB-223ADBECB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8E28D-BD18-7869-2039-5719540376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EAB41A-67D5-4E1C-8AF7-6B6E642405C0}" type="slidenum">
              <a:t>23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2A9C64-DD52-2E74-329F-DCBC27D669D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16464-223C-6D80-522B-5C917E9873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434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23AA8-0AB3-E3F5-6E51-D518B48F99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92F4560-9524-44EF-8570-94546829CD49}" type="slidenum">
              <a:t>28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4F893A-44ED-A2FA-A739-5821691AEC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538E07-559A-1BD8-F474-56AAABC8C0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D4269-C70B-DD30-6CC3-3D1035BDC72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6097066-28FA-4300-9738-96719AA31B33}" type="slidenum">
              <a:t>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8A88DF-4D14-BCC8-F319-8D254E0D60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D5A47C-8DBC-49B0-7D33-4C822A94AA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5B471-E69E-7E0C-9127-BBB6A93BC3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2753EA-73AE-4B80-A451-389A96BB5428}" type="slidenum">
              <a:t>4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9D6F7-379C-4A63-A42A-5565EA258E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56A956-CC49-C927-F46F-4666AEC837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BF46F-7098-E339-AD01-29E6CE497A6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1F92171-C4DA-4517-B2DB-47AF6C71B5AE}" type="slidenum">
              <a:t>5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CC1A9-0CD8-530F-FCB8-1E315661D3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15A821-3ED5-B0D5-EC7E-950FFB0D32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49FF5-4C8E-FFA1-8A5D-1908D6DD8B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07A9245-1440-4F7E-87EA-0CC68E88DEFC}" type="slidenum">
              <a:t>6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7E66A5-837B-364A-A12F-69426D95B7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6C00E0-A9D4-FE8F-454A-16B1DEA8E7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44A81-C4EA-A8A4-613B-20E287D71E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0A3E83C-26CF-48BD-8917-AD870B8C2D0C}" type="slidenum">
              <a:t>7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D2C981-A591-CC80-F79C-3192E1FC31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A27DE4-EEA7-A4D8-E34C-3485A1D113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A5E-E101-1DA9-1651-0F0396574C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54579E-9319-4956-BA8F-216B8317BF96}" type="slidenum">
              <a:t>8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F1D7BB-B7B3-8FA5-BFF5-F79563A363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D09D2E-4818-C983-9ABB-FBFD68ED88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4AD27-45BB-DB2D-C4A2-FDE1684FA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41BA1-82CC-BBC1-D744-AE5D36E680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54579E-9319-4956-BA8F-216B8317BF96}" type="slidenum">
              <a:t>9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F9087D-8B5E-B897-DFC0-0B57DB1C69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B1E5FF-9A44-57D8-298B-06D3653ED2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29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2418-464D-6567-E201-984473D9E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E9CF8-0728-9CD0-78CF-BBB458906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07BD-109F-755E-4EB2-10B94D2D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9BCCD-D9D8-6C37-DF97-E503C4DD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A0FE-3401-2708-FD26-8D7BDECC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BA4AC8-9A5A-402A-96CA-27DE0E53D26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91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611A-6C15-259E-5C7C-46CF9F85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7F9DC-AC6F-F73E-A924-F84CFF6D6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355A5-1BF4-E9EA-5893-4CE05399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76F24-D9BB-B5EE-D845-D0AB97DD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C210E-A965-C697-373E-A555006E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21C0AE-B185-41F5-89C8-C6B39425B73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0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617AB-AC6E-D864-ECF9-907C83BE3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04025" y="647700"/>
            <a:ext cx="2266950" cy="4248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530A0-F6EB-6EEA-C79D-6A5E3B189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647700"/>
            <a:ext cx="6651625" cy="4248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6838-3892-D760-DEC7-6E35C53E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1707F-59BE-20F5-28FB-AF41685D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93A0C-6A30-C2A7-BDA0-3FB43E08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05670D-A25F-4034-8370-C2B13120842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382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C231-622F-FDFB-5AF5-71C23B341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BDCE7-A980-C5CB-404B-35FFCDC37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68BE-C9DA-7E6A-A9BF-7A6D3979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042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CBAD-D6BA-64FF-E5C5-50ED2827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3D76B-57D0-EF25-6B81-DD7EDA84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7BB29-581D-802E-6045-20B7E739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561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3DBD-F95D-4089-CFC8-0BEE6BAC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C8300-9B6C-B27D-8643-D64DF30EA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CECDE-E596-B100-DE4E-5CEB58BC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833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ECC8-2861-326F-547F-C3286C9B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845C-E61E-5B59-E197-2183512E6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655763"/>
            <a:ext cx="4459287" cy="2959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9D1F5-CF48-D8B5-3020-CCD18A34F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655763"/>
            <a:ext cx="4460875" cy="2959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3C8A5-0A45-1105-E1DD-2E39E383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426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CF71-C565-FAC9-6E73-229247F7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E819-0627-4E00-5D52-B140F9331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C9D7D-00EB-B3F9-C7AE-4D76EAFB9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C17EF-B02F-8920-6699-6A3B525E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51A51-3CC9-0055-D035-5F91B2DF5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E0FF4-7444-C4E1-3ED4-7D921210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276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18BF-F4CB-8796-FB4F-CDAFD154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FB4D3-219E-8DF0-9384-FBE01DB0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978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23D6E-2AD0-C75D-2BE3-43A5E554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2405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7B75-D3C3-00C8-6B3A-698B5804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DC2D-3EC4-E8A0-7186-44D22395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45A25-57B2-C02A-8681-A3D525545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74284-2562-B0D5-0F91-11765B17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90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A761-8B4B-46B6-EE88-686FA840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7A6E5-13A3-123A-3211-8BBA84F3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4739C-E661-911B-5E2E-4D8F6594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24EC8-50D2-8CC6-5F4D-80F67336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C2AF7-3925-BAC7-11BB-5AE7787E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1ABF89-905E-4B86-AC4D-5AD2B3F8BCC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716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F6E1-92E3-9096-29B4-805CA6A0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8E366-4383-3865-0479-A01180F01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92D09-9CAC-BCCD-02CA-B315C888D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82B66-7DA0-FA6A-F835-A5436019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348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FB0F-A2D9-208B-4452-2329D147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DC36D-FA58-80E7-2E43-2F444DD4E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95BBC-1868-214A-9D2C-F9628C0D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615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ED5DE-5A5F-B5B9-4704-79EC9F8E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565150"/>
            <a:ext cx="2266950" cy="4049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39E5D-858D-E63D-7E83-3518C16E9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565150"/>
            <a:ext cx="6653212" cy="4049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81079-AD5F-C7A4-B25B-B32D1CFA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0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55F5-33E4-8465-2896-33706D29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A099D-4EF0-B818-1980-CDE0C9690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ED049-0B81-74FF-A99B-592735C6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BBE0F-DD06-5AAA-2FE0-D24C5147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F3F2D-3824-FC17-A575-7AB1E09B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53B2E2-9E88-47B7-862A-A6569BB5ABF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2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D5BF-0D5B-D2B7-B375-4B457393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E24A-0BD7-C7BB-9A94-4C337F25D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6350" y="3600450"/>
            <a:ext cx="2551113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059AE-2592-0AC1-66C8-D2E00086E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863" y="3600450"/>
            <a:ext cx="2551112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CED6D-7D15-70ED-7B34-10F2E852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45AF1-981C-172E-2AC7-A2F5A158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5E1C7-1E1B-0395-3BA4-A97EBF7E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AEA7B2-E61B-43D9-B132-AD44B863CF6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3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9EBF-AE90-A620-A650-F787323B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43654-4376-9CE5-86C6-32246B3D7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80E4A-995C-B988-BDF8-B5FAFBEE9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DAEDC-98D4-82E7-4A74-3C443547B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B39FE-2BC5-836B-653C-6894FCD16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3D884-7DE2-F498-AF1C-AA6AEF7A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76DBD-861F-1B67-18B8-141677FA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79AEA-A85D-D985-C224-410544EA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6EA8D9-ED39-4500-BBC2-E5ACB7B113A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20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1FE1-2F1D-4D46-9E52-2BD0B8F4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F1C37-80CB-68C1-F27B-AB954DE4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8EFEC-A426-FC8B-6E02-CB05E40F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22086-325F-3718-C409-5E54E2E4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61A1E1-6221-4A67-B3B5-138E62ABCC9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57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F1041-27F1-D97B-9212-7FF30260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3FA12-540B-3F13-0AEF-95C63A05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ACEC4-93FE-2659-BF45-963439B3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492E48-ADE4-4EDE-B36D-BE6A17DD8CF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702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86A4-EB6E-0A37-B927-666E29E6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9988-3F06-E2D8-731F-CC288DB9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BE3B2-65D4-8802-E4CD-BBC9A010D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02B37-C2E0-5C1E-4139-49298327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437CE-ACA9-0838-FAF9-EACECF71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28309-64F9-595A-DD12-593A2BB8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E87A53-FD77-48B3-A0E4-81A559F574B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7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636D-039C-47F0-8492-D20082C5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123CC-EFA4-ECCA-D63C-0B807E412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D9785-24C0-2976-2ED8-D11679A2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27189-3F4C-9F3B-6C30-A12EE95F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851A6-F556-C843-B1FF-EEDFE60D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6712D-8D1B-8894-2DFE-5C347F63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AFD2F9-77C8-416F-8B60-05B7D06482A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8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9B00FFE2-6DCE-583B-BA89-BC88EDE828D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104800"/>
            <a:ext cx="10080000" cy="5810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4C0FDAD-F977-7C51-D16E-E880E94407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tIns="0" rIns="0" bIns="0" anchor="ctr"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0E8E1-4D23-74D7-4DC5-4EF50F58CE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B79C8-B8D2-B532-F8F9-F35E74EE27C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6745F-8D02-9607-E900-6863950FAB3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21000" y="5271839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04213-EB22-C742-12DB-FF7D795319D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632000" y="5271839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8D71823-0218-427D-878A-E54F2D8DDC53}" type="slidenum">
              <a:t>‹#›</a:t>
            </a:fld>
            <a:endParaRPr lang="en-IN"/>
          </a:p>
        </p:txBody>
      </p:sp>
      <p:pic>
        <p:nvPicPr>
          <p:cNvPr id="8" name="">
            <a:extLst>
              <a:ext uri="{FF2B5EF4-FFF2-40B4-BE49-F238E27FC236}">
                <a16:creationId xmlns:a16="http://schemas.microsoft.com/office/drawing/2014/main" id="{9DDA5204-532F-262B-0D46-D6A6A64A8D13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324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0">
        <a:tabLst/>
        <a:defRPr lang="en-IN" sz="44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063"/>
        </a:spcAft>
        <a:tabLst/>
        <a:defRPr lang="en-IN" sz="24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87000341-BF33-5E7C-E147-3763BA7A6D5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612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>
            <a:extLst>
              <a:ext uri="{FF2B5EF4-FFF2-40B4-BE49-F238E27FC236}">
                <a16:creationId xmlns:a16="http://schemas.microsoft.com/office/drawing/2014/main" id="{BA8E7581-7428-354C-BC62-C8931D298E1B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6120" y="535716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D55ECFF6-935A-BCAE-2384-528608A275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E4E7C-1411-56FB-A661-EAEA0B2CB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655999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85B6F4-57D9-A558-1940-CC30DDD6DFF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07999" y="5400720"/>
            <a:ext cx="2240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378D3-6AEE-6F25-68B8-BAE1A7D6918D}"/>
              </a:ext>
            </a:extLst>
          </p:cNvPr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  <a:defRPr sz="1400"/>
            </a:pPr>
            <a:endParaRPr lang="en-IN" sz="1400"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7583D-D2E3-F0BC-093F-D03107FD3305}"/>
              </a:ext>
            </a:extLst>
          </p:cNvPr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  <a:defRPr sz="1400"/>
            </a:pPr>
            <a:endParaRPr lang="en-IN" sz="1400"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8064EC-19EB-0E4B-4C9C-9DF4623BF836}"/>
              </a:ext>
            </a:extLst>
          </p:cNvPr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  <a:defRPr sz="1400"/>
            </a:pPr>
            <a:fld id="{01A4AE72-75D0-4D72-A522-389F1B977325}" type="slidenum">
              <a:t>‹#›</a:t>
            </a:fld>
            <a:endParaRPr lang="en-IN" sz="1400"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hangingPunct="0">
        <a:tabLst/>
        <a:defRPr lang="en-IN" sz="4400" b="0" i="0" u="none" strike="noStrike" kern="1200" cap="none">
          <a:ln>
            <a:noFill/>
          </a:ln>
          <a:solidFill>
            <a:srgbClr val="C7243A"/>
          </a:solidFill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IN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89B4-947E-A104-89B3-FDAC72496F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20" y="648000"/>
            <a:ext cx="9071640" cy="2736000"/>
          </a:xfrm>
        </p:spPr>
        <p:txBody>
          <a:bodyPr vert="horz">
            <a:spAutoFit/>
          </a:bodyPr>
          <a:lstStyle/>
          <a:p>
            <a:pPr lvl="0"/>
            <a:r>
              <a:rPr lang="en-IN"/>
              <a:t>IOT IMPLEMENTATION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79A5E-EFC5-C631-6630-8A7C68ED6F4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t" anchorCtr="0">
            <a:spAutoFit/>
          </a:bodyPr>
          <a:lstStyle/>
          <a:p>
            <a:pPr lvl="0" algn="ctr"/>
            <a:r>
              <a:rPr lang="en-IN" sz="3200"/>
              <a:t>H Anandkumar Singh</a:t>
            </a:r>
          </a:p>
          <a:p>
            <a:pPr lvl="0" algn="ctr"/>
            <a:r>
              <a:rPr lang="en-IN" sz="3200"/>
              <a:t>Technical Specialist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17F38-E734-DE58-6AE2-29315EE02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0DBE-641E-1E37-8FCF-3318783791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00226"/>
            <a:ext cx="9071640" cy="677108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</a:pPr>
            <a:r>
              <a:rPr lang="en-IN" sz="4400" b="1" dirty="0">
                <a:latin typeface="Liberation Serif" pitchFamily="18"/>
              </a:rPr>
              <a:t>IoT Hardware and Development Kits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37E05-CFE2-6279-DDC9-5D51FC6C86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 vert="horz">
            <a:normAutofit fontScale="92500" lnSpcReduction="10000"/>
          </a:bodyPr>
          <a:lstStyle/>
          <a:p>
            <a:pPr>
              <a:lnSpc>
                <a:spcPct val="110000"/>
              </a:lnSpc>
              <a:spcAft>
                <a:spcPts val="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To build IoT solutions, you need hardware that includes sensors, actuators, and communication modules.</a:t>
            </a:r>
          </a:p>
          <a:p>
            <a:pPr>
              <a:lnSpc>
                <a:spcPct val="110000"/>
              </a:lnSpc>
              <a:spcAft>
                <a:spcPts val="0"/>
              </a:spcAft>
              <a:buNone/>
            </a:pPr>
            <a:r>
              <a:rPr lang="en-IN" sz="1600" b="1" kern="150" dirty="0">
                <a:effectLst/>
                <a:latin typeface="Liberation Serif"/>
              </a:rPr>
              <a:t>Examples: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Arduino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An open-source platform for creating IoT projects. It offers a variety of </a:t>
            </a: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Arduino boards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 and </a:t>
            </a: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sensor modules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 like temperature, humidity, and motion sensors.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Raspberry Pi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A low-cost, compact single-board computer used in many IoT projects. It supports GPIO (General Purpose Input/Output) pins for connecting sensors and actuators.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ESP8266 and ESP32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These are Wi-Fi enabled microcontrollers used in many IoT applications. The </a:t>
            </a: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ESP8266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 is often used for basic IoT devices, while the </a:t>
            </a: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ESP32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 has Bluetooth and Wi-Fi capabilities.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Adafruit Feather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A development board series that supports various sensors and modules. The Feather series is designed for low-power IoT applications.</a:t>
            </a:r>
            <a:endParaRPr lang="en-IN" sz="1800" b="1" dirty="0"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83514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41B74-ED11-A0C9-9863-4D83D807E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48F6-3DFC-127D-F9D9-B35DDE8B22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29736"/>
            <a:ext cx="9071640" cy="677108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</a:pPr>
            <a:r>
              <a:rPr lang="en-IN" sz="4400" b="1" dirty="0">
                <a:latin typeface="Liberation Serif" pitchFamily="18"/>
              </a:rPr>
              <a:t>IoT Communication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8677D-56F5-468E-B7D3-37E6009B08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006844"/>
            <a:ext cx="9071640" cy="4177155"/>
          </a:xfrm>
        </p:spPr>
        <p:txBody>
          <a:bodyPr vert="horz">
            <a:normAutofit fontScale="77500" lnSpcReduction="20000"/>
          </a:bodyPr>
          <a:lstStyle/>
          <a:p>
            <a:pPr>
              <a:lnSpc>
                <a:spcPct val="110000"/>
              </a:lnSpc>
              <a:spcAft>
                <a:spcPts val="70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Communication between devices is central to IoT, and there are various protocols used to exchange data.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600" b="1" kern="150" dirty="0">
                <a:effectLst/>
                <a:latin typeface="Liberation Serif"/>
              </a:rPr>
              <a:t>Examples:</a:t>
            </a:r>
          </a:p>
          <a:p>
            <a:pPr marL="342900" lvl="0" indent="-342900">
              <a:lnSpc>
                <a:spcPct val="11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MQTT (Message Queuing Telemetry Transport)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A lightweight, publish/subscribe messaging protocol used for efficient communication between IoT devices. It's widely used in IoT due to its low bandwidth and ease of implementation.</a:t>
            </a:r>
          </a:p>
          <a:p>
            <a:pPr marL="342900" lvl="0" indent="-342900">
              <a:lnSpc>
                <a:spcPct val="11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CoAP (Constrained Application Protocol)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Designed for low-power and resource-constrained devices. It is used in applications where devices communicate over the internet with minimal overhead.</a:t>
            </a:r>
          </a:p>
          <a:p>
            <a:pPr marL="342900" lvl="0" indent="-342900">
              <a:lnSpc>
                <a:spcPct val="11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HTTP/HTTPS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Though not as efficient for IoT in real-time applications, HTTP is still used for basic communication, especially for cloud-based IoT systems.</a:t>
            </a:r>
          </a:p>
          <a:p>
            <a:pPr marL="342900" lvl="0" indent="-342900">
              <a:lnSpc>
                <a:spcPct val="11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Bluetooth Low Energy (BLE)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A low-power wireless communication standard used for devices like wearables, home automation products, and healthcare sensors.</a:t>
            </a:r>
          </a:p>
          <a:p>
            <a:pPr marL="342900" lvl="0" indent="-342900">
              <a:lnSpc>
                <a:spcPct val="11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b="1" kern="150" dirty="0" err="1">
                <a:effectLst/>
                <a:latin typeface="OpenSymbol"/>
                <a:ea typeface="OpenSymbol"/>
                <a:cs typeface="OpenSymbol"/>
              </a:rPr>
              <a:t>LoRaWAN</a:t>
            </a: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 (Long Range Wide Area Network)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A low-power, wide-area network protocol for long-range communication, commonly used in agriculture, smart cities, and industrial IoT applications.</a:t>
            </a:r>
          </a:p>
          <a:p>
            <a:pPr marL="0" lvl="2" indent="0" hangingPunct="0">
              <a:lnSpc>
                <a:spcPct val="11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IN" sz="1400" b="1" dirty="0"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57927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8E0D3-CC00-0C2D-C9CE-E4265711E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6236-E158-7454-54B7-270A98920F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30124" y="336112"/>
            <a:ext cx="9071640" cy="553998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</a:pPr>
            <a:r>
              <a:rPr lang="en-IN" sz="3600" b="1" dirty="0">
                <a:latin typeface="Liberation Serif" pitchFamily="18"/>
              </a:rPr>
              <a:t>IoT Analytics and Data Visualization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E84BC-2A81-CAC4-7F53-B311A1AB7E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985345"/>
            <a:ext cx="9071640" cy="4198654"/>
          </a:xfrm>
        </p:spPr>
        <p:txBody>
          <a:bodyPr vert="horz"/>
          <a:lstStyle/>
          <a:p>
            <a:pPr>
              <a:spcAft>
                <a:spcPts val="700"/>
              </a:spcAft>
              <a:buNone/>
            </a:pPr>
            <a:r>
              <a:rPr lang="en-IN" sz="1400" kern="150" dirty="0">
                <a:effectLst/>
                <a:latin typeface="Liberation Serif"/>
                <a:ea typeface="Noto Serif CJK SC"/>
                <a:cs typeface="Lohit Devanagari"/>
              </a:rPr>
              <a:t>IoT solutions generate massive amounts of data that need to be </a:t>
            </a:r>
            <a:r>
              <a:rPr lang="en-IN" sz="1400" kern="150" dirty="0" err="1">
                <a:effectLst/>
                <a:latin typeface="Liberation Serif"/>
                <a:ea typeface="Noto Serif CJK SC"/>
                <a:cs typeface="Lohit Devanagari"/>
              </a:rPr>
              <a:t>analyzed</a:t>
            </a:r>
            <a:r>
              <a:rPr lang="en-IN" sz="1400" kern="150" dirty="0">
                <a:effectLst/>
                <a:latin typeface="Liberation Serif"/>
                <a:ea typeface="Noto Serif CJK SC"/>
                <a:cs typeface="Lohit Devanagari"/>
              </a:rPr>
              <a:t> and visualized for decision-making.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400" b="1" kern="150" dirty="0">
                <a:effectLst/>
                <a:latin typeface="Liberation Serif"/>
              </a:rPr>
              <a:t>Examples:</a:t>
            </a:r>
          </a:p>
          <a:p>
            <a:pPr marL="342900" lvl="0" indent="-342900"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400" b="1" kern="150" dirty="0">
                <a:effectLst/>
                <a:latin typeface="OpenSymbol"/>
                <a:ea typeface="OpenSymbol"/>
                <a:cs typeface="OpenSymbol"/>
              </a:rPr>
              <a:t>Power BI</a:t>
            </a:r>
            <a:r>
              <a:rPr lang="en-IN" sz="14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0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400" kern="150" dirty="0">
                <a:effectLst/>
                <a:latin typeface="OpenSymbol"/>
                <a:ea typeface="OpenSymbol"/>
                <a:cs typeface="OpenSymbol"/>
              </a:rPr>
              <a:t>A Microsoft tool for business analytics. It allows IoT data to be visualized in the form of interactive dashboards and reports.</a:t>
            </a:r>
          </a:p>
          <a:p>
            <a:pPr marL="342900" lvl="0" indent="-342900"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400" b="1" kern="150" dirty="0">
                <a:effectLst/>
                <a:latin typeface="OpenSymbol"/>
                <a:ea typeface="OpenSymbol"/>
                <a:cs typeface="OpenSymbol"/>
              </a:rPr>
              <a:t>Grafana</a:t>
            </a:r>
            <a:r>
              <a:rPr lang="en-IN" sz="14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0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400" kern="150" dirty="0">
                <a:effectLst/>
                <a:latin typeface="OpenSymbol"/>
                <a:ea typeface="OpenSymbol"/>
                <a:cs typeface="OpenSymbol"/>
              </a:rPr>
              <a:t>A popular open-source platform used to monitor and visualize data. It integrates with IoT platforms to display real-time data from IoT devices.</a:t>
            </a:r>
          </a:p>
          <a:p>
            <a:pPr marL="342900" lvl="0" indent="-342900"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400" b="1" kern="150" dirty="0">
                <a:effectLst/>
                <a:latin typeface="OpenSymbol"/>
                <a:ea typeface="OpenSymbol"/>
                <a:cs typeface="OpenSymbol"/>
              </a:rPr>
              <a:t>Kibana</a:t>
            </a:r>
            <a:r>
              <a:rPr lang="en-IN" sz="14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0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400" kern="150" dirty="0">
                <a:effectLst/>
                <a:latin typeface="OpenSymbol"/>
                <a:ea typeface="OpenSymbol"/>
                <a:cs typeface="OpenSymbol"/>
              </a:rPr>
              <a:t>Used with the </a:t>
            </a:r>
            <a:r>
              <a:rPr lang="en-IN" sz="1400" b="1" kern="150" dirty="0">
                <a:effectLst/>
                <a:latin typeface="OpenSymbol"/>
                <a:ea typeface="OpenSymbol"/>
                <a:cs typeface="OpenSymbol"/>
              </a:rPr>
              <a:t>Elasticsearch</a:t>
            </a:r>
            <a:r>
              <a:rPr lang="en-IN" sz="1400" kern="150" dirty="0">
                <a:effectLst/>
                <a:latin typeface="OpenSymbol"/>
                <a:ea typeface="OpenSymbol"/>
                <a:cs typeface="OpenSymbol"/>
              </a:rPr>
              <a:t> stack to </a:t>
            </a:r>
            <a:r>
              <a:rPr lang="en-IN" sz="1400" kern="150" dirty="0" err="1">
                <a:effectLst/>
                <a:latin typeface="OpenSymbol"/>
                <a:ea typeface="OpenSymbol"/>
                <a:cs typeface="OpenSymbol"/>
              </a:rPr>
              <a:t>analyze</a:t>
            </a:r>
            <a:r>
              <a:rPr lang="en-IN" sz="1400" kern="150" dirty="0">
                <a:effectLst/>
                <a:latin typeface="OpenSymbol"/>
                <a:ea typeface="OpenSymbol"/>
                <a:cs typeface="OpenSymbol"/>
              </a:rPr>
              <a:t> and visualize log and metric data. It's useful for IoT data management and monitoring.</a:t>
            </a:r>
          </a:p>
          <a:p>
            <a:pPr marL="342900" lvl="0" indent="-342900"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400" b="1" kern="150" dirty="0">
                <a:effectLst/>
                <a:latin typeface="OpenSymbol"/>
                <a:ea typeface="OpenSymbol"/>
                <a:cs typeface="OpenSymbol"/>
              </a:rPr>
              <a:t>Tableau</a:t>
            </a:r>
            <a:r>
              <a:rPr lang="en-IN" sz="14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00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400" kern="150" dirty="0">
                <a:effectLst/>
                <a:latin typeface="OpenSymbol"/>
                <a:ea typeface="OpenSymbol"/>
                <a:cs typeface="OpenSymbol"/>
              </a:rPr>
              <a:t>A widely used tool for visualizing and </a:t>
            </a:r>
            <a:r>
              <a:rPr lang="en-IN" sz="1400" kern="150" dirty="0" err="1">
                <a:effectLst/>
                <a:latin typeface="OpenSymbol"/>
                <a:ea typeface="OpenSymbol"/>
                <a:cs typeface="OpenSymbol"/>
              </a:rPr>
              <a:t>analyzing</a:t>
            </a:r>
            <a:r>
              <a:rPr lang="en-IN" sz="1400" kern="150" dirty="0">
                <a:effectLst/>
                <a:latin typeface="OpenSymbol"/>
                <a:ea typeface="OpenSymbol"/>
                <a:cs typeface="OpenSymbol"/>
              </a:rPr>
              <a:t> IoT data. It provides rich, interactive charts, graphs, and dashboards.</a:t>
            </a:r>
          </a:p>
          <a:p>
            <a:pPr marL="0" lvl="2" indent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IN" sz="1400" b="1" dirty="0"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50268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A46CB-4BAB-C760-84C7-34BBDB07C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1884-D1F8-EAE4-672A-ACBEEF2327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6088"/>
            <a:ext cx="9071640" cy="677108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</a:pPr>
            <a:r>
              <a:rPr lang="en-IN" sz="4400" b="1" dirty="0">
                <a:latin typeface="Liberation Serif" pitchFamily="18"/>
              </a:rPr>
              <a:t>IoT Device Management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A8811-79C7-18B8-7A56-E583CF5AD0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983196"/>
            <a:ext cx="9071640" cy="4200803"/>
          </a:xfrm>
        </p:spPr>
        <p:txBody>
          <a:bodyPr vert="horz">
            <a:norm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Device management is crucial for large-scale IoT deployments, as it involves monitoring device health, software updates, and security.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600" b="1" kern="150" dirty="0">
                <a:effectLst/>
                <a:latin typeface="Liberation Serif"/>
              </a:rPr>
              <a:t>Examples: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b="1" kern="150" dirty="0" err="1">
                <a:effectLst/>
                <a:latin typeface="OpenSymbol"/>
                <a:ea typeface="OpenSymbol"/>
                <a:cs typeface="OpenSymbol"/>
              </a:rPr>
              <a:t>Losant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A comprehensive IoT platform for building applications that includes device management, real-time data collection, and analytics. It simplifies managing large IoT networks.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AWS IoT Device Management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Amazon's service that allows users to manage IoT devices, perform remote diagnostics, push software updates, and ensure device security.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b="1" kern="150" dirty="0">
                <a:effectLst/>
                <a:latin typeface="OpenSymbol"/>
                <a:ea typeface="OpenSymbol"/>
                <a:cs typeface="OpenSymbol"/>
              </a:rPr>
              <a:t>Particle</a:t>
            </a:r>
            <a:r>
              <a:rPr lang="en-IN" sz="16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>
              <a:buNone/>
            </a:pPr>
            <a:r>
              <a:rPr lang="en-IN" sz="1600" dirty="0">
                <a:effectLst/>
                <a:latin typeface="Liberation Serif"/>
                <a:ea typeface="Noto Serif CJK SC"/>
                <a:cs typeface="Lohit Devanagari"/>
              </a:rPr>
              <a:t>An IoT platform that provides end-to-end solutions, including device management and cloud integration. Particle offers hardware, software, and cloud tools to develop IoT applications.</a:t>
            </a:r>
            <a:endParaRPr lang="en-IN" sz="1800" b="1" dirty="0"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696633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D57C3-F80F-A898-9511-21EEFC6E3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0027-D821-7814-C67D-3B10A1B22F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77033"/>
            <a:ext cx="9071640" cy="677108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</a:pPr>
            <a:r>
              <a:rPr lang="en-IN" sz="4400" b="1" dirty="0">
                <a:latin typeface="Liberation Serif" pitchFamily="18"/>
              </a:rPr>
              <a:t>IoT Security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AB08B-64EE-03E1-DB04-93B739642C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054141"/>
            <a:ext cx="9071640" cy="4129858"/>
          </a:xfrm>
        </p:spPr>
        <p:txBody>
          <a:bodyPr vert="horz"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IoT security is a critical aspect of any IoT solution to protect devices, networks, and the data they generate.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800" b="1" kern="150" dirty="0">
                <a:effectLst/>
                <a:latin typeface="Liberation Serif"/>
              </a:rPr>
              <a:t>Examples: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b="1" kern="150" dirty="0">
                <a:effectLst/>
                <a:latin typeface="OpenSymbol"/>
                <a:ea typeface="OpenSymbol"/>
                <a:cs typeface="OpenSymbol"/>
              </a:rPr>
              <a:t>Cisco IoT Security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A suite of IoT security products that protect IoT devices and networks against cyber threats. It offers network security, data protection, and device authentication.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b="1" kern="150" dirty="0">
                <a:effectLst/>
                <a:latin typeface="OpenSymbol"/>
                <a:ea typeface="OpenSymbol"/>
                <a:cs typeface="OpenSymbol"/>
              </a:rPr>
              <a:t>Armis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An IoT security platform that provides visibility into unmanaged devices and protects IoT and other devices from cyber threats.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b="1" kern="150" dirty="0">
                <a:effectLst/>
                <a:latin typeface="OpenSymbol"/>
                <a:ea typeface="OpenSymbol"/>
                <a:cs typeface="OpenSymbol"/>
              </a:rPr>
              <a:t>Trend Micro IoT Security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An IoT security tool that provides endpoint protection and secure connectivity for IoT devices and networks.</a:t>
            </a:r>
          </a:p>
        </p:txBody>
      </p:sp>
    </p:spTree>
    <p:extLst>
      <p:ext uri="{BB962C8B-B14F-4D97-AF65-F5344CB8AC3E}">
        <p14:creationId xmlns:p14="http://schemas.microsoft.com/office/powerpoint/2010/main" val="1127838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96EE-65F4-999A-0067-7DC100350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D254-5D58-8483-F2C2-C114199859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77032"/>
            <a:ext cx="9071640" cy="677108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</a:pPr>
            <a:r>
              <a:rPr lang="en-IN" sz="4400" b="1" dirty="0">
                <a:latin typeface="Liberation Serif" pitchFamily="18"/>
              </a:rPr>
              <a:t>Cloud IoT Platforms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69F56-B933-2641-DC39-501099BB75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985345"/>
            <a:ext cx="9071640" cy="4198654"/>
          </a:xfrm>
        </p:spPr>
        <p:txBody>
          <a:bodyPr vert="horz"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Cloud platforms are essential for managing, storing, and analysing data from IoT devices.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800" b="1" kern="150" dirty="0">
                <a:effectLst/>
                <a:latin typeface="Liberation Serif"/>
              </a:rPr>
              <a:t>Examples: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b="1" kern="150" dirty="0">
                <a:effectLst/>
                <a:latin typeface="OpenSymbol"/>
                <a:ea typeface="OpenSymbol"/>
                <a:cs typeface="OpenSymbol"/>
              </a:rPr>
              <a:t>AWS IoT Core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A fully managed cloud service provided by Amazon Web Services to connect IoT devices to the cloud, process and store data, and integrate with other AWS services.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b="1" kern="150" dirty="0">
                <a:effectLst/>
                <a:latin typeface="OpenSymbol"/>
                <a:ea typeface="OpenSymbol"/>
                <a:cs typeface="OpenSymbol"/>
              </a:rPr>
              <a:t>Google Cloud IoT Core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A fully managed service from Google to securely connect, manage, and ingest data from IoT devices for analysis and integration with machine learning services.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b="1" kern="150" dirty="0">
                <a:effectLst/>
                <a:latin typeface="OpenSymbol"/>
                <a:ea typeface="OpenSymbol"/>
                <a:cs typeface="OpenSymbol"/>
              </a:rPr>
              <a:t>IBM Watson IoT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IBM’s cloud platform for connecting IoT devices, processing data, and using artificial intelligence (AI) and machine learning (ML) for insights.</a:t>
            </a:r>
          </a:p>
        </p:txBody>
      </p:sp>
    </p:spTree>
    <p:extLst>
      <p:ext uri="{BB962C8B-B14F-4D97-AF65-F5344CB8AC3E}">
        <p14:creationId xmlns:p14="http://schemas.microsoft.com/office/powerpoint/2010/main" val="826050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C1868-701D-C8DA-2BD2-C3A7CBD5A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CFB0-9E2A-78D0-11E6-792370C492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84915"/>
            <a:ext cx="9071640" cy="677108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</a:pPr>
            <a:r>
              <a:rPr lang="en-IN" sz="4400" b="1" dirty="0">
                <a:latin typeface="Liberation Serif" pitchFamily="18"/>
              </a:rPr>
              <a:t>Edge Computing Tools for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2A68B-9EEB-4223-2A71-6371EF39C2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66648"/>
            <a:ext cx="9071640" cy="4017351"/>
          </a:xfrm>
        </p:spPr>
        <p:txBody>
          <a:bodyPr vert="horz">
            <a:norm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Edge computing brings computation and data storage closer to the location where it is needed, improving response time and saving bandwidth.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800" b="1" kern="150" dirty="0">
                <a:effectLst/>
                <a:latin typeface="Liberation Serif"/>
              </a:rPr>
              <a:t>Examples: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b="1" kern="150" dirty="0">
                <a:effectLst/>
                <a:latin typeface="OpenSymbol"/>
                <a:ea typeface="OpenSymbol"/>
                <a:cs typeface="OpenSymbol"/>
              </a:rPr>
              <a:t>Microsoft Azure IoT Edge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An edge computing service that extends Azure IoT services to local devices, enabling real-time processing of IoT data.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b="1" kern="150" dirty="0" err="1">
                <a:effectLst/>
                <a:latin typeface="OpenSymbol"/>
                <a:ea typeface="OpenSymbol"/>
                <a:cs typeface="OpenSymbol"/>
              </a:rPr>
              <a:t>EdgeX</a:t>
            </a:r>
            <a:r>
              <a:rPr lang="en-IN" sz="1800" b="1" kern="150" dirty="0">
                <a:effectLst/>
                <a:latin typeface="OpenSymbol"/>
                <a:ea typeface="OpenSymbol"/>
                <a:cs typeface="OpenSymbol"/>
              </a:rPr>
              <a:t> Foundry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742950" lvl="1" indent="-285750">
              <a:lnSpc>
                <a:spcPct val="115000"/>
              </a:lnSpc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An open-source platform for edge computing in IoT, designed to enable the development of IoT edge solutions.</a:t>
            </a:r>
          </a:p>
        </p:txBody>
      </p:sp>
    </p:spTree>
    <p:extLst>
      <p:ext uri="{BB962C8B-B14F-4D97-AF65-F5344CB8AC3E}">
        <p14:creationId xmlns:p14="http://schemas.microsoft.com/office/powerpoint/2010/main" val="66656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ACA2-BF1F-DD1C-0D0A-601B4AFED6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67643"/>
            <a:ext cx="9071640" cy="553998"/>
          </a:xfrm>
        </p:spPr>
        <p:txBody>
          <a:bodyPr vert="horz">
            <a:spAutoFit/>
          </a:bodyPr>
          <a:lstStyle/>
          <a:p>
            <a:pPr lvl="0"/>
            <a:r>
              <a:rPr lang="en-IN" sz="3600" dirty="0"/>
              <a:t>Developing Application through IOT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AE106-9810-E62E-090A-FBCD4A160D4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03586"/>
            <a:ext cx="9071640" cy="4080413"/>
          </a:xfrm>
        </p:spPr>
        <p:txBody>
          <a:bodyPr vert="horz">
            <a:normAutofit lnSpcReduction="10000"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US" sz="1800" b="1" dirty="0">
                <a:latin typeface="Liberation Serif" pitchFamily="18"/>
              </a:rPr>
              <a:t>Step-1 : </a:t>
            </a:r>
            <a:r>
              <a:rPr lang="en-IN" sz="1800" dirty="0">
                <a:effectLst/>
                <a:latin typeface="Liberation Serif"/>
                <a:ea typeface="Noto Serif CJK SC"/>
                <a:cs typeface="Lohit Devanagari"/>
              </a:rPr>
              <a:t>Define the IoT Application Use Case</a:t>
            </a:r>
            <a:endParaRPr lang="en-IN" sz="1800" b="1" dirty="0">
              <a:latin typeface="Liberation Serif"/>
            </a:endParaRP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1800" b="1" dirty="0">
                <a:latin typeface="Liberation Serif"/>
              </a:rPr>
              <a:t>Step-2: </a:t>
            </a:r>
            <a:r>
              <a:rPr lang="en-IN" sz="1800" dirty="0">
                <a:effectLst/>
                <a:latin typeface="Liberation Serif"/>
                <a:ea typeface="Noto Serif CJK SC"/>
                <a:cs typeface="Lohit Devanagari"/>
              </a:rPr>
              <a:t>Choose the IoT Hardware (Sensors &amp; Actuators)</a:t>
            </a:r>
            <a:endParaRPr lang="en-IN" sz="1800" b="1" dirty="0">
              <a:effectLst/>
              <a:latin typeface="Liberation Serif"/>
              <a:ea typeface="Noto Serif CJK SC"/>
              <a:cs typeface="Lohit Devanagari"/>
            </a:endParaRP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1800" b="1" dirty="0">
                <a:latin typeface="Liberation Serif"/>
              </a:rPr>
              <a:t>Step-3: </a:t>
            </a:r>
            <a:r>
              <a:rPr lang="en-IN" sz="1800" dirty="0">
                <a:effectLst/>
                <a:latin typeface="Liberation Serif"/>
                <a:ea typeface="Noto Serif CJK SC"/>
                <a:cs typeface="Lohit Devanagari"/>
              </a:rPr>
              <a:t>Set Up Development Environment</a:t>
            </a:r>
            <a:endParaRPr lang="en-IN" sz="1800" b="1" dirty="0">
              <a:latin typeface="Liberation Serif"/>
              <a:ea typeface="Noto Serif CJK SC"/>
              <a:cs typeface="Lohit Devanagari"/>
            </a:endParaRP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1800" b="1" dirty="0">
                <a:latin typeface="Liberation Serif"/>
              </a:rPr>
              <a:t>Step-4: </a:t>
            </a:r>
            <a:r>
              <a:rPr lang="en-IN" sz="1800" dirty="0">
                <a:effectLst/>
                <a:latin typeface="Liberation Serif"/>
                <a:ea typeface="Noto Serif CJK SC"/>
                <a:cs typeface="Lohit Devanagari"/>
              </a:rPr>
              <a:t>Connect Sensors to Hardware</a:t>
            </a:r>
            <a:endParaRPr lang="en-IN" sz="1800" b="1" dirty="0">
              <a:effectLst/>
              <a:latin typeface="Liberation Serif"/>
              <a:ea typeface="Noto Serif CJK SC"/>
              <a:cs typeface="Lohit Devanagari"/>
            </a:endParaRP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1800" b="1" dirty="0">
                <a:latin typeface="Liberation Serif"/>
              </a:rPr>
              <a:t>Step-5: </a:t>
            </a:r>
            <a:r>
              <a:rPr lang="en-IN" sz="1800" dirty="0">
                <a:effectLst/>
                <a:latin typeface="Liberation Serif"/>
                <a:ea typeface="Noto Serif CJK SC"/>
                <a:cs typeface="Lohit Devanagari"/>
              </a:rPr>
              <a:t>Write the Code for Data Collection</a:t>
            </a:r>
            <a:endParaRPr lang="en-IN" sz="1800" b="1" dirty="0">
              <a:latin typeface="Liberation Serif"/>
              <a:ea typeface="Noto Serif CJK SC"/>
              <a:cs typeface="Lohit Devanagari"/>
            </a:endParaRP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1800" b="1" dirty="0">
                <a:latin typeface="Liberation Serif"/>
              </a:rPr>
              <a:t>Step-6: Communication protocol for Sending Data from Device to Cloud or From Cloud to Device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1800" b="1" dirty="0">
                <a:latin typeface="Liberation Serif"/>
              </a:rPr>
              <a:t>Step-7: </a:t>
            </a:r>
            <a:r>
              <a:rPr lang="en-IN" sz="1800" dirty="0">
                <a:effectLst/>
                <a:latin typeface="Liberation Serif"/>
                <a:ea typeface="Noto Serif CJK SC"/>
                <a:cs typeface="Lohit Devanagari"/>
              </a:rPr>
              <a:t>Set Up Cloud Platform for Data Storage and Analysis</a:t>
            </a:r>
            <a:endParaRPr lang="en-IN" sz="1800" b="1" dirty="0">
              <a:effectLst/>
              <a:latin typeface="Liberation Serif"/>
              <a:ea typeface="Noto Serif CJK SC"/>
              <a:cs typeface="Lohit Devanagari"/>
            </a:endParaRP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1800" b="1" dirty="0">
                <a:latin typeface="Liberation Serif"/>
              </a:rPr>
              <a:t>Step-8: </a:t>
            </a:r>
            <a:r>
              <a:rPr lang="en-IN" sz="1800" dirty="0">
                <a:effectLst/>
                <a:latin typeface="Liberation Serif"/>
                <a:ea typeface="Noto Serif CJK SC"/>
                <a:cs typeface="Lohit Devanagari"/>
              </a:rPr>
              <a:t>Visualize and </a:t>
            </a:r>
            <a:r>
              <a:rPr lang="en-IN" sz="1800" dirty="0" err="1">
                <a:effectLst/>
                <a:latin typeface="Liberation Serif"/>
                <a:ea typeface="Noto Serif CJK SC"/>
                <a:cs typeface="Lohit Devanagari"/>
              </a:rPr>
              <a:t>Analyze</a:t>
            </a:r>
            <a:r>
              <a:rPr lang="en-IN" sz="1800" dirty="0">
                <a:effectLst/>
                <a:latin typeface="Liberation Serif"/>
                <a:ea typeface="Noto Serif CJK SC"/>
                <a:cs typeface="Lohit Devanagari"/>
              </a:rPr>
              <a:t> the Data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US" sz="1800" b="1" dirty="0">
                <a:latin typeface="Liberation Serif" pitchFamily="18"/>
              </a:rPr>
              <a:t>Step-9: </a:t>
            </a:r>
            <a:r>
              <a:rPr lang="en-IN" sz="1800" dirty="0">
                <a:effectLst/>
                <a:latin typeface="Liberation Serif"/>
                <a:ea typeface="Noto Serif CJK SC"/>
                <a:cs typeface="Lohit Devanagari"/>
              </a:rPr>
              <a:t>Secure Your IoT Application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US" sz="1800" b="1" dirty="0">
                <a:latin typeface="Liberation Serif" pitchFamily="18"/>
              </a:rPr>
              <a:t>Step-10: </a:t>
            </a: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Add Additional Features (Optional)</a:t>
            </a:r>
            <a:endParaRPr lang="en-IN" sz="1800" b="1" dirty="0">
              <a:latin typeface="Liberation Serif" pitchFamily="1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3FED3-EF75-F3CB-71D1-FECA96F6B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4CE0-5F31-7E3D-0A30-6575337F619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67643"/>
            <a:ext cx="9071640" cy="553998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US" sz="3600" b="1" dirty="0">
                <a:latin typeface="Liberation Serif" pitchFamily="18"/>
              </a:rPr>
              <a:t>Step-1 : </a:t>
            </a:r>
            <a:r>
              <a:rPr lang="en-IN" sz="3600" dirty="0">
                <a:effectLst/>
                <a:latin typeface="Liberation Serif"/>
                <a:ea typeface="Noto Serif CJK SC"/>
                <a:cs typeface="Lohit Devanagari"/>
              </a:rPr>
              <a:t>Define the IoT Application Use Case</a:t>
            </a:r>
            <a:endParaRPr lang="en-IN" sz="3600" b="1" dirty="0">
              <a:latin typeface="Liberation Serif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BE933-40B0-DAC1-046C-62DF27188C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03586"/>
            <a:ext cx="9071640" cy="4080413"/>
          </a:xfrm>
        </p:spPr>
        <p:txBody>
          <a:bodyPr vert="horz">
            <a:norm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Noto Serif CJK SC"/>
                <a:cs typeface="Lohit Devanagari"/>
              </a:rPr>
              <a:t>Let’s say you're building a temperature and humidity monitoring system using IoT devices. The application will: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Noto Serif CJK SC"/>
                <a:cs typeface="Lohit Devanagari"/>
              </a:rPr>
              <a:t>    1. Collect data from a sensor (e.g., temperature and humidity sensor).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Noto Serif CJK SC"/>
                <a:cs typeface="Lohit Devanagari"/>
              </a:rPr>
              <a:t>    2. Send data to a cloud platform for storage and analysis.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2400" kern="150" dirty="0">
                <a:effectLst/>
                <a:latin typeface="Liberation Serif"/>
                <a:ea typeface="Noto Serif CJK SC"/>
                <a:cs typeface="Lohit Devanagari"/>
              </a:rPr>
              <a:t>    3. Provide real-time analytics and visualization of the data.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endParaRPr lang="en-IN" sz="1800" b="1" dirty="0"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839581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F6089-7AF1-2466-1E3F-7C8392AF0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113F-B448-9D28-5D2F-55282C1A0E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29198"/>
            <a:ext cx="9071640" cy="430887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2800" b="1" dirty="0">
                <a:latin typeface="Liberation Serif"/>
              </a:rPr>
              <a:t>Step-2: </a:t>
            </a:r>
            <a:r>
              <a:rPr lang="en-IN" sz="2800" dirty="0">
                <a:effectLst/>
                <a:latin typeface="Liberation Serif"/>
                <a:ea typeface="Noto Serif CJK SC"/>
                <a:cs typeface="Lohit Devanagari"/>
              </a:rPr>
              <a:t>Choose the IoT Hardware (Sensors &amp; Actuators)</a:t>
            </a:r>
            <a:endParaRPr lang="en-IN" sz="2800" b="1" dirty="0">
              <a:effectLst/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87BC4-F6B2-981E-0E77-740FCF070EA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03586"/>
            <a:ext cx="9071640" cy="4080413"/>
          </a:xfrm>
        </p:spPr>
        <p:txBody>
          <a:bodyPr vert="horz">
            <a:norm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Noto Serif CJK SC"/>
                <a:cs typeface="Lohit Devanagari"/>
              </a:rPr>
              <a:t>Select the sensors or actuators you will need to collect data from the physical world.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Noto Serif CJK SC"/>
                <a:cs typeface="Lohit Devanagari"/>
              </a:rPr>
              <a:t>Example Hardware: 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Noto Serif CJK SC"/>
                <a:cs typeface="Lohit Devanagari"/>
              </a:rPr>
              <a:t>    1. Sensor: A DHT11/DHT22 sensor (temperature and humidity sensor).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Noto Serif CJK SC"/>
                <a:cs typeface="Lohit Devanagari"/>
              </a:rPr>
              <a:t>    2. Microcontroller/Development Board: </a:t>
            </a:r>
            <a:r>
              <a:rPr lang="en-IN" sz="2400" kern="150" dirty="0">
                <a:effectLst/>
                <a:highlight>
                  <a:srgbClr val="FFFF00"/>
                </a:highlight>
                <a:latin typeface="Liberation Serif"/>
                <a:ea typeface="Noto Serif CJK SC"/>
                <a:cs typeface="Lohit Devanagari"/>
              </a:rPr>
              <a:t>An Arduino or Raspberry Pi.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2400" kern="150" dirty="0">
                <a:effectLst/>
                <a:latin typeface="Liberation Serif"/>
                <a:ea typeface="Noto Serif CJK SC"/>
                <a:cs typeface="Lohit Devanagari"/>
              </a:rPr>
              <a:t>    3. Connectivity Module: A Wi-Fi module like the ESP8266 or ESP32 to send data over the internet.</a:t>
            </a:r>
          </a:p>
        </p:txBody>
      </p:sp>
    </p:spTree>
    <p:extLst>
      <p:ext uri="{BB962C8B-B14F-4D97-AF65-F5344CB8AC3E}">
        <p14:creationId xmlns:p14="http://schemas.microsoft.com/office/powerpoint/2010/main" val="402143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19CF-4608-19E2-E12C-F83906E249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IN" dirty="0"/>
              <a:t>What is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FBAFC-5803-DA37-D445-B0D9235725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n-IN" dirty="0"/>
              <a:t>Internet of Things: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dirty="0"/>
              <a:t>Example: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r>
              <a:rPr lang="en-IN" sz="3200" dirty="0">
                <a:latin typeface="Liberation Sans" pitchFamily="18"/>
              </a:rPr>
              <a:t>smart thermostat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r>
              <a:rPr lang="en-IN" sz="3200" dirty="0">
                <a:latin typeface="Liberation Sans" pitchFamily="18"/>
              </a:rPr>
              <a:t>fitness tracker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r>
              <a:rPr lang="en-IN" sz="3200" dirty="0">
                <a:latin typeface="Liberation Sans" pitchFamily="18"/>
              </a:rPr>
              <a:t>smart fridge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B9074-667E-BD85-24C3-B43124A88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87" y="1142311"/>
            <a:ext cx="5408844" cy="338592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DE74F-EC8D-FC4F-35B8-1BC861C76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671C-EE40-754E-BF2F-80DBC6C317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67643"/>
            <a:ext cx="9071640" cy="553998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3600" b="1" dirty="0">
                <a:latin typeface="Liberation Serif"/>
              </a:rPr>
              <a:t>Step-3: </a:t>
            </a:r>
            <a:r>
              <a:rPr lang="en-IN" sz="3600" dirty="0">
                <a:effectLst/>
                <a:latin typeface="Liberation Serif"/>
                <a:ea typeface="Noto Serif CJK SC"/>
                <a:cs typeface="Lohit Devanagari"/>
              </a:rPr>
              <a:t>Set Up Development Environment</a:t>
            </a:r>
            <a:endParaRPr lang="en-IN" sz="3600" b="1" dirty="0"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53305-2548-61E1-853A-C7F4A7A5FB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03586"/>
            <a:ext cx="9071640" cy="4080413"/>
          </a:xfrm>
        </p:spPr>
        <p:txBody>
          <a:bodyPr vert="horz">
            <a:norm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Install necessary software tools for programming and testing your IoT hardware.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Development Platforms and Tools: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    1. Arduino IDE (for Arduino-based development).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    2. Thonny or PyCharm (for Python development on Raspberry Pi).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    3. Visual Studio Code (for general-purpose development with IoT libraries).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For Raspberry Pi or ESP32, you might need to install specific libraries or SDKs to work with sensors.</a:t>
            </a:r>
          </a:p>
        </p:txBody>
      </p:sp>
    </p:spTree>
    <p:extLst>
      <p:ext uri="{BB962C8B-B14F-4D97-AF65-F5344CB8AC3E}">
        <p14:creationId xmlns:p14="http://schemas.microsoft.com/office/powerpoint/2010/main" val="466015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2C26B-F75E-82DE-0031-A732814D8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0154-12BD-F371-52C1-F4DEC7B8F4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67643"/>
            <a:ext cx="9071640" cy="553998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3600" b="1" dirty="0">
                <a:latin typeface="Liberation Serif"/>
              </a:rPr>
              <a:t>Step-4: </a:t>
            </a:r>
            <a:r>
              <a:rPr lang="en-IN" sz="3600" dirty="0">
                <a:effectLst/>
                <a:latin typeface="Liberation Serif"/>
                <a:ea typeface="Noto Serif CJK SC"/>
                <a:cs typeface="Lohit Devanagari"/>
              </a:rPr>
              <a:t>Connect Sensors to Hardware</a:t>
            </a:r>
            <a:endParaRPr lang="en-IN" sz="3600" b="1" dirty="0">
              <a:effectLst/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3BBF-62D2-B16C-1CD5-0C909FCB7D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03586"/>
            <a:ext cx="9071640" cy="4080413"/>
          </a:xfrm>
        </p:spPr>
        <p:txBody>
          <a:bodyPr vert="horz">
            <a:norm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You need to physically connect the sensors to the microcontroller (e.g., Arduino or Raspberry Pi). The wiring and pin configuration depend on the sensor and the board you are using.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000" b="1" kern="150" dirty="0">
                <a:solidFill>
                  <a:schemeClr val="tx1"/>
                </a:solidFill>
                <a:effectLst/>
                <a:latin typeface="Liberation Serif"/>
                <a:ea typeface="Noto Serif CJK SC"/>
                <a:cs typeface="Lohit Devanagari"/>
              </a:rPr>
              <a:t>Example (Connecting a DHT11 sensor to Arduino):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    DHT11 has three pins: VCC, GND, and DATA.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    Connect VCC to 5V on the Arduino, GND to GND, and DATA to an available digital pin (e.g., D2).</a:t>
            </a:r>
          </a:p>
        </p:txBody>
      </p:sp>
    </p:spTree>
    <p:extLst>
      <p:ext uri="{BB962C8B-B14F-4D97-AF65-F5344CB8AC3E}">
        <p14:creationId xmlns:p14="http://schemas.microsoft.com/office/powerpoint/2010/main" val="2421718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C1ED6-C50B-C92C-7E40-B0D0D31EA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C73C-A087-B93F-10D3-012AF77817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67643"/>
            <a:ext cx="9071640" cy="553998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3600" b="1" dirty="0">
                <a:latin typeface="Liberation Serif"/>
              </a:rPr>
              <a:t>Step-5: </a:t>
            </a:r>
            <a:r>
              <a:rPr lang="en-IN" sz="3600" dirty="0">
                <a:effectLst/>
                <a:latin typeface="Liberation Serif"/>
                <a:ea typeface="Noto Serif CJK SC"/>
                <a:cs typeface="Lohit Devanagari"/>
              </a:rPr>
              <a:t>Write the Code for Data Collection</a:t>
            </a:r>
            <a:endParaRPr lang="en-IN" sz="3600" b="1" dirty="0"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FF9B-6FC7-E23B-729D-2916108A98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03586"/>
            <a:ext cx="9071640" cy="4080413"/>
          </a:xfrm>
        </p:spPr>
        <p:txBody>
          <a:bodyPr vert="horz">
            <a:norm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endParaRPr lang="en-US" sz="1800" b="1" dirty="0">
              <a:latin typeface="Liberation Serif" pitchFamily="18"/>
            </a:endParaRP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1800" b="1" dirty="0">
                <a:latin typeface="Liberation Serif" pitchFamily="18"/>
              </a:rPr>
              <a:t>Arduino Code: 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endParaRPr lang="en-IN" sz="1800" b="1" dirty="0">
              <a:latin typeface="Liberation Serif" pitchFamily="18"/>
            </a:endParaRP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1800" b="1" dirty="0" err="1">
                <a:latin typeface="Liberation Serif" pitchFamily="18"/>
              </a:rPr>
              <a:t>Raspberypi</a:t>
            </a:r>
            <a:r>
              <a:rPr lang="en-IN" sz="1800" b="1" dirty="0">
                <a:latin typeface="Liberation Serif" pitchFamily="18"/>
              </a:rPr>
              <a:t> Code: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1800" b="1" dirty="0">
                <a:latin typeface="Liberation Serif" pitchFamily="18"/>
              </a:rPr>
              <a:t>Library: pip install </a:t>
            </a:r>
            <a:r>
              <a:rPr lang="en-IN" sz="1800" b="1" dirty="0" err="1">
                <a:latin typeface="Liberation Serif" pitchFamily="18"/>
              </a:rPr>
              <a:t>Adafruit_DHT</a:t>
            </a:r>
            <a:endParaRPr lang="en-IN" sz="1800" b="1" dirty="0">
              <a:latin typeface="Liberation Serif" pitchFamily="18"/>
            </a:endParaRP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endParaRPr lang="en-IN" sz="1800" b="1" dirty="0">
              <a:latin typeface="Liberation Serif" pitchFamily="18"/>
            </a:endParaRP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This code reads the temperature and humidity values from the DHT11 sensor and prints them to the serial monitor. For cloud communication, you will need to add a networking module like Wi-Fi.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endParaRPr lang="en-IN" sz="1800" b="1" dirty="0"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496957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9B5ED-27A8-EE7B-F2DE-B3FDFD869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D79D-930A-5CAE-50D3-80709DE613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98127"/>
            <a:ext cx="9071640" cy="293029"/>
          </a:xfrm>
        </p:spPr>
        <p:txBody>
          <a:bodyPr vert="horz">
            <a:sp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Step 6: Set Up Cloud Platform for Data Storage and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9E881-9AC4-EADF-A3CF-49FD166442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03586"/>
            <a:ext cx="9071640" cy="4080413"/>
          </a:xfrm>
        </p:spPr>
        <p:txBody>
          <a:bodyPr vert="horz">
            <a:norm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Once the sensor data is collected, you will need a platform to send and store the data for further analysis.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Cloud Platforms to Consider: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   </a:t>
            </a:r>
            <a:r>
              <a:rPr lang="en-IN" sz="1800" kern="150" dirty="0" err="1">
                <a:effectLst/>
                <a:latin typeface="Liberation Serif"/>
                <a:ea typeface="Noto Serif CJK SC"/>
                <a:cs typeface="Lohit Devanagari"/>
              </a:rPr>
              <a:t>ThingSpeak</a:t>
            </a: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: Simple to set up and can display data with built-in visualization tools.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   AWS IoT Core: For scalable solutions, where you can store and </a:t>
            </a:r>
            <a:r>
              <a:rPr lang="en-IN" sz="1800" kern="150" dirty="0" err="1">
                <a:effectLst/>
                <a:latin typeface="Liberation Serif"/>
                <a:ea typeface="Noto Serif CJK SC"/>
                <a:cs typeface="Lohit Devanagari"/>
              </a:rPr>
              <a:t>analyze</a:t>
            </a: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data on AWS cloud services.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   Google Cloud IoT: For integrating with Google’s cloud tools and machine learning capabilities.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   Microsoft Azure IoT: For creating end-to-end IoT solutions with device management, analytics, and storage.</a:t>
            </a:r>
          </a:p>
        </p:txBody>
      </p:sp>
    </p:spTree>
    <p:extLst>
      <p:ext uri="{BB962C8B-B14F-4D97-AF65-F5344CB8AC3E}">
        <p14:creationId xmlns:p14="http://schemas.microsoft.com/office/powerpoint/2010/main" val="4069060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AF42-DE7D-1010-39D1-8011212B34CE}"/>
              </a:ext>
            </a:extLst>
          </p:cNvPr>
          <p:cNvSpPr txBox="1">
            <a:spLocks/>
          </p:cNvSpPr>
          <p:nvPr/>
        </p:nvSpPr>
        <p:spPr>
          <a:xfrm>
            <a:off x="503999" y="498127"/>
            <a:ext cx="9071640" cy="2930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l" rtl="0" hangingPunct="0">
              <a:tabLst/>
              <a:defRPr lang="en-IN" sz="4400" b="0" i="0" u="none" strike="noStrike" kern="1200" cap="none">
                <a:ln>
                  <a:noFill/>
                </a:ln>
                <a:solidFill>
                  <a:srgbClr val="C7243A"/>
                </a:solidFill>
                <a:latin typeface="Liberation Sans" pitchFamily="18"/>
              </a:defRPr>
            </a:lvl1pPr>
          </a:lstStyle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US" sz="1800" kern="150">
                <a:latin typeface="Liberation Serif"/>
                <a:ea typeface="Noto Serif CJK SC"/>
                <a:cs typeface="Lohit Devanagari"/>
              </a:rPr>
              <a:t>Step 6: Set Up Cloud Platform for Data Storage and Analysis</a:t>
            </a:r>
            <a:endParaRPr lang="en-US" sz="1800" kern="150" dirty="0"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74B4-2F86-9ABE-C5B9-0E5A30F287BB}"/>
              </a:ext>
            </a:extLst>
          </p:cNvPr>
          <p:cNvSpPr txBox="1">
            <a:spLocks/>
          </p:cNvSpPr>
          <p:nvPr/>
        </p:nvSpPr>
        <p:spPr>
          <a:xfrm>
            <a:off x="503999" y="1103586"/>
            <a:ext cx="9071640" cy="408041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Example: Sending Data to </a:t>
            </a:r>
            <a:r>
              <a:rPr lang="en-IN" sz="1800" kern="150" dirty="0" err="1">
                <a:effectLst/>
                <a:latin typeface="Liberation Serif"/>
                <a:ea typeface="Noto Serif CJK SC"/>
                <a:cs typeface="Lohit Devanagari"/>
              </a:rPr>
              <a:t>ThingSpeak</a:t>
            </a:r>
            <a:endParaRPr lang="en-IN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endParaRPr lang="en-US" sz="1800" kern="150" dirty="0">
              <a:solidFill>
                <a:sysClr val="windowText" lastClr="000000"/>
              </a:solidFill>
              <a:latin typeface="Liberation Serif"/>
              <a:ea typeface="Noto Serif CJK SC"/>
              <a:cs typeface="Lohit Devanagari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This code sends the temperature and humidity data to </a:t>
            </a:r>
            <a:r>
              <a:rPr lang="en-IN" sz="1800" kern="150" dirty="0" err="1">
                <a:effectLst/>
                <a:latin typeface="Liberation Serif"/>
                <a:ea typeface="Noto Serif CJK SC"/>
                <a:cs typeface="Lohit Devanagari"/>
              </a:rPr>
              <a:t>ThingSpeak</a:t>
            </a: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using the ESP8266. You will need to have your </a:t>
            </a:r>
            <a:r>
              <a:rPr lang="en-IN" sz="1800" kern="150" dirty="0" err="1">
                <a:effectLst/>
                <a:latin typeface="Liberation Serif"/>
                <a:ea typeface="Noto Serif CJK SC"/>
                <a:cs typeface="Lohit Devanagari"/>
              </a:rPr>
              <a:t>ThingSpeak</a:t>
            </a: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channel set up and an API key to write data.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endParaRPr lang="en-US" sz="1800" kern="150" dirty="0">
              <a:solidFill>
                <a:sysClr val="windowText" lastClr="000000"/>
              </a:solidFill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996952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54B5E-0A19-5BF2-B2D1-B51F5134B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E63D-6992-3337-7DF6-8BB922F08E7E}"/>
              </a:ext>
            </a:extLst>
          </p:cNvPr>
          <p:cNvSpPr txBox="1">
            <a:spLocks/>
          </p:cNvSpPr>
          <p:nvPr/>
        </p:nvSpPr>
        <p:spPr>
          <a:xfrm>
            <a:off x="448820" y="486551"/>
            <a:ext cx="9071640" cy="2930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l" rtl="0" hangingPunct="0">
              <a:tabLst/>
              <a:defRPr lang="en-IN" sz="4400" b="0" i="0" u="none" strike="noStrike" kern="1200" cap="none">
                <a:ln>
                  <a:noFill/>
                </a:ln>
                <a:solidFill>
                  <a:srgbClr val="C7243A"/>
                </a:solidFill>
                <a:latin typeface="Liberation Sans" pitchFamily="18"/>
              </a:defRPr>
            </a:lvl1pPr>
          </a:lstStyle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1800" kern="150">
                <a:effectLst/>
                <a:latin typeface="Liberation Serif"/>
                <a:ea typeface="Noto Serif CJK SC"/>
                <a:cs typeface="Lohit Devanagari"/>
              </a:rPr>
              <a:t>Step 7: Visualize and Analyze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7F33A-2402-A23F-4A09-867A38F2491D}"/>
              </a:ext>
            </a:extLst>
          </p:cNvPr>
          <p:cNvSpPr txBox="1">
            <a:spLocks/>
          </p:cNvSpPr>
          <p:nvPr/>
        </p:nvSpPr>
        <p:spPr>
          <a:xfrm>
            <a:off x="503999" y="1103586"/>
            <a:ext cx="9071640" cy="408041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 fontScale="85000" lnSpcReduction="20000"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Once data is collected and sent to the cloud, use data visualization tools to present the data in a meaningful way.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   </a:t>
            </a:r>
            <a:r>
              <a:rPr lang="en-IN" sz="1800" kern="150" dirty="0" err="1">
                <a:effectLst/>
                <a:latin typeface="Liberation Serif"/>
                <a:ea typeface="Noto Serif CJK SC"/>
                <a:cs typeface="Lohit Devanagari"/>
              </a:rPr>
              <a:t>ThingSpeak</a:t>
            </a: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has built-in dashboards for plotting data in real-time.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   For more advanced analytics, you can use platforms like Grafana or Power BI.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Example: Visualizing Data with </a:t>
            </a:r>
            <a:r>
              <a:rPr lang="en-IN" sz="1800" kern="150" dirty="0" err="1">
                <a:effectLst/>
                <a:latin typeface="Liberation Serif"/>
                <a:ea typeface="Noto Serif CJK SC"/>
                <a:cs typeface="Lohit Devanagari"/>
              </a:rPr>
              <a:t>ThingSpeak</a:t>
            </a:r>
            <a:endParaRPr lang="en-IN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After uploading the code and collecting data, log into </a:t>
            </a:r>
            <a:r>
              <a:rPr lang="en-IN" sz="1800" kern="150" dirty="0" err="1">
                <a:effectLst/>
                <a:latin typeface="Liberation Serif"/>
                <a:ea typeface="Noto Serif CJK SC"/>
                <a:cs typeface="Lohit Devanagari"/>
              </a:rPr>
              <a:t>ThingSpeak</a:t>
            </a: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and configure Live Dashboards to visualize the data in real-time. You can create: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   Line charts for temperature and humidity over time.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   Widgets showing current values.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   Historical analysis based on data collected over days/weeks.</a:t>
            </a:r>
          </a:p>
        </p:txBody>
      </p:sp>
    </p:spTree>
    <p:extLst>
      <p:ext uri="{BB962C8B-B14F-4D97-AF65-F5344CB8AC3E}">
        <p14:creationId xmlns:p14="http://schemas.microsoft.com/office/powerpoint/2010/main" val="3439345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2D416-1592-0542-52AD-EB28390A7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6A78-40DC-F916-0C6B-9AF477AA3CA7}"/>
              </a:ext>
            </a:extLst>
          </p:cNvPr>
          <p:cNvSpPr txBox="1">
            <a:spLocks/>
          </p:cNvSpPr>
          <p:nvPr/>
        </p:nvSpPr>
        <p:spPr>
          <a:xfrm>
            <a:off x="503999" y="498127"/>
            <a:ext cx="9071640" cy="2930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l" rtl="0" hangingPunct="0">
              <a:tabLst/>
              <a:defRPr lang="en-IN" sz="4400" b="0" i="0" u="none" strike="noStrike" kern="1200" cap="none">
                <a:ln>
                  <a:noFill/>
                </a:ln>
                <a:solidFill>
                  <a:srgbClr val="C7243A"/>
                </a:solidFill>
                <a:latin typeface="Liberation Sans" pitchFamily="18"/>
              </a:defRPr>
            </a:lvl1pPr>
          </a:lstStyle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1800" kern="150">
                <a:effectLst/>
                <a:latin typeface="Liberation Serif"/>
                <a:ea typeface="Noto Serif CJK SC"/>
                <a:cs typeface="Lohit Devanagari"/>
              </a:rPr>
              <a:t>Step 9: Secure Your IoT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09B5-DFA7-FCD0-EB5E-798D5BDA00AC}"/>
              </a:ext>
            </a:extLst>
          </p:cNvPr>
          <p:cNvSpPr txBox="1">
            <a:spLocks/>
          </p:cNvSpPr>
          <p:nvPr/>
        </p:nvSpPr>
        <p:spPr>
          <a:xfrm>
            <a:off x="503999" y="1103586"/>
            <a:ext cx="9071640" cy="408041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Security is a critical aspect of IoT. Ensure the following: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 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   Device Authentication: Ensure devices are properly authenticated before sending data to the cloud.</a:t>
            </a:r>
          </a:p>
          <a:p>
            <a:pPr>
              <a:lnSpc>
                <a:spcPct val="115000"/>
              </a:lnSpc>
              <a:spcAft>
                <a:spcPts val="700"/>
              </a:spcAft>
              <a:buNone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   Data Encryption: Use SSL/TLS to encrypt data while in transit to prevent eavesdropping.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   Firmware Updates: Regularly update the firmware on IoT devices to patch security vulnerabilities.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endParaRPr lang="en-US" sz="1800" kern="150" dirty="0">
              <a:solidFill>
                <a:sysClr val="windowText" lastClr="000000"/>
              </a:solidFill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622670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817E5-61FB-DFEC-9A32-B35EDA142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D147-2102-404B-7C77-0CF5E5528756}"/>
              </a:ext>
            </a:extLst>
          </p:cNvPr>
          <p:cNvSpPr txBox="1">
            <a:spLocks/>
          </p:cNvSpPr>
          <p:nvPr/>
        </p:nvSpPr>
        <p:spPr>
          <a:xfrm>
            <a:off x="503999" y="498127"/>
            <a:ext cx="9071640" cy="2930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l" rtl="0" hangingPunct="0">
              <a:tabLst/>
              <a:defRPr lang="en-IN" sz="4400" b="0" i="0" u="none" strike="noStrike" kern="1200" cap="none">
                <a:ln>
                  <a:noFill/>
                </a:ln>
                <a:solidFill>
                  <a:srgbClr val="C7243A"/>
                </a:solidFill>
                <a:latin typeface="Liberation Sans" pitchFamily="18"/>
              </a:defRPr>
            </a:lvl1pPr>
          </a:lstStyle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US" sz="1800" kern="150" dirty="0">
                <a:latin typeface="Liberation Serif"/>
                <a:ea typeface="Noto Serif CJK SC"/>
                <a:cs typeface="Lohit Devanagari"/>
              </a:rPr>
              <a:t>C</a:t>
            </a:r>
            <a:r>
              <a:rPr lang="en-IN" sz="1800" kern="150" dirty="0" err="1">
                <a:latin typeface="Liberation Serif"/>
                <a:ea typeface="Noto Serif CJK SC"/>
                <a:cs typeface="Lohit Devanagari"/>
              </a:rPr>
              <a:t>onclusion</a:t>
            </a:r>
            <a:endParaRPr lang="en-IN" sz="1800" kern="15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6F6DF-32CB-9981-E160-6426A322CEEE}"/>
              </a:ext>
            </a:extLst>
          </p:cNvPr>
          <p:cNvSpPr txBox="1">
            <a:spLocks/>
          </p:cNvSpPr>
          <p:nvPr/>
        </p:nvSpPr>
        <p:spPr>
          <a:xfrm>
            <a:off x="503999" y="1103586"/>
            <a:ext cx="9071640" cy="408041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en-IN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By following these steps and using IoT tools like Arduino IDE, Raspberry Pi, </a:t>
            </a:r>
            <a:r>
              <a:rPr lang="en-IN" sz="1800" kern="150" dirty="0" err="1">
                <a:effectLst/>
                <a:latin typeface="Liberation Serif"/>
                <a:ea typeface="Noto Serif CJK SC"/>
                <a:cs typeface="Lohit Devanagari"/>
              </a:rPr>
              <a:t>ThingSpeak</a:t>
            </a: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, and ESP8266/ESP32, you can create a powerful IoT application. 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These tools and platforms help you from hardware development to cloud integration, enabling you to collect, store, and </a:t>
            </a:r>
            <a:r>
              <a:rPr lang="en-IN" sz="1800" kern="150" dirty="0" err="1">
                <a:effectLst/>
                <a:latin typeface="Liberation Serif"/>
                <a:ea typeface="Noto Serif CJK SC"/>
                <a:cs typeface="Lohit Devanagari"/>
              </a:rPr>
              <a:t>analyze</a:t>
            </a: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data from IoT devices effectively.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endParaRPr lang="en-US" sz="1800" kern="150" dirty="0">
              <a:solidFill>
                <a:sysClr val="windowText" lastClr="000000"/>
              </a:solidFill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539716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657E-46D7-4F87-7D8A-064D8987A3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IN"/>
              <a:t>Example: Of a IOT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FD6F2-11B8-5472-A6AB-F478151C3A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 vert="horz">
            <a:normAutofit fontScale="85000"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IN"/>
              <a:t>In this IoT project, you: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/>
              <a:t>    Connected a temperature sensor to the Raspberry Pi.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/>
              <a:t>    Created a Python script to read data from the sensor.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/>
              <a:t>    Stored the data in a MySQL database.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/>
              <a:t>    Set up a Flask web server to display the data on a web page using HTML templates.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CD34-AA5B-ABC7-674F-337C98F55F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13640"/>
            <a:ext cx="9071640" cy="1250280"/>
          </a:xfrm>
        </p:spPr>
        <p:txBody>
          <a:bodyPr vert="horz">
            <a:spAutoFit/>
          </a:bodyPr>
          <a:lstStyle/>
          <a:p>
            <a:pPr lvl="0"/>
            <a:r>
              <a:rPr lang="en-IN"/>
              <a:t>Can you Make IOT Product</a:t>
            </a:r>
            <a:br>
              <a:rPr lang="en-IN"/>
            </a:br>
            <a:r>
              <a:rPr lang="en-IN"/>
              <a:t>without Cloud?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A609-B7CB-781C-B1F2-C5AD8178E8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 vert="horz"/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400" b="1">
                <a:latin typeface="Liberation Serif" pitchFamily="18"/>
              </a:rPr>
              <a:t>Local Communication (Edge Computing)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400" b="1">
                <a:latin typeface="Liberation Serif" pitchFamily="18"/>
              </a:rPr>
              <a:t>Offline Mode with Local Storage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400" b="1">
                <a:latin typeface="Liberation Serif" pitchFamily="18"/>
              </a:rPr>
              <a:t>Direct Device-to-Device Communication (P2P)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400" b="1">
                <a:latin typeface="Liberation Serif" pitchFamily="18"/>
              </a:rPr>
              <a:t>Edge Computing Devices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400" b="1">
                <a:latin typeface="Liberation Serif" pitchFamily="18"/>
              </a:rPr>
              <a:t>Wi-Fi-Only or Local Network Solutions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400" b="1">
                <a:latin typeface="Liberation Serif" pitchFamily="18"/>
              </a:rPr>
              <a:t>Key Considerations When Building IoT Without Cloud:</a:t>
            </a:r>
          </a:p>
          <a:p>
            <a:pPr marL="0" lvl="3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400" b="1">
                <a:latin typeface="Liberation Serif" pitchFamily="18"/>
              </a:rPr>
              <a:t>Security</a:t>
            </a:r>
          </a:p>
          <a:p>
            <a:pPr marL="0" lvl="3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400" b="1">
                <a:latin typeface="Liberation Serif" pitchFamily="18"/>
              </a:rPr>
              <a:t>Data Storage</a:t>
            </a:r>
          </a:p>
          <a:p>
            <a:pPr marL="0" lvl="3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400" b="1">
                <a:latin typeface="Liberation Serif" pitchFamily="18"/>
              </a:rPr>
              <a:t>Power Consumption</a:t>
            </a:r>
          </a:p>
          <a:p>
            <a:pPr marL="0" lvl="3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400" b="1">
                <a:latin typeface="Liberation Serif" pitchFamily="18"/>
              </a:rPr>
              <a:t>Scalability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F539F8-6AD6-E0D6-A52D-9F83C46C0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076" y="1079938"/>
            <a:ext cx="5153716" cy="30609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8019-76AD-BF04-CF3C-087F3F2E69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IN"/>
              <a:t>What is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8649B-999B-13EA-3C00-D1ABD634FC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 vert="horz">
            <a:normAutofit fontScale="92500" lnSpcReduction="20000"/>
          </a:bodyPr>
          <a:lstStyle/>
          <a:p>
            <a:pPr lvl="0"/>
            <a:r>
              <a:rPr lang="en-IN" sz="1400" b="1">
                <a:latin typeface="Liberation Serif" pitchFamily="18"/>
              </a:rPr>
              <a:t>1. Python is a high-level, interpreted programming language known for its simplicity and readability.</a:t>
            </a:r>
          </a:p>
          <a:p>
            <a:pPr lvl="0"/>
            <a:r>
              <a:rPr lang="en-IN" sz="1200" b="1">
                <a:latin typeface="Liberation Serif" pitchFamily="18"/>
              </a:rPr>
              <a:t>2. Here are some key features of Python:</a:t>
            </a:r>
          </a:p>
          <a:p>
            <a:pPr lvl="0"/>
            <a:r>
              <a:rPr lang="en-IN" sz="1200" b="1">
                <a:latin typeface="Liberation Serif" pitchFamily="18"/>
              </a:rPr>
              <a:t>     a. Easy to Learn and Use</a:t>
            </a:r>
          </a:p>
          <a:p>
            <a:pPr lvl="0"/>
            <a:r>
              <a:rPr lang="en-IN" sz="1200" b="1">
                <a:latin typeface="Liberation Serif" pitchFamily="18"/>
              </a:rPr>
              <a:t>     b. Dynamically Typed</a:t>
            </a:r>
          </a:p>
          <a:p>
            <a:pPr lvl="0"/>
            <a:r>
              <a:rPr lang="en-IN" sz="1200" b="1">
                <a:latin typeface="Liberation Serif" pitchFamily="18"/>
              </a:rPr>
              <a:t>    c.Interpreted Language</a:t>
            </a:r>
          </a:p>
          <a:p>
            <a:pPr lvl="0"/>
            <a:r>
              <a:rPr lang="en-IN" sz="1200" b="1">
                <a:latin typeface="Liberation Serif" pitchFamily="18"/>
              </a:rPr>
              <a:t>    d. Versatile and Cross-Platform</a:t>
            </a:r>
          </a:p>
          <a:p>
            <a:pPr lvl="0"/>
            <a:r>
              <a:rPr lang="en-IN" sz="1200" b="1">
                <a:latin typeface="Liberation Serif" pitchFamily="18"/>
              </a:rPr>
              <a:t>    e. Extensive Standard Library</a:t>
            </a:r>
          </a:p>
          <a:p>
            <a:pPr lvl="0"/>
            <a:r>
              <a:rPr lang="en-IN" sz="1200" b="1">
                <a:latin typeface="Liberation Serif" pitchFamily="18"/>
              </a:rPr>
              <a:t>    f. Object-Oriented and Functional</a:t>
            </a:r>
          </a:p>
          <a:p>
            <a:pPr lvl="0"/>
            <a:r>
              <a:rPr lang="en-IN" sz="1200" b="1">
                <a:latin typeface="Liberation Serif" pitchFamily="18"/>
              </a:rPr>
              <a:t>    g. Wide Range of Applications</a:t>
            </a:r>
          </a:p>
          <a:p>
            <a:pPr lvl="0"/>
            <a:r>
              <a:rPr lang="en-IN" sz="1200" b="1">
                <a:latin typeface="Liberation Serif" pitchFamily="18"/>
              </a:rPr>
              <a:t>    h. Large Community and Ecosystem</a:t>
            </a:r>
          </a:p>
          <a:p>
            <a:pPr lvl="0"/>
            <a:r>
              <a:rPr lang="en-IN" sz="1200" b="1">
                <a:latin typeface="Liberation Serif" pitchFamily="18"/>
              </a:rPr>
              <a:t>Example Code of Python</a:t>
            </a:r>
          </a:p>
          <a:p>
            <a:pPr lvl="0"/>
            <a:endParaRPr lang="en-IN" sz="1200" b="1">
              <a:latin typeface="Liberation Serif" pitchFamily="1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DD0B-02FD-A47C-EF8B-69407847D5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IN"/>
              <a:t>Python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D768C-5C62-0D11-4A74-B7E9C78C9C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 vert="horz">
            <a:normAutofit fontScale="92500" lnSpcReduction="20000"/>
          </a:bodyPr>
          <a:lstStyle/>
          <a:p>
            <a:pPr lvl="0"/>
            <a:r>
              <a:rPr lang="en-IN" sz="1200" b="1">
                <a:latin typeface="Liberation Serif" pitchFamily="18"/>
              </a:rPr>
              <a:t># A simple Python program to print "Hello, World!" and add two numbers</a:t>
            </a:r>
          </a:p>
          <a:p>
            <a:pPr lvl="0"/>
            <a:r>
              <a:rPr lang="en-IN" sz="1200" b="1">
                <a:latin typeface="Liberation Serif" pitchFamily="18"/>
              </a:rPr>
              <a:t>def add_numbers(a, b):</a:t>
            </a:r>
          </a:p>
          <a:p>
            <a:pPr lvl="0"/>
            <a:r>
              <a:rPr lang="en-IN" sz="1200" b="1">
                <a:latin typeface="Liberation Serif" pitchFamily="18"/>
              </a:rPr>
              <a:t>    return a + b</a:t>
            </a:r>
          </a:p>
          <a:p>
            <a:pPr lvl="0"/>
            <a:endParaRPr lang="en-IN" sz="1200" b="1">
              <a:latin typeface="Liberation Serif" pitchFamily="18"/>
            </a:endParaRPr>
          </a:p>
          <a:p>
            <a:pPr lvl="0"/>
            <a:r>
              <a:rPr lang="en-IN" sz="1200" b="1">
                <a:latin typeface="Liberation Serif" pitchFamily="18"/>
              </a:rPr>
              <a:t>print("Hello, World!")</a:t>
            </a:r>
          </a:p>
          <a:p>
            <a:pPr lvl="0"/>
            <a:r>
              <a:rPr lang="en-IN" sz="1200" b="1">
                <a:latin typeface="Liberation Serif" pitchFamily="18"/>
              </a:rPr>
              <a:t>result = add_numbers(10, 20)</a:t>
            </a:r>
          </a:p>
          <a:p>
            <a:pPr lvl="0"/>
            <a:r>
              <a:rPr lang="en-IN" sz="1200" b="1">
                <a:latin typeface="Liberation Serif" pitchFamily="18"/>
              </a:rPr>
              <a:t>print(f"The result of adding 10 and 20 is: {result}")</a:t>
            </a:r>
          </a:p>
          <a:p>
            <a:pPr lvl="0"/>
            <a:r>
              <a:rPr lang="en-IN" sz="1200" b="1">
                <a:latin typeface="Liberation Serif" pitchFamily="18"/>
              </a:rPr>
              <a:t>Why Use Python?</a:t>
            </a:r>
          </a:p>
          <a:p>
            <a:pPr lvl="0"/>
            <a:r>
              <a:rPr lang="en-IN" sz="1200" b="1">
                <a:latin typeface="Liberation Serif" pitchFamily="18"/>
              </a:rPr>
              <a:t>    Beginner-Friendly: Python’s readable syntax and simplicity make it an excellent choice for newcomers.</a:t>
            </a:r>
          </a:p>
          <a:p>
            <a:pPr lvl="0"/>
            <a:r>
              <a:rPr lang="en-IN" sz="1200" b="1">
                <a:latin typeface="Liberation Serif" pitchFamily="18"/>
              </a:rPr>
              <a:t>    Rapid Development: Python allows developers to quickly prototype and develop applications.</a:t>
            </a:r>
          </a:p>
          <a:p>
            <a:pPr lvl="0"/>
            <a:r>
              <a:rPr lang="en-IN" sz="1200" b="1">
                <a:latin typeface="Liberation Serif" pitchFamily="18"/>
              </a:rPr>
              <a:t>    Versatile: Python is used for a variety of applications across different domains, from web development to machine learning.</a:t>
            </a:r>
          </a:p>
          <a:p>
            <a:pPr lvl="0"/>
            <a:endParaRPr lang="en-IN" sz="1200" b="1">
              <a:latin typeface="Liberation Serif" pitchFamily="1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53F2-45F0-CAFB-CFDA-F009C3F29A3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IN"/>
              <a:t>How Python Different from C++?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25C88F-67BD-1787-BFC0-CE9D1D6AF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70518"/>
              </p:ext>
            </p:extLst>
          </p:nvPr>
        </p:nvGraphicFramePr>
        <p:xfrm>
          <a:off x="236483" y="1584000"/>
          <a:ext cx="9627155" cy="3220920"/>
        </p:xfrm>
        <a:graphic>
          <a:graphicData uri="http://schemas.openxmlformats.org/drawingml/2006/table">
            <a:tbl>
              <a:tblPr firstRow="1" bandRow="1"/>
              <a:tblGrid>
                <a:gridCol w="1857636">
                  <a:extLst>
                    <a:ext uri="{9D8B030D-6E8A-4147-A177-3AD203B41FA5}">
                      <a16:colId xmlns:a16="http://schemas.microsoft.com/office/drawing/2014/main" val="4187213265"/>
                    </a:ext>
                  </a:extLst>
                </a:gridCol>
                <a:gridCol w="3722040">
                  <a:extLst>
                    <a:ext uri="{9D8B030D-6E8A-4147-A177-3AD203B41FA5}">
                      <a16:colId xmlns:a16="http://schemas.microsoft.com/office/drawing/2014/main" val="2483019740"/>
                    </a:ext>
                  </a:extLst>
                </a:gridCol>
                <a:gridCol w="4047479">
                  <a:extLst>
                    <a:ext uri="{9D8B030D-6E8A-4147-A177-3AD203B41FA5}">
                      <a16:colId xmlns:a16="http://schemas.microsoft.com/office/drawing/2014/main" val="3294266726"/>
                    </a:ext>
                  </a:extLst>
                </a:gridCol>
              </a:tblGrid>
              <a:tr h="3798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C++ (Compiled)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Python (Interpreted)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04077"/>
                  </a:ext>
                </a:extLst>
              </a:tr>
              <a:tr h="6422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Compiled to machine code (faster execution)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Interpreted line-by-line at runtime (slower execution)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913554"/>
                  </a:ext>
                </a:extLst>
              </a:tr>
              <a:tr h="6422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Compilation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Requires a compiler (e.g., g++)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No compilation step, interpreted directly by the Python interpreter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87247"/>
                  </a:ext>
                </a:extLst>
              </a:tr>
              <a:tr h="6422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Generally faster due to direct machine code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Slower, since the interpreter processes each line during runtime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28752"/>
                  </a:ext>
                </a:extLst>
              </a:tr>
              <a:tr h="86183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Platform 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Machine code is platform-specific; needs recompilation for different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ejaVu Sans" pitchFamily="2"/>
                          <a:cs typeface="DejaVu Sans" pitchFamily="2"/>
                        </a:rPr>
                        <a:t>Platform-independent (as long as the interpreter is available)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7063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CA83-932F-1C91-C2D7-E1CA6386CC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IN"/>
              <a:t>Why Use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990C3-7799-2B61-28BC-9A135F7F69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0000" y="1440000"/>
            <a:ext cx="9071640" cy="3528000"/>
          </a:xfrm>
        </p:spPr>
        <p:txBody>
          <a:bodyPr vert="horz"/>
          <a:lstStyle/>
          <a:p>
            <a:pPr lvl="0"/>
            <a:r>
              <a:rPr lang="en-IN" sz="1200" b="1">
                <a:latin typeface="Liberation Serif" pitchFamily="18"/>
              </a:rPr>
              <a:t>    Beginner-Friendly: Python’s readable syntax and simplicity make it an excellent choice for newcomers.</a:t>
            </a:r>
          </a:p>
          <a:p>
            <a:pPr lvl="0"/>
            <a:r>
              <a:rPr lang="en-IN" sz="1200" b="1">
                <a:latin typeface="Liberation Serif" pitchFamily="18"/>
              </a:rPr>
              <a:t>    Rapid Development: Python allows developers to quickly prototype and develop applications.</a:t>
            </a:r>
          </a:p>
          <a:p>
            <a:pPr lvl="0"/>
            <a:r>
              <a:rPr lang="en-IN" sz="1200" b="1">
                <a:latin typeface="Liberation Serif" pitchFamily="18"/>
              </a:rPr>
              <a:t>    Versatile: Python is used for a variety of applications across different domains, from web development to machine learning.</a:t>
            </a:r>
          </a:p>
          <a:p>
            <a:pPr lvl="0"/>
            <a:r>
              <a:rPr lang="en-IN" sz="1200" b="1">
                <a:latin typeface="Liberation Serif" pitchFamily="18"/>
              </a:rPr>
              <a:t>3. Performance and Efficiency</a:t>
            </a:r>
          </a:p>
          <a:p>
            <a:pPr lvl="0"/>
            <a:r>
              <a:rPr lang="en-IN" sz="1200" b="1">
                <a:latin typeface="Liberation Serif" pitchFamily="18"/>
              </a:rPr>
              <a:t>C/C++ is compiled and optimized for performance, making it the preferred choice for high-performance or real-time systems where speed and resource efficiency are critical (e.g., in battery-powered or resource-constrained devices).</a:t>
            </a:r>
          </a:p>
          <a:p>
            <a:pPr lvl="0"/>
            <a:r>
              <a:rPr lang="en-IN" sz="1200" b="1">
                <a:latin typeface="Liberation Serif" pitchFamily="18"/>
              </a:rPr>
              <a:t>Python is an interpreted language, which makes it slower than C/C++ for CPU-intensive tasks. However, in many IoT use cases, the performance gap is often negligible, especially if Python is running on relatively powerful platforms (like Raspberry Pi or Intel NUC).</a:t>
            </a:r>
          </a:p>
          <a:p>
            <a:pPr lvl="0"/>
            <a:r>
              <a:rPr lang="en-IN" sz="1200" b="1">
                <a:latin typeface="Liberation Serif" pitchFamily="18"/>
              </a:rPr>
              <a:t>C/C++ Advantage: Better for performance-critical applications and systems with stringent real-time constraints.</a:t>
            </a:r>
          </a:p>
          <a:p>
            <a:pPr lvl="0"/>
            <a:r>
              <a:rPr lang="en-IN" sz="1200" b="1">
                <a:latin typeface="Liberation Serif" pitchFamily="18"/>
              </a:rPr>
              <a:t>Python Advantage: Adequate performance for many IoT applications, especially when working with higher-level tasks like data processing or cloud communication.</a:t>
            </a:r>
          </a:p>
          <a:p>
            <a:pPr lvl="0"/>
            <a:endParaRPr lang="en-IN" sz="1200"/>
          </a:p>
          <a:p>
            <a:pPr lvl="0"/>
            <a:endParaRPr lang="en-IN" sz="1200" b="1">
              <a:latin typeface="Liberation Serif" pitchFamily="1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F699-30AB-88AC-861E-08DB4B7DA62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299509"/>
            <a:ext cx="9071640" cy="946440"/>
          </a:xfrm>
        </p:spPr>
        <p:txBody>
          <a:bodyPr vert="horz">
            <a:spAutoFit/>
          </a:bodyPr>
          <a:lstStyle/>
          <a:p>
            <a:pPr lvl="0"/>
            <a:r>
              <a:rPr lang="en-IN" dirty="0"/>
              <a:t>Introduction to IOT Tools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D656D1-BC37-517B-9C9A-C0AF7CC6E6C4}"/>
              </a:ext>
            </a:extLst>
          </p:cNvPr>
          <p:cNvSpPr/>
          <p:nvPr/>
        </p:nvSpPr>
        <p:spPr>
          <a:xfrm>
            <a:off x="1487432" y="1245949"/>
            <a:ext cx="2104696" cy="1001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latin typeface="Liberation Serif" pitchFamily="18"/>
              </a:rPr>
              <a:t>IoT Development Platforms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A68BE0-368D-FA17-B834-0B72BB8453A0}"/>
              </a:ext>
            </a:extLst>
          </p:cNvPr>
          <p:cNvSpPr/>
          <p:nvPr/>
        </p:nvSpPr>
        <p:spPr>
          <a:xfrm>
            <a:off x="4086708" y="1177108"/>
            <a:ext cx="2514600" cy="11422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indent="0" algn="ctr" hangingPunct="0">
              <a:spcBef>
                <a:spcPts val="0"/>
              </a:spcBef>
              <a:spcAft>
                <a:spcPts val="1414"/>
              </a:spcAft>
              <a:buSzPct val="45000"/>
            </a:pPr>
            <a:r>
              <a:rPr lang="en-IN" sz="1800" b="1" dirty="0">
                <a:latin typeface="Liberation Serif" pitchFamily="18"/>
              </a:rPr>
              <a:t>IoT Hardware and Development Kits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DBE0B2-DA68-DB40-7BDD-9210F8B0886F}"/>
              </a:ext>
            </a:extLst>
          </p:cNvPr>
          <p:cNvSpPr/>
          <p:nvPr/>
        </p:nvSpPr>
        <p:spPr>
          <a:xfrm>
            <a:off x="7331952" y="1301426"/>
            <a:ext cx="2514600" cy="11422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latin typeface="Liberation Serif" pitchFamily="18"/>
              </a:rPr>
              <a:t>IoT Communication Protocols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5FBA9F-E6E8-0F3D-E463-726768F1F6E5}"/>
              </a:ext>
            </a:extLst>
          </p:cNvPr>
          <p:cNvSpPr/>
          <p:nvPr/>
        </p:nvSpPr>
        <p:spPr>
          <a:xfrm>
            <a:off x="6558984" y="2717292"/>
            <a:ext cx="2278117" cy="12100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latin typeface="Liberation Serif" pitchFamily="18"/>
              </a:rPr>
              <a:t>IoT Analytics and Data Visualization Tools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0A6C95-1329-A8CC-AB6D-9C9430C56A47}"/>
              </a:ext>
            </a:extLst>
          </p:cNvPr>
          <p:cNvSpPr/>
          <p:nvPr/>
        </p:nvSpPr>
        <p:spPr>
          <a:xfrm>
            <a:off x="2964446" y="2638038"/>
            <a:ext cx="2514600" cy="11672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latin typeface="Liberation Serif" pitchFamily="18"/>
              </a:rPr>
              <a:t>IoT Device Management Tools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A632C9-66BC-683F-D7DD-21E6E2CCAA0F}"/>
              </a:ext>
            </a:extLst>
          </p:cNvPr>
          <p:cNvSpPr/>
          <p:nvPr/>
        </p:nvSpPr>
        <p:spPr>
          <a:xfrm>
            <a:off x="152835" y="2904856"/>
            <a:ext cx="2304175" cy="1001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latin typeface="Liberation Serif" pitchFamily="18"/>
              </a:rPr>
              <a:t>IoT Security Tools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4D8025-8A64-5091-0B9A-8FD498A0FCFB}"/>
              </a:ext>
            </a:extLst>
          </p:cNvPr>
          <p:cNvSpPr/>
          <p:nvPr/>
        </p:nvSpPr>
        <p:spPr>
          <a:xfrm>
            <a:off x="1782533" y="3958796"/>
            <a:ext cx="2304175" cy="1203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latin typeface="Liberation Serif" pitchFamily="18"/>
              </a:rPr>
              <a:t>Cloud IoT Platforms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2D10FA-9564-C962-0570-C76FDF0F58AC}"/>
              </a:ext>
            </a:extLst>
          </p:cNvPr>
          <p:cNvSpPr/>
          <p:nvPr/>
        </p:nvSpPr>
        <p:spPr>
          <a:xfrm>
            <a:off x="5479046" y="4037316"/>
            <a:ext cx="2159876" cy="12764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latin typeface="Liberation Serif" pitchFamily="18"/>
              </a:rPr>
              <a:t>Edge Computing Tools for IoT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A67C1-AC6B-FDB7-E235-4FD882BC7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1360-E339-4DBD-D5B1-BF97F409D4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00226"/>
            <a:ext cx="9071640" cy="677108"/>
          </a:xfrm>
        </p:spPr>
        <p:txBody>
          <a:bodyPr vert="horz">
            <a:spAutoFit/>
          </a:bodyPr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</a:pPr>
            <a:r>
              <a:rPr lang="en-IN" sz="4400" b="1" dirty="0">
                <a:latin typeface="Liberation Serif" pitchFamily="18"/>
              </a:rPr>
              <a:t>IoT Development Platforms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618E2-5FC8-F967-9105-59DBCF686B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55999"/>
            <a:ext cx="9071640" cy="3528000"/>
          </a:xfrm>
        </p:spPr>
        <p:txBody>
          <a:bodyPr vert="horz"/>
          <a:lstStyle/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IoT development platforms provide the necessary environment to design, build, and deploy IoT applications.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800" b="1" kern="150" dirty="0">
                <a:latin typeface="Liberation Serif"/>
                <a:ea typeface="Noto Serif CJK SC"/>
                <a:cs typeface="Lohit Devanagari"/>
              </a:rPr>
              <a:t>Example:</a:t>
            </a:r>
            <a:endParaRPr lang="en-IN" sz="1800" b="1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 marL="457200" lvl="3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800" b="1" kern="150" dirty="0">
                <a:effectLst/>
                <a:latin typeface="OpenSymbol"/>
                <a:ea typeface="OpenSymbol"/>
                <a:cs typeface="OpenSymbol"/>
              </a:rPr>
              <a:t>Arduino IDE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457200" lvl="3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800" b="1" kern="150" dirty="0">
                <a:effectLst/>
                <a:latin typeface="OpenSymbol"/>
                <a:ea typeface="OpenSymbol"/>
                <a:cs typeface="OpenSymbol"/>
              </a:rPr>
              <a:t>Raspberry Pi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457200" lvl="3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800" b="1" kern="150" dirty="0">
                <a:effectLst/>
                <a:latin typeface="OpenSymbol"/>
                <a:ea typeface="OpenSymbol"/>
                <a:cs typeface="OpenSymbol"/>
              </a:rPr>
              <a:t>Microsoft Azure IoT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457200" lvl="3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800" b="1" kern="150" dirty="0">
                <a:effectLst/>
                <a:latin typeface="OpenSymbol"/>
                <a:ea typeface="OpenSymbol"/>
                <a:cs typeface="OpenSymbol"/>
              </a:rPr>
              <a:t>Google Cloud IoT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457200" lvl="3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IN" sz="1800" b="1" kern="150" dirty="0" err="1">
                <a:effectLst/>
                <a:latin typeface="OpenSymbol"/>
                <a:ea typeface="OpenSymbol"/>
                <a:cs typeface="OpenSymbol"/>
              </a:rPr>
              <a:t>ThingSpeak</a:t>
            </a:r>
            <a:r>
              <a:rPr lang="en-IN" sz="1800" kern="150" dirty="0">
                <a:effectLst/>
                <a:latin typeface="OpenSymbol"/>
                <a:ea typeface="OpenSymbol"/>
                <a:cs typeface="OpenSymbol"/>
              </a:rPr>
              <a:t>:</a:t>
            </a:r>
          </a:p>
          <a:p>
            <a:pPr marL="457200" lvl="3" indent="0" hangingPunct="0">
              <a:spcBef>
                <a:spcPts val="0"/>
              </a:spcBef>
              <a:spcAft>
                <a:spcPts val="1414"/>
              </a:spcAft>
              <a:buSzPct val="45000"/>
              <a:buNone/>
            </a:pPr>
            <a:endParaRPr lang="en-IN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457200" lvl="3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IN" sz="1200" b="1" dirty="0"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54094723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y_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ssy_Red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2468</Words>
  <Application>Microsoft Office PowerPoint</Application>
  <PresentationFormat>Widescreen</PresentationFormat>
  <Paragraphs>265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Liberation Sans</vt:lpstr>
      <vt:lpstr>Liberation Serif</vt:lpstr>
      <vt:lpstr>OpenSymbol</vt:lpstr>
      <vt:lpstr>StarSymbol</vt:lpstr>
      <vt:lpstr>Classy_Red</vt:lpstr>
      <vt:lpstr>Classy_Red1</vt:lpstr>
      <vt:lpstr>IOT IMPLEMENTATION RESOURCES</vt:lpstr>
      <vt:lpstr>What is IOT</vt:lpstr>
      <vt:lpstr>Can you Make IOT Product without Cloud?</vt:lpstr>
      <vt:lpstr>What is Python?</vt:lpstr>
      <vt:lpstr>Python Code</vt:lpstr>
      <vt:lpstr>How Python Different from C++?</vt:lpstr>
      <vt:lpstr>Why Use Python</vt:lpstr>
      <vt:lpstr>Introduction to IOT Tools</vt:lpstr>
      <vt:lpstr>IoT Development Platforms</vt:lpstr>
      <vt:lpstr>IoT Hardware and Development Kits</vt:lpstr>
      <vt:lpstr>IoT Communication Protocols</vt:lpstr>
      <vt:lpstr>IoT Analytics and Data Visualization Tools</vt:lpstr>
      <vt:lpstr>IoT Device Management Tools</vt:lpstr>
      <vt:lpstr>IoT Security Tools</vt:lpstr>
      <vt:lpstr>Cloud IoT Platforms</vt:lpstr>
      <vt:lpstr>Edge Computing Tools for IoT</vt:lpstr>
      <vt:lpstr>Developing Application through IOT Tools</vt:lpstr>
      <vt:lpstr>Step-1 : Define the IoT Application Use Case</vt:lpstr>
      <vt:lpstr>Step-2: Choose the IoT Hardware (Sensors &amp; Actuators)</vt:lpstr>
      <vt:lpstr>Step-3: Set Up Development Environment</vt:lpstr>
      <vt:lpstr>Step-4: Connect Sensors to Hardware</vt:lpstr>
      <vt:lpstr>Step-5: Write the Code for Data Collection</vt:lpstr>
      <vt:lpstr>Step 6: Set Up Cloud Platform for Data Storage and Analysis</vt:lpstr>
      <vt:lpstr>PowerPoint Presentation</vt:lpstr>
      <vt:lpstr>PowerPoint Presentation</vt:lpstr>
      <vt:lpstr>PowerPoint Presentation</vt:lpstr>
      <vt:lpstr>PowerPoint Presentation</vt:lpstr>
      <vt:lpstr>Example: Of a IOT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Red</dc:title>
  <dc:creator>Anand Singh</dc:creator>
  <cp:lastModifiedBy>Anand Singh</cp:lastModifiedBy>
  <cp:revision>10</cp:revision>
  <dcterms:created xsi:type="dcterms:W3CDTF">2025-03-14T14:18:26Z</dcterms:created>
  <dcterms:modified xsi:type="dcterms:W3CDTF">2025-03-14T21:53:43Z</dcterms:modified>
</cp:coreProperties>
</file>