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623478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82670-C376-4CD2-901F-9BCC4E4ADB7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4159726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3569334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2916524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3017837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2767911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771171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439626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28264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1826320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782670-C376-4CD2-901F-9BCC4E4ADB74}"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67229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782670-C376-4CD2-901F-9BCC4E4ADB7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3888605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782670-C376-4CD2-901F-9BCC4E4ADB74}" type="datetimeFigureOut">
              <a:rPr lang="en-IN" smtClean="0"/>
              <a:t>16-03-2025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246446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782670-C376-4CD2-901F-9BCC4E4ADB74}"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147040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782670-C376-4CD2-901F-9BCC4E4ADB74}" type="datetimeFigureOut">
              <a:rPr lang="en-IN" smtClean="0"/>
              <a:t>16-03-2025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2964417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82670-C376-4CD2-901F-9BCC4E4ADB7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82399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82670-C376-4CD2-901F-9BCC4E4ADB74}"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AE5625-A926-4737-B819-D2BC1EE5C42B}" type="slidenum">
              <a:rPr lang="en-IN" smtClean="0"/>
              <a:t>‹#›</a:t>
            </a:fld>
            <a:endParaRPr lang="en-IN"/>
          </a:p>
        </p:txBody>
      </p:sp>
    </p:spTree>
    <p:extLst>
      <p:ext uri="{BB962C8B-B14F-4D97-AF65-F5344CB8AC3E}">
        <p14:creationId xmlns:p14="http://schemas.microsoft.com/office/powerpoint/2010/main" val="2646459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82670-C376-4CD2-901F-9BCC4E4ADB74}" type="datetimeFigureOut">
              <a:rPr lang="en-IN" smtClean="0"/>
              <a:t>16-03-2025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5AE5625-A926-4737-B819-D2BC1EE5C42B}" type="slidenum">
              <a:rPr lang="en-IN" smtClean="0"/>
              <a:t>‹#›</a:t>
            </a:fld>
            <a:endParaRPr lang="en-IN"/>
          </a:p>
        </p:txBody>
      </p:sp>
    </p:spTree>
    <p:extLst>
      <p:ext uri="{BB962C8B-B14F-4D97-AF65-F5344CB8AC3E}">
        <p14:creationId xmlns:p14="http://schemas.microsoft.com/office/powerpoint/2010/main" val="194049285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ebthings.io/api/#web-thing-descrip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ebthings.io/gatewa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ebthings.io/docs/gateway/rules" TargetMode="External"/><Relationship Id="rId7" Type="http://schemas.openxmlformats.org/officeDocument/2006/relationships/hyperlink" Target="https://webthings.io/docs/wot/introduction" TargetMode="External"/><Relationship Id="rId2" Type="http://schemas.openxmlformats.org/officeDocument/2006/relationships/hyperlink" Target="https://webthings.io/docs/gateway/things" TargetMode="External"/><Relationship Id="rId1" Type="http://schemas.openxmlformats.org/officeDocument/2006/relationships/slideLayout" Target="../slideLayouts/slideLayout2.xml"/><Relationship Id="rId6" Type="http://schemas.openxmlformats.org/officeDocument/2006/relationships/hyperlink" Target="https://webthings.io/docs/gateway/settings#add-ons" TargetMode="External"/><Relationship Id="rId5" Type="http://schemas.openxmlformats.org/officeDocument/2006/relationships/hyperlink" Target="https://webthings.io/docs/gateway/floorplan" TargetMode="External"/><Relationship Id="rId4" Type="http://schemas.openxmlformats.org/officeDocument/2006/relationships/hyperlink" Target="https://webthings.io/docs/gateway/log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bthings.io/docs/gateway/installation/#docker" TargetMode="External"/><Relationship Id="rId2" Type="http://schemas.openxmlformats.org/officeDocument/2006/relationships/hyperlink" Target="https://webthings.io/docs/gateway/installation/#raspberry-pi" TargetMode="External"/><Relationship Id="rId1" Type="http://schemas.openxmlformats.org/officeDocument/2006/relationships/slideLayout" Target="../slideLayouts/slideLayout2.xml"/><Relationship Id="rId5" Type="http://schemas.openxmlformats.org/officeDocument/2006/relationships/hyperlink" Target="https://webthings.io/gateway/" TargetMode="External"/><Relationship Id="rId4" Type="http://schemas.openxmlformats.org/officeDocument/2006/relationships/hyperlink" Target="https://github.com/WebThingsIO/gateway/blob/master/README.md#prerequisites-for-building"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tcher.balena.io/" TargetMode="External"/><Relationship Id="rId2" Type="http://schemas.openxmlformats.org/officeDocument/2006/relationships/hyperlink" Target="https://www.raspberrypi.com/documentation/computers/getting-started.html"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Logo">
            <a:extLst>
              <a:ext uri="{FF2B5EF4-FFF2-40B4-BE49-F238E27FC236}">
                <a16:creationId xmlns:a16="http://schemas.microsoft.com/office/drawing/2014/main" id="{EF2A1E58-F028-A832-56A6-E1B7D4768122}"/>
              </a:ext>
            </a:extLst>
          </p:cNvPr>
          <p:cNvSpPr>
            <a:spLocks noGrp="1" noChangeAspect="1" noChangeArrowheads="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b="1"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WebThings</a:t>
            </a:r>
            <a:b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br>
            <a:r>
              <a:rPr lang="en-IN"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Documentation</a:t>
            </a:r>
          </a:p>
        </p:txBody>
      </p:sp>
      <p:sp>
        <p:nvSpPr>
          <p:cNvPr id="3" name="Subtitle 2">
            <a:extLst>
              <a:ext uri="{FF2B5EF4-FFF2-40B4-BE49-F238E27FC236}">
                <a16:creationId xmlns:a16="http://schemas.microsoft.com/office/drawing/2014/main" id="{CC89E2BB-CABE-8BE8-512D-C091B15D1F84}"/>
              </a:ext>
            </a:extLst>
          </p:cNvPr>
          <p:cNvSpPr>
            <a:spLocks noGrp="1"/>
          </p:cNvSpPr>
          <p:nvPr>
            <p:ph type="subTitle" idx="1"/>
          </p:nvPr>
        </p:nvSpPr>
        <p:spPr/>
        <p:txBody>
          <a:bodyPr/>
          <a:lstStyle/>
          <a:p>
            <a:r>
              <a:rPr lang="en-IN" dirty="0"/>
              <a:t>H Anandkumar Singh</a:t>
            </a:r>
          </a:p>
          <a:p>
            <a:r>
              <a:rPr lang="en-IN" dirty="0" err="1"/>
              <a:t>HCLTech</a:t>
            </a:r>
            <a:endParaRPr lang="en-IN" dirty="0"/>
          </a:p>
          <a:p>
            <a:r>
              <a:rPr lang="en-IN" dirty="0"/>
              <a:t>Technical Specialist</a:t>
            </a:r>
          </a:p>
        </p:txBody>
      </p:sp>
      <p:sp>
        <p:nvSpPr>
          <p:cNvPr id="5" name="AutoShape 4" descr="Logo">
            <a:extLst>
              <a:ext uri="{FF2B5EF4-FFF2-40B4-BE49-F238E27FC236}">
                <a16:creationId xmlns:a16="http://schemas.microsoft.com/office/drawing/2014/main" id="{3EB0B344-9895-4D5D-2F62-555D86BAFE48}"/>
              </a:ext>
            </a:extLst>
          </p:cNvPr>
          <p:cNvSpPr>
            <a:spLocks noChangeAspect="1" noChangeArrowheads="1"/>
          </p:cNvSpPr>
          <p:nvPr/>
        </p:nvSpPr>
        <p:spPr bwMode="auto">
          <a:xfrm>
            <a:off x="5943599" y="3276599"/>
            <a:ext cx="3209827" cy="32098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46903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6639A-E58D-1095-48B5-6885EE0FF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1DA9A-BCBA-71D1-5DA6-27C401F197F1}"/>
              </a:ext>
            </a:extLst>
          </p:cNvPr>
          <p:cNvSpPr>
            <a:spLocks noGrp="1"/>
          </p:cNvSpPr>
          <p:nvPr>
            <p:ph type="title"/>
          </p:nvPr>
        </p:nvSpPr>
        <p:spPr>
          <a:xfrm>
            <a:off x="1484310" y="-1"/>
            <a:ext cx="10242634" cy="2479249"/>
          </a:xfrm>
        </p:spPr>
        <p:txBody>
          <a:bodyPr>
            <a:normAutofit fontScale="90000"/>
          </a:bodyPr>
          <a:lstStyle/>
          <a:p>
            <a:pPr algn="l">
              <a:spcAft>
                <a:spcPts val="1800"/>
              </a:spcAft>
              <a:buNone/>
            </a:pPr>
            <a:r>
              <a:rPr lang="en-US" b="1" i="0" dirty="0">
                <a:solidFill>
                  <a:srgbClr val="404040"/>
                </a:solidFill>
                <a:effectLst/>
                <a:latin typeface="Lato" panose="020F0502020204030203" pitchFamily="34" charset="0"/>
              </a:rPr>
              <a:t>Success!</a:t>
            </a:r>
            <a:br>
              <a:rPr lang="en-US" b="0" i="0" dirty="0">
                <a:solidFill>
                  <a:srgbClr val="404040"/>
                </a:solidFill>
                <a:effectLst/>
                <a:latin typeface="Lato" panose="020F0502020204030203" pitchFamily="34" charset="0"/>
              </a:rPr>
            </a:br>
            <a:r>
              <a:rPr lang="en-US" b="0" i="0" dirty="0">
                <a:solidFill>
                  <a:srgbClr val="404040"/>
                </a:solidFill>
                <a:effectLst/>
                <a:latin typeface="Lato" panose="020F0502020204030203" pitchFamily="34" charset="0"/>
              </a:rPr>
              <a:t>Once your user account has been successfully created, you will be automatically logged in to the gateway and you should see an empty Things screen, ready for you to start adding devices.</a:t>
            </a:r>
          </a:p>
        </p:txBody>
      </p:sp>
      <p:pic>
        <p:nvPicPr>
          <p:cNvPr id="7" name="Picture 6">
            <a:extLst>
              <a:ext uri="{FF2B5EF4-FFF2-40B4-BE49-F238E27FC236}">
                <a16:creationId xmlns:a16="http://schemas.microsoft.com/office/drawing/2014/main" id="{C532E6B6-7F6B-9B4A-80D7-562392A72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1496" y="2790333"/>
            <a:ext cx="6508261" cy="3927528"/>
          </a:xfrm>
          <a:prstGeom prst="rect">
            <a:avLst/>
          </a:prstGeom>
        </p:spPr>
      </p:pic>
    </p:spTree>
    <p:extLst>
      <p:ext uri="{BB962C8B-B14F-4D97-AF65-F5344CB8AC3E}">
        <p14:creationId xmlns:p14="http://schemas.microsoft.com/office/powerpoint/2010/main" val="3099772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60570-43B0-1795-8F52-FB82F958B8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938E7-B7F9-375D-254E-9C590DAF655D}"/>
              </a:ext>
            </a:extLst>
          </p:cNvPr>
          <p:cNvSpPr>
            <a:spLocks noGrp="1"/>
          </p:cNvSpPr>
          <p:nvPr>
            <p:ph type="title"/>
          </p:nvPr>
        </p:nvSpPr>
        <p:spPr>
          <a:xfrm>
            <a:off x="1484310" y="0"/>
            <a:ext cx="10018713" cy="1020452"/>
          </a:xfrm>
        </p:spPr>
        <p:txBody>
          <a:bodyPr/>
          <a:lstStyle/>
          <a:p>
            <a:pPr algn="l">
              <a:spcAft>
                <a:spcPts val="1800"/>
              </a:spcAft>
            </a:pPr>
            <a:r>
              <a:rPr lang="en-IN" b="1" i="0" dirty="0">
                <a:solidFill>
                  <a:srgbClr val="404040"/>
                </a:solidFill>
                <a:effectLst/>
                <a:latin typeface="Roboto Slab" pitchFamily="2" charset="0"/>
              </a:rPr>
              <a:t>Log In</a:t>
            </a:r>
          </a:p>
        </p:txBody>
      </p:sp>
      <p:sp>
        <p:nvSpPr>
          <p:cNvPr id="5" name="Content Placeholder 4">
            <a:extLst>
              <a:ext uri="{FF2B5EF4-FFF2-40B4-BE49-F238E27FC236}">
                <a16:creationId xmlns:a16="http://schemas.microsoft.com/office/drawing/2014/main" id="{1FFEB12D-69B5-2AAA-7DB0-429128D6E43D}"/>
              </a:ext>
            </a:extLst>
          </p:cNvPr>
          <p:cNvSpPr>
            <a:spLocks noGrp="1"/>
          </p:cNvSpPr>
          <p:nvPr>
            <p:ph idx="1"/>
          </p:nvPr>
        </p:nvSpPr>
        <p:spPr>
          <a:xfrm>
            <a:off x="1484310" y="876693"/>
            <a:ext cx="10018713" cy="1536569"/>
          </a:xfrm>
        </p:spPr>
        <p:txBody>
          <a:bodyPr>
            <a:normAutofit lnSpcReduction="10000"/>
          </a:bodyPr>
          <a:lstStyle/>
          <a:p>
            <a:r>
              <a:rPr lang="en-US" b="0" i="0" dirty="0">
                <a:solidFill>
                  <a:srgbClr val="404040"/>
                </a:solidFill>
                <a:effectLst/>
                <a:latin typeface="Lato" panose="020F0502020204030203" pitchFamily="34" charset="0"/>
              </a:rPr>
              <a:t>To log into the gateway from a new device, navigate to "http://gateway.local" (whilst connected to the same local network), or your unique subdomain (e.g. "https://foo.webthings.io"), and enter your email address and password.</a:t>
            </a:r>
            <a:endParaRPr lang="en-IN" dirty="0"/>
          </a:p>
        </p:txBody>
      </p:sp>
      <p:pic>
        <p:nvPicPr>
          <p:cNvPr id="7" name="Picture 6">
            <a:extLst>
              <a:ext uri="{FF2B5EF4-FFF2-40B4-BE49-F238E27FC236}">
                <a16:creationId xmlns:a16="http://schemas.microsoft.com/office/drawing/2014/main" id="{DA5C040E-9622-B104-1BAC-554CE2E02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4797" y="2413262"/>
            <a:ext cx="6758321" cy="4039456"/>
          </a:xfrm>
          <a:prstGeom prst="rect">
            <a:avLst/>
          </a:prstGeom>
        </p:spPr>
      </p:pic>
    </p:spTree>
    <p:extLst>
      <p:ext uri="{BB962C8B-B14F-4D97-AF65-F5344CB8AC3E}">
        <p14:creationId xmlns:p14="http://schemas.microsoft.com/office/powerpoint/2010/main" val="355937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E35E6-D4BD-27D2-496A-B0F2E634B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09B792-A5D8-C79B-AAE6-28E3202146B5}"/>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Things ADD Things</a:t>
            </a:r>
          </a:p>
        </p:txBody>
      </p:sp>
      <p:sp>
        <p:nvSpPr>
          <p:cNvPr id="5" name="Content Placeholder 4">
            <a:extLst>
              <a:ext uri="{FF2B5EF4-FFF2-40B4-BE49-F238E27FC236}">
                <a16:creationId xmlns:a16="http://schemas.microsoft.com/office/drawing/2014/main" id="{F779BAC8-C7C5-E9E6-6C3F-D690AB705624}"/>
              </a:ext>
            </a:extLst>
          </p:cNvPr>
          <p:cNvSpPr>
            <a:spLocks noGrp="1"/>
          </p:cNvSpPr>
          <p:nvPr>
            <p:ph idx="1"/>
          </p:nvPr>
        </p:nvSpPr>
        <p:spPr>
          <a:xfrm>
            <a:off x="1484310" y="876694"/>
            <a:ext cx="10018713" cy="848412"/>
          </a:xfrm>
        </p:spPr>
        <p:txBody>
          <a:bodyPr>
            <a:normAutofit/>
          </a:bodyPr>
          <a:lstStyle/>
          <a:p>
            <a:r>
              <a:rPr lang="en-US" b="0" i="0" dirty="0">
                <a:solidFill>
                  <a:srgbClr val="404040"/>
                </a:solidFill>
                <a:effectLst/>
                <a:latin typeface="Lato" panose="020F0502020204030203" pitchFamily="34" charset="0"/>
              </a:rPr>
              <a:t>To add a thing to your gateway, click the "+" button on the Things screen. This will tell the gateway to start scanning for new devices.</a:t>
            </a:r>
            <a:endParaRPr lang="en-IN" dirty="0"/>
          </a:p>
        </p:txBody>
      </p:sp>
      <p:pic>
        <p:nvPicPr>
          <p:cNvPr id="4" name="Picture 3">
            <a:extLst>
              <a:ext uri="{FF2B5EF4-FFF2-40B4-BE49-F238E27FC236}">
                <a16:creationId xmlns:a16="http://schemas.microsoft.com/office/drawing/2014/main" id="{66AAE2D4-7D68-D052-3742-778810BE93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9017" y="1725106"/>
            <a:ext cx="8259328" cy="4963218"/>
          </a:xfrm>
          <a:prstGeom prst="rect">
            <a:avLst/>
          </a:prstGeom>
        </p:spPr>
      </p:pic>
    </p:spTree>
    <p:extLst>
      <p:ext uri="{BB962C8B-B14F-4D97-AF65-F5344CB8AC3E}">
        <p14:creationId xmlns:p14="http://schemas.microsoft.com/office/powerpoint/2010/main" val="427297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34C56-61B3-B5FE-92CD-105E37E88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AB972-8389-7302-DEBA-12908DEE3EB0}"/>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Things ADD Things</a:t>
            </a:r>
          </a:p>
        </p:txBody>
      </p:sp>
      <p:sp>
        <p:nvSpPr>
          <p:cNvPr id="5" name="Content Placeholder 4">
            <a:extLst>
              <a:ext uri="{FF2B5EF4-FFF2-40B4-BE49-F238E27FC236}">
                <a16:creationId xmlns:a16="http://schemas.microsoft.com/office/drawing/2014/main" id="{70837BF7-919D-8410-28F9-737C7EEE68F1}"/>
              </a:ext>
            </a:extLst>
          </p:cNvPr>
          <p:cNvSpPr>
            <a:spLocks noGrp="1"/>
          </p:cNvSpPr>
          <p:nvPr>
            <p:ph idx="1"/>
          </p:nvPr>
        </p:nvSpPr>
        <p:spPr>
          <a:xfrm>
            <a:off x="1484310" y="876694"/>
            <a:ext cx="10018713" cy="848412"/>
          </a:xfrm>
        </p:spPr>
        <p:txBody>
          <a:bodyPr>
            <a:normAutofit/>
          </a:bodyPr>
          <a:lstStyle/>
          <a:p>
            <a:r>
              <a:rPr lang="en-US" b="0" i="0" dirty="0">
                <a:solidFill>
                  <a:srgbClr val="404040"/>
                </a:solidFill>
                <a:effectLst/>
                <a:latin typeface="Lato" panose="020F0502020204030203" pitchFamily="34" charset="0"/>
              </a:rPr>
              <a:t>A preview of any discovered devices will appear on the screen.</a:t>
            </a:r>
            <a:endParaRPr lang="en-IN" dirty="0"/>
          </a:p>
        </p:txBody>
      </p:sp>
      <p:pic>
        <p:nvPicPr>
          <p:cNvPr id="6" name="Picture 5">
            <a:extLst>
              <a:ext uri="{FF2B5EF4-FFF2-40B4-BE49-F238E27FC236}">
                <a16:creationId xmlns:a16="http://schemas.microsoft.com/office/drawing/2014/main" id="{CADEE719-20FC-9C75-735B-4D95FDD194ED}"/>
              </a:ext>
            </a:extLst>
          </p:cNvPr>
          <p:cNvPicPr>
            <a:picLocks noChangeAspect="1"/>
          </p:cNvPicPr>
          <p:nvPr/>
        </p:nvPicPr>
        <p:blipFill>
          <a:blip r:embed="rId2"/>
          <a:stretch>
            <a:fillRect/>
          </a:stretch>
        </p:blipFill>
        <p:spPr>
          <a:xfrm>
            <a:off x="2635440" y="1640212"/>
            <a:ext cx="8297433" cy="4972744"/>
          </a:xfrm>
          <a:prstGeom prst="rect">
            <a:avLst/>
          </a:prstGeom>
        </p:spPr>
      </p:pic>
    </p:spTree>
    <p:extLst>
      <p:ext uri="{BB962C8B-B14F-4D97-AF65-F5344CB8AC3E}">
        <p14:creationId xmlns:p14="http://schemas.microsoft.com/office/powerpoint/2010/main" val="3146701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26AB2-7619-28C9-D0E8-43BD4117CB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71D96-3F48-BFB9-3B7B-5A488F9E94A0}"/>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Things ADD Things</a:t>
            </a:r>
          </a:p>
        </p:txBody>
      </p:sp>
      <p:sp>
        <p:nvSpPr>
          <p:cNvPr id="5" name="Content Placeholder 4">
            <a:extLst>
              <a:ext uri="{FF2B5EF4-FFF2-40B4-BE49-F238E27FC236}">
                <a16:creationId xmlns:a16="http://schemas.microsoft.com/office/drawing/2014/main" id="{6B0EA81B-4B65-93EF-BF7E-B14DFDE8E12E}"/>
              </a:ext>
            </a:extLst>
          </p:cNvPr>
          <p:cNvSpPr>
            <a:spLocks noGrp="1"/>
          </p:cNvSpPr>
          <p:nvPr>
            <p:ph idx="1"/>
          </p:nvPr>
        </p:nvSpPr>
        <p:spPr>
          <a:xfrm>
            <a:off x="1569151" y="1897146"/>
            <a:ext cx="10018713" cy="3195686"/>
          </a:xfrm>
        </p:spPr>
        <p:txBody>
          <a:bodyPr>
            <a:normAutofit fontScale="92500" lnSpcReduction="10000"/>
          </a:bodyPr>
          <a:lstStyle/>
          <a:p>
            <a:pPr algn="l">
              <a:spcAft>
                <a:spcPts val="1800"/>
              </a:spcAft>
              <a:buNone/>
            </a:pPr>
            <a:r>
              <a:rPr lang="en-US" b="0" i="0" dirty="0">
                <a:solidFill>
                  <a:srgbClr val="404040"/>
                </a:solidFill>
                <a:effectLst/>
                <a:latin typeface="Lato" panose="020F0502020204030203" pitchFamily="34" charset="0"/>
              </a:rPr>
              <a:t>When a device has multiple capabilities (e.g. it acts as both an on/off switch and an energy monitor) you can choose the primary function to display in the user interface from a drop-down menu.</a:t>
            </a:r>
          </a:p>
          <a:p>
            <a:pPr algn="l">
              <a:spcAft>
                <a:spcPts val="1800"/>
              </a:spcAft>
              <a:buNone/>
            </a:pPr>
            <a:r>
              <a:rPr lang="en-US" b="0" i="0" dirty="0">
                <a:solidFill>
                  <a:srgbClr val="404040"/>
                </a:solidFill>
                <a:effectLst/>
                <a:latin typeface="Lato" panose="020F0502020204030203" pitchFamily="34" charset="0"/>
              </a:rPr>
              <a:t>You can also change the name of the device to something meaningful to you (e.g. "Kitchen Light") before clicking "Save" to add it to the gateway.</a:t>
            </a:r>
          </a:p>
          <a:p>
            <a:pPr algn="l">
              <a:spcAft>
                <a:spcPts val="1800"/>
              </a:spcAft>
            </a:pPr>
            <a:r>
              <a:rPr lang="en-US" b="0" i="0" dirty="0">
                <a:solidFill>
                  <a:srgbClr val="404040"/>
                </a:solidFill>
                <a:effectLst/>
                <a:latin typeface="Lato" panose="020F0502020204030203" pitchFamily="34" charset="0"/>
              </a:rPr>
              <a:t>If you click the back button at the top left of the screen to go back to the Things screen, you should now see an icon representing the device you added.</a:t>
            </a:r>
          </a:p>
        </p:txBody>
      </p:sp>
    </p:spTree>
    <p:extLst>
      <p:ext uri="{BB962C8B-B14F-4D97-AF65-F5344CB8AC3E}">
        <p14:creationId xmlns:p14="http://schemas.microsoft.com/office/powerpoint/2010/main" val="231434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DF6F8-A688-9661-75A4-5DD0E53A6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068B-01CB-80B9-0C59-E9B85951B084}"/>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Things ADD Things</a:t>
            </a:r>
          </a:p>
        </p:txBody>
      </p:sp>
      <p:pic>
        <p:nvPicPr>
          <p:cNvPr id="7" name="Content Placeholder 6">
            <a:extLst>
              <a:ext uri="{FF2B5EF4-FFF2-40B4-BE49-F238E27FC236}">
                <a16:creationId xmlns:a16="http://schemas.microsoft.com/office/drawing/2014/main" id="{EFD3069C-5077-8CB1-734A-4DB765416E1B}"/>
              </a:ext>
            </a:extLst>
          </p:cNvPr>
          <p:cNvPicPr>
            <a:picLocks noGrp="1" noChangeAspect="1"/>
          </p:cNvPicPr>
          <p:nvPr>
            <p:ph idx="1"/>
          </p:nvPr>
        </p:nvPicPr>
        <p:blipFill>
          <a:blip r:embed="rId2"/>
          <a:stretch>
            <a:fillRect/>
          </a:stretch>
        </p:blipFill>
        <p:spPr>
          <a:xfrm>
            <a:off x="2498103" y="1093509"/>
            <a:ext cx="9251759" cy="5519153"/>
          </a:xfrm>
        </p:spPr>
      </p:pic>
    </p:spTree>
    <p:extLst>
      <p:ext uri="{BB962C8B-B14F-4D97-AF65-F5344CB8AC3E}">
        <p14:creationId xmlns:p14="http://schemas.microsoft.com/office/powerpoint/2010/main" val="2149136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CAAA8-9BE5-3CE7-BCA2-189CFEDB0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2F0A9-6664-9715-CBF0-27969FFD1BE9}"/>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Add Thing by URL</a:t>
            </a:r>
          </a:p>
        </p:txBody>
      </p:sp>
      <p:sp>
        <p:nvSpPr>
          <p:cNvPr id="5" name="Content Placeholder 4">
            <a:extLst>
              <a:ext uri="{FF2B5EF4-FFF2-40B4-BE49-F238E27FC236}">
                <a16:creationId xmlns:a16="http://schemas.microsoft.com/office/drawing/2014/main" id="{6E9DD7C6-AC90-9062-DBEA-84536E97886A}"/>
              </a:ext>
            </a:extLst>
          </p:cNvPr>
          <p:cNvSpPr>
            <a:spLocks noGrp="1"/>
          </p:cNvSpPr>
          <p:nvPr>
            <p:ph idx="1"/>
          </p:nvPr>
        </p:nvSpPr>
        <p:spPr>
          <a:xfrm>
            <a:off x="1578578" y="926184"/>
            <a:ext cx="10018713" cy="1873577"/>
          </a:xfrm>
        </p:spPr>
        <p:txBody>
          <a:bodyPr>
            <a:normAutofit fontScale="92500"/>
          </a:bodyPr>
          <a:lstStyle/>
          <a:p>
            <a:pPr algn="l">
              <a:spcAft>
                <a:spcPts val="1800"/>
              </a:spcAft>
              <a:buNone/>
            </a:pPr>
            <a:r>
              <a:rPr lang="en-US" b="0" i="0" dirty="0">
                <a:solidFill>
                  <a:srgbClr val="404040"/>
                </a:solidFill>
                <a:effectLst/>
                <a:latin typeface="Lato" panose="020F0502020204030203" pitchFamily="34" charset="0"/>
              </a:rPr>
              <a:t>In addition to scanning for new devices, you can manually add a new thing by its "web thing URL". That is the URL of a </a:t>
            </a:r>
            <a:r>
              <a:rPr lang="en-US" b="0" i="0" u="none" strike="noStrike" dirty="0">
                <a:solidFill>
                  <a:srgbClr val="2980B9"/>
                </a:solidFill>
                <a:effectLst/>
                <a:latin typeface="Lato" panose="020F0502020204030203" pitchFamily="34" charset="0"/>
                <a:hlinkClick r:id="rId2"/>
              </a:rPr>
              <a:t>Web Thing Description</a:t>
            </a:r>
            <a:r>
              <a:rPr lang="en-US" b="0" i="0" dirty="0">
                <a:solidFill>
                  <a:srgbClr val="404040"/>
                </a:solidFill>
                <a:effectLst/>
                <a:latin typeface="Lato" panose="020F0502020204030203" pitchFamily="34" charset="0"/>
              </a:rPr>
              <a:t>.</a:t>
            </a:r>
          </a:p>
          <a:p>
            <a:pPr algn="l">
              <a:lnSpc>
                <a:spcPts val="1800"/>
              </a:lnSpc>
              <a:spcAft>
                <a:spcPts val="1800"/>
              </a:spcAft>
              <a:buNone/>
            </a:pPr>
            <a:r>
              <a:rPr lang="en-US" b="0" i="0" dirty="0">
                <a:solidFill>
                  <a:srgbClr val="404040"/>
                </a:solidFill>
                <a:effectLst/>
                <a:latin typeface="Lato" panose="020F0502020204030203" pitchFamily="34" charset="0"/>
              </a:rPr>
              <a:t>To add a thing by a web thing URL, click the "Add by URL" link on the Add Thing screen.</a:t>
            </a:r>
            <a:br>
              <a:rPr lang="en-US" dirty="0"/>
            </a:br>
            <a:endParaRPr lang="en-US" b="0" i="0" dirty="0">
              <a:solidFill>
                <a:srgbClr val="404040"/>
              </a:solidFill>
              <a:effectLst/>
              <a:latin typeface="Lato" panose="020F0502020204030203" pitchFamily="34" charset="0"/>
            </a:endParaRPr>
          </a:p>
        </p:txBody>
      </p:sp>
      <p:pic>
        <p:nvPicPr>
          <p:cNvPr id="4" name="Picture 3">
            <a:extLst>
              <a:ext uri="{FF2B5EF4-FFF2-40B4-BE49-F238E27FC236}">
                <a16:creationId xmlns:a16="http://schemas.microsoft.com/office/drawing/2014/main" id="{4BCB73D9-CAED-C25C-358F-4A12EA09A6BC}"/>
              </a:ext>
            </a:extLst>
          </p:cNvPr>
          <p:cNvPicPr>
            <a:picLocks noChangeAspect="1"/>
          </p:cNvPicPr>
          <p:nvPr/>
        </p:nvPicPr>
        <p:blipFill>
          <a:blip r:embed="rId3"/>
          <a:stretch>
            <a:fillRect/>
          </a:stretch>
        </p:blipFill>
        <p:spPr>
          <a:xfrm>
            <a:off x="3733813" y="2507147"/>
            <a:ext cx="6786501" cy="4065645"/>
          </a:xfrm>
          <a:prstGeom prst="rect">
            <a:avLst/>
          </a:prstGeom>
        </p:spPr>
      </p:pic>
    </p:spTree>
    <p:extLst>
      <p:ext uri="{BB962C8B-B14F-4D97-AF65-F5344CB8AC3E}">
        <p14:creationId xmlns:p14="http://schemas.microsoft.com/office/powerpoint/2010/main" val="3175033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4286F-9550-BCA3-60DB-35EF02AD8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16846-22A2-A050-843D-FF69FBF36220}"/>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Add Thing by URL</a:t>
            </a:r>
          </a:p>
        </p:txBody>
      </p:sp>
      <p:sp>
        <p:nvSpPr>
          <p:cNvPr id="5" name="Content Placeholder 4">
            <a:extLst>
              <a:ext uri="{FF2B5EF4-FFF2-40B4-BE49-F238E27FC236}">
                <a16:creationId xmlns:a16="http://schemas.microsoft.com/office/drawing/2014/main" id="{5892844F-4ECC-14A0-EE6E-7C1AA2223971}"/>
              </a:ext>
            </a:extLst>
          </p:cNvPr>
          <p:cNvSpPr>
            <a:spLocks noGrp="1"/>
          </p:cNvSpPr>
          <p:nvPr>
            <p:ph idx="1"/>
          </p:nvPr>
        </p:nvSpPr>
        <p:spPr>
          <a:xfrm>
            <a:off x="1578578" y="926184"/>
            <a:ext cx="10018713" cy="1223127"/>
          </a:xfrm>
        </p:spPr>
        <p:txBody>
          <a:bodyPr>
            <a:normAutofit/>
          </a:bodyPr>
          <a:lstStyle/>
          <a:p>
            <a:pPr algn="l">
              <a:spcAft>
                <a:spcPts val="1800"/>
              </a:spcAft>
              <a:buNone/>
            </a:pPr>
            <a:r>
              <a:rPr lang="en-US" b="0" i="0" dirty="0">
                <a:solidFill>
                  <a:srgbClr val="404040"/>
                </a:solidFill>
                <a:effectLst/>
                <a:latin typeface="Lato" panose="020F0502020204030203" pitchFamily="34" charset="0"/>
              </a:rPr>
              <a:t>A form will then appear with a text box into which you can paste a web thing URL. Click "Submit" to retrieve details about the Thing, then click "Save" to add it to the gateway.</a:t>
            </a:r>
          </a:p>
        </p:txBody>
      </p:sp>
      <p:pic>
        <p:nvPicPr>
          <p:cNvPr id="6" name="Picture 5">
            <a:extLst>
              <a:ext uri="{FF2B5EF4-FFF2-40B4-BE49-F238E27FC236}">
                <a16:creationId xmlns:a16="http://schemas.microsoft.com/office/drawing/2014/main" id="{940CA4EF-5157-A83D-6DF3-054F1F61936C}"/>
              </a:ext>
            </a:extLst>
          </p:cNvPr>
          <p:cNvPicPr>
            <a:picLocks noChangeAspect="1"/>
          </p:cNvPicPr>
          <p:nvPr/>
        </p:nvPicPr>
        <p:blipFill>
          <a:blip r:embed="rId2"/>
          <a:stretch>
            <a:fillRect/>
          </a:stretch>
        </p:blipFill>
        <p:spPr>
          <a:xfrm>
            <a:off x="2904253" y="2076653"/>
            <a:ext cx="8011986" cy="4781347"/>
          </a:xfrm>
          <a:prstGeom prst="rect">
            <a:avLst/>
          </a:prstGeom>
        </p:spPr>
      </p:pic>
    </p:spTree>
    <p:extLst>
      <p:ext uri="{BB962C8B-B14F-4D97-AF65-F5344CB8AC3E}">
        <p14:creationId xmlns:p14="http://schemas.microsoft.com/office/powerpoint/2010/main" val="327899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90A57-5071-4F6D-6ACE-9B362A880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5166D-93EF-AF98-8BDB-8C5E12C69B29}"/>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a:solidFill>
                  <a:srgbClr val="404040"/>
                </a:solidFill>
                <a:effectLst/>
                <a:latin typeface="Roboto Slab" pitchFamily="2" charset="0"/>
              </a:rPr>
              <a:t>View Things</a:t>
            </a:r>
          </a:p>
        </p:txBody>
      </p:sp>
      <p:sp>
        <p:nvSpPr>
          <p:cNvPr id="5" name="Content Placeholder 4">
            <a:extLst>
              <a:ext uri="{FF2B5EF4-FFF2-40B4-BE49-F238E27FC236}">
                <a16:creationId xmlns:a16="http://schemas.microsoft.com/office/drawing/2014/main" id="{F3328323-7E0A-03E1-D87E-16EE6A6688DA}"/>
              </a:ext>
            </a:extLst>
          </p:cNvPr>
          <p:cNvSpPr>
            <a:spLocks noGrp="1"/>
          </p:cNvSpPr>
          <p:nvPr>
            <p:ph idx="1"/>
          </p:nvPr>
        </p:nvSpPr>
        <p:spPr>
          <a:xfrm>
            <a:off x="1578578" y="926184"/>
            <a:ext cx="10018713" cy="1223127"/>
          </a:xfrm>
        </p:spPr>
        <p:txBody>
          <a:bodyPr>
            <a:normAutofit fontScale="92500" lnSpcReduction="20000"/>
          </a:bodyPr>
          <a:lstStyle/>
          <a:p>
            <a:pPr algn="l">
              <a:spcAft>
                <a:spcPts val="1800"/>
              </a:spcAft>
              <a:buNone/>
            </a:pPr>
            <a:r>
              <a:rPr lang="en-US" b="0" i="0" dirty="0">
                <a:solidFill>
                  <a:srgbClr val="404040"/>
                </a:solidFill>
                <a:effectLst/>
                <a:latin typeface="Lato" panose="020F0502020204030203" pitchFamily="34" charset="0"/>
              </a:rPr>
              <a:t>To view all of your things, select the "Things" option from the main </a:t>
            </a:r>
            <a:r>
              <a:rPr lang="en-US" b="0" i="0" dirty="0" err="1">
                <a:solidFill>
                  <a:srgbClr val="404040"/>
                </a:solidFill>
                <a:effectLst/>
                <a:latin typeface="Lato" panose="020F0502020204030203" pitchFamily="34" charset="0"/>
              </a:rPr>
              <a:t>menu.Each</a:t>
            </a:r>
            <a:r>
              <a:rPr lang="en-US" b="0" i="0" dirty="0">
                <a:solidFill>
                  <a:srgbClr val="404040"/>
                </a:solidFill>
                <a:effectLst/>
                <a:latin typeface="Lato" panose="020F0502020204030203" pitchFamily="34" charset="0"/>
              </a:rPr>
              <a:t> thing is represented by an icon. The icon shows a live overview of the current state of the thing (e.g. its on/off state or the current value of a key property). Different styles of icon are used for different types of devices.</a:t>
            </a:r>
          </a:p>
        </p:txBody>
      </p:sp>
      <p:pic>
        <p:nvPicPr>
          <p:cNvPr id="4" name="Picture 3">
            <a:extLst>
              <a:ext uri="{FF2B5EF4-FFF2-40B4-BE49-F238E27FC236}">
                <a16:creationId xmlns:a16="http://schemas.microsoft.com/office/drawing/2014/main" id="{6DF28D07-8078-BEB3-C812-A5F3F91E233D}"/>
              </a:ext>
            </a:extLst>
          </p:cNvPr>
          <p:cNvPicPr>
            <a:picLocks noChangeAspect="1"/>
          </p:cNvPicPr>
          <p:nvPr/>
        </p:nvPicPr>
        <p:blipFill>
          <a:blip r:embed="rId2"/>
          <a:stretch>
            <a:fillRect/>
          </a:stretch>
        </p:blipFill>
        <p:spPr>
          <a:xfrm>
            <a:off x="2960913" y="2282401"/>
            <a:ext cx="7634815" cy="4575599"/>
          </a:xfrm>
          <a:prstGeom prst="rect">
            <a:avLst/>
          </a:prstGeom>
        </p:spPr>
      </p:pic>
    </p:spTree>
    <p:extLst>
      <p:ext uri="{BB962C8B-B14F-4D97-AF65-F5344CB8AC3E}">
        <p14:creationId xmlns:p14="http://schemas.microsoft.com/office/powerpoint/2010/main" val="1511287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0E229-2374-F7B7-BA7C-30AA08EB8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116FC-FC50-EFEA-F595-D28AE7380C57}"/>
              </a:ext>
            </a:extLst>
          </p:cNvPr>
          <p:cNvSpPr>
            <a:spLocks noGrp="1"/>
          </p:cNvSpPr>
          <p:nvPr>
            <p:ph type="title"/>
          </p:nvPr>
        </p:nvSpPr>
        <p:spPr>
          <a:xfrm>
            <a:off x="1484310" y="0"/>
            <a:ext cx="10018713" cy="1020452"/>
          </a:xfrm>
        </p:spPr>
        <p:txBody>
          <a:bodyPr>
            <a:normAutofit/>
          </a:bodyPr>
          <a:lstStyle/>
          <a:p>
            <a:pPr algn="l">
              <a:spcAft>
                <a:spcPts val="1800"/>
              </a:spcAft>
            </a:pPr>
            <a:r>
              <a:rPr lang="en-IN" b="1" i="0" dirty="0" err="1">
                <a:solidFill>
                  <a:srgbClr val="404040"/>
                </a:solidFill>
                <a:effectLst/>
                <a:latin typeface="Roboto Slab" pitchFamily="2" charset="0"/>
              </a:rPr>
              <a:t>webthing</a:t>
            </a:r>
            <a:r>
              <a:rPr lang="en-IN" b="1" i="0" dirty="0">
                <a:solidFill>
                  <a:srgbClr val="404040"/>
                </a:solidFill>
                <a:effectLst/>
                <a:latin typeface="Roboto Slab" pitchFamily="2" charset="0"/>
              </a:rPr>
              <a:t>-python</a:t>
            </a:r>
            <a:endParaRPr lang="en-IN"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646A78A7-0155-A33F-5B44-3FF0BE4A520F}"/>
              </a:ext>
            </a:extLst>
          </p:cNvPr>
          <p:cNvSpPr>
            <a:spLocks noGrp="1"/>
          </p:cNvSpPr>
          <p:nvPr>
            <p:ph idx="1"/>
          </p:nvPr>
        </p:nvSpPr>
        <p:spPr>
          <a:xfrm>
            <a:off x="1569151" y="1897146"/>
            <a:ext cx="10018713" cy="3195686"/>
          </a:xfrm>
        </p:spPr>
        <p:txBody>
          <a:bodyPr>
            <a:normAutofit/>
          </a:bodyPr>
          <a:lstStyle/>
          <a:p>
            <a:pPr>
              <a:spcAft>
                <a:spcPts val="1800"/>
              </a:spcAft>
              <a:buNone/>
            </a:pPr>
            <a:r>
              <a:rPr lang="en-IN" b="1" i="0" dirty="0">
                <a:solidFill>
                  <a:srgbClr val="404040"/>
                </a:solidFill>
                <a:effectLst/>
                <a:latin typeface="Roboto Slab" pitchFamily="2" charset="0"/>
              </a:rPr>
              <a:t>Installation</a:t>
            </a:r>
          </a:p>
          <a:p>
            <a:pPr algn="l">
              <a:spcAft>
                <a:spcPts val="1800"/>
              </a:spcAft>
              <a:buNone/>
            </a:pPr>
            <a:r>
              <a:rPr lang="en-IN" b="0" i="0" dirty="0">
                <a:solidFill>
                  <a:srgbClr val="FF0000"/>
                </a:solidFill>
                <a:effectLst/>
                <a:latin typeface="SFMono-Regular"/>
              </a:rPr>
              <a:t>$ pip install </a:t>
            </a:r>
            <a:r>
              <a:rPr lang="en-IN" b="0" i="0" dirty="0" err="1">
                <a:solidFill>
                  <a:srgbClr val="FF0000"/>
                </a:solidFill>
                <a:effectLst/>
                <a:latin typeface="SFMono-Regular"/>
              </a:rPr>
              <a:t>webthing</a:t>
            </a:r>
            <a:endParaRPr lang="en-IN" b="0" i="0" dirty="0">
              <a:solidFill>
                <a:srgbClr val="FF0000"/>
              </a:solidFill>
              <a:effectLst/>
              <a:latin typeface="SFMono-Regular"/>
            </a:endParaRPr>
          </a:p>
          <a:p>
            <a:pPr algn="l">
              <a:spcAft>
                <a:spcPts val="1800"/>
              </a:spcAft>
              <a:buNone/>
            </a:pPr>
            <a:r>
              <a:rPr lang="en-IN" dirty="0">
                <a:latin typeface="SFMono-Regular"/>
              </a:rPr>
              <a:t>Example Code in Text: Python</a:t>
            </a:r>
            <a:endParaRPr lang="en-US" b="0" i="0" dirty="0">
              <a:effectLst/>
              <a:latin typeface="Lato" panose="020F0502020204030203" pitchFamily="34" charset="0"/>
            </a:endParaRPr>
          </a:p>
        </p:txBody>
      </p:sp>
    </p:spTree>
    <p:extLst>
      <p:ext uri="{BB962C8B-B14F-4D97-AF65-F5344CB8AC3E}">
        <p14:creationId xmlns:p14="http://schemas.microsoft.com/office/powerpoint/2010/main" val="142624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9128-A525-FB35-55CB-A836DBC3EB8A}"/>
              </a:ext>
            </a:extLst>
          </p:cNvPr>
          <p:cNvSpPr>
            <a:spLocks noGrp="1"/>
          </p:cNvSpPr>
          <p:nvPr>
            <p:ph type="title"/>
          </p:nvPr>
        </p:nvSpPr>
        <p:spPr>
          <a:xfrm>
            <a:off x="1484309" y="0"/>
            <a:ext cx="10018713" cy="1752599"/>
          </a:xfrm>
        </p:spPr>
        <p:txBody>
          <a:bodyPr/>
          <a:lstStyle/>
          <a:p>
            <a:r>
              <a:rPr lang="en-IN" b="1" i="0" dirty="0" err="1">
                <a:solidFill>
                  <a:srgbClr val="404040"/>
                </a:solidFill>
                <a:effectLst/>
                <a:latin typeface="Roboto Slab" panose="020F0502020204030204" pitchFamily="2" charset="0"/>
              </a:rPr>
              <a:t>WebThings</a:t>
            </a:r>
            <a:r>
              <a:rPr lang="en-IN" b="1" i="0" dirty="0">
                <a:solidFill>
                  <a:srgbClr val="404040"/>
                </a:solidFill>
                <a:effectLst/>
                <a:latin typeface="Roboto Slab" panose="020F0502020204030204" pitchFamily="2" charset="0"/>
              </a:rPr>
              <a:t> Gateway</a:t>
            </a:r>
            <a:endParaRPr lang="en-IN" dirty="0"/>
          </a:p>
        </p:txBody>
      </p:sp>
      <p:sp>
        <p:nvSpPr>
          <p:cNvPr id="3" name="Content Placeholder 2">
            <a:extLst>
              <a:ext uri="{FF2B5EF4-FFF2-40B4-BE49-F238E27FC236}">
                <a16:creationId xmlns:a16="http://schemas.microsoft.com/office/drawing/2014/main" id="{7C34CF7C-6805-A2EF-71F6-48317A2B9379}"/>
              </a:ext>
            </a:extLst>
          </p:cNvPr>
          <p:cNvSpPr>
            <a:spLocks noGrp="1"/>
          </p:cNvSpPr>
          <p:nvPr>
            <p:ph idx="1"/>
          </p:nvPr>
        </p:nvSpPr>
        <p:spPr>
          <a:xfrm>
            <a:off x="1484310" y="1216060"/>
            <a:ext cx="10018713" cy="1752600"/>
          </a:xfrm>
        </p:spPr>
        <p:txBody>
          <a:bodyPr/>
          <a:lstStyle/>
          <a:p>
            <a:pPr algn="l">
              <a:lnSpc>
                <a:spcPts val="1800"/>
              </a:lnSpc>
              <a:spcAft>
                <a:spcPts val="1800"/>
              </a:spcAft>
              <a:buNone/>
            </a:pPr>
            <a:r>
              <a:rPr lang="en-US" b="0" i="1" dirty="0">
                <a:solidFill>
                  <a:srgbClr val="404040"/>
                </a:solidFill>
                <a:effectLst/>
                <a:latin typeface="Lato" panose="020F0502020204030204" pitchFamily="34" charset="0"/>
              </a:rPr>
              <a:t>Host your own private smart home.</a:t>
            </a:r>
            <a:endParaRPr lang="en-US" b="0" i="0" dirty="0">
              <a:solidFill>
                <a:srgbClr val="404040"/>
              </a:solidFill>
              <a:effectLst/>
              <a:latin typeface="Lato" panose="020F0502020204030204" pitchFamily="34" charset="0"/>
            </a:endParaRPr>
          </a:p>
          <a:p>
            <a:pPr algn="l">
              <a:lnSpc>
                <a:spcPts val="1800"/>
              </a:lnSpc>
              <a:spcAft>
                <a:spcPts val="1800"/>
              </a:spcAft>
            </a:pPr>
            <a:r>
              <a:rPr lang="en-US" b="0" i="0" u="none" strike="noStrike" dirty="0" err="1">
                <a:solidFill>
                  <a:srgbClr val="2980B9"/>
                </a:solidFill>
                <a:effectLst/>
                <a:latin typeface="Lato" panose="020F0502020204030204" pitchFamily="34" charset="0"/>
                <a:hlinkClick r:id="rId2"/>
              </a:rPr>
              <a:t>WebThings</a:t>
            </a:r>
            <a:r>
              <a:rPr lang="en-US" b="0" i="0" u="none" strike="noStrike" dirty="0">
                <a:solidFill>
                  <a:srgbClr val="2980B9"/>
                </a:solidFill>
                <a:effectLst/>
                <a:latin typeface="Lato" panose="020F0502020204030204" pitchFamily="34" charset="0"/>
                <a:hlinkClick r:id="rId2"/>
              </a:rPr>
              <a:t> Gateway</a:t>
            </a:r>
            <a:r>
              <a:rPr lang="en-US" b="0" i="0" dirty="0">
                <a:solidFill>
                  <a:srgbClr val="404040"/>
                </a:solidFill>
                <a:effectLst/>
                <a:latin typeface="Lato" panose="020F0502020204030204" pitchFamily="34" charset="0"/>
              </a:rPr>
              <a:t> is a software distribution for smart home hubs focused on privacy, security and interoperability. It enables you to securely monitor and control your home over the web, without a middleman.</a:t>
            </a:r>
            <a:endParaRPr lang="en-IN" dirty="0"/>
          </a:p>
        </p:txBody>
      </p:sp>
      <p:pic>
        <p:nvPicPr>
          <p:cNvPr id="5" name="Picture 4">
            <a:extLst>
              <a:ext uri="{FF2B5EF4-FFF2-40B4-BE49-F238E27FC236}">
                <a16:creationId xmlns:a16="http://schemas.microsoft.com/office/drawing/2014/main" id="{75AC20C1-D0B2-2F51-4945-976C95D2D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3234" y="2641658"/>
            <a:ext cx="6862113" cy="4107825"/>
          </a:xfrm>
          <a:prstGeom prst="rect">
            <a:avLst/>
          </a:prstGeom>
        </p:spPr>
      </p:pic>
    </p:spTree>
    <p:extLst>
      <p:ext uri="{BB962C8B-B14F-4D97-AF65-F5344CB8AC3E}">
        <p14:creationId xmlns:p14="http://schemas.microsoft.com/office/powerpoint/2010/main" val="2258015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6F110-1322-A05B-95FE-4E4FC27D4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DE7F4-8121-5FBC-F838-9895B90DD914}"/>
              </a:ext>
            </a:extLst>
          </p:cNvPr>
          <p:cNvSpPr>
            <a:spLocks noGrp="1"/>
          </p:cNvSpPr>
          <p:nvPr>
            <p:ph type="title"/>
          </p:nvPr>
        </p:nvSpPr>
        <p:spPr>
          <a:xfrm>
            <a:off x="1484310" y="0"/>
            <a:ext cx="10018713" cy="1020452"/>
          </a:xfrm>
        </p:spPr>
        <p:txBody>
          <a:bodyPr>
            <a:normAutofit/>
          </a:bodyPr>
          <a:lstStyle/>
          <a:p>
            <a:pPr algn="l">
              <a:spcAft>
                <a:spcPts val="1800"/>
              </a:spcAft>
            </a:pPr>
            <a:r>
              <a:rPr lang="en-US" b="1" dirty="0"/>
              <a:t>Controlling the Lamp with Raspberry Pi</a:t>
            </a:r>
            <a:endParaRPr lang="en-IN"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19E26816-E9C4-DE1C-B358-040E302F67AF}"/>
              </a:ext>
            </a:extLst>
          </p:cNvPr>
          <p:cNvSpPr>
            <a:spLocks noGrp="1"/>
          </p:cNvSpPr>
          <p:nvPr>
            <p:ph idx="1"/>
          </p:nvPr>
        </p:nvSpPr>
        <p:spPr>
          <a:xfrm>
            <a:off x="1569151" y="1897146"/>
            <a:ext cx="10018713" cy="3195686"/>
          </a:xfrm>
        </p:spPr>
        <p:txBody>
          <a:bodyPr>
            <a:normAutofit/>
          </a:bodyPr>
          <a:lstStyle/>
          <a:p>
            <a:pPr>
              <a:spcAft>
                <a:spcPts val="1800"/>
              </a:spcAft>
              <a:buNone/>
            </a:pPr>
            <a:r>
              <a:rPr lang="en-US" dirty="0"/>
              <a:t>     Since your script is running a </a:t>
            </a:r>
            <a:r>
              <a:rPr lang="en-US" b="1" dirty="0"/>
              <a:t>Web of Things (</a:t>
            </a:r>
            <a:r>
              <a:rPr lang="en-US" b="1" dirty="0" err="1"/>
              <a:t>WoT</a:t>
            </a:r>
            <a:r>
              <a:rPr lang="en-US" b="1" dirty="0"/>
              <a:t>) server</a:t>
            </a:r>
            <a:r>
              <a:rPr lang="en-US" dirty="0"/>
              <a:t>, you will need to control the </a:t>
            </a:r>
            <a:r>
              <a:rPr lang="en-US" b="1" dirty="0"/>
              <a:t>lamp via GPIO (General Purpose Input/Output) pins</a:t>
            </a:r>
            <a:r>
              <a:rPr lang="en-US" dirty="0"/>
              <a:t> on the Raspberry Pi.</a:t>
            </a:r>
          </a:p>
          <a:p>
            <a:pPr>
              <a:spcAft>
                <a:spcPts val="1800"/>
              </a:spcAft>
              <a:buNone/>
            </a:pPr>
            <a:endParaRPr lang="en-US" b="0" i="0" dirty="0">
              <a:effectLst/>
              <a:latin typeface="Lato" panose="020F0502020204030203" pitchFamily="34" charset="0"/>
            </a:endParaRPr>
          </a:p>
        </p:txBody>
      </p:sp>
    </p:spTree>
    <p:extLst>
      <p:ext uri="{BB962C8B-B14F-4D97-AF65-F5344CB8AC3E}">
        <p14:creationId xmlns:p14="http://schemas.microsoft.com/office/powerpoint/2010/main" val="82790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37F6B-1944-5B4D-0C70-8D8009F377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D04490-7851-46DB-E6E4-27BF2814B32F}"/>
              </a:ext>
            </a:extLst>
          </p:cNvPr>
          <p:cNvSpPr>
            <a:spLocks noGrp="1"/>
          </p:cNvSpPr>
          <p:nvPr>
            <p:ph type="title"/>
          </p:nvPr>
        </p:nvSpPr>
        <p:spPr>
          <a:xfrm>
            <a:off x="1484310" y="0"/>
            <a:ext cx="10018713" cy="1020452"/>
          </a:xfrm>
        </p:spPr>
        <p:txBody>
          <a:bodyPr>
            <a:normAutofit/>
          </a:bodyPr>
          <a:lstStyle/>
          <a:p>
            <a:pPr algn="l">
              <a:spcAft>
                <a:spcPts val="1800"/>
              </a:spcAft>
            </a:pPr>
            <a:r>
              <a:rPr lang="en-US" b="1" dirty="0"/>
              <a:t>Connect the Lamp to Raspberry Pi GPIO</a:t>
            </a:r>
            <a:endParaRPr lang="en-IN" b="1"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B1503AAF-E181-F060-DDDE-1E8A893D1BE1}"/>
              </a:ext>
            </a:extLst>
          </p:cNvPr>
          <p:cNvSpPr>
            <a:spLocks noGrp="1"/>
          </p:cNvSpPr>
          <p:nvPr>
            <p:ph idx="1"/>
          </p:nvPr>
        </p:nvSpPr>
        <p:spPr>
          <a:xfrm>
            <a:off x="1569151" y="923827"/>
            <a:ext cx="10018713" cy="1743959"/>
          </a:xfrm>
        </p:spPr>
        <p:txBody>
          <a:bodyPr>
            <a:normAutofit/>
          </a:bodyPr>
          <a:lstStyle/>
          <a:p>
            <a:pPr>
              <a:buNone/>
            </a:pPr>
            <a:r>
              <a:rPr lang="en-US" dirty="0"/>
              <a:t>To control a physical lamp (or an LED) with the Raspberry Pi:</a:t>
            </a:r>
          </a:p>
          <a:p>
            <a:pPr>
              <a:buFont typeface="Arial" panose="020B0604020202020204" pitchFamily="34" charset="0"/>
              <a:buChar char="•"/>
            </a:pPr>
            <a:r>
              <a:rPr lang="en-US" dirty="0"/>
              <a:t>Use a </a:t>
            </a:r>
            <a:r>
              <a:rPr lang="en-US" b="1" dirty="0"/>
              <a:t>relay module</a:t>
            </a:r>
            <a:r>
              <a:rPr lang="en-US" dirty="0"/>
              <a:t> to switch a high-power lamp.</a:t>
            </a:r>
          </a:p>
          <a:p>
            <a:pPr>
              <a:buFont typeface="Arial" panose="020B0604020202020204" pitchFamily="34" charset="0"/>
              <a:buChar char="•"/>
            </a:pPr>
            <a:r>
              <a:rPr lang="en-US" dirty="0"/>
              <a:t>Use </a:t>
            </a:r>
            <a:r>
              <a:rPr lang="en-US" b="1" dirty="0"/>
              <a:t>GPIO pins</a:t>
            </a:r>
            <a:r>
              <a:rPr lang="en-US" dirty="0"/>
              <a:t> if controlling an LED directly.</a:t>
            </a:r>
          </a:p>
        </p:txBody>
      </p:sp>
      <p:sp>
        <p:nvSpPr>
          <p:cNvPr id="4" name="TextBox 3">
            <a:extLst>
              <a:ext uri="{FF2B5EF4-FFF2-40B4-BE49-F238E27FC236}">
                <a16:creationId xmlns:a16="http://schemas.microsoft.com/office/drawing/2014/main" id="{A7A8499D-74FB-9F0B-E6E4-86BAED5C68C9}"/>
              </a:ext>
            </a:extLst>
          </p:cNvPr>
          <p:cNvSpPr txBox="1"/>
          <p:nvPr/>
        </p:nvSpPr>
        <p:spPr>
          <a:xfrm>
            <a:off x="1670901" y="2794204"/>
            <a:ext cx="6094428" cy="369332"/>
          </a:xfrm>
          <a:prstGeom prst="rect">
            <a:avLst/>
          </a:prstGeom>
          <a:noFill/>
        </p:spPr>
        <p:txBody>
          <a:bodyPr wrap="square">
            <a:spAutoFit/>
          </a:bodyPr>
          <a:lstStyle/>
          <a:p>
            <a:r>
              <a:rPr lang="en-US" b="1" dirty="0"/>
              <a:t>Wiring for an LED (Test Setup)</a:t>
            </a:r>
            <a:endParaRPr lang="en-IN" b="1" dirty="0"/>
          </a:p>
        </p:txBody>
      </p:sp>
      <p:graphicFrame>
        <p:nvGraphicFramePr>
          <p:cNvPr id="6" name="Table 5">
            <a:extLst>
              <a:ext uri="{FF2B5EF4-FFF2-40B4-BE49-F238E27FC236}">
                <a16:creationId xmlns:a16="http://schemas.microsoft.com/office/drawing/2014/main" id="{AF49FB49-CAC6-ED4D-9D55-3BB528D33C66}"/>
              </a:ext>
            </a:extLst>
          </p:cNvPr>
          <p:cNvGraphicFramePr>
            <a:graphicFrameLocks noGrp="1"/>
          </p:cNvGraphicFramePr>
          <p:nvPr>
            <p:extLst>
              <p:ext uri="{D42A27DB-BD31-4B8C-83A1-F6EECF244321}">
                <p14:modId xmlns:p14="http://schemas.microsoft.com/office/powerpoint/2010/main" val="1722945270"/>
              </p:ext>
            </p:extLst>
          </p:nvPr>
        </p:nvGraphicFramePr>
        <p:xfrm>
          <a:off x="1484313" y="3680460"/>
          <a:ext cx="10018712" cy="1097280"/>
        </p:xfrm>
        <a:graphic>
          <a:graphicData uri="http://schemas.openxmlformats.org/drawingml/2006/table">
            <a:tbl>
              <a:tblPr>
                <a:tableStyleId>{775DCB02-9BB8-47FD-8907-85C794F793BA}</a:tableStyleId>
              </a:tblPr>
              <a:tblGrid>
                <a:gridCol w="5009356">
                  <a:extLst>
                    <a:ext uri="{9D8B030D-6E8A-4147-A177-3AD203B41FA5}">
                      <a16:colId xmlns:a16="http://schemas.microsoft.com/office/drawing/2014/main" val="2479561242"/>
                    </a:ext>
                  </a:extLst>
                </a:gridCol>
                <a:gridCol w="5009356">
                  <a:extLst>
                    <a:ext uri="{9D8B030D-6E8A-4147-A177-3AD203B41FA5}">
                      <a16:colId xmlns:a16="http://schemas.microsoft.com/office/drawing/2014/main" val="329979997"/>
                    </a:ext>
                  </a:extLst>
                </a:gridCol>
              </a:tblGrid>
              <a:tr h="0">
                <a:tc>
                  <a:txBody>
                    <a:bodyPr/>
                    <a:lstStyle/>
                    <a:p>
                      <a:r>
                        <a:rPr lang="en-IN"/>
                        <a:t>Raspberry Pi Pin</a:t>
                      </a:r>
                    </a:p>
                  </a:txBody>
                  <a:tcPr anchor="ctr"/>
                </a:tc>
                <a:tc>
                  <a:txBody>
                    <a:bodyPr/>
                    <a:lstStyle/>
                    <a:p>
                      <a:r>
                        <a:rPr lang="en-IN"/>
                        <a:t>LED Component</a:t>
                      </a:r>
                    </a:p>
                  </a:txBody>
                  <a:tcPr anchor="ctr"/>
                </a:tc>
                <a:extLst>
                  <a:ext uri="{0D108BD9-81ED-4DB2-BD59-A6C34878D82A}">
                    <a16:rowId xmlns:a16="http://schemas.microsoft.com/office/drawing/2014/main" val="2988076207"/>
                  </a:ext>
                </a:extLst>
              </a:tr>
              <a:tr h="0">
                <a:tc>
                  <a:txBody>
                    <a:bodyPr/>
                    <a:lstStyle/>
                    <a:p>
                      <a:r>
                        <a:rPr lang="en-IN"/>
                        <a:t>GPIO 17 (Pin 11)</a:t>
                      </a:r>
                    </a:p>
                  </a:txBody>
                  <a:tcPr anchor="ctr"/>
                </a:tc>
                <a:tc>
                  <a:txBody>
                    <a:bodyPr/>
                    <a:lstStyle/>
                    <a:p>
                      <a:r>
                        <a:rPr lang="en-IN"/>
                        <a:t>LED + (Anode)</a:t>
                      </a:r>
                    </a:p>
                  </a:txBody>
                  <a:tcPr anchor="ctr"/>
                </a:tc>
                <a:extLst>
                  <a:ext uri="{0D108BD9-81ED-4DB2-BD59-A6C34878D82A}">
                    <a16:rowId xmlns:a16="http://schemas.microsoft.com/office/drawing/2014/main" val="3379848457"/>
                  </a:ext>
                </a:extLst>
              </a:tr>
              <a:tr h="0">
                <a:tc>
                  <a:txBody>
                    <a:bodyPr/>
                    <a:lstStyle/>
                    <a:p>
                      <a:r>
                        <a:rPr lang="en-IN"/>
                        <a:t>GND (Pin 6)</a:t>
                      </a:r>
                    </a:p>
                  </a:txBody>
                  <a:tcPr anchor="ctr"/>
                </a:tc>
                <a:tc>
                  <a:txBody>
                    <a:bodyPr/>
                    <a:lstStyle/>
                    <a:p>
                      <a:r>
                        <a:rPr lang="en-US" dirty="0"/>
                        <a:t>LED - (Cathode) (via 330Ω resistor)</a:t>
                      </a:r>
                    </a:p>
                  </a:txBody>
                  <a:tcPr anchor="ctr"/>
                </a:tc>
                <a:extLst>
                  <a:ext uri="{0D108BD9-81ED-4DB2-BD59-A6C34878D82A}">
                    <a16:rowId xmlns:a16="http://schemas.microsoft.com/office/drawing/2014/main" val="1769010590"/>
                  </a:ext>
                </a:extLst>
              </a:tr>
            </a:tbl>
          </a:graphicData>
        </a:graphic>
      </p:graphicFrame>
    </p:spTree>
    <p:extLst>
      <p:ext uri="{BB962C8B-B14F-4D97-AF65-F5344CB8AC3E}">
        <p14:creationId xmlns:p14="http://schemas.microsoft.com/office/powerpoint/2010/main" val="1630768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E1937-77BE-24F3-95C8-0AE5D605E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FA646-C238-DF1A-9EBE-A2E8AF4044C3}"/>
              </a:ext>
            </a:extLst>
          </p:cNvPr>
          <p:cNvSpPr>
            <a:spLocks noGrp="1"/>
          </p:cNvSpPr>
          <p:nvPr>
            <p:ph type="title"/>
          </p:nvPr>
        </p:nvSpPr>
        <p:spPr>
          <a:xfrm>
            <a:off x="1484310" y="0"/>
            <a:ext cx="10018713" cy="1020452"/>
          </a:xfrm>
        </p:spPr>
        <p:txBody>
          <a:bodyPr>
            <a:normAutofit/>
          </a:bodyPr>
          <a:lstStyle/>
          <a:p>
            <a:pPr algn="l">
              <a:spcAft>
                <a:spcPts val="1800"/>
              </a:spcAft>
            </a:pPr>
            <a:r>
              <a:rPr lang="en-US" b="1" dirty="0"/>
              <a:t>Wiring for a Relay (Controlling a Lamp)</a:t>
            </a:r>
            <a:endParaRPr lang="en-IN" b="1"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F3531F69-26BF-62FC-649E-EB7231BBF6F4}"/>
              </a:ext>
            </a:extLst>
          </p:cNvPr>
          <p:cNvSpPr>
            <a:spLocks noGrp="1"/>
          </p:cNvSpPr>
          <p:nvPr>
            <p:ph idx="1"/>
          </p:nvPr>
        </p:nvSpPr>
        <p:spPr>
          <a:xfrm>
            <a:off x="1569151" y="923827"/>
            <a:ext cx="10018713" cy="1097281"/>
          </a:xfrm>
        </p:spPr>
        <p:txBody>
          <a:bodyPr>
            <a:normAutofit/>
          </a:bodyPr>
          <a:lstStyle/>
          <a:p>
            <a:pPr>
              <a:buNone/>
            </a:pPr>
            <a:r>
              <a:rPr lang="en-US" b="1" dirty="0"/>
              <a:t>WARNING:</a:t>
            </a:r>
            <a:r>
              <a:rPr lang="en-US" dirty="0"/>
              <a:t> If using </a:t>
            </a:r>
            <a:r>
              <a:rPr lang="en-US" b="1" dirty="0"/>
              <a:t>a 220V AC lamp</a:t>
            </a:r>
            <a:r>
              <a:rPr lang="en-US" dirty="0"/>
              <a:t>, use a </a:t>
            </a:r>
            <a:r>
              <a:rPr lang="en-US" b="1" dirty="0"/>
              <a:t>relay module</a:t>
            </a:r>
            <a:r>
              <a:rPr lang="en-US" dirty="0"/>
              <a:t> instead of directly wiring the lamp to GPIO.</a:t>
            </a:r>
          </a:p>
        </p:txBody>
      </p:sp>
      <p:pic>
        <p:nvPicPr>
          <p:cNvPr id="15" name="Picture 14">
            <a:extLst>
              <a:ext uri="{FF2B5EF4-FFF2-40B4-BE49-F238E27FC236}">
                <a16:creationId xmlns:a16="http://schemas.microsoft.com/office/drawing/2014/main" id="{22B481B6-E167-6EE2-918D-FACF0864912D}"/>
              </a:ext>
            </a:extLst>
          </p:cNvPr>
          <p:cNvPicPr>
            <a:picLocks noChangeAspect="1"/>
          </p:cNvPicPr>
          <p:nvPr/>
        </p:nvPicPr>
        <p:blipFill>
          <a:blip r:embed="rId2"/>
          <a:stretch>
            <a:fillRect/>
          </a:stretch>
        </p:blipFill>
        <p:spPr>
          <a:xfrm>
            <a:off x="1651967" y="2414446"/>
            <a:ext cx="8888065" cy="2029108"/>
          </a:xfrm>
          <a:prstGeom prst="rect">
            <a:avLst/>
          </a:prstGeom>
        </p:spPr>
      </p:pic>
    </p:spTree>
    <p:extLst>
      <p:ext uri="{BB962C8B-B14F-4D97-AF65-F5344CB8AC3E}">
        <p14:creationId xmlns:p14="http://schemas.microsoft.com/office/powerpoint/2010/main" val="3100434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5AEDA-AFD9-8C59-4F39-6E06F37AC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F256A-866D-D696-E0FB-891B2B0FA42E}"/>
              </a:ext>
            </a:extLst>
          </p:cNvPr>
          <p:cNvSpPr>
            <a:spLocks noGrp="1"/>
          </p:cNvSpPr>
          <p:nvPr>
            <p:ph type="title"/>
          </p:nvPr>
        </p:nvSpPr>
        <p:spPr>
          <a:xfrm>
            <a:off x="1484310" y="0"/>
            <a:ext cx="10018713" cy="1020452"/>
          </a:xfrm>
        </p:spPr>
        <p:txBody>
          <a:bodyPr>
            <a:normAutofit/>
          </a:bodyPr>
          <a:lstStyle/>
          <a:p>
            <a:pPr algn="l">
              <a:spcAft>
                <a:spcPts val="1800"/>
              </a:spcAft>
            </a:pPr>
            <a:r>
              <a:rPr lang="en-US" b="1" dirty="0"/>
              <a:t>Modify Your Python Script to Control GPIO</a:t>
            </a:r>
            <a:endParaRPr lang="en-IN" b="1"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E2AE4624-45D7-81B7-3681-7BE8C6235ECE}"/>
              </a:ext>
            </a:extLst>
          </p:cNvPr>
          <p:cNvSpPr>
            <a:spLocks noGrp="1"/>
          </p:cNvSpPr>
          <p:nvPr>
            <p:ph idx="1"/>
          </p:nvPr>
        </p:nvSpPr>
        <p:spPr>
          <a:xfrm>
            <a:off x="1569151" y="923827"/>
            <a:ext cx="10018713" cy="1097281"/>
          </a:xfrm>
        </p:spPr>
        <p:txBody>
          <a:bodyPr>
            <a:normAutofit/>
          </a:bodyPr>
          <a:lstStyle/>
          <a:p>
            <a:pPr>
              <a:buNone/>
            </a:pPr>
            <a:r>
              <a:rPr lang="en-US" dirty="0"/>
              <a:t>Install GPIO Library (if not installed)</a:t>
            </a:r>
          </a:p>
          <a:p>
            <a:pPr>
              <a:buNone/>
            </a:pPr>
            <a:r>
              <a:rPr lang="en-US" dirty="0"/>
              <a:t>pip install </a:t>
            </a:r>
            <a:r>
              <a:rPr lang="en-US" dirty="0" err="1"/>
              <a:t>RPi.GPIO</a:t>
            </a:r>
            <a:endParaRPr lang="en-US" dirty="0"/>
          </a:p>
        </p:txBody>
      </p:sp>
      <p:sp>
        <p:nvSpPr>
          <p:cNvPr id="4" name="TextBox 3">
            <a:extLst>
              <a:ext uri="{FF2B5EF4-FFF2-40B4-BE49-F238E27FC236}">
                <a16:creationId xmlns:a16="http://schemas.microsoft.com/office/drawing/2014/main" id="{0F5FC7E7-C47B-E80A-7E67-9C20424B0CF9}"/>
              </a:ext>
            </a:extLst>
          </p:cNvPr>
          <p:cNvSpPr txBox="1"/>
          <p:nvPr/>
        </p:nvSpPr>
        <p:spPr>
          <a:xfrm>
            <a:off x="1652048" y="2426558"/>
            <a:ext cx="6094428" cy="646331"/>
          </a:xfrm>
          <a:prstGeom prst="rect">
            <a:avLst/>
          </a:prstGeom>
          <a:noFill/>
        </p:spPr>
        <p:txBody>
          <a:bodyPr wrap="square">
            <a:spAutoFit/>
          </a:bodyPr>
          <a:lstStyle/>
          <a:p>
            <a:r>
              <a:rPr lang="en-US" dirty="0"/>
              <a:t>Add the following code to handle GPIO:</a:t>
            </a:r>
          </a:p>
          <a:p>
            <a:r>
              <a:rPr lang="en-US" dirty="0"/>
              <a:t>Code as ModifyWebthing.py</a:t>
            </a:r>
            <a:endParaRPr lang="en-IN" dirty="0"/>
          </a:p>
        </p:txBody>
      </p:sp>
    </p:spTree>
    <p:extLst>
      <p:ext uri="{BB962C8B-B14F-4D97-AF65-F5344CB8AC3E}">
        <p14:creationId xmlns:p14="http://schemas.microsoft.com/office/powerpoint/2010/main" val="4060660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1131-36DF-6918-0A58-10C5037FF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12497-B31B-4737-DF16-70A0E848B3BC}"/>
              </a:ext>
            </a:extLst>
          </p:cNvPr>
          <p:cNvSpPr>
            <a:spLocks noGrp="1"/>
          </p:cNvSpPr>
          <p:nvPr>
            <p:ph type="title"/>
          </p:nvPr>
        </p:nvSpPr>
        <p:spPr>
          <a:xfrm>
            <a:off x="1484310" y="0"/>
            <a:ext cx="10018713" cy="1020452"/>
          </a:xfrm>
        </p:spPr>
        <p:txBody>
          <a:bodyPr>
            <a:normAutofit/>
          </a:bodyPr>
          <a:lstStyle/>
          <a:p>
            <a:pPr algn="l">
              <a:spcAft>
                <a:spcPts val="1800"/>
              </a:spcAft>
            </a:pPr>
            <a:r>
              <a:rPr lang="en-IN" b="1" dirty="0"/>
              <a:t>Deploy on Raspberry Pi</a:t>
            </a:r>
            <a:endParaRPr lang="en-IN" b="1"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54C518DB-744B-71D8-0A07-ECEFA31D7D4D}"/>
              </a:ext>
            </a:extLst>
          </p:cNvPr>
          <p:cNvSpPr>
            <a:spLocks noGrp="1"/>
          </p:cNvSpPr>
          <p:nvPr>
            <p:ph idx="1"/>
          </p:nvPr>
        </p:nvSpPr>
        <p:spPr>
          <a:xfrm>
            <a:off x="1569151" y="1897146"/>
            <a:ext cx="10018713" cy="3195686"/>
          </a:xfrm>
        </p:spPr>
        <p:txBody>
          <a:bodyPr>
            <a:normAutofit/>
          </a:bodyPr>
          <a:lstStyle/>
          <a:p>
            <a:pPr>
              <a:spcAft>
                <a:spcPts val="1800"/>
              </a:spcAft>
              <a:buNone/>
            </a:pPr>
            <a:r>
              <a:rPr lang="en-US" b="1" dirty="0"/>
              <a:t>Transfer the script</a:t>
            </a:r>
            <a:r>
              <a:rPr lang="en-US" dirty="0"/>
              <a:t> to your Raspberry Pi.</a:t>
            </a:r>
          </a:p>
          <a:p>
            <a:pPr>
              <a:spcAft>
                <a:spcPts val="1800"/>
              </a:spcAft>
              <a:buNone/>
            </a:pPr>
            <a:r>
              <a:rPr lang="en-US" b="0" i="0" dirty="0" err="1">
                <a:effectLst/>
                <a:latin typeface="Lato" panose="020F0502020204030203" pitchFamily="34" charset="0"/>
              </a:rPr>
              <a:t>scp</a:t>
            </a:r>
            <a:r>
              <a:rPr lang="en-US" b="0" i="0" dirty="0">
                <a:effectLst/>
                <a:latin typeface="Lato" panose="020F0502020204030203" pitchFamily="34" charset="0"/>
              </a:rPr>
              <a:t> webThing.py </a:t>
            </a:r>
            <a:r>
              <a:rPr lang="en-US" b="0" i="0" dirty="0" err="1">
                <a:effectLst/>
                <a:latin typeface="Lato" panose="020F0502020204030203" pitchFamily="34" charset="0"/>
              </a:rPr>
              <a:t>pi@raspberrypi.local</a:t>
            </a:r>
            <a:r>
              <a:rPr lang="en-US" b="0" i="0" dirty="0">
                <a:effectLst/>
                <a:latin typeface="Lato" panose="020F0502020204030203" pitchFamily="34" charset="0"/>
              </a:rPr>
              <a:t>:~/</a:t>
            </a:r>
            <a:r>
              <a:rPr lang="en-US" b="0" i="0" dirty="0" err="1">
                <a:effectLst/>
                <a:latin typeface="Lato" panose="020F0502020204030203" pitchFamily="34" charset="0"/>
              </a:rPr>
              <a:t>webthing</a:t>
            </a:r>
            <a:r>
              <a:rPr lang="en-US" b="0" i="0" dirty="0">
                <a:effectLst/>
                <a:latin typeface="Lato" panose="020F0502020204030203" pitchFamily="34" charset="0"/>
              </a:rPr>
              <a:t>/</a:t>
            </a:r>
          </a:p>
          <a:p>
            <a:pPr>
              <a:spcAft>
                <a:spcPts val="1800"/>
              </a:spcAft>
              <a:buNone/>
            </a:pPr>
            <a:r>
              <a:rPr lang="en-US" dirty="0"/>
              <a:t>Run the script on Raspberry Pi:</a:t>
            </a:r>
          </a:p>
          <a:p>
            <a:pPr>
              <a:spcAft>
                <a:spcPts val="1800"/>
              </a:spcAft>
              <a:buNone/>
            </a:pPr>
            <a:r>
              <a:rPr lang="en-US" b="0" i="0" dirty="0">
                <a:effectLst/>
                <a:latin typeface="Lato" panose="020F0502020204030203" pitchFamily="34" charset="0"/>
              </a:rPr>
              <a:t>python3 webThing.py</a:t>
            </a:r>
          </a:p>
        </p:txBody>
      </p:sp>
    </p:spTree>
    <p:extLst>
      <p:ext uri="{BB962C8B-B14F-4D97-AF65-F5344CB8AC3E}">
        <p14:creationId xmlns:p14="http://schemas.microsoft.com/office/powerpoint/2010/main" val="2831088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C883D-63EE-779F-C0D7-A5AE1C44D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5C834-DF69-730B-804F-99F5200D1B08}"/>
              </a:ext>
            </a:extLst>
          </p:cNvPr>
          <p:cNvSpPr>
            <a:spLocks noGrp="1"/>
          </p:cNvSpPr>
          <p:nvPr>
            <p:ph type="title"/>
          </p:nvPr>
        </p:nvSpPr>
        <p:spPr>
          <a:xfrm>
            <a:off x="1484310" y="0"/>
            <a:ext cx="10018713" cy="1020452"/>
          </a:xfrm>
        </p:spPr>
        <p:txBody>
          <a:bodyPr>
            <a:normAutofit/>
          </a:bodyPr>
          <a:lstStyle/>
          <a:p>
            <a:pPr algn="l">
              <a:spcAft>
                <a:spcPts val="1800"/>
              </a:spcAft>
            </a:pPr>
            <a:r>
              <a:rPr lang="en-US" b="1" dirty="0"/>
              <a:t>Control the Lamp via Web Browser</a:t>
            </a:r>
            <a:endParaRPr lang="en-IN" b="1" i="0" dirty="0">
              <a:solidFill>
                <a:srgbClr val="404040"/>
              </a:solidFill>
              <a:effectLst/>
              <a:latin typeface="Roboto Slab" pitchFamily="2" charset="0"/>
            </a:endParaRPr>
          </a:p>
        </p:txBody>
      </p:sp>
      <p:sp>
        <p:nvSpPr>
          <p:cNvPr id="5" name="Content Placeholder 4">
            <a:extLst>
              <a:ext uri="{FF2B5EF4-FFF2-40B4-BE49-F238E27FC236}">
                <a16:creationId xmlns:a16="http://schemas.microsoft.com/office/drawing/2014/main" id="{300F0163-F2D5-F165-5E4B-813AF965C267}"/>
              </a:ext>
            </a:extLst>
          </p:cNvPr>
          <p:cNvSpPr>
            <a:spLocks noGrp="1"/>
          </p:cNvSpPr>
          <p:nvPr>
            <p:ph idx="1"/>
          </p:nvPr>
        </p:nvSpPr>
        <p:spPr>
          <a:xfrm>
            <a:off x="1569151" y="1020453"/>
            <a:ext cx="10018713" cy="5465188"/>
          </a:xfrm>
        </p:spPr>
        <p:txBody>
          <a:bodyPr>
            <a:normAutofit/>
          </a:bodyPr>
          <a:lstStyle/>
          <a:p>
            <a:pPr>
              <a:spcAft>
                <a:spcPts val="1800"/>
              </a:spcAft>
              <a:buNone/>
            </a:pPr>
            <a:r>
              <a:rPr lang="en-US" dirty="0"/>
              <a:t>Once the script is running, open a browser and go to:</a:t>
            </a:r>
          </a:p>
          <a:p>
            <a:pPr>
              <a:spcAft>
                <a:spcPts val="1800"/>
              </a:spcAft>
              <a:buNone/>
            </a:pPr>
            <a:r>
              <a:rPr lang="en-US" b="0" i="0" dirty="0">
                <a:effectLst/>
                <a:latin typeface="Lato" panose="020F0502020204030203" pitchFamily="34" charset="0"/>
              </a:rPr>
              <a:t>http://&lt;raspberry_pi_ip&gt;:8888/properties</a:t>
            </a:r>
          </a:p>
          <a:p>
            <a:pPr>
              <a:spcAft>
                <a:spcPts val="1800"/>
              </a:spcAft>
              <a:buNone/>
            </a:pPr>
            <a:r>
              <a:rPr lang="en-US" dirty="0"/>
              <a:t>To </a:t>
            </a:r>
            <a:r>
              <a:rPr lang="en-US" b="1" dirty="0"/>
              <a:t>turn ON</a:t>
            </a:r>
            <a:r>
              <a:rPr lang="en-US" dirty="0"/>
              <a:t> the lamp, send:</a:t>
            </a:r>
          </a:p>
          <a:p>
            <a:pPr>
              <a:spcAft>
                <a:spcPts val="1800"/>
              </a:spcAft>
              <a:buNone/>
            </a:pPr>
            <a:r>
              <a:rPr lang="en-US" b="0" i="0" dirty="0">
                <a:effectLst/>
                <a:latin typeface="Lato" panose="020F0502020204030203" pitchFamily="34" charset="0"/>
              </a:rPr>
              <a:t>curl -X PUT -H "Content-Type: application/</a:t>
            </a:r>
            <a:r>
              <a:rPr lang="en-US" b="0" i="0" dirty="0" err="1">
                <a:effectLst/>
                <a:latin typeface="Lato" panose="020F0502020204030203" pitchFamily="34" charset="0"/>
              </a:rPr>
              <a:t>json</a:t>
            </a:r>
            <a:r>
              <a:rPr lang="en-US" b="0" i="0" dirty="0">
                <a:effectLst/>
                <a:latin typeface="Lato" panose="020F0502020204030203" pitchFamily="34" charset="0"/>
              </a:rPr>
              <a:t>" -d '{"on": true}' http://&lt;raspberry_pi_ip&gt;:8888/properties/on</a:t>
            </a:r>
          </a:p>
          <a:p>
            <a:pPr>
              <a:spcAft>
                <a:spcPts val="1800"/>
              </a:spcAft>
              <a:buNone/>
            </a:pPr>
            <a:r>
              <a:rPr lang="en-US" dirty="0"/>
              <a:t>To </a:t>
            </a:r>
            <a:r>
              <a:rPr lang="en-US" b="1" dirty="0"/>
              <a:t>turn OFF</a:t>
            </a:r>
            <a:r>
              <a:rPr lang="en-US" dirty="0"/>
              <a:t> the lamp, send:</a:t>
            </a:r>
          </a:p>
          <a:p>
            <a:pPr>
              <a:spcAft>
                <a:spcPts val="1800"/>
              </a:spcAft>
              <a:buNone/>
            </a:pPr>
            <a:r>
              <a:rPr lang="en-US" b="0" i="0" dirty="0">
                <a:effectLst/>
                <a:latin typeface="Lato" panose="020F0502020204030203" pitchFamily="34" charset="0"/>
              </a:rPr>
              <a:t>curl -X PUT -H "Content-Type: application/</a:t>
            </a:r>
            <a:r>
              <a:rPr lang="en-US" b="0" i="0" dirty="0" err="1">
                <a:effectLst/>
                <a:latin typeface="Lato" panose="020F0502020204030203" pitchFamily="34" charset="0"/>
              </a:rPr>
              <a:t>json</a:t>
            </a:r>
            <a:r>
              <a:rPr lang="en-US" b="0" i="0" dirty="0">
                <a:effectLst/>
                <a:latin typeface="Lato" panose="020F0502020204030203" pitchFamily="34" charset="0"/>
              </a:rPr>
              <a:t>" -d '{"on": false}' http://&lt;raspberry_pi_ip&gt;:8888/properties/on</a:t>
            </a:r>
          </a:p>
        </p:txBody>
      </p:sp>
    </p:spTree>
    <p:extLst>
      <p:ext uri="{BB962C8B-B14F-4D97-AF65-F5344CB8AC3E}">
        <p14:creationId xmlns:p14="http://schemas.microsoft.com/office/powerpoint/2010/main" val="49444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D309B-B621-F61C-294C-469B07E4C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BF1A14-9CDC-6C03-E806-0420BD5DA59B}"/>
              </a:ext>
            </a:extLst>
          </p:cNvPr>
          <p:cNvSpPr>
            <a:spLocks noGrp="1"/>
          </p:cNvSpPr>
          <p:nvPr>
            <p:ph type="title"/>
          </p:nvPr>
        </p:nvSpPr>
        <p:spPr>
          <a:xfrm>
            <a:off x="1484310" y="0"/>
            <a:ext cx="10018713" cy="1020452"/>
          </a:xfrm>
        </p:spPr>
        <p:txBody>
          <a:bodyPr>
            <a:normAutofit/>
          </a:bodyPr>
          <a:lstStyle/>
          <a:p>
            <a:pPr algn="l">
              <a:spcAft>
                <a:spcPts val="1800"/>
              </a:spcAft>
            </a:pPr>
            <a:r>
              <a:rPr lang="en-IN" b="1" dirty="0"/>
              <a:t>Final Summary</a:t>
            </a:r>
            <a:endParaRPr lang="en-IN" b="1" i="0" dirty="0">
              <a:solidFill>
                <a:srgbClr val="404040"/>
              </a:solidFill>
              <a:effectLst/>
              <a:latin typeface="Roboto Slab" pitchFamily="2" charset="0"/>
            </a:endParaRPr>
          </a:p>
        </p:txBody>
      </p:sp>
      <p:sp>
        <p:nvSpPr>
          <p:cNvPr id="3" name="Rectangle 1">
            <a:extLst>
              <a:ext uri="{FF2B5EF4-FFF2-40B4-BE49-F238E27FC236}">
                <a16:creationId xmlns:a16="http://schemas.microsoft.com/office/drawing/2014/main" id="{8ACDABF5-3378-C6F9-00EA-57AF3A1A57BB}"/>
              </a:ext>
            </a:extLst>
          </p:cNvPr>
          <p:cNvSpPr>
            <a:spLocks noGrp="1" noChangeArrowheads="1"/>
          </p:cNvSpPr>
          <p:nvPr>
            <p:ph idx="1"/>
          </p:nvPr>
        </p:nvSpPr>
        <p:spPr bwMode="auto">
          <a:xfrm>
            <a:off x="1568450" y="2944704"/>
            <a:ext cx="8273134"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GPIO Pin 17 (BCM)</a:t>
            </a:r>
            <a:r>
              <a:rPr kumimoji="0" lang="en-US" altLang="en-US" sz="1800" b="0" i="0" u="none" strike="noStrike" cap="none" normalizeH="0" baseline="0" dirty="0">
                <a:ln>
                  <a:noFill/>
                </a:ln>
                <a:solidFill>
                  <a:schemeClr val="tx1"/>
                </a:solidFill>
                <a:effectLst/>
                <a:latin typeface="Arial" panose="020B0604020202020204" pitchFamily="34" charset="0"/>
              </a:rPr>
              <a:t> for controlling the lamp. </a:t>
            </a:r>
          </a:p>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port 8888</a:t>
            </a:r>
            <a:r>
              <a:rPr kumimoji="0" lang="en-US" altLang="en-US" sz="1800" b="0" i="0" u="none" strike="noStrike" cap="none" normalizeH="0" baseline="0" dirty="0">
                <a:ln>
                  <a:noFill/>
                </a:ln>
                <a:solidFill>
                  <a:schemeClr val="tx1"/>
                </a:solidFill>
                <a:effectLst/>
                <a:latin typeface="Arial" panose="020B0604020202020204" pitchFamily="34" charset="0"/>
              </a:rPr>
              <a:t> to communicate via the web interface. </a:t>
            </a:r>
          </a:p>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a relay module</a:t>
            </a:r>
            <a:r>
              <a:rPr kumimoji="0" lang="en-US" altLang="en-US" sz="1800" b="0" i="0" u="none" strike="noStrike" cap="none" normalizeH="0" baseline="0" dirty="0">
                <a:ln>
                  <a:noFill/>
                </a:ln>
                <a:solidFill>
                  <a:schemeClr val="tx1"/>
                </a:solidFill>
                <a:effectLst/>
                <a:latin typeface="Arial" panose="020B0604020202020204" pitchFamily="34" charset="0"/>
              </a:rPr>
              <a:t> if controlling a 220V AC lamp. </a:t>
            </a:r>
          </a:p>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with </a:t>
            </a:r>
            <a:r>
              <a:rPr kumimoji="0" lang="en-US" altLang="en-US" sz="1000" b="1" i="0" u="none" strike="noStrike" cap="none" normalizeH="0" baseline="0" dirty="0">
                <a:ln>
                  <a:noFill/>
                </a:ln>
                <a:solidFill>
                  <a:schemeClr val="tx1"/>
                </a:solidFill>
                <a:effectLst/>
                <a:latin typeface="Arial Unicode MS"/>
              </a:rPr>
              <a:t>curl</a:t>
            </a:r>
            <a:r>
              <a:rPr kumimoji="0" lang="en-US" altLang="en-US" sz="800" b="0" i="0" u="none" strike="noStrike" cap="none" normalizeH="0" baseline="0" dirty="0">
                <a:ln>
                  <a:noFill/>
                </a:ln>
                <a:solidFill>
                  <a:schemeClr val="tx1"/>
                </a:solidFill>
                <a:effectLst/>
              </a:rPr>
              <a:t> or a </a:t>
            </a:r>
            <a:r>
              <a:rPr kumimoji="0" lang="en-US" altLang="en-US" sz="1800" b="1" i="0" u="none" strike="noStrike" cap="none" normalizeH="0" baseline="0" dirty="0">
                <a:ln>
                  <a:noFill/>
                </a:ln>
                <a:solidFill>
                  <a:schemeClr val="tx1"/>
                </a:solidFill>
                <a:effectLst/>
                <a:latin typeface="Arial" panose="020B0604020202020204" pitchFamily="34" charset="0"/>
              </a:rPr>
              <a:t>web browser</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9019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D8E8-7686-6361-E72E-1FDD119DBD43}"/>
              </a:ext>
            </a:extLst>
          </p:cNvPr>
          <p:cNvSpPr>
            <a:spLocks noGrp="1"/>
          </p:cNvSpPr>
          <p:nvPr>
            <p:ph type="title"/>
          </p:nvPr>
        </p:nvSpPr>
        <p:spPr>
          <a:xfrm>
            <a:off x="1484310" y="0"/>
            <a:ext cx="10018713" cy="1020452"/>
          </a:xfrm>
        </p:spPr>
        <p:txBody>
          <a:bodyPr/>
          <a:lstStyle/>
          <a:p>
            <a:r>
              <a:rPr lang="en-IN" b="0" i="0" dirty="0">
                <a:solidFill>
                  <a:srgbClr val="404040"/>
                </a:solidFill>
                <a:effectLst/>
                <a:latin typeface="Lato" panose="020F0502020204030203" pitchFamily="34" charset="0"/>
              </a:rPr>
              <a:t>Features include</a:t>
            </a:r>
            <a:endParaRPr lang="en-IN" dirty="0"/>
          </a:p>
        </p:txBody>
      </p:sp>
      <p:sp>
        <p:nvSpPr>
          <p:cNvPr id="3" name="Content Placeholder 2">
            <a:extLst>
              <a:ext uri="{FF2B5EF4-FFF2-40B4-BE49-F238E27FC236}">
                <a16:creationId xmlns:a16="http://schemas.microsoft.com/office/drawing/2014/main" id="{6BD9099D-EA42-0F4E-0B51-77791B5DC47D}"/>
              </a:ext>
            </a:extLst>
          </p:cNvPr>
          <p:cNvSpPr>
            <a:spLocks noGrp="1"/>
          </p:cNvSpPr>
          <p:nvPr>
            <p:ph idx="1"/>
          </p:nvPr>
        </p:nvSpPr>
        <p:spPr>
          <a:xfrm>
            <a:off x="1484310" y="904973"/>
            <a:ext cx="10707690" cy="5953027"/>
          </a:xfrm>
        </p:spPr>
        <p:txBody>
          <a:bodyPr>
            <a:normAutofit/>
          </a:bodyPr>
          <a:lstStyle/>
          <a:p>
            <a:pPr algn="l">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Monitor and control all of your smart home </a:t>
            </a:r>
            <a:r>
              <a:rPr lang="en-US" b="0" i="0" u="none" strike="noStrike" dirty="0">
                <a:solidFill>
                  <a:srgbClr val="2980B9"/>
                </a:solidFill>
                <a:effectLst/>
                <a:latin typeface="Lato" panose="020F0502020204030203" pitchFamily="34" charset="0"/>
                <a:hlinkClick r:id="rId2"/>
              </a:rPr>
              <a:t>devices</a:t>
            </a:r>
            <a:r>
              <a:rPr lang="en-US" b="0" i="0" dirty="0">
                <a:solidFill>
                  <a:srgbClr val="404040"/>
                </a:solidFill>
                <a:effectLst/>
                <a:latin typeface="Lato" panose="020F0502020204030203" pitchFamily="34" charset="0"/>
              </a:rPr>
              <a:t> from a unified web interface</a:t>
            </a:r>
          </a:p>
          <a:p>
            <a:pPr algn="l">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Create "if this then that" style </a:t>
            </a:r>
            <a:r>
              <a:rPr lang="en-US" b="0" i="0" u="none" strike="noStrike" dirty="0">
                <a:solidFill>
                  <a:srgbClr val="2980B9"/>
                </a:solidFill>
                <a:effectLst/>
                <a:latin typeface="Lato" panose="020F0502020204030203" pitchFamily="34" charset="0"/>
                <a:hlinkClick r:id="rId3"/>
              </a:rPr>
              <a:t>rules</a:t>
            </a:r>
            <a:r>
              <a:rPr lang="en-US" b="0" i="0" dirty="0">
                <a:solidFill>
                  <a:srgbClr val="404040"/>
                </a:solidFill>
                <a:effectLst/>
                <a:latin typeface="Lato" panose="020F0502020204030203" pitchFamily="34" charset="0"/>
              </a:rPr>
              <a:t> to automate your home with a simple drag and drop interface</a:t>
            </a:r>
          </a:p>
          <a:p>
            <a:pPr algn="l">
              <a:spcAft>
                <a:spcPts val="1800"/>
              </a:spcAft>
              <a:buFont typeface="Arial" panose="020B0604020202020204" pitchFamily="34" charset="0"/>
              <a:buChar char="•"/>
            </a:pPr>
            <a:r>
              <a:rPr lang="en-US" b="0" i="0" u="none" strike="noStrike" dirty="0">
                <a:solidFill>
                  <a:srgbClr val="2980B9"/>
                </a:solidFill>
                <a:effectLst/>
                <a:latin typeface="Lato" panose="020F0502020204030203" pitchFamily="34" charset="0"/>
                <a:hlinkClick r:id="rId4"/>
              </a:rPr>
              <a:t>Log</a:t>
            </a:r>
            <a:r>
              <a:rPr lang="en-US" b="0" i="0" dirty="0">
                <a:solidFill>
                  <a:srgbClr val="404040"/>
                </a:solidFill>
                <a:effectLst/>
                <a:latin typeface="Lato" panose="020F0502020204030203" pitchFamily="34" charset="0"/>
              </a:rPr>
              <a:t> and </a:t>
            </a:r>
            <a:r>
              <a:rPr lang="en-US" b="0" i="0" dirty="0" err="1">
                <a:solidFill>
                  <a:srgbClr val="404040"/>
                </a:solidFill>
                <a:effectLst/>
                <a:latin typeface="Lato" panose="020F0502020204030203" pitchFamily="34" charset="0"/>
              </a:rPr>
              <a:t>visualise</a:t>
            </a:r>
            <a:r>
              <a:rPr lang="en-US" b="0" i="0" dirty="0">
                <a:solidFill>
                  <a:srgbClr val="404040"/>
                </a:solidFill>
                <a:effectLst/>
                <a:latin typeface="Lato" panose="020F0502020204030203" pitchFamily="34" charset="0"/>
              </a:rPr>
              <a:t> sensor data over time</a:t>
            </a:r>
          </a:p>
          <a:p>
            <a:pPr algn="l">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Lay out all your devices on an interactive </a:t>
            </a:r>
            <a:r>
              <a:rPr lang="en-US" b="0" i="0" u="none" strike="noStrike" dirty="0">
                <a:solidFill>
                  <a:srgbClr val="2980B9"/>
                </a:solidFill>
                <a:effectLst/>
                <a:latin typeface="Lato" panose="020F0502020204030203" pitchFamily="34" charset="0"/>
                <a:hlinkClick r:id="rId5"/>
              </a:rPr>
              <a:t>floorplan</a:t>
            </a:r>
            <a:r>
              <a:rPr lang="en-US" b="0" i="0" dirty="0">
                <a:solidFill>
                  <a:srgbClr val="404040"/>
                </a:solidFill>
                <a:effectLst/>
                <a:latin typeface="Lato" panose="020F0502020204030203" pitchFamily="34" charset="0"/>
              </a:rPr>
              <a:t> of your home for at-a-glance status and control</a:t>
            </a:r>
          </a:p>
          <a:p>
            <a:pPr algn="l">
              <a:spcAft>
                <a:spcPts val="1800"/>
              </a:spcAft>
              <a:buFont typeface="Arial" panose="020B0604020202020204" pitchFamily="34" charset="0"/>
              <a:buChar char="•"/>
            </a:pPr>
            <a:r>
              <a:rPr lang="en-US" b="0" i="0" dirty="0">
                <a:solidFill>
                  <a:srgbClr val="404040"/>
                </a:solidFill>
                <a:effectLst/>
                <a:latin typeface="Lato" panose="020F0502020204030203" pitchFamily="34" charset="0"/>
              </a:rPr>
              <a:t>Add compatibility with more devices and protocols with adapter </a:t>
            </a:r>
            <a:r>
              <a:rPr lang="en-US" b="0" i="0" u="none" strike="noStrike" dirty="0">
                <a:solidFill>
                  <a:srgbClr val="2980B9"/>
                </a:solidFill>
                <a:effectLst/>
                <a:latin typeface="Lato" panose="020F0502020204030203" pitchFamily="34" charset="0"/>
                <a:hlinkClick r:id="rId6"/>
              </a:rPr>
              <a:t>add-ons</a:t>
            </a:r>
            <a:r>
              <a:rPr lang="en-US" b="0" i="0" dirty="0">
                <a:solidFill>
                  <a:srgbClr val="404040"/>
                </a:solidFill>
                <a:effectLst/>
                <a:latin typeface="Lato" panose="020F0502020204030203" pitchFamily="34" charset="0"/>
              </a:rPr>
              <a:t>.</a:t>
            </a:r>
          </a:p>
          <a:p>
            <a:pPr algn="l">
              <a:spcAft>
                <a:spcPts val="1800"/>
              </a:spcAft>
            </a:pPr>
            <a:r>
              <a:rPr lang="en-US" b="0" i="0" dirty="0">
                <a:solidFill>
                  <a:srgbClr val="404040"/>
                </a:solidFill>
                <a:effectLst/>
                <a:latin typeface="Lato" panose="020F0502020204030203" pitchFamily="34" charset="0"/>
              </a:rPr>
              <a:t>The gateway bridges a range of different smart home protocols to a </a:t>
            </a:r>
            <a:r>
              <a:rPr lang="en-US" b="0" i="0" dirty="0" err="1">
                <a:solidFill>
                  <a:srgbClr val="404040"/>
                </a:solidFill>
                <a:effectLst/>
                <a:latin typeface="Lato" panose="020F0502020204030203" pitchFamily="34" charset="0"/>
              </a:rPr>
              <a:t>standardised</a:t>
            </a:r>
            <a:r>
              <a:rPr lang="en-US" b="0" i="0" dirty="0">
                <a:solidFill>
                  <a:srgbClr val="404040"/>
                </a:solidFill>
                <a:effectLst/>
                <a:latin typeface="Lato" panose="020F0502020204030203" pitchFamily="34" charset="0"/>
              </a:rPr>
              <a:t> </a:t>
            </a:r>
            <a:r>
              <a:rPr lang="en-US" b="0" i="0" u="none" strike="noStrike" dirty="0">
                <a:solidFill>
                  <a:srgbClr val="2980B9"/>
                </a:solidFill>
                <a:effectLst/>
                <a:latin typeface="Lato" panose="020F0502020204030203" pitchFamily="34" charset="0"/>
                <a:hlinkClick r:id="rId7"/>
              </a:rPr>
              <a:t>Web of Things</a:t>
            </a:r>
            <a:r>
              <a:rPr lang="en-US" b="0" i="0" dirty="0">
                <a:solidFill>
                  <a:srgbClr val="404040"/>
                </a:solidFill>
                <a:effectLst/>
                <a:latin typeface="Lato" panose="020F0502020204030203" pitchFamily="34" charset="0"/>
              </a:rPr>
              <a:t> API.</a:t>
            </a:r>
          </a:p>
          <a:p>
            <a:pPr marL="0" indent="0">
              <a:buNone/>
            </a:pPr>
            <a:endParaRPr lang="en-IN" dirty="0"/>
          </a:p>
        </p:txBody>
      </p:sp>
    </p:spTree>
    <p:extLst>
      <p:ext uri="{BB962C8B-B14F-4D97-AF65-F5344CB8AC3E}">
        <p14:creationId xmlns:p14="http://schemas.microsoft.com/office/powerpoint/2010/main" val="4103788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A9C0B-19E2-C3EF-33A2-585003FFA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2062A-33F6-EA53-9B49-AA79E873B04B}"/>
              </a:ext>
            </a:extLst>
          </p:cNvPr>
          <p:cNvSpPr>
            <a:spLocks noGrp="1"/>
          </p:cNvSpPr>
          <p:nvPr>
            <p:ph type="title"/>
          </p:nvPr>
        </p:nvSpPr>
        <p:spPr>
          <a:xfrm>
            <a:off x="1484310" y="0"/>
            <a:ext cx="10018713" cy="1020452"/>
          </a:xfrm>
        </p:spPr>
        <p:txBody>
          <a:bodyPr/>
          <a:lstStyle/>
          <a:p>
            <a:pPr algn="l">
              <a:spcAft>
                <a:spcPts val="1800"/>
              </a:spcAft>
            </a:pPr>
            <a:r>
              <a:rPr lang="en-IN" b="1" i="0" dirty="0">
                <a:solidFill>
                  <a:srgbClr val="404040"/>
                </a:solidFill>
                <a:effectLst/>
                <a:latin typeface="Roboto Slab" pitchFamily="2" charset="0"/>
              </a:rPr>
              <a:t>Installation</a:t>
            </a:r>
          </a:p>
        </p:txBody>
      </p:sp>
      <p:sp>
        <p:nvSpPr>
          <p:cNvPr id="3" name="Content Placeholder 2">
            <a:extLst>
              <a:ext uri="{FF2B5EF4-FFF2-40B4-BE49-F238E27FC236}">
                <a16:creationId xmlns:a16="http://schemas.microsoft.com/office/drawing/2014/main" id="{4F21A872-8F84-BBF5-C395-B3991D0CBA0F}"/>
              </a:ext>
            </a:extLst>
          </p:cNvPr>
          <p:cNvSpPr>
            <a:spLocks noGrp="1"/>
          </p:cNvSpPr>
          <p:nvPr>
            <p:ph idx="1"/>
          </p:nvPr>
        </p:nvSpPr>
        <p:spPr>
          <a:xfrm>
            <a:off x="1484310" y="904973"/>
            <a:ext cx="10707690" cy="5953027"/>
          </a:xfrm>
        </p:spPr>
        <p:txBody>
          <a:bodyPr>
            <a:normAutofit/>
          </a:bodyPr>
          <a:lstStyle/>
          <a:p>
            <a:pPr marL="0" indent="0">
              <a:buNone/>
            </a:pPr>
            <a:r>
              <a:rPr lang="en-US" b="0" i="0" dirty="0">
                <a:solidFill>
                  <a:srgbClr val="404040"/>
                </a:solidFill>
                <a:effectLst/>
                <a:latin typeface="Lato" panose="020F0502020204030203" pitchFamily="34" charset="0"/>
              </a:rPr>
              <a:t>The recommended ways to install </a:t>
            </a:r>
            <a:r>
              <a:rPr lang="en-US" b="0" i="0" dirty="0" err="1">
                <a:solidFill>
                  <a:srgbClr val="404040"/>
                </a:solidFill>
                <a:effectLst/>
                <a:latin typeface="Lato" panose="020F0502020204030203" pitchFamily="34" charset="0"/>
              </a:rPr>
              <a:t>WebThings</a:t>
            </a:r>
            <a:r>
              <a:rPr lang="en-US" b="0" i="0" dirty="0">
                <a:solidFill>
                  <a:srgbClr val="404040"/>
                </a:solidFill>
                <a:effectLst/>
                <a:latin typeface="Lato" panose="020F0502020204030203" pitchFamily="34" charset="0"/>
              </a:rPr>
              <a:t> Gateway are to either use a pre-built OS image for a </a:t>
            </a:r>
            <a:r>
              <a:rPr lang="en-US" b="0" i="0" u="none" strike="noStrike" dirty="0">
                <a:solidFill>
                  <a:srgbClr val="2980B9"/>
                </a:solidFill>
                <a:effectLst/>
                <a:latin typeface="Lato" panose="020F0502020204030203" pitchFamily="34" charset="0"/>
                <a:hlinkClick r:id="rId2"/>
              </a:rPr>
              <a:t>Raspberry Pi</a:t>
            </a:r>
            <a:r>
              <a:rPr lang="en-US" b="0" i="0" dirty="0">
                <a:solidFill>
                  <a:srgbClr val="404040"/>
                </a:solidFill>
                <a:effectLst/>
                <a:latin typeface="Lato" panose="020F0502020204030203" pitchFamily="34" charset="0"/>
              </a:rPr>
              <a:t>, or install the </a:t>
            </a:r>
            <a:r>
              <a:rPr lang="en-US" b="0" i="0" u="none" strike="noStrike" dirty="0">
                <a:solidFill>
                  <a:srgbClr val="2980B9"/>
                </a:solidFill>
                <a:effectLst/>
                <a:latin typeface="Lato" panose="020F0502020204030203" pitchFamily="34" charset="0"/>
                <a:hlinkClick r:id="rId3"/>
              </a:rPr>
              <a:t>Docker</a:t>
            </a:r>
            <a:r>
              <a:rPr lang="en-US" b="0" i="0" dirty="0">
                <a:solidFill>
                  <a:srgbClr val="404040"/>
                </a:solidFill>
                <a:effectLst/>
                <a:latin typeface="Lato" panose="020F0502020204030203" pitchFamily="34" charset="0"/>
              </a:rPr>
              <a:t> image. Alternatively you can </a:t>
            </a:r>
            <a:r>
              <a:rPr lang="en-US" b="0" i="0" u="none" strike="noStrike" dirty="0">
                <a:solidFill>
                  <a:srgbClr val="2980B9"/>
                </a:solidFill>
                <a:effectLst/>
                <a:latin typeface="Lato" panose="020F0502020204030203" pitchFamily="34" charset="0"/>
                <a:hlinkClick r:id="rId4"/>
              </a:rPr>
              <a:t>build it from the source code</a:t>
            </a:r>
            <a:r>
              <a:rPr lang="en-US" b="0" i="0" dirty="0">
                <a:solidFill>
                  <a:srgbClr val="404040"/>
                </a:solidFill>
                <a:effectLst/>
                <a:latin typeface="Lato" panose="020F0502020204030203" pitchFamily="34" charset="0"/>
              </a:rPr>
              <a:t> yourself.</a:t>
            </a:r>
          </a:p>
          <a:p>
            <a:pPr marL="0" indent="0">
              <a:buNone/>
            </a:pPr>
            <a:r>
              <a:rPr lang="en-US" b="0" i="0" dirty="0">
                <a:solidFill>
                  <a:srgbClr val="404040"/>
                </a:solidFill>
                <a:effectLst/>
                <a:latin typeface="Lato" panose="020F0502020204030203" pitchFamily="34" charset="0"/>
              </a:rPr>
              <a:t>To install </a:t>
            </a:r>
            <a:r>
              <a:rPr lang="en-US" b="0" i="0" dirty="0" err="1">
                <a:solidFill>
                  <a:srgbClr val="404040"/>
                </a:solidFill>
                <a:effectLst/>
                <a:latin typeface="Lato" panose="020F0502020204030203" pitchFamily="34" charset="0"/>
              </a:rPr>
              <a:t>WebThings</a:t>
            </a:r>
            <a:r>
              <a:rPr lang="en-US" b="0" i="0" dirty="0">
                <a:solidFill>
                  <a:srgbClr val="404040"/>
                </a:solidFill>
                <a:effectLst/>
                <a:latin typeface="Lato" panose="020F0502020204030203" pitchFamily="34" charset="0"/>
              </a:rPr>
              <a:t> Gateway on a Raspberry Pi you will need:</a:t>
            </a:r>
            <a:endParaRPr lang="en-US" dirty="0">
              <a:solidFill>
                <a:srgbClr val="404040"/>
              </a:solidFill>
              <a:latin typeface="Lato" panose="020F0502020204030203" pitchFamily="34" charset="0"/>
            </a:endParaRPr>
          </a:p>
          <a:p>
            <a:pPr marL="0" indent="0">
              <a:buNone/>
            </a:pPr>
            <a:r>
              <a:rPr lang="en-US" dirty="0"/>
              <a:t>A Raspberry Pi® single board computer (Raspberry Pi 3 or 4 recommended, Pi 5 not yet supported) and power supply</a:t>
            </a:r>
          </a:p>
          <a:p>
            <a:pPr marL="0" indent="0">
              <a:buNone/>
            </a:pPr>
            <a:r>
              <a:rPr lang="en-US" dirty="0"/>
              <a:t>A microSD card (At least 8GB, class 10 recommended)</a:t>
            </a:r>
          </a:p>
          <a:p>
            <a:pPr marL="0" indent="0">
              <a:buNone/>
            </a:pPr>
            <a:r>
              <a:rPr lang="en-US" dirty="0"/>
              <a:t>USB dongles (Optional, see the list of supported hardware)</a:t>
            </a:r>
          </a:p>
          <a:p>
            <a:pPr algn="l">
              <a:spcAft>
                <a:spcPts val="1800"/>
              </a:spcAft>
              <a:buNone/>
            </a:pPr>
            <a:r>
              <a:rPr lang="en-US" b="1" i="0" dirty="0">
                <a:solidFill>
                  <a:srgbClr val="404040"/>
                </a:solidFill>
                <a:effectLst/>
                <a:latin typeface="Roboto Slab" pitchFamily="2" charset="0"/>
              </a:rPr>
              <a:t>1. Download Image</a:t>
            </a:r>
          </a:p>
          <a:p>
            <a:pPr algn="l">
              <a:lnSpc>
                <a:spcPts val="1800"/>
              </a:lnSpc>
              <a:spcAft>
                <a:spcPts val="1800"/>
              </a:spcAft>
            </a:pPr>
            <a:r>
              <a:rPr lang="en-US" b="0" i="0" dirty="0">
                <a:solidFill>
                  <a:srgbClr val="404040"/>
                </a:solidFill>
                <a:effectLst/>
                <a:latin typeface="Lato" panose="020F0502020204030203" pitchFamily="34" charset="0"/>
              </a:rPr>
              <a:t>First download the latest gateway image from the </a:t>
            </a:r>
            <a:r>
              <a:rPr lang="en-US" b="0" i="0" u="none" strike="noStrike" dirty="0" err="1">
                <a:solidFill>
                  <a:srgbClr val="2980B9"/>
                </a:solidFill>
                <a:effectLst/>
                <a:latin typeface="Lato" panose="020F0502020204030203" pitchFamily="34" charset="0"/>
                <a:hlinkClick r:id="rId5"/>
              </a:rPr>
              <a:t>WebThings</a:t>
            </a:r>
            <a:r>
              <a:rPr lang="en-US" b="0" i="0" u="none" strike="noStrike" dirty="0">
                <a:solidFill>
                  <a:srgbClr val="2980B9"/>
                </a:solidFill>
                <a:effectLst/>
                <a:latin typeface="Lato" panose="020F0502020204030203" pitchFamily="34" charset="0"/>
                <a:hlinkClick r:id="rId5"/>
              </a:rPr>
              <a:t> website</a:t>
            </a:r>
            <a:r>
              <a:rPr lang="en-US" b="0" i="0" dirty="0">
                <a:solidFill>
                  <a:srgbClr val="404040"/>
                </a:solidFill>
                <a:effectLst/>
                <a:latin typeface="Lato" panose="020F0502020204030203" pitchFamily="34" charset="0"/>
              </a:rPr>
              <a:t>.</a:t>
            </a:r>
          </a:p>
          <a:p>
            <a:pPr marL="0" indent="0">
              <a:buNone/>
            </a:pPr>
            <a:endParaRPr lang="en-IN" dirty="0"/>
          </a:p>
        </p:txBody>
      </p:sp>
    </p:spTree>
    <p:extLst>
      <p:ext uri="{BB962C8B-B14F-4D97-AF65-F5344CB8AC3E}">
        <p14:creationId xmlns:p14="http://schemas.microsoft.com/office/powerpoint/2010/main" val="138367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6A7B9-7DC3-021A-D7AF-04B48657A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9A521-B3DA-6DB2-8CE9-C71BB1E707EB}"/>
              </a:ext>
            </a:extLst>
          </p:cNvPr>
          <p:cNvSpPr>
            <a:spLocks noGrp="1"/>
          </p:cNvSpPr>
          <p:nvPr>
            <p:ph type="title"/>
          </p:nvPr>
        </p:nvSpPr>
        <p:spPr>
          <a:xfrm>
            <a:off x="1484310" y="0"/>
            <a:ext cx="10018713" cy="1020452"/>
          </a:xfrm>
        </p:spPr>
        <p:txBody>
          <a:bodyPr/>
          <a:lstStyle/>
          <a:p>
            <a:pPr algn="l">
              <a:spcAft>
                <a:spcPts val="1800"/>
              </a:spcAft>
            </a:pPr>
            <a:r>
              <a:rPr lang="en-IN" b="1" i="0" dirty="0">
                <a:solidFill>
                  <a:srgbClr val="404040"/>
                </a:solidFill>
                <a:effectLst/>
                <a:latin typeface="Roboto Slab" pitchFamily="2" charset="0"/>
              </a:rPr>
              <a:t>Flash Image</a:t>
            </a:r>
          </a:p>
        </p:txBody>
      </p:sp>
      <p:sp>
        <p:nvSpPr>
          <p:cNvPr id="3" name="Content Placeholder 2">
            <a:extLst>
              <a:ext uri="{FF2B5EF4-FFF2-40B4-BE49-F238E27FC236}">
                <a16:creationId xmlns:a16="http://schemas.microsoft.com/office/drawing/2014/main" id="{3967A239-F425-4D54-978C-1A4C20983197}"/>
              </a:ext>
            </a:extLst>
          </p:cNvPr>
          <p:cNvSpPr>
            <a:spLocks noGrp="1"/>
          </p:cNvSpPr>
          <p:nvPr>
            <p:ph idx="1"/>
          </p:nvPr>
        </p:nvSpPr>
        <p:spPr>
          <a:xfrm>
            <a:off x="1484310" y="904974"/>
            <a:ext cx="10707690" cy="1244338"/>
          </a:xfrm>
        </p:spPr>
        <p:txBody>
          <a:bodyPr>
            <a:normAutofit/>
          </a:bodyPr>
          <a:lstStyle/>
          <a:p>
            <a:pPr marL="0" indent="0">
              <a:buNone/>
            </a:pPr>
            <a:r>
              <a:rPr lang="en-US" b="0" i="0" dirty="0">
                <a:solidFill>
                  <a:srgbClr val="404040"/>
                </a:solidFill>
                <a:effectLst/>
                <a:latin typeface="Lato" panose="020F0502020204030203" pitchFamily="34" charset="0"/>
              </a:rPr>
              <a:t>Next you will need to flash the downloaded image onto your microSD card. There are </a:t>
            </a:r>
            <a:r>
              <a:rPr lang="en-US" b="0" i="0" u="none" strike="noStrike" dirty="0">
                <a:solidFill>
                  <a:srgbClr val="2980B9"/>
                </a:solidFill>
                <a:effectLst/>
                <a:latin typeface="Lato" panose="020F0502020204030203" pitchFamily="34" charset="0"/>
                <a:hlinkClick r:id="rId2"/>
              </a:rPr>
              <a:t>various methods</a:t>
            </a:r>
            <a:r>
              <a:rPr lang="en-US" b="0" i="0" dirty="0">
                <a:solidFill>
                  <a:srgbClr val="404040"/>
                </a:solidFill>
                <a:effectLst/>
                <a:latin typeface="Lato" panose="020F0502020204030203" pitchFamily="34" charset="0"/>
              </a:rPr>
              <a:t> of doing this but we recommend using </a:t>
            </a:r>
            <a:r>
              <a:rPr lang="en-US" b="0" i="0" u="none" strike="noStrike" dirty="0">
                <a:solidFill>
                  <a:srgbClr val="2980B9"/>
                </a:solidFill>
                <a:effectLst/>
                <a:latin typeface="Lato" panose="020F0502020204030203" pitchFamily="34" charset="0"/>
                <a:hlinkClick r:id="rId3"/>
              </a:rPr>
              <a:t>Etcher</a:t>
            </a:r>
            <a:r>
              <a:rPr lang="en-US" b="0" i="0" dirty="0">
                <a:solidFill>
                  <a:srgbClr val="404040"/>
                </a:solidFill>
                <a:effectLst/>
                <a:latin typeface="Lato" panose="020F0502020204030203" pitchFamily="34" charset="0"/>
              </a:rPr>
              <a:t>.</a:t>
            </a:r>
          </a:p>
          <a:p>
            <a:pPr marL="0" indent="0">
              <a:buNone/>
            </a:pPr>
            <a:endParaRPr lang="en-IN" dirty="0"/>
          </a:p>
        </p:txBody>
      </p:sp>
      <p:pic>
        <p:nvPicPr>
          <p:cNvPr id="5" name="Picture 4">
            <a:extLst>
              <a:ext uri="{FF2B5EF4-FFF2-40B4-BE49-F238E27FC236}">
                <a16:creationId xmlns:a16="http://schemas.microsoft.com/office/drawing/2014/main" id="{5833B6C5-7C21-3C7A-7237-AA7034E984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2590" y="2057977"/>
            <a:ext cx="7306695" cy="4401164"/>
          </a:xfrm>
          <a:prstGeom prst="rect">
            <a:avLst/>
          </a:prstGeom>
        </p:spPr>
      </p:pic>
    </p:spTree>
    <p:extLst>
      <p:ext uri="{BB962C8B-B14F-4D97-AF65-F5344CB8AC3E}">
        <p14:creationId xmlns:p14="http://schemas.microsoft.com/office/powerpoint/2010/main" val="57441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D5051-9BD6-67B8-DC38-5A4D97EED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881F8-25A3-8863-C5B2-1EB1CEFBB8EC}"/>
              </a:ext>
            </a:extLst>
          </p:cNvPr>
          <p:cNvSpPr>
            <a:spLocks noGrp="1"/>
          </p:cNvSpPr>
          <p:nvPr>
            <p:ph type="title"/>
          </p:nvPr>
        </p:nvSpPr>
        <p:spPr>
          <a:xfrm>
            <a:off x="1484310" y="0"/>
            <a:ext cx="10018713" cy="1020452"/>
          </a:xfrm>
        </p:spPr>
        <p:txBody>
          <a:bodyPr/>
          <a:lstStyle/>
          <a:p>
            <a:pPr algn="l">
              <a:spcAft>
                <a:spcPts val="1800"/>
              </a:spcAft>
            </a:pPr>
            <a:r>
              <a:rPr lang="en-IN" b="1" i="0" dirty="0">
                <a:solidFill>
                  <a:srgbClr val="404040"/>
                </a:solidFill>
                <a:effectLst/>
                <a:latin typeface="Roboto Slab" pitchFamily="2" charset="0"/>
              </a:rPr>
              <a:t>Flash Image</a:t>
            </a:r>
          </a:p>
        </p:txBody>
      </p:sp>
      <p:sp>
        <p:nvSpPr>
          <p:cNvPr id="3" name="Content Placeholder 2">
            <a:extLst>
              <a:ext uri="{FF2B5EF4-FFF2-40B4-BE49-F238E27FC236}">
                <a16:creationId xmlns:a16="http://schemas.microsoft.com/office/drawing/2014/main" id="{54019D28-C65E-5EBE-0425-50C782997EFB}"/>
              </a:ext>
            </a:extLst>
          </p:cNvPr>
          <p:cNvSpPr>
            <a:spLocks noGrp="1"/>
          </p:cNvSpPr>
          <p:nvPr>
            <p:ph idx="1"/>
          </p:nvPr>
        </p:nvSpPr>
        <p:spPr>
          <a:xfrm>
            <a:off x="1484310" y="904973"/>
            <a:ext cx="10707690" cy="4006392"/>
          </a:xfrm>
        </p:spPr>
        <p:txBody>
          <a:bodyPr>
            <a:normAutofit/>
          </a:bodyPr>
          <a:lstStyle/>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Open Etcher</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Insert your SD card into an SD card reader attached to your computer</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Select the downloaded image as the source file</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Select your SD card as the target</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Click "Flash!"</a:t>
            </a:r>
          </a:p>
          <a:p>
            <a:pPr algn="l">
              <a:lnSpc>
                <a:spcPts val="1800"/>
              </a:lnSpc>
              <a:spcAft>
                <a:spcPts val="1800"/>
              </a:spcAft>
            </a:pPr>
            <a:r>
              <a:rPr lang="en-US" b="0" i="0" dirty="0">
                <a:solidFill>
                  <a:srgbClr val="404040"/>
                </a:solidFill>
                <a:effectLst/>
                <a:latin typeface="Lato" panose="020F0502020204030203" pitchFamily="34" charset="0"/>
              </a:rPr>
              <a:t>Once flashing is complete, remove the microSD card.</a:t>
            </a:r>
          </a:p>
          <a:p>
            <a:pPr marL="0" indent="0">
              <a:buNone/>
            </a:pPr>
            <a:endParaRPr lang="en-IN" dirty="0"/>
          </a:p>
        </p:txBody>
      </p:sp>
    </p:spTree>
    <p:extLst>
      <p:ext uri="{BB962C8B-B14F-4D97-AF65-F5344CB8AC3E}">
        <p14:creationId xmlns:p14="http://schemas.microsoft.com/office/powerpoint/2010/main" val="2480682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FAAE7-7709-851A-3313-38F2871E3B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418BB3-725C-2F22-16EB-096BDE59009E}"/>
              </a:ext>
            </a:extLst>
          </p:cNvPr>
          <p:cNvSpPr>
            <a:spLocks noGrp="1"/>
          </p:cNvSpPr>
          <p:nvPr>
            <p:ph type="title"/>
          </p:nvPr>
        </p:nvSpPr>
        <p:spPr>
          <a:xfrm>
            <a:off x="1484310" y="0"/>
            <a:ext cx="10018713" cy="1020452"/>
          </a:xfrm>
        </p:spPr>
        <p:txBody>
          <a:bodyPr/>
          <a:lstStyle/>
          <a:p>
            <a:pPr algn="l">
              <a:spcAft>
                <a:spcPts val="1800"/>
              </a:spcAft>
            </a:pPr>
            <a:r>
              <a:rPr lang="en-IN" b="1" dirty="0" err="1">
                <a:solidFill>
                  <a:srgbClr val="404040"/>
                </a:solidFill>
                <a:latin typeface="Roboto Slab" pitchFamily="2" charset="0"/>
              </a:rPr>
              <a:t>Raspbery</a:t>
            </a:r>
            <a:r>
              <a:rPr lang="en-IN" b="1" dirty="0">
                <a:solidFill>
                  <a:srgbClr val="404040"/>
                </a:solidFill>
                <a:latin typeface="Roboto Slab" pitchFamily="2" charset="0"/>
              </a:rPr>
              <a:t> Pi Booting</a:t>
            </a:r>
            <a:endParaRPr lang="en-IN" b="1" i="0" dirty="0">
              <a:solidFill>
                <a:srgbClr val="404040"/>
              </a:solidFill>
              <a:effectLst/>
              <a:latin typeface="Roboto Slab" pitchFamily="2" charset="0"/>
            </a:endParaRPr>
          </a:p>
        </p:txBody>
      </p:sp>
      <p:sp>
        <p:nvSpPr>
          <p:cNvPr id="3" name="Content Placeholder 2">
            <a:extLst>
              <a:ext uri="{FF2B5EF4-FFF2-40B4-BE49-F238E27FC236}">
                <a16:creationId xmlns:a16="http://schemas.microsoft.com/office/drawing/2014/main" id="{290B9B6F-5197-14EF-7642-57619D7FED0B}"/>
              </a:ext>
            </a:extLst>
          </p:cNvPr>
          <p:cNvSpPr>
            <a:spLocks noGrp="1"/>
          </p:cNvSpPr>
          <p:nvPr>
            <p:ph idx="1"/>
          </p:nvPr>
        </p:nvSpPr>
        <p:spPr>
          <a:xfrm>
            <a:off x="1484310" y="904973"/>
            <a:ext cx="10707690" cy="4006392"/>
          </a:xfrm>
        </p:spPr>
        <p:txBody>
          <a:bodyPr>
            <a:normAutofit/>
          </a:bodyPr>
          <a:lstStyle/>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Insert the flashed microSD card into your Raspberry Pi</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Plug in any USB dongles</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Connect the power supply to boot the Pi</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Check that the LEDs light up: red indicates power, green indicates activity</a:t>
            </a:r>
          </a:p>
          <a:p>
            <a:pPr algn="l">
              <a:lnSpc>
                <a:spcPts val="1800"/>
              </a:lnSpc>
              <a:spcAft>
                <a:spcPts val="1800"/>
              </a:spcAft>
              <a:buFont typeface="+mj-lt"/>
              <a:buAutoNum type="arabicPeriod"/>
            </a:pPr>
            <a:r>
              <a:rPr lang="en-US" b="0" i="0" dirty="0">
                <a:solidFill>
                  <a:srgbClr val="404040"/>
                </a:solidFill>
                <a:effectLst/>
                <a:latin typeface="Lato" panose="020F0502020204030203" pitchFamily="34" charset="0"/>
              </a:rPr>
              <a:t>Wait a few minutes for the software to boot</a:t>
            </a:r>
          </a:p>
        </p:txBody>
      </p:sp>
    </p:spTree>
    <p:extLst>
      <p:ext uri="{BB962C8B-B14F-4D97-AF65-F5344CB8AC3E}">
        <p14:creationId xmlns:p14="http://schemas.microsoft.com/office/powerpoint/2010/main" val="2808631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1B823-DFCF-EC4A-84AB-AFCD7DA05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C5479-FEA0-9546-353F-C9D46CCBB0F4}"/>
              </a:ext>
            </a:extLst>
          </p:cNvPr>
          <p:cNvSpPr>
            <a:spLocks noGrp="1"/>
          </p:cNvSpPr>
          <p:nvPr>
            <p:ph type="title"/>
          </p:nvPr>
        </p:nvSpPr>
        <p:spPr>
          <a:xfrm>
            <a:off x="1484310" y="0"/>
            <a:ext cx="10018713" cy="1020452"/>
          </a:xfrm>
        </p:spPr>
        <p:txBody>
          <a:bodyPr/>
          <a:lstStyle/>
          <a:p>
            <a:pPr algn="l">
              <a:spcAft>
                <a:spcPts val="1800"/>
              </a:spcAft>
            </a:pPr>
            <a:r>
              <a:rPr lang="en-IN" b="1" i="0" dirty="0">
                <a:solidFill>
                  <a:srgbClr val="404040"/>
                </a:solidFill>
                <a:effectLst/>
                <a:latin typeface="Roboto Slab" pitchFamily="2" charset="0"/>
              </a:rPr>
              <a:t>First Time Setup</a:t>
            </a:r>
          </a:p>
        </p:txBody>
      </p:sp>
      <p:sp>
        <p:nvSpPr>
          <p:cNvPr id="3" name="Content Placeholder 2">
            <a:extLst>
              <a:ext uri="{FF2B5EF4-FFF2-40B4-BE49-F238E27FC236}">
                <a16:creationId xmlns:a16="http://schemas.microsoft.com/office/drawing/2014/main" id="{7A5FA416-4588-27CB-3413-B7B0D75838CA}"/>
              </a:ext>
            </a:extLst>
          </p:cNvPr>
          <p:cNvSpPr>
            <a:spLocks noGrp="1"/>
          </p:cNvSpPr>
          <p:nvPr>
            <p:ph idx="1"/>
          </p:nvPr>
        </p:nvSpPr>
        <p:spPr>
          <a:xfrm>
            <a:off x="1484310" y="904972"/>
            <a:ext cx="10707690" cy="5953027"/>
          </a:xfrm>
        </p:spPr>
        <p:txBody>
          <a:bodyPr>
            <a:normAutofit/>
          </a:bodyPr>
          <a:lstStyle/>
          <a:p>
            <a:pPr>
              <a:spcAft>
                <a:spcPts val="1800"/>
              </a:spcAft>
              <a:buFont typeface="+mj-lt"/>
              <a:buAutoNum type="arabicPeriod"/>
            </a:pPr>
            <a:r>
              <a:rPr lang="en-IN" b="1" i="0" dirty="0">
                <a:solidFill>
                  <a:srgbClr val="404040"/>
                </a:solidFill>
                <a:effectLst/>
                <a:latin typeface="Roboto Slab" pitchFamily="2" charset="0"/>
              </a:rPr>
              <a:t>Connect Wi-Fi (Optional)</a:t>
            </a:r>
          </a:p>
          <a:p>
            <a:pPr>
              <a:spcAft>
                <a:spcPts val="1800"/>
              </a:spcAft>
              <a:buFont typeface="+mj-lt"/>
              <a:buAutoNum type="arabicPeriod"/>
            </a:pPr>
            <a:r>
              <a:rPr lang="en-US" b="0" i="0" dirty="0">
                <a:solidFill>
                  <a:srgbClr val="404040"/>
                </a:solidFill>
                <a:effectLst/>
                <a:latin typeface="Lato" panose="020F0502020204030203" pitchFamily="34" charset="0"/>
              </a:rPr>
              <a:t>A captive portal page will appear, showing nearby Wi-Fi networks.</a:t>
            </a:r>
            <a:endParaRPr lang="en-IN" b="1" dirty="0">
              <a:solidFill>
                <a:srgbClr val="404040"/>
              </a:solidFill>
              <a:latin typeface="Roboto Slab" pitchFamily="2" charset="0"/>
            </a:endParaRPr>
          </a:p>
          <a:p>
            <a:pPr>
              <a:spcAft>
                <a:spcPts val="1800"/>
              </a:spcAft>
              <a:buFont typeface="+mj-lt"/>
              <a:buAutoNum type="arabicPeriod"/>
            </a:pPr>
            <a:r>
              <a:rPr lang="en-US" b="0" i="0" dirty="0">
                <a:solidFill>
                  <a:srgbClr val="404040"/>
                </a:solidFill>
                <a:effectLst/>
                <a:latin typeface="Lato" panose="020F0502020204030203" pitchFamily="34" charset="0"/>
              </a:rPr>
              <a:t>Select the desired network and enter a password if prompted. The "Connecting to Wi-Fi..." page should automatically disappear.</a:t>
            </a:r>
            <a:endParaRPr lang="en-IN" b="1" i="0" dirty="0">
              <a:solidFill>
                <a:srgbClr val="404040"/>
              </a:solidFill>
              <a:effectLst/>
              <a:latin typeface="Roboto Slab" pitchFamily="2" charset="0"/>
            </a:endParaRPr>
          </a:p>
          <a:p>
            <a:pPr>
              <a:spcAft>
                <a:spcPts val="1800"/>
              </a:spcAft>
              <a:buFont typeface="+mj-lt"/>
              <a:buAutoNum type="arabicPeriod"/>
            </a:pPr>
            <a:r>
              <a:rPr lang="en-IN" b="1" i="0" dirty="0">
                <a:solidFill>
                  <a:srgbClr val="404040"/>
                </a:solidFill>
                <a:effectLst/>
                <a:latin typeface="Roboto Slab" pitchFamily="2" charset="0"/>
              </a:rPr>
              <a:t>Register a Subdomain (Optional)</a:t>
            </a:r>
          </a:p>
          <a:p>
            <a:pPr>
              <a:spcAft>
                <a:spcPts val="1800"/>
              </a:spcAft>
              <a:buFont typeface="+mj-lt"/>
              <a:buAutoNum type="arabicPeriod"/>
            </a:pPr>
            <a:r>
              <a:rPr lang="en-US" b="0" i="0" dirty="0">
                <a:solidFill>
                  <a:srgbClr val="404040"/>
                </a:solidFill>
                <a:effectLst/>
                <a:latin typeface="Lato" panose="020F0502020204030203" pitchFamily="34" charset="0"/>
              </a:rPr>
              <a:t>When you load "http://gateway.local" for the first time, you will be given the option to register a free subdomain to safely access your gateway over the Internet using a secure tunnelling service.</a:t>
            </a:r>
            <a:endParaRPr lang="en-IN" b="1" dirty="0">
              <a:solidFill>
                <a:srgbClr val="404040"/>
              </a:solidFill>
              <a:latin typeface="Roboto Slab" pitchFamily="2" charset="0"/>
            </a:endParaRPr>
          </a:p>
          <a:p>
            <a:pPr marL="457200" lvl="1" indent="0">
              <a:spcAft>
                <a:spcPts val="1800"/>
              </a:spcAft>
              <a:buNone/>
            </a:pPr>
            <a:r>
              <a:rPr lang="en-IN" b="1" i="0" dirty="0">
                <a:solidFill>
                  <a:srgbClr val="404040"/>
                </a:solidFill>
                <a:effectLst/>
                <a:latin typeface="Roboto Slab" pitchFamily="2" charset="0"/>
              </a:rPr>
              <a:t>OR</a:t>
            </a:r>
          </a:p>
          <a:p>
            <a:pPr marL="457200" lvl="1" indent="0">
              <a:spcAft>
                <a:spcPts val="1800"/>
              </a:spcAft>
              <a:buNone/>
            </a:pPr>
            <a:r>
              <a:rPr lang="en-IN" b="1" dirty="0">
                <a:solidFill>
                  <a:srgbClr val="404040"/>
                </a:solidFill>
                <a:latin typeface="Roboto Slab" pitchFamily="2" charset="0"/>
              </a:rPr>
              <a:t>SKIP</a:t>
            </a:r>
            <a:endParaRPr lang="en-IN" b="1" i="0" dirty="0">
              <a:solidFill>
                <a:srgbClr val="404040"/>
              </a:solidFill>
              <a:effectLst/>
              <a:latin typeface="Roboto Slab" pitchFamily="2" charset="0"/>
            </a:endParaRPr>
          </a:p>
          <a:p>
            <a:pPr algn="l">
              <a:spcAft>
                <a:spcPts val="1800"/>
              </a:spcAft>
              <a:buFont typeface="+mj-lt"/>
              <a:buAutoNum type="arabicPeriod"/>
            </a:pPr>
            <a:endParaRPr lang="en-US"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240153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0BC15-5B4E-93A1-FE12-5CA5E8B7A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2DB31-8590-BAEA-1EF8-D1007E21BD53}"/>
              </a:ext>
            </a:extLst>
          </p:cNvPr>
          <p:cNvSpPr>
            <a:spLocks noGrp="1"/>
          </p:cNvSpPr>
          <p:nvPr>
            <p:ph type="title"/>
          </p:nvPr>
        </p:nvSpPr>
        <p:spPr>
          <a:xfrm>
            <a:off x="1484310" y="0"/>
            <a:ext cx="10018713" cy="1020452"/>
          </a:xfrm>
        </p:spPr>
        <p:txBody>
          <a:bodyPr/>
          <a:lstStyle/>
          <a:p>
            <a:pPr algn="l">
              <a:spcAft>
                <a:spcPts val="1800"/>
              </a:spcAft>
            </a:pPr>
            <a:r>
              <a:rPr lang="en-IN" b="1" i="0" dirty="0">
                <a:solidFill>
                  <a:srgbClr val="404040"/>
                </a:solidFill>
                <a:effectLst/>
                <a:latin typeface="Roboto Slab" pitchFamily="2" charset="0"/>
              </a:rPr>
              <a:t>Create a User Account</a:t>
            </a:r>
          </a:p>
        </p:txBody>
      </p:sp>
      <p:sp>
        <p:nvSpPr>
          <p:cNvPr id="3" name="Content Placeholder 2">
            <a:extLst>
              <a:ext uri="{FF2B5EF4-FFF2-40B4-BE49-F238E27FC236}">
                <a16:creationId xmlns:a16="http://schemas.microsoft.com/office/drawing/2014/main" id="{191E541A-5EA3-1138-371A-B3B2FB5B11EF}"/>
              </a:ext>
            </a:extLst>
          </p:cNvPr>
          <p:cNvSpPr>
            <a:spLocks noGrp="1"/>
          </p:cNvSpPr>
          <p:nvPr>
            <p:ph idx="1"/>
          </p:nvPr>
        </p:nvSpPr>
        <p:spPr>
          <a:xfrm>
            <a:off x="1484310" y="904973"/>
            <a:ext cx="10707690" cy="1244338"/>
          </a:xfrm>
        </p:spPr>
        <p:txBody>
          <a:bodyPr>
            <a:normAutofit/>
          </a:bodyPr>
          <a:lstStyle/>
          <a:p>
            <a:pPr algn="l">
              <a:spcAft>
                <a:spcPts val="1800"/>
              </a:spcAft>
              <a:buFont typeface="+mj-lt"/>
              <a:buAutoNum type="arabicPeriod"/>
            </a:pPr>
            <a:r>
              <a:rPr lang="en-US" b="0" i="0" dirty="0">
                <a:solidFill>
                  <a:srgbClr val="404040"/>
                </a:solidFill>
                <a:effectLst/>
                <a:latin typeface="Lato" panose="020F0502020204030203" pitchFamily="34" charset="0"/>
              </a:rPr>
              <a:t>The gateway will next prompt you to create your first user account. Enter a name, email address and a password and click "Next".</a:t>
            </a:r>
          </a:p>
        </p:txBody>
      </p:sp>
      <p:pic>
        <p:nvPicPr>
          <p:cNvPr id="5" name="Picture 4">
            <a:extLst>
              <a:ext uri="{FF2B5EF4-FFF2-40B4-BE49-F238E27FC236}">
                <a16:creationId xmlns:a16="http://schemas.microsoft.com/office/drawing/2014/main" id="{7F076242-78A0-60BD-31B5-7419EC283E2D}"/>
              </a:ext>
            </a:extLst>
          </p:cNvPr>
          <p:cNvPicPr>
            <a:picLocks noChangeAspect="1"/>
          </p:cNvPicPr>
          <p:nvPr/>
        </p:nvPicPr>
        <p:blipFill>
          <a:blip r:embed="rId2"/>
          <a:stretch>
            <a:fillRect/>
          </a:stretch>
        </p:blipFill>
        <p:spPr>
          <a:xfrm>
            <a:off x="3026802" y="1925425"/>
            <a:ext cx="8115680" cy="4871278"/>
          </a:xfrm>
          <a:prstGeom prst="rect">
            <a:avLst/>
          </a:prstGeom>
        </p:spPr>
      </p:pic>
    </p:spTree>
    <p:extLst>
      <p:ext uri="{BB962C8B-B14F-4D97-AF65-F5344CB8AC3E}">
        <p14:creationId xmlns:p14="http://schemas.microsoft.com/office/powerpoint/2010/main" val="366971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73</TotalTime>
  <Words>1324</Words>
  <Application>Microsoft Office PowerPoint</Application>
  <PresentationFormat>Widescreen</PresentationFormat>
  <Paragraphs>107</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Corbel</vt:lpstr>
      <vt:lpstr>Lato</vt:lpstr>
      <vt:lpstr>Roboto Slab</vt:lpstr>
      <vt:lpstr>SFMono-Regular</vt:lpstr>
      <vt:lpstr>Parallax</vt:lpstr>
      <vt:lpstr>WebThings Documentation</vt:lpstr>
      <vt:lpstr>WebThings Gateway</vt:lpstr>
      <vt:lpstr>Features include</vt:lpstr>
      <vt:lpstr>Installation</vt:lpstr>
      <vt:lpstr>Flash Image</vt:lpstr>
      <vt:lpstr>Flash Image</vt:lpstr>
      <vt:lpstr>Raspbery Pi Booting</vt:lpstr>
      <vt:lpstr>First Time Setup</vt:lpstr>
      <vt:lpstr>Create a User Account</vt:lpstr>
      <vt:lpstr>Success! Once your user account has been successfully created, you will be automatically logged in to the gateway and you should see an empty Things screen, ready for you to start adding devices.</vt:lpstr>
      <vt:lpstr>Log In</vt:lpstr>
      <vt:lpstr>Things ADD Things</vt:lpstr>
      <vt:lpstr>Things ADD Things</vt:lpstr>
      <vt:lpstr>Things ADD Things</vt:lpstr>
      <vt:lpstr>Things ADD Things</vt:lpstr>
      <vt:lpstr>Add Thing by URL</vt:lpstr>
      <vt:lpstr>Add Thing by URL</vt:lpstr>
      <vt:lpstr>View Things</vt:lpstr>
      <vt:lpstr>webthing-python</vt:lpstr>
      <vt:lpstr>Controlling the Lamp with Raspberry Pi</vt:lpstr>
      <vt:lpstr>Connect the Lamp to Raspberry Pi GPIO</vt:lpstr>
      <vt:lpstr>Wiring for a Relay (Controlling a Lamp)</vt:lpstr>
      <vt:lpstr>Modify Your Python Script to Control GPIO</vt:lpstr>
      <vt:lpstr>Deploy on Raspberry Pi</vt:lpstr>
      <vt:lpstr>Control the Lamp via Web Browser</vt:lpstr>
      <vt:lpstr>Final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Singh</dc:creator>
  <cp:lastModifiedBy>Anand Singh</cp:lastModifiedBy>
  <cp:revision>1</cp:revision>
  <dcterms:created xsi:type="dcterms:W3CDTF">2025-03-16T02:25:11Z</dcterms:created>
  <dcterms:modified xsi:type="dcterms:W3CDTF">2025-03-16T03:38:15Z</dcterms:modified>
</cp:coreProperties>
</file>