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6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4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0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1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5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3CF4-8988-454E-B392-DFDA20F0B318}" type="datetimeFigureOut">
              <a:rPr lang="en-US" smtClean="0"/>
              <a:t>5/10/15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5D61-4D21-C14C-B4E7-9D715827D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1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lded Corner 71"/>
          <p:cNvSpPr/>
          <p:nvPr/>
        </p:nvSpPr>
        <p:spPr>
          <a:xfrm>
            <a:off x="4573665" y="301938"/>
            <a:ext cx="4467094" cy="6429514"/>
          </a:xfrm>
          <a:prstGeom prst="foldedCorner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6"/>
          <p:cNvSpPr>
            <a:spLocks noChangeArrowheads="1"/>
          </p:cNvSpPr>
          <p:nvPr/>
        </p:nvSpPr>
        <p:spPr bwMode="auto">
          <a:xfrm>
            <a:off x="5224055" y="4843040"/>
            <a:ext cx="1232904" cy="1156059"/>
          </a:xfrm>
          <a:prstGeom prst="roundRect">
            <a:avLst>
              <a:gd name="adj" fmla="val 16667"/>
            </a:avLst>
          </a:prstGeom>
          <a:solidFill>
            <a:srgbClr val="FDB8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1200" b="1" dirty="0" smtClean="0">
                <a:solidFill>
                  <a:schemeClr val="tx1"/>
                </a:solidFill>
              </a:rPr>
              <a:t>Measurement Directive:</a:t>
            </a:r>
            <a:r>
              <a:rPr lang="en-US" altLang="en-US" sz="1200" b="1" dirty="0">
                <a:solidFill>
                  <a:schemeClr val="tx1"/>
                </a:solidFill>
              </a:rPr>
              <a:t/>
            </a:r>
            <a:br>
              <a:rPr lang="en-US" altLang="en-US" sz="1200" b="1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Current Network Status</a:t>
            </a:r>
          </a:p>
        </p:txBody>
      </p:sp>
      <p:sp>
        <p:nvSpPr>
          <p:cNvPr id="5" name="Rounded Rectangle 11"/>
          <p:cNvSpPr>
            <a:spLocks noChangeArrowheads="1"/>
          </p:cNvSpPr>
          <p:nvPr/>
        </p:nvSpPr>
        <p:spPr bwMode="auto">
          <a:xfrm>
            <a:off x="6308790" y="3666063"/>
            <a:ext cx="1108075" cy="871407"/>
          </a:xfrm>
          <a:prstGeom prst="roundRect">
            <a:avLst>
              <a:gd name="adj" fmla="val 16667"/>
            </a:avLst>
          </a:prstGeom>
          <a:solidFill>
            <a:srgbClr val="FDB8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1200" b="1" dirty="0" smtClean="0">
                <a:solidFill>
                  <a:schemeClr val="tx1"/>
                </a:solidFill>
              </a:rPr>
              <a:t>Base Metric</a:t>
            </a:r>
            <a:r>
              <a:rPr lang="en-US" altLang="en-US" sz="1200" b="1" dirty="0">
                <a:solidFill>
                  <a:schemeClr val="tx1"/>
                </a:solidFill>
              </a:rPr>
              <a:t>:</a:t>
            </a:r>
            <a:br>
              <a:rPr lang="en-US" altLang="en-US" sz="1200" b="1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Network Status Time Series</a:t>
            </a:r>
          </a:p>
        </p:txBody>
      </p:sp>
      <p:sp>
        <p:nvSpPr>
          <p:cNvPr id="6" name="Rounded Rectangle 12"/>
          <p:cNvSpPr>
            <a:spLocks noChangeArrowheads="1"/>
          </p:cNvSpPr>
          <p:nvPr/>
        </p:nvSpPr>
        <p:spPr bwMode="auto">
          <a:xfrm>
            <a:off x="7221124" y="4844882"/>
            <a:ext cx="1269185" cy="1154218"/>
          </a:xfrm>
          <a:prstGeom prst="roundRect">
            <a:avLst>
              <a:gd name="adj" fmla="val 16667"/>
            </a:avLst>
          </a:prstGeom>
          <a:solidFill>
            <a:srgbClr val="FDB8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1200" b="1" dirty="0">
                <a:solidFill>
                  <a:schemeClr val="tx1"/>
                </a:solidFill>
              </a:rPr>
              <a:t>Schedule:</a:t>
            </a:r>
            <a:br>
              <a:rPr lang="en-US" altLang="en-US" sz="1200" b="1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Every 10 seconds</a:t>
            </a:r>
          </a:p>
        </p:txBody>
      </p:sp>
      <p:cxnSp>
        <p:nvCxnSpPr>
          <p:cNvPr id="7" name="Straight Arrow Connector 13"/>
          <p:cNvCxnSpPr>
            <a:cxnSpLocks noChangeShapeType="1"/>
            <a:stCxn id="4" idx="0"/>
            <a:endCxn id="5" idx="2"/>
          </p:cNvCxnSpPr>
          <p:nvPr/>
        </p:nvCxnSpPr>
        <p:spPr bwMode="auto">
          <a:xfrm flipV="1">
            <a:off x="5840507" y="4537470"/>
            <a:ext cx="1022321" cy="3055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16"/>
          <p:cNvCxnSpPr>
            <a:cxnSpLocks noChangeShapeType="1"/>
            <a:stCxn id="6" idx="0"/>
            <a:endCxn id="5" idx="2"/>
          </p:cNvCxnSpPr>
          <p:nvPr/>
        </p:nvCxnSpPr>
        <p:spPr bwMode="auto">
          <a:xfrm flipH="1" flipV="1">
            <a:off x="6862828" y="4537470"/>
            <a:ext cx="992889" cy="307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9" name="Rounded Rectangle 19"/>
          <p:cNvSpPr>
            <a:spLocks noChangeArrowheads="1"/>
          </p:cNvSpPr>
          <p:nvPr/>
        </p:nvSpPr>
        <p:spPr bwMode="auto">
          <a:xfrm>
            <a:off x="5285676" y="2257018"/>
            <a:ext cx="1109662" cy="1002138"/>
          </a:xfrm>
          <a:prstGeom prst="roundRect">
            <a:avLst>
              <a:gd name="adj" fmla="val 16667"/>
            </a:avLst>
          </a:prstGeom>
          <a:solidFill>
            <a:srgbClr val="FDB8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1200" b="1" dirty="0" smtClean="0">
                <a:solidFill>
                  <a:schemeClr val="tx1"/>
                </a:solidFill>
              </a:rPr>
              <a:t>Composite Metric</a:t>
            </a:r>
            <a:r>
              <a:rPr lang="en-US" altLang="en-US" sz="1200" b="1" dirty="0">
                <a:solidFill>
                  <a:schemeClr val="tx1"/>
                </a:solidFill>
              </a:rPr>
              <a:t>:</a:t>
            </a:r>
            <a:br>
              <a:rPr lang="en-US" altLang="en-US" sz="1200" b="1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Network Availability/Day</a:t>
            </a:r>
          </a:p>
        </p:txBody>
      </p:sp>
      <p:cxnSp>
        <p:nvCxnSpPr>
          <p:cNvPr id="10" name="Straight Arrow Connector 20"/>
          <p:cNvCxnSpPr>
            <a:cxnSpLocks noChangeShapeType="1"/>
            <a:stCxn id="5" idx="0"/>
            <a:endCxn id="9" idx="2"/>
          </p:cNvCxnSpPr>
          <p:nvPr/>
        </p:nvCxnSpPr>
        <p:spPr bwMode="auto">
          <a:xfrm flipH="1" flipV="1">
            <a:off x="5840507" y="3259156"/>
            <a:ext cx="1022321" cy="40690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23"/>
          <p:cNvCxnSpPr>
            <a:cxnSpLocks noChangeShapeType="1"/>
            <a:stCxn id="9" idx="0"/>
            <a:endCxn id="12" idx="2"/>
          </p:cNvCxnSpPr>
          <p:nvPr/>
        </p:nvCxnSpPr>
        <p:spPr bwMode="auto">
          <a:xfrm flipV="1">
            <a:off x="5840507" y="1776335"/>
            <a:ext cx="1" cy="48068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2" name="Rounded Rectangle 24"/>
          <p:cNvSpPr>
            <a:spLocks noChangeArrowheads="1"/>
          </p:cNvSpPr>
          <p:nvPr/>
        </p:nvSpPr>
        <p:spPr bwMode="auto">
          <a:xfrm>
            <a:off x="4988051" y="1039024"/>
            <a:ext cx="1704913" cy="737311"/>
          </a:xfrm>
          <a:prstGeom prst="roundRect">
            <a:avLst>
              <a:gd name="adj" fmla="val 16667"/>
            </a:avLst>
          </a:prstGeom>
          <a:solidFill>
            <a:srgbClr val="FDB8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1200" b="1" dirty="0" smtClean="0">
                <a:solidFill>
                  <a:schemeClr val="tx1"/>
                </a:solidFill>
              </a:rPr>
              <a:t>SLO:</a:t>
            </a:r>
            <a:r>
              <a:rPr lang="en-US" altLang="en-US" sz="1200" b="1" dirty="0"/>
              <a:t> </a:t>
            </a:r>
            <a:r>
              <a:rPr lang="en-US" altLang="en-US" sz="1200" b="1" dirty="0" smtClean="0">
                <a:solidFill>
                  <a:schemeClr val="tx1"/>
                </a:solidFill>
              </a:rPr>
              <a:t>Daily </a:t>
            </a:r>
          </a:p>
          <a:p>
            <a:pPr algn="ctr"/>
            <a:r>
              <a:rPr lang="en-US" altLang="en-US" sz="1200" dirty="0" smtClean="0">
                <a:solidFill>
                  <a:schemeClr val="tx1"/>
                </a:solidFill>
              </a:rPr>
              <a:t>Network </a:t>
            </a:r>
            <a:r>
              <a:rPr lang="en-US" altLang="en-US" sz="1200" dirty="0">
                <a:solidFill>
                  <a:schemeClr val="tx1"/>
                </a:solidFill>
              </a:rPr>
              <a:t>Availability &gt; </a:t>
            </a:r>
            <a:r>
              <a:rPr lang="en-US" altLang="en-US" sz="1200" dirty="0" smtClean="0">
                <a:solidFill>
                  <a:schemeClr val="tx1"/>
                </a:solidFill>
              </a:rPr>
              <a:t>99.5%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19"/>
          <p:cNvSpPr>
            <a:spLocks noChangeArrowheads="1"/>
          </p:cNvSpPr>
          <p:nvPr/>
        </p:nvSpPr>
        <p:spPr bwMode="auto">
          <a:xfrm>
            <a:off x="7300885" y="2257018"/>
            <a:ext cx="1109662" cy="1002138"/>
          </a:xfrm>
          <a:prstGeom prst="roundRect">
            <a:avLst>
              <a:gd name="adj" fmla="val 16667"/>
            </a:avLst>
          </a:prstGeom>
          <a:solidFill>
            <a:srgbClr val="FDB8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1200" b="1" dirty="0" smtClean="0">
                <a:solidFill>
                  <a:schemeClr val="tx1"/>
                </a:solidFill>
              </a:rPr>
              <a:t>Composite Metric</a:t>
            </a:r>
            <a:r>
              <a:rPr lang="en-US" altLang="en-US" sz="1200" b="1" dirty="0">
                <a:solidFill>
                  <a:schemeClr val="tx1"/>
                </a:solidFill>
              </a:rPr>
              <a:t>:</a:t>
            </a:r>
            <a:br>
              <a:rPr lang="en-US" altLang="en-US" sz="1200" b="1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Network Availability</a:t>
            </a:r>
            <a:r>
              <a:rPr lang="en-US" altLang="en-US" sz="1200" dirty="0" smtClean="0">
                <a:solidFill>
                  <a:schemeClr val="tx1"/>
                </a:solidFill>
              </a:rPr>
              <a:t>/Hour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0"/>
          <p:cNvCxnSpPr>
            <a:cxnSpLocks noChangeShapeType="1"/>
            <a:stCxn id="5" idx="0"/>
            <a:endCxn id="26" idx="2"/>
          </p:cNvCxnSpPr>
          <p:nvPr/>
        </p:nvCxnSpPr>
        <p:spPr bwMode="auto">
          <a:xfrm flipV="1">
            <a:off x="6862828" y="3259156"/>
            <a:ext cx="992888" cy="40690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33" name="Straight Arrow Connector 23"/>
          <p:cNvCxnSpPr>
            <a:cxnSpLocks noChangeShapeType="1"/>
            <a:endCxn id="34" idx="2"/>
          </p:cNvCxnSpPr>
          <p:nvPr/>
        </p:nvCxnSpPr>
        <p:spPr bwMode="auto">
          <a:xfrm flipV="1">
            <a:off x="7855717" y="1776335"/>
            <a:ext cx="0" cy="48068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34" name="Rounded Rectangle 24"/>
          <p:cNvSpPr>
            <a:spLocks noChangeArrowheads="1"/>
          </p:cNvSpPr>
          <p:nvPr/>
        </p:nvSpPr>
        <p:spPr bwMode="auto">
          <a:xfrm>
            <a:off x="7003260" y="1039024"/>
            <a:ext cx="1704913" cy="737311"/>
          </a:xfrm>
          <a:prstGeom prst="roundRect">
            <a:avLst>
              <a:gd name="adj" fmla="val 16667"/>
            </a:avLst>
          </a:prstGeom>
          <a:solidFill>
            <a:srgbClr val="FDB81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1200" b="1" dirty="0" smtClean="0">
                <a:solidFill>
                  <a:schemeClr val="tx1"/>
                </a:solidFill>
              </a:rPr>
              <a:t>SLO:</a:t>
            </a:r>
            <a:r>
              <a:rPr lang="en-US" altLang="en-US" sz="1200" b="1" dirty="0"/>
              <a:t> </a:t>
            </a:r>
            <a:r>
              <a:rPr lang="en-US" altLang="en-US" sz="1200" b="1" dirty="0" smtClean="0">
                <a:solidFill>
                  <a:schemeClr val="tx1"/>
                </a:solidFill>
              </a:rPr>
              <a:t>Hourly</a:t>
            </a:r>
          </a:p>
          <a:p>
            <a:pPr algn="ctr"/>
            <a:r>
              <a:rPr lang="en-US" altLang="en-US" sz="1200" dirty="0" smtClean="0">
                <a:solidFill>
                  <a:schemeClr val="tx1"/>
                </a:solidFill>
              </a:rPr>
              <a:t>Network </a:t>
            </a:r>
            <a:r>
              <a:rPr lang="en-US" altLang="en-US" sz="1200" dirty="0">
                <a:solidFill>
                  <a:schemeClr val="tx1"/>
                </a:solidFill>
              </a:rPr>
              <a:t>Availability </a:t>
            </a:r>
            <a:r>
              <a:rPr lang="en-US" altLang="en-US" sz="1200" dirty="0" smtClean="0">
                <a:solidFill>
                  <a:schemeClr val="tx1"/>
                </a:solidFill>
              </a:rPr>
              <a:t>&gt;</a:t>
            </a:r>
          </a:p>
          <a:p>
            <a:pPr algn="ctr"/>
            <a:r>
              <a:rPr lang="en-US" altLang="en-US" sz="1200" dirty="0" smtClean="0">
                <a:solidFill>
                  <a:schemeClr val="tx1"/>
                </a:solidFill>
              </a:rPr>
              <a:t>99%</a:t>
            </a: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6"/>
          <p:cNvSpPr>
            <a:spLocks noChangeArrowheads="1"/>
          </p:cNvSpPr>
          <p:nvPr/>
        </p:nvSpPr>
        <p:spPr bwMode="auto">
          <a:xfrm>
            <a:off x="2575463" y="4771992"/>
            <a:ext cx="1503387" cy="131590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en-US" sz="1400" b="1" dirty="0" smtClean="0">
                <a:solidFill>
                  <a:schemeClr val="tx1"/>
                </a:solidFill>
              </a:rPr>
              <a:t>Cloud Network Status </a:t>
            </a:r>
            <a:r>
              <a:rPr lang="en-US" altLang="en-US" sz="1400" b="1" dirty="0" err="1" smtClean="0">
                <a:solidFill>
                  <a:schemeClr val="tx1"/>
                </a:solidFill>
              </a:rPr>
              <a:t>Xlet</a:t>
            </a:r>
            <a:r>
              <a:rPr lang="en-US" altLang="en-US" sz="1400" b="1" dirty="0" smtClean="0">
                <a:solidFill>
                  <a:schemeClr val="tx1"/>
                </a:solidFill>
              </a:rPr>
              <a:t>:</a:t>
            </a:r>
            <a:r>
              <a:rPr lang="en-US" altLang="en-US" sz="1400" b="1" dirty="0">
                <a:solidFill>
                  <a:schemeClr val="tx1"/>
                </a:solidFill>
              </a:rPr>
              <a:t/>
            </a:r>
            <a:br>
              <a:rPr lang="en-US" altLang="en-US" sz="1400" b="1" dirty="0">
                <a:solidFill>
                  <a:schemeClr val="tx1"/>
                </a:solidFill>
              </a:rPr>
            </a:br>
            <a:endParaRPr lang="en-US" altLang="en-US" sz="1400" b="1" dirty="0" smtClean="0">
              <a:solidFill>
                <a:schemeClr val="tx1"/>
              </a:solidFill>
            </a:endParaRPr>
          </a:p>
          <a:p>
            <a:r>
              <a:rPr lang="en-US" altLang="en-US" sz="1400" dirty="0" smtClean="0">
                <a:solidFill>
                  <a:schemeClr val="tx1"/>
                </a:solidFill>
              </a:rPr>
              <a:t>Current </a:t>
            </a:r>
            <a:r>
              <a:rPr lang="en-US" altLang="en-US" sz="1400" dirty="0">
                <a:solidFill>
                  <a:schemeClr val="tx1"/>
                </a:solidFill>
              </a:rPr>
              <a:t>Network Status</a:t>
            </a:r>
          </a:p>
        </p:txBody>
      </p:sp>
      <p:cxnSp>
        <p:nvCxnSpPr>
          <p:cNvPr id="38" name="Straight Arrow Connector 37"/>
          <p:cNvCxnSpPr>
            <a:stCxn id="4" idx="1"/>
            <a:endCxn id="42" idx="6"/>
          </p:cNvCxnSpPr>
          <p:nvPr/>
        </p:nvCxnSpPr>
        <p:spPr>
          <a:xfrm flipH="1">
            <a:off x="4238706" y="5421070"/>
            <a:ext cx="985349" cy="88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918994" y="5270096"/>
            <a:ext cx="319712" cy="319699"/>
          </a:xfrm>
          <a:prstGeom prst="ellipse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3022474" y="2927399"/>
            <a:ext cx="103105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rSLA</a:t>
            </a:r>
            <a:endParaRPr lang="en-US" sz="1400" b="1" dirty="0"/>
          </a:p>
          <a:p>
            <a:pPr algn="ctr"/>
            <a:r>
              <a:rPr lang="en-US" sz="1400" b="1" dirty="0" smtClean="0"/>
              <a:t>Monitoring</a:t>
            </a:r>
          </a:p>
          <a:p>
            <a:pPr algn="ctr"/>
            <a:r>
              <a:rPr lang="en-US" sz="1400" b="1" dirty="0" smtClean="0"/>
              <a:t>Interface</a:t>
            </a:r>
            <a:endParaRPr lang="en-US" sz="1400" b="1" dirty="0"/>
          </a:p>
        </p:txBody>
      </p:sp>
      <p:cxnSp>
        <p:nvCxnSpPr>
          <p:cNvPr id="59" name="Straight Arrow Connector 20"/>
          <p:cNvCxnSpPr>
            <a:cxnSpLocks noChangeShapeType="1"/>
            <a:stCxn id="42" idx="7"/>
          </p:cNvCxnSpPr>
          <p:nvPr/>
        </p:nvCxnSpPr>
        <p:spPr bwMode="auto">
          <a:xfrm flipH="1" flipV="1">
            <a:off x="4022333" y="3347961"/>
            <a:ext cx="169552" cy="196895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 w="med" len="med"/>
          </a:ln>
        </p:spPr>
      </p:cxnSp>
      <p:sp>
        <p:nvSpPr>
          <p:cNvPr id="64" name="Rounded Rectangle 6"/>
          <p:cNvSpPr>
            <a:spLocks noChangeArrowheads="1"/>
          </p:cNvSpPr>
          <p:nvPr/>
        </p:nvSpPr>
        <p:spPr bwMode="auto">
          <a:xfrm>
            <a:off x="107996" y="4771992"/>
            <a:ext cx="1503387" cy="1315908"/>
          </a:xfrm>
          <a:prstGeom prst="roundRect">
            <a:avLst>
              <a:gd name="adj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en-US" sz="1400" b="1" dirty="0" smtClean="0">
                <a:solidFill>
                  <a:schemeClr val="tx1"/>
                </a:solidFill>
              </a:rPr>
              <a:t>Cloud System</a:t>
            </a:r>
            <a:endParaRPr lang="en-US" altLang="en-US" sz="14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1451527" y="5262646"/>
            <a:ext cx="319712" cy="319699"/>
          </a:xfrm>
          <a:prstGeom prst="ellipse">
            <a:avLst/>
          </a:prstGeom>
          <a:solidFill>
            <a:srgbClr val="B7DEE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TextBox 65"/>
          <p:cNvSpPr txBox="1"/>
          <p:nvPr/>
        </p:nvSpPr>
        <p:spPr>
          <a:xfrm>
            <a:off x="480067" y="2735797"/>
            <a:ext cx="1043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Proprietary</a:t>
            </a:r>
          </a:p>
          <a:p>
            <a:pPr algn="ctr"/>
            <a:r>
              <a:rPr lang="en-US" sz="1400" b="1" dirty="0" smtClean="0"/>
              <a:t>Cloud</a:t>
            </a:r>
            <a:endParaRPr lang="en-US" sz="1400" b="1" dirty="0"/>
          </a:p>
          <a:p>
            <a:pPr algn="ctr"/>
            <a:r>
              <a:rPr lang="en-US" sz="1400" b="1" dirty="0" smtClean="0"/>
              <a:t>Monitoring</a:t>
            </a:r>
          </a:p>
          <a:p>
            <a:pPr algn="ctr"/>
            <a:r>
              <a:rPr lang="en-US" sz="1400" b="1" dirty="0" smtClean="0"/>
              <a:t>Interface</a:t>
            </a:r>
            <a:endParaRPr lang="en-US" sz="1400" b="1" dirty="0"/>
          </a:p>
        </p:txBody>
      </p:sp>
      <p:cxnSp>
        <p:nvCxnSpPr>
          <p:cNvPr id="67" name="Straight Arrow Connector 20"/>
          <p:cNvCxnSpPr>
            <a:cxnSpLocks noChangeShapeType="1"/>
            <a:stCxn id="65" idx="7"/>
          </p:cNvCxnSpPr>
          <p:nvPr/>
        </p:nvCxnSpPr>
        <p:spPr bwMode="auto">
          <a:xfrm flipH="1" flipV="1">
            <a:off x="1451527" y="3259156"/>
            <a:ext cx="272891" cy="205030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 w="med" len="med"/>
          </a:ln>
        </p:spPr>
      </p:cxnSp>
      <p:sp>
        <p:nvSpPr>
          <p:cNvPr id="73" name="TextBox 72"/>
          <p:cNvSpPr txBox="1"/>
          <p:nvPr/>
        </p:nvSpPr>
        <p:spPr>
          <a:xfrm>
            <a:off x="4813640" y="426266"/>
            <a:ext cx="1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rSLA</a:t>
            </a:r>
            <a:r>
              <a:rPr lang="en-US" dirty="0" smtClean="0"/>
              <a:t> Document</a:t>
            </a:r>
          </a:p>
        </p:txBody>
      </p:sp>
      <p:cxnSp>
        <p:nvCxnSpPr>
          <p:cNvPr id="74" name="Straight Arrow Connector 73"/>
          <p:cNvCxnSpPr>
            <a:stCxn id="35" idx="1"/>
          </p:cNvCxnSpPr>
          <p:nvPr/>
        </p:nvCxnSpPr>
        <p:spPr>
          <a:xfrm flipH="1">
            <a:off x="1771240" y="5429946"/>
            <a:ext cx="804223" cy="1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46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Heiko Ludwig</dc:creator>
  <cp:lastModifiedBy>Heiko Ludwig</cp:lastModifiedBy>
  <cp:revision>5</cp:revision>
  <dcterms:created xsi:type="dcterms:W3CDTF">2015-05-10T23:45:14Z</dcterms:created>
  <dcterms:modified xsi:type="dcterms:W3CDTF">2015-05-11T00:22:21Z</dcterms:modified>
</cp:coreProperties>
</file>