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0711-6609-460A-AAC7-F47F0E1A9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23A73-5DAC-471B-BA2A-37A50243F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EC4E-A947-4CD9-B0B2-C3063705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2F54-B858-495B-8C1A-3745D740647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B5213-BF15-47F3-B06F-D3B9A85A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9CBF-71DE-4CF6-A8BB-AF1A7439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7C4A-0968-44BD-8294-DF5ACDD6B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5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4B97-945F-4AAB-B2C8-6BAF610D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16219-66B5-4E45-A6B7-831E8EB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E121B-E3A0-42E4-BEA8-84C1374D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2F54-B858-495B-8C1A-3745D740647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A753-2B90-48EB-86CA-1B2C1B1C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C7873-7DE8-4997-B6EB-EF6E4055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7C4A-0968-44BD-8294-DF5ACDD6B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0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1150A-B445-4E5F-A188-E721B4AEE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CE196-CF35-4EE1-93DC-0585E007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AB773-CDCB-4E50-8818-CCD69271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2F54-B858-495B-8C1A-3745D740647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0CF98-3A2B-47FB-840E-C50E1069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C21A-6B2A-45C4-A8D2-0C44C717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7C4A-0968-44BD-8294-DF5ACDD6B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4FAA-7F8F-4BD4-BB61-F25B6300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D2DA-4AC5-438E-B349-A6FB9797B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750AE-521B-4252-8035-215D2A17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2F54-B858-495B-8C1A-3745D740647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1C3B-84FB-4B87-AB40-458700BF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C7FE8-23CD-413E-B6FA-82CFDB41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7C4A-0968-44BD-8294-DF5ACDD6B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8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7AD-014E-4785-B349-611D07E7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9BC32-EB63-4532-9DA1-0B8A2C77A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D60AC-61BF-4BE8-A684-EFE2CD11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2F54-B858-495B-8C1A-3745D740647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B1369-C8A3-4E36-97AF-1864C396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35E72-FD64-42D8-B090-2FC6D829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7C4A-0968-44BD-8294-DF5ACDD6B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7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0FDA-1435-4345-8679-C67CB74E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B050F-BC51-4062-B571-99F218684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9EE39-D46C-41AC-80F1-BDD5AE87D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61A77-AE8D-4279-81F6-0BB5DD15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2F54-B858-495B-8C1A-3745D740647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BE580-F50D-4E71-9704-1719EB71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0478A-1B79-4A4B-B09A-D19181F2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7C4A-0968-44BD-8294-DF5ACDD6B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2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0C0D-5E2F-496E-8714-37A421B0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9B9D7-A811-488B-BC52-879CF008D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A377C-4608-417C-A580-865FF2BEB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B5BB7-B98C-4665-9418-ABEF1530F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C2B8C-9A98-489B-B07D-868DF690B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7E555-49AC-480E-ACE6-7F7F1E6D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2F54-B858-495B-8C1A-3745D740647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A9122-D449-40D4-A029-97FAC0A4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4407-A2A1-4741-B584-AEC60AD0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7C4A-0968-44BD-8294-DF5ACDD6B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5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1AF7-56BC-4717-8A2F-BB3A7371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BCA14-EDBD-4CFF-AFB2-E391D6AA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2F54-B858-495B-8C1A-3745D740647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08918-9F50-4B50-8646-B7627AE0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36E47-6F88-493F-ADE5-8401F9DE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7C4A-0968-44BD-8294-DF5ACDD6B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8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6159C-20F9-419A-82F4-A6590B16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2F54-B858-495B-8C1A-3745D740647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87E6F-666A-4D50-A14F-0433DF1D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26320-FCE6-499F-A6B4-434DA764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7C4A-0968-44BD-8294-DF5ACDD6B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D288-8EC8-44B8-AC25-A053F9F5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F703-3A4F-4B8D-BC76-C5FE73836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314B5-7FA8-4FF7-8EC6-4AAEECD99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F5515-1A40-4BE2-AD35-8656417B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2F54-B858-495B-8C1A-3745D740647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1B0BA-1CBD-4FCE-81E6-3D78B319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2CFAC-CD5F-4417-A0FD-B0001710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7C4A-0968-44BD-8294-DF5ACDD6B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9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43BB-5F05-44F2-9CF6-1C1E550F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A79B8-DEAF-4388-90FC-8C8ADE598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886D2-C6BA-41DD-9BF8-C05DD712D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EA972-26E5-4238-8A58-1432A88B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2F54-B858-495B-8C1A-3745D740647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01894-93A7-4021-A264-DB1131B1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BBFD9-2956-4FC5-8DB7-799ED698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7C4A-0968-44BD-8294-DF5ACDD6B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7AF36-017B-47EE-80A3-FCEDA0F4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7C2B8-766F-47E4-8414-2224EF4D4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B038A-878F-495A-B4C3-7417DAE54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02F54-B858-495B-8C1A-3745D7406474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F51D5-E61A-4CB7-88E3-8362B4EE3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D2FD5-3FC3-4805-BB4C-12EEF1E63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A7C4A-0968-44BD-8294-DF5ACDD6B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ces.ed.gov/ipeds/cipcode/cipdetail.aspx?y=55&amp;cipid=88487" TargetMode="External"/><Relationship Id="rId2" Type="http://schemas.openxmlformats.org/officeDocument/2006/relationships/hyperlink" Target="https://nces.ed.gov/ipeds/cipcode/default.aspx?y=55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onetonlin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netonline.org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netonline.org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etonline.org/" TargetMode="External"/><Relationship Id="rId2" Type="http://schemas.openxmlformats.org/officeDocument/2006/relationships/hyperlink" Target="https://nces.ed.gov/ipeds/cipcode/default.aspx?y=55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etonline.org/" TargetMode="External"/><Relationship Id="rId2" Type="http://schemas.openxmlformats.org/officeDocument/2006/relationships/hyperlink" Target="https://nces.ed.gov/ipeds/cipcode/default.aspx?y=55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0148-8F14-4DC9-83FE-F44B7E644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Demand Analysis of All the Programs at </a:t>
            </a:r>
            <a:r>
              <a:rPr lang="en-US" dirty="0" err="1"/>
              <a:t>UofA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FBAB2-0510-4D8C-90C0-E9FD1566E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7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C9B9-9FD8-416E-BAAF-DF89A151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Calculation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8E5B4-1BB7-41DF-B60A-9FB94D698E4A}"/>
              </a:ext>
            </a:extLst>
          </p:cNvPr>
          <p:cNvSpPr txBox="1"/>
          <p:nvPr/>
        </p:nvSpPr>
        <p:spPr>
          <a:xfrm>
            <a:off x="1225485" y="1809946"/>
            <a:ext cx="968132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Data collection process consists of the following steps:</a:t>
            </a:r>
          </a:p>
          <a:p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For each Specific program, there is a specific six digits CIP code. These codes can be found in </a:t>
            </a:r>
            <a:r>
              <a:rPr lang="en-US" sz="2800" dirty="0">
                <a:hlinkClick r:id="rId2"/>
              </a:rPr>
              <a:t>National Center for Education Statistics</a:t>
            </a:r>
            <a:r>
              <a:rPr lang="en-US" sz="2800" dirty="0"/>
              <a:t>. For example,  the CIP code for the Chemistry is: </a:t>
            </a:r>
            <a:r>
              <a:rPr lang="en-US" sz="2800" dirty="0">
                <a:hlinkClick r:id="rId3"/>
              </a:rPr>
              <a:t>40.0501</a:t>
            </a:r>
            <a:r>
              <a:rPr lang="en-US" sz="2800" dirty="0"/>
              <a:t>.</a:t>
            </a:r>
          </a:p>
          <a:p>
            <a:r>
              <a:rPr lang="en-US" sz="2800" dirty="0"/>
              <a:t> </a:t>
            </a:r>
          </a:p>
          <a:p>
            <a:pPr marL="342900" indent="-342900">
              <a:buAutoNum type="arabicPeriod"/>
            </a:pPr>
            <a:r>
              <a:rPr lang="en-US" sz="2800" dirty="0"/>
              <a:t>From these codes, we will have the program knowledge and it’s demand categories. From these information, we searched in </a:t>
            </a:r>
            <a:r>
              <a:rPr lang="en-US" sz="2800" dirty="0">
                <a:hlinkClick r:id="rId4"/>
              </a:rPr>
              <a:t>O*NET</a:t>
            </a:r>
            <a:r>
              <a:rPr lang="en-US" sz="2800" dirty="0"/>
              <a:t> for the demand data for that program.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624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EFFA-9830-46EE-A85F-B57E78A0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Calculation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0152F5-3DE7-4703-8DEC-2A204C53C90E}"/>
                  </a:ext>
                </a:extLst>
              </p:cNvPr>
              <p:cNvSpPr txBox="1"/>
              <p:nvPr/>
            </p:nvSpPr>
            <p:spPr>
              <a:xfrm>
                <a:off x="1219200" y="1779639"/>
                <a:ext cx="10215716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Say, from the </a:t>
                </a:r>
                <a:r>
                  <a:rPr lang="en-US" dirty="0">
                    <a:hlinkClick r:id="rId2"/>
                  </a:rPr>
                  <a:t>O*NET</a:t>
                </a:r>
                <a:r>
                  <a:rPr lang="en-US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𝑎𝑛𝑛𝑢𝑎𝑙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𝑠𝑎𝑙𝑎𝑟𝑦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𝑒𝑚𝑝𝑙𝑜𝑦𝑒𝑒𝑠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𝑝𝑟𝑜𝑗𝑒𝑐𝑡𝑒𝑑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𝑔𝑟𝑜𝑤𝑡h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𝑑𝑒𝑚𝑎𝑛𝑑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𝑝𝑒𝑟𝑐𝑒𝑛𝑡𝑎𝑔𝑒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need to put all the information into the demand formulation. For that, we come up with the following formulation.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𝑑𝑒𝑚𝑎𝑛𝑑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𝑝𝑟𝑜𝑗𝑒𝑐𝑡𝑒𝑑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𝑔𝑟𝑜𝑤𝑡h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𝑑𝑒𝑚𝑎𝑛𝑑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this evaluation metrics, we include all the needed details to form the proper demand criteria.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0152F5-3DE7-4703-8DEC-2A204C53C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79639"/>
                <a:ext cx="10215716" cy="3693319"/>
              </a:xfrm>
              <a:prstGeom prst="rect">
                <a:avLst/>
              </a:prstGeom>
              <a:blipFill>
                <a:blip r:embed="rId3"/>
                <a:stretch>
                  <a:fillRect l="-477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31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979B-2E61-4904-B529-2A63C663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16F3BA-22B9-45D4-B31A-A8FE7FD46D15}"/>
                  </a:ext>
                </a:extLst>
              </p:cNvPr>
              <p:cNvSpPr txBox="1"/>
              <p:nvPr/>
            </p:nvSpPr>
            <p:spPr>
              <a:xfrm>
                <a:off x="1127464" y="1811045"/>
                <a:ext cx="10515600" cy="3727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the illustration, lets assume the physics program’s demand. From the </a:t>
                </a:r>
                <a:r>
                  <a:rPr lang="en-US" dirty="0">
                    <a:hlinkClick r:id="rId2"/>
                  </a:rPr>
                  <a:t>O*NET</a:t>
                </a:r>
                <a:r>
                  <a:rPr lang="en-US" dirty="0"/>
                  <a:t> , we get the following data for a physicist: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𝑎𝑛𝑛𝑢𝑎𝑙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𝑠𝑎𝑙𝑎𝑟𝑦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 $122,850 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𝑒𝑚𝑝𝑙𝑜𝑦𝑒𝑒𝑠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19,200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𝑝𝑟𝑜𝑗𝑒𝑐𝑡𝑒𝑑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𝑔𝑟𝑜𝑤𝑡h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𝑑𝑒𝑚𝑎𝑛𝑑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𝑝𝑒𝑟𝑐𝑒𝑛𝑡𝑎𝑔𝑒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=8.5%</m:t>
                      </m:r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  <a:p>
                <a:pPr/>
                <a:r>
                  <a:rPr lang="en-US" dirty="0"/>
                  <a:t>From these data,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𝑑𝑒𝑚𝑎𝑛𝑑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m:rPr>
                          <m:nor/>
                        </m:rPr>
                        <a:rPr lang="en-US" dirty="0"/>
                        <m:t>2.3</m:t>
                      </m:r>
                      <m:r>
                        <m:rPr>
                          <m:nor/>
                        </m:rPr>
                        <a:rPr lang="en-US" b="0" i="0" dirty="0" smtClean="0"/>
                        <m:t>5872</m:t>
                      </m:r>
                      <m:r>
                        <a:rPr lang="en-US" b="0" i="1" dirty="0" smtClean="0"/>
                        <m:t>×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𝑝𝑟𝑜𝑗𝑒𝑐𝑡𝑒𝑑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𝑔𝑟𝑜𝑤𝑡h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𝑑𝑒𝑚𝑎𝑛𝑑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=$0.2×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16F3BA-22B9-45D4-B31A-A8FE7FD46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64" y="1811045"/>
                <a:ext cx="10515600" cy="3727111"/>
              </a:xfrm>
              <a:prstGeom prst="rect">
                <a:avLst/>
              </a:prstGeom>
              <a:blipFill>
                <a:blip r:embed="rId3"/>
                <a:stretch>
                  <a:fillRect l="-522" t="-818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21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0CB2-6E10-436A-A2C9-4F77F2FD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Average Demand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1E24C-22BC-4948-96D6-2D54C0EB6C45}"/>
              </a:ext>
            </a:extLst>
          </p:cNvPr>
          <p:cNvSpPr txBox="1"/>
          <p:nvPr/>
        </p:nvSpPr>
        <p:spPr>
          <a:xfrm>
            <a:off x="1251751" y="1846555"/>
            <a:ext cx="96500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some programs, there may be more than one categories of profession. For example, a computer science program graduate may choose software engineering or hardware engineering or may be computer network architects etc. as a profession. For a specific program, we can find these categories from </a:t>
            </a:r>
            <a:r>
              <a:rPr lang="en-US" sz="2800" dirty="0">
                <a:hlinkClick r:id="rId2"/>
              </a:rPr>
              <a:t>National Center for Education Statistics</a:t>
            </a:r>
            <a:r>
              <a:rPr lang="en-US" sz="2800" dirty="0"/>
              <a:t> for a specific program. For these programs, we calculate the weighted average demand from the </a:t>
            </a:r>
            <a:r>
              <a:rPr lang="en-US" sz="2800" dirty="0">
                <a:hlinkClick r:id="rId3"/>
              </a:rPr>
              <a:t>O*NET</a:t>
            </a:r>
            <a:r>
              <a:rPr lang="en-US" sz="2800" dirty="0"/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347472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63F3-369C-44AC-9866-96B1F0F1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Average Demand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B2C9F7-50BC-4AB2-97E2-46EACB91994D}"/>
                  </a:ext>
                </a:extLst>
              </p:cNvPr>
              <p:cNvSpPr txBox="1"/>
              <p:nvPr/>
            </p:nvSpPr>
            <p:spPr>
              <a:xfrm>
                <a:off x="1011314" y="1973112"/>
                <a:ext cx="10342486" cy="4519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Let, for the </a:t>
                </a:r>
                <a:r>
                  <a:rPr lang="en-US" sz="2400" i="1" dirty="0"/>
                  <a:t>t-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demand category, 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:pPr lvl="2"/>
                <a:r>
                  <a:rPr lang="en-US" sz="2400" i="1" dirty="0"/>
                  <a:t>the annual median or mean wages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 lvl="2"/>
                <a:r>
                  <a:rPr lang="en-US" sz="2400" i="1" dirty="0"/>
                  <a:t>the number of employments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</a:p>
              <a:p>
                <a:pPr lvl="2"/>
                <a:r>
                  <a:rPr lang="en-US" sz="2400" i="1" dirty="0"/>
                  <a:t>projected growth in percentage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lvl="2"/>
                <a:r>
                  <a:rPr lang="en-US" sz="2400" i="1" dirty="0"/>
                  <a:t>The overall annual salary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2"/>
                <a:r>
                  <a:rPr lang="en-US" sz="2400" i="1" dirty="0"/>
                  <a:t>The overall projected growth in percentage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lvl="2"/>
                <a:r>
                  <a:rPr lang="en-US" sz="2400" i="1" dirty="0"/>
                  <a:t>The average number of employees for the programs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2"/>
                <a:r>
                  <a:rPr lang="en-US" sz="2400" i="1" dirty="0"/>
                  <a:t>The current demand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 lvl="2"/>
                <a:r>
                  <a:rPr lang="en-US" sz="2400" i="1" dirty="0"/>
                  <a:t>The projected growth in demand</a:t>
                </a:r>
                <a:r>
                  <a:rPr lang="en-US" sz="2400" dirty="0"/>
                  <a:t>,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B2C9F7-50BC-4AB2-97E2-46EACB919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14" y="1973112"/>
                <a:ext cx="10342486" cy="4519763"/>
              </a:xfrm>
              <a:prstGeom prst="rect">
                <a:avLst/>
              </a:prstGeom>
              <a:blipFill>
                <a:blip r:embed="rId2"/>
                <a:stretch>
                  <a:fillRect l="-943" t="-1080" b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90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0B73-F3BD-4616-8C44-E1717127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EC11C-F093-4F6B-BA3F-425CE7294C51}"/>
              </a:ext>
            </a:extLst>
          </p:cNvPr>
          <p:cNvSpPr txBox="1"/>
          <p:nvPr/>
        </p:nvSpPr>
        <p:spPr>
          <a:xfrm>
            <a:off x="1740024" y="1690688"/>
            <a:ext cx="90285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example, we are considering the Computer science program for the weighted average demand calculation. From the </a:t>
            </a:r>
            <a:r>
              <a:rPr lang="en-US" sz="2000" dirty="0">
                <a:hlinkClick r:id="rId2"/>
              </a:rPr>
              <a:t>National Center for Education Statistics</a:t>
            </a:r>
            <a:r>
              <a:rPr lang="en-US" sz="2000" dirty="0"/>
              <a:t>  and </a:t>
            </a:r>
            <a:r>
              <a:rPr lang="en-US" sz="2000" dirty="0">
                <a:hlinkClick r:id="rId3"/>
              </a:rPr>
              <a:t>O*NET</a:t>
            </a:r>
            <a:r>
              <a:rPr lang="en-US" sz="2000" dirty="0"/>
              <a:t> we get the following categories of demand: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59A34F9-3C6A-4DE2-A535-53B2D3880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26700"/>
              </p:ext>
            </p:extLst>
          </p:nvPr>
        </p:nvGraphicFramePr>
        <p:xfrm>
          <a:off x="553868" y="2914785"/>
          <a:ext cx="7994836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457">
                  <a:extLst>
                    <a:ext uri="{9D8B030D-6E8A-4147-A177-3AD203B41FA5}">
                      <a16:colId xmlns:a16="http://schemas.microsoft.com/office/drawing/2014/main" val="141748447"/>
                    </a:ext>
                  </a:extLst>
                </a:gridCol>
                <a:gridCol w="1296140">
                  <a:extLst>
                    <a:ext uri="{9D8B030D-6E8A-4147-A177-3AD203B41FA5}">
                      <a16:colId xmlns:a16="http://schemas.microsoft.com/office/drawing/2014/main" val="1286827197"/>
                    </a:ext>
                  </a:extLst>
                </a:gridCol>
                <a:gridCol w="1512656">
                  <a:extLst>
                    <a:ext uri="{9D8B030D-6E8A-4147-A177-3AD203B41FA5}">
                      <a16:colId xmlns:a16="http://schemas.microsoft.com/office/drawing/2014/main" val="2693422000"/>
                    </a:ext>
                  </a:extLst>
                </a:gridCol>
                <a:gridCol w="1336583">
                  <a:extLst>
                    <a:ext uri="{9D8B030D-6E8A-4147-A177-3AD203B41FA5}">
                      <a16:colId xmlns:a16="http://schemas.microsoft.com/office/drawing/2014/main" val="3918379900"/>
                    </a:ext>
                  </a:extLst>
                </a:gridCol>
              </a:tblGrid>
              <a:tr h="27323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 of 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Percentage of Growth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1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Computer Hardware Engineers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4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107510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8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Programmers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55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Network Architects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112690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159300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425858"/>
                  </a:ext>
                </a:extLst>
              </a:tr>
              <a:tr h="452843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and Computer Systems Administrators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383900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2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and Information Systems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146360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414400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0961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E11417-A130-41F3-86CA-D7080C5F72F0}"/>
                  </a:ext>
                </a:extLst>
              </p:cNvPr>
              <p:cNvSpPr txBox="1"/>
              <p:nvPr/>
            </p:nvSpPr>
            <p:spPr>
              <a:xfrm>
                <a:off x="8752889" y="3320248"/>
                <a:ext cx="2885243" cy="201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𝑑𝑒𝑚𝑎𝑛𝑑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$</m:t>
                      </m:r>
                      <m:r>
                        <m:rPr>
                          <m:nor/>
                        </m:rPr>
                        <a:rPr lang="en-US" i="1" dirty="0"/>
                        <m:t>30.86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𝑝𝑟𝑜𝑗𝑒𝑐𝑡𝑒𝑑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𝑔𝑟𝑜𝑤𝑡h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𝑑𝑒𝑚𝑎𝑛𝑑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=$0.0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19×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E11417-A130-41F3-86CA-D7080C5F7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889" y="3320248"/>
                <a:ext cx="2885243" cy="201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19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530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Demand Analysis of All the Programs at UofA</vt:lpstr>
      <vt:lpstr>Demand Calculation</vt:lpstr>
      <vt:lpstr>Demand Calculation (cont’d)</vt:lpstr>
      <vt:lpstr>Example: 01</vt:lpstr>
      <vt:lpstr>Weighted Average Demand</vt:lpstr>
      <vt:lpstr>Weighted Average Demand (cont’d)</vt:lpstr>
      <vt:lpstr>Example: 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Analysis of All the Programs in UofA</dc:title>
  <dc:creator>MIthun Ghosh</dc:creator>
  <cp:lastModifiedBy>MIthun Ghosh</cp:lastModifiedBy>
  <cp:revision>14</cp:revision>
  <dcterms:created xsi:type="dcterms:W3CDTF">2020-05-16T23:23:23Z</dcterms:created>
  <dcterms:modified xsi:type="dcterms:W3CDTF">2020-05-19T20:43:46Z</dcterms:modified>
</cp:coreProperties>
</file>