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71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95" r:id="rId23"/>
    <p:sldId id="289" r:id="rId24"/>
    <p:sldId id="290" r:id="rId25"/>
    <p:sldId id="291" r:id="rId26"/>
    <p:sldId id="294" r:id="rId27"/>
    <p:sldId id="292" r:id="rId28"/>
    <p:sldId id="293" r:id="rId29"/>
    <p:sldId id="296" r:id="rId30"/>
    <p:sldId id="268" r:id="rId31"/>
    <p:sldId id="270" r:id="rId32"/>
    <p:sldId id="285" r:id="rId33"/>
    <p:sldId id="297" r:id="rId34"/>
    <p:sldId id="299" r:id="rId35"/>
    <p:sldId id="300" r:id="rId36"/>
    <p:sldId id="301" r:id="rId37"/>
    <p:sldId id="302" r:id="rId38"/>
  </p:sldIdLst>
  <p:sldSz cx="6858000" cy="5143500"/>
  <p:notesSz cx="6858000" cy="9144000"/>
  <p:embeddedFontLst>
    <p:embeddedFont>
      <p:font typeface="Nunito" panose="020B0604020202020204" charset="0"/>
      <p:regular r:id="rId40"/>
      <p:bold r:id="rId41"/>
      <p:italic r:id="rId42"/>
      <p:boldItalic r:id="rId43"/>
    </p:embeddedFont>
    <p:embeddedFont>
      <p:font typeface="Gill Sans MT" panose="020B0502020104020203" pitchFamily="34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mbria Math" panose="02040503050406030204" pitchFamily="18" charset="0"/>
      <p:regular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5363F-4AFA-4413-959E-02AD2EA7A493}">
  <a:tblStyle styleId="{8915363F-4AFA-4413-959E-02AD2EA7A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3103" autoAdjust="0"/>
  </p:normalViewPr>
  <p:slideViewPr>
    <p:cSldViewPr snapToGrid="0">
      <p:cViewPr varScale="1">
        <p:scale>
          <a:sx n="141" d="100"/>
          <a:sy n="141" d="100"/>
        </p:scale>
        <p:origin x="1692" y="11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 Vettivel" userId="17d2f16e81047d67" providerId="LiveId" clId="{23B6884D-2798-4301-A62B-5D7F0D4000A0}"/>
    <pc:docChg chg="undo custSel delSld modSld">
      <pc:chgData name="San Vettivel" userId="17d2f16e81047d67" providerId="LiveId" clId="{23B6884D-2798-4301-A62B-5D7F0D4000A0}" dt="2018-10-10T09:29:55.347" v="177" actId="1076"/>
      <pc:docMkLst>
        <pc:docMk/>
      </pc:docMkLst>
      <pc:sldChg chg="modSp">
        <pc:chgData name="San Vettivel" userId="17d2f16e81047d67" providerId="LiveId" clId="{23B6884D-2798-4301-A62B-5D7F0D4000A0}" dt="2018-10-10T09:26:07.767" v="17" actId="404"/>
        <pc:sldMkLst>
          <pc:docMk/>
          <pc:sldMk cId="0" sldId="263"/>
        </pc:sldMkLst>
        <pc:spChg chg="mod">
          <ac:chgData name="San Vettivel" userId="17d2f16e81047d67" providerId="LiveId" clId="{23B6884D-2798-4301-A62B-5D7F0D4000A0}" dt="2018-10-10T09:25:57.913" v="8" actId="14100"/>
          <ac:spMkLst>
            <pc:docMk/>
            <pc:sldMk cId="0" sldId="263"/>
            <ac:spMk id="14" creationId="{8CD661EF-EFD7-4812-8BD7-3E0DB9913BE5}"/>
          </ac:spMkLst>
        </pc:spChg>
        <pc:spChg chg="mod">
          <ac:chgData name="San Vettivel" userId="17d2f16e81047d67" providerId="LiveId" clId="{23B6884D-2798-4301-A62B-5D7F0D4000A0}" dt="2018-10-10T09:26:07.767" v="17" actId="404"/>
          <ac:spMkLst>
            <pc:docMk/>
            <pc:sldMk cId="0" sldId="263"/>
            <ac:spMk id="18" creationId="{6FF5C60E-68B6-44BD-BD78-42ABCC9F0A81}"/>
          </ac:spMkLst>
        </pc:spChg>
      </pc:sldChg>
      <pc:sldChg chg="modSp">
        <pc:chgData name="San Vettivel" userId="17d2f16e81047d67" providerId="LiveId" clId="{23B6884D-2798-4301-A62B-5D7F0D4000A0}" dt="2018-10-10T09:28:11.709" v="165" actId="20577"/>
        <pc:sldMkLst>
          <pc:docMk/>
          <pc:sldMk cId="1737372428" sldId="268"/>
        </pc:sldMkLst>
        <pc:spChg chg="mod">
          <ac:chgData name="San Vettivel" userId="17d2f16e81047d67" providerId="LiveId" clId="{23B6884D-2798-4301-A62B-5D7F0D4000A0}" dt="2018-10-10T09:28:11.709" v="165" actId="20577"/>
          <ac:spMkLst>
            <pc:docMk/>
            <pc:sldMk cId="1737372428" sldId="268"/>
            <ac:spMk id="404" creationId="{00000000-0000-0000-0000-000000000000}"/>
          </ac:spMkLst>
        </pc:spChg>
      </pc:sldChg>
      <pc:sldChg chg="modSp">
        <pc:chgData name="San Vettivel" userId="17d2f16e81047d67" providerId="LiveId" clId="{23B6884D-2798-4301-A62B-5D7F0D4000A0}" dt="2018-10-10T09:28:29.638" v="172" actId="20577"/>
        <pc:sldMkLst>
          <pc:docMk/>
          <pc:sldMk cId="1529825843" sldId="270"/>
        </pc:sldMkLst>
        <pc:spChg chg="mod">
          <ac:chgData name="San Vettivel" userId="17d2f16e81047d67" providerId="LiveId" clId="{23B6884D-2798-4301-A62B-5D7F0D4000A0}" dt="2018-10-10T09:28:29.638" v="172" actId="20577"/>
          <ac:spMkLst>
            <pc:docMk/>
            <pc:sldMk cId="1529825843" sldId="270"/>
            <ac:spMk id="453" creationId="{00000000-0000-0000-0000-000000000000}"/>
          </ac:spMkLst>
        </pc:spChg>
      </pc:sldChg>
      <pc:sldChg chg="modSp">
        <pc:chgData name="San Vettivel" userId="17d2f16e81047d67" providerId="LiveId" clId="{23B6884D-2798-4301-A62B-5D7F0D4000A0}" dt="2018-10-10T09:26:39.824" v="37" actId="14100"/>
        <pc:sldMkLst>
          <pc:docMk/>
          <pc:sldMk cId="0" sldId="271"/>
        </pc:sldMkLst>
        <pc:spChg chg="mod">
          <ac:chgData name="San Vettivel" userId="17d2f16e81047d67" providerId="LiveId" clId="{23B6884D-2798-4301-A62B-5D7F0D4000A0}" dt="2018-10-10T09:26:39.824" v="37" actId="14100"/>
          <ac:spMkLst>
            <pc:docMk/>
            <pc:sldMk cId="0" sldId="271"/>
            <ac:spMk id="489" creationId="{00000000-0000-0000-0000-000000000000}"/>
          </ac:spMkLst>
        </pc:spChg>
        <pc:spChg chg="mod">
          <ac:chgData name="San Vettivel" userId="17d2f16e81047d67" providerId="LiveId" clId="{23B6884D-2798-4301-A62B-5D7F0D4000A0}" dt="2018-10-10T09:26:28.784" v="29" actId="20577"/>
          <ac:spMkLst>
            <pc:docMk/>
            <pc:sldMk cId="0" sldId="271"/>
            <ac:spMk id="496" creationId="{00000000-0000-0000-0000-000000000000}"/>
          </ac:spMkLst>
        </pc:spChg>
      </pc:sldChg>
      <pc:sldChg chg="modSp">
        <pc:chgData name="San Vettivel" userId="17d2f16e81047d67" providerId="LiveId" clId="{23B6884D-2798-4301-A62B-5D7F0D4000A0}" dt="2018-10-10T09:28:02.743" v="158" actId="20577"/>
        <pc:sldMkLst>
          <pc:docMk/>
          <pc:sldMk cId="0" sldId="292"/>
        </pc:sldMkLst>
        <pc:spChg chg="mod">
          <ac:chgData name="San Vettivel" userId="17d2f16e81047d67" providerId="LiveId" clId="{23B6884D-2798-4301-A62B-5D7F0D4000A0}" dt="2018-10-10T09:28:02.743" v="158" actId="20577"/>
          <ac:spMkLst>
            <pc:docMk/>
            <pc:sldMk cId="0" sldId="292"/>
            <ac:spMk id="681" creationId="{00000000-0000-0000-0000-000000000000}"/>
          </ac:spMkLst>
        </pc:spChg>
      </pc:sldChg>
      <pc:sldChg chg="del">
        <pc:chgData name="San Vettivel" userId="17d2f16e81047d67" providerId="LiveId" clId="{23B6884D-2798-4301-A62B-5D7F0D4000A0}" dt="2018-10-10T09:28:55.844" v="173" actId="2696"/>
        <pc:sldMkLst>
          <pc:docMk/>
          <pc:sldMk cId="3015357433" sldId="298"/>
        </pc:sldMkLst>
      </pc:sldChg>
      <pc:sldChg chg="modSp">
        <pc:chgData name="San Vettivel" userId="17d2f16e81047d67" providerId="LiveId" clId="{23B6884D-2798-4301-A62B-5D7F0D4000A0}" dt="2018-10-10T09:29:55.347" v="177" actId="1076"/>
        <pc:sldMkLst>
          <pc:docMk/>
          <pc:sldMk cId="3475709491" sldId="299"/>
        </pc:sldMkLst>
        <pc:spChg chg="mod">
          <ac:chgData name="San Vettivel" userId="17d2f16e81047d67" providerId="LiveId" clId="{23B6884D-2798-4301-A62B-5D7F0D4000A0}" dt="2018-10-10T09:29:55.347" v="177" actId="1076"/>
          <ac:spMkLst>
            <pc:docMk/>
            <pc:sldMk cId="3475709491" sldId="299"/>
            <ac:spMk id="659" creationId="{00000000-0000-0000-0000-000000000000}"/>
          </ac:spMkLst>
        </pc:spChg>
      </pc:sldChg>
      <pc:sldChg chg="modSp">
        <pc:chgData name="San Vettivel" userId="17d2f16e81047d67" providerId="LiveId" clId="{23B6884D-2798-4301-A62B-5D7F0D4000A0}" dt="2018-10-10T09:29:46.139" v="176" actId="20577"/>
        <pc:sldMkLst>
          <pc:docMk/>
          <pc:sldMk cId="4191295403" sldId="301"/>
        </pc:sldMkLst>
        <pc:spChg chg="mod">
          <ac:chgData name="San Vettivel" userId="17d2f16e81047d67" providerId="LiveId" clId="{23B6884D-2798-4301-A62B-5D7F0D4000A0}" dt="2018-10-10T09:29:46.139" v="176" actId="20577"/>
          <ac:spMkLst>
            <pc:docMk/>
            <pc:sldMk cId="4191295403" sldId="301"/>
            <ac:spMk id="3" creationId="{00000000-0000-0000-0000-000000000000}"/>
          </ac:spMkLst>
        </pc:spChg>
      </pc:sldChg>
      <pc:sldChg chg="modSp">
        <pc:chgData name="San Vettivel" userId="17d2f16e81047d67" providerId="LiveId" clId="{23B6884D-2798-4301-A62B-5D7F0D4000A0}" dt="2018-10-10T09:29:26.870" v="175" actId="1076"/>
        <pc:sldMkLst>
          <pc:docMk/>
          <pc:sldMk cId="2255177063" sldId="302"/>
        </pc:sldMkLst>
        <pc:spChg chg="mod">
          <ac:chgData name="San Vettivel" userId="17d2f16e81047d67" providerId="LiveId" clId="{23B6884D-2798-4301-A62B-5D7F0D4000A0}" dt="2018-10-10T09:29:22.508" v="174" actId="1076"/>
          <ac:spMkLst>
            <pc:docMk/>
            <pc:sldMk cId="2255177063" sldId="302"/>
            <ac:spMk id="2" creationId="{00000000-0000-0000-0000-000000000000}"/>
          </ac:spMkLst>
        </pc:spChg>
        <pc:spChg chg="mod">
          <ac:chgData name="San Vettivel" userId="17d2f16e81047d67" providerId="LiveId" clId="{23B6884D-2798-4301-A62B-5D7F0D4000A0}" dt="2018-10-10T09:29:26.870" v="175" actId="1076"/>
          <ac:spMkLst>
            <pc:docMk/>
            <pc:sldMk cId="2255177063" sldId="302"/>
            <ac:spMk id="3" creationId="{00000000-0000-0000-0000-000000000000}"/>
          </ac:spMkLst>
        </pc:spChg>
      </pc:sldChg>
    </pc:docChg>
  </pc:docChgLst>
  <pc:docChgLst>
    <pc:chgData name="Sanath Vettivel" userId="17d2f16e81047d67" providerId="LiveId" clId="{91EBE58F-B314-4C9A-B303-E16DE73B4DF8}"/>
    <pc:docChg chg="custSel addSld modSld">
      <pc:chgData name="Sanath Vettivel" userId="17d2f16e81047d67" providerId="LiveId" clId="{91EBE58F-B314-4C9A-B303-E16DE73B4DF8}" dt="2018-09-05T20:48:11.869" v="160" actId="20577"/>
      <pc:docMkLst>
        <pc:docMk/>
      </pc:docMkLst>
      <pc:sldChg chg="modSp">
        <pc:chgData name="Sanath Vettivel" userId="17d2f16e81047d67" providerId="LiveId" clId="{91EBE58F-B314-4C9A-B303-E16DE73B4DF8}" dt="2018-09-05T19:53:11.369" v="108" actId="207"/>
        <pc:sldMkLst>
          <pc:docMk/>
          <pc:sldMk cId="0" sldId="260"/>
        </pc:sldMkLst>
        <pc:spChg chg="mod">
          <ac:chgData name="Sanath Vettivel" userId="17d2f16e81047d67" providerId="LiveId" clId="{91EBE58F-B314-4C9A-B303-E16DE73B4DF8}" dt="2018-09-05T19:53:11.369" v="108" actId="207"/>
          <ac:spMkLst>
            <pc:docMk/>
            <pc:sldMk cId="0" sldId="260"/>
            <ac:spMk id="304" creationId="{00000000-0000-0000-0000-000000000000}"/>
          </ac:spMkLst>
        </pc:spChg>
      </pc:sldChg>
      <pc:sldChg chg="addSp delSp modSp add">
        <pc:chgData name="Sanath Vettivel" userId="17d2f16e81047d67" providerId="LiveId" clId="{91EBE58F-B314-4C9A-B303-E16DE73B4DF8}" dt="2018-09-05T20:00:04.605" v="143" actId="1076"/>
        <pc:sldMkLst>
          <pc:docMk/>
          <pc:sldMk cId="2603305529" sldId="297"/>
        </pc:sldMkLst>
        <pc:spChg chg="mod">
          <ac:chgData name="Sanath Vettivel" userId="17d2f16e81047d67" providerId="LiveId" clId="{91EBE58F-B314-4C9A-B303-E16DE73B4DF8}" dt="2018-09-05T19:56:40.629" v="140" actId="1076"/>
          <ac:spMkLst>
            <pc:docMk/>
            <pc:sldMk cId="2603305529" sldId="297"/>
            <ac:spMk id="2" creationId="{B9DAB964-31EA-4B77-9E96-15B91A8444DA}"/>
          </ac:spMkLst>
        </pc:spChg>
        <pc:spChg chg="del">
          <ac:chgData name="Sanath Vettivel" userId="17d2f16e81047d67" providerId="LiveId" clId="{91EBE58F-B314-4C9A-B303-E16DE73B4DF8}" dt="2018-09-05T19:56:31.034" v="134" actId="478"/>
          <ac:spMkLst>
            <pc:docMk/>
            <pc:sldMk cId="2603305529" sldId="297"/>
            <ac:spMk id="3" creationId="{32F587D3-6378-4844-954D-8B0072E08417}"/>
          </ac:spMkLst>
        </pc:spChg>
        <pc:picChg chg="add del">
          <ac:chgData name="Sanath Vettivel" userId="17d2f16e81047d67" providerId="LiveId" clId="{91EBE58F-B314-4C9A-B303-E16DE73B4DF8}" dt="2018-09-05T19:56:34.056" v="136" actId="478"/>
          <ac:picMkLst>
            <pc:docMk/>
            <pc:sldMk cId="2603305529" sldId="297"/>
            <ac:picMk id="5" creationId="{8764EB53-BF70-4DEE-831B-A4D8581AC7EA}"/>
          </ac:picMkLst>
        </pc:picChg>
        <pc:picChg chg="add mod">
          <ac:chgData name="Sanath Vettivel" userId="17d2f16e81047d67" providerId="LiveId" clId="{91EBE58F-B314-4C9A-B303-E16DE73B4DF8}" dt="2018-09-05T20:00:04.605" v="143" actId="1076"/>
          <ac:picMkLst>
            <pc:docMk/>
            <pc:sldMk cId="2603305529" sldId="297"/>
            <ac:picMk id="6" creationId="{28A42460-3E36-4793-BA4B-6B5A14AF9A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14ee206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14ee206a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14ee206a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14ee206a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14ee206a3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14ee206a3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14ee206a3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14ee206a3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1212b65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1212b65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409a0c2317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409a0c2317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f0984ff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f0984ff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f0984ff9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f0984ff9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09a0c2317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09a0c2317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414a2d1d9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414a2d1d9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20fc09c0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20fc09c0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414ee206a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414ee206a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14ee206a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14ee206a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09a0c231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09a0c231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397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09a0c231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09a0c231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414a2d1d9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414a2d1d9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09a0c231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09a0c231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41398ca0bd_1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41398ca0bd_1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147d779b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147d779b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f0984ff9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f0984ff9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2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14ee206a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14ee206a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5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09a0c231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09a0c231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09a0c231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09a0c231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60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09a0c231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09a0c231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4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414ee206a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414ee206a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14ee206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14ee206a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09a0c23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09a0c23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0984ff9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0984ff9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09a0c23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09a0c23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120fc09c0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120fc09c0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An accurate simulation environment built with industry standard IEC-61499 Function Blocks what we can use to research different algorithms for minimising the cost of EV charging.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14ee206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14ee206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26680" y="1790058"/>
            <a:ext cx="520464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6047" y="3264408"/>
            <a:ext cx="3825907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4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425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21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7375" y="702945"/>
            <a:ext cx="790475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4534" y="702945"/>
            <a:ext cx="3537131" cy="37376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5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977851" y="598575"/>
            <a:ext cx="5272875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77851" y="1990050"/>
            <a:ext cx="527287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6338285" y="4736976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1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0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29818" y="1790058"/>
            <a:ext cx="5205222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62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047" y="3264349"/>
            <a:ext cx="3825907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  <a:lvl2pPr marL="3429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0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80" y="1978533"/>
            <a:ext cx="2466017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03" y="1978533"/>
            <a:ext cx="2467887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79" y="1735076"/>
            <a:ext cx="2466018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679" y="2357438"/>
            <a:ext cx="2466018" cy="1947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5303" y="2357438"/>
            <a:ext cx="2467887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65303" y="1735076"/>
            <a:ext cx="2467887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1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3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527" y="1682872"/>
            <a:ext cx="2467946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045" y="603504"/>
            <a:ext cx="270891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2662439"/>
            <a:ext cx="2134553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527" y="4677156"/>
            <a:ext cx="2854799" cy="24003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0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428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80060" y="1682871"/>
            <a:ext cx="2468880" cy="85725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575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9000" y="-31629"/>
            <a:ext cx="3432430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7224" y="2662439"/>
            <a:ext cx="2134553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80060" y="4677156"/>
            <a:ext cx="2852928" cy="24003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0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04534" y="723519"/>
            <a:ext cx="445331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534" y="1978534"/>
            <a:ext cx="445331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4207" y="4679112"/>
            <a:ext cx="1548983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679" y="4677156"/>
            <a:ext cx="3417498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0084" y="4663440"/>
            <a:ext cx="274320" cy="27432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0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5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5838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716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23308" y="291868"/>
            <a:ext cx="4048667" cy="2908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An Emulation Framework for Electric Vehicle Charging Using </a:t>
            </a:r>
            <a:br>
              <a:rPr lang="en-GB" dirty="0"/>
            </a:br>
            <a:r>
              <a:rPr lang="en-GB" dirty="0"/>
              <a:t>IEC-61499 Function Blocks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077088" y="3200400"/>
            <a:ext cx="4589774" cy="123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GB" dirty="0"/>
              <a:t>Project 72</a:t>
            </a:r>
            <a:endParaRPr dirty="0"/>
          </a:p>
          <a:p>
            <a:pPr marL="0" indent="0" algn="r"/>
            <a:r>
              <a:rPr lang="en-GB" dirty="0"/>
              <a:t>Supervisor:  Dr </a:t>
            </a:r>
            <a:r>
              <a:rPr lang="en-GB" dirty="0" err="1"/>
              <a:t>Partha</a:t>
            </a:r>
            <a:r>
              <a:rPr lang="en-GB" dirty="0"/>
              <a:t> </a:t>
            </a:r>
            <a:r>
              <a:rPr lang="en-GB" dirty="0" err="1"/>
              <a:t>Roop</a:t>
            </a:r>
            <a:endParaRPr dirty="0"/>
          </a:p>
          <a:p>
            <a:pPr marL="0" indent="0" algn="r"/>
            <a:r>
              <a:rPr lang="en-GB" dirty="0"/>
              <a:t>Researchers:  Sanath Vettivel &amp; </a:t>
            </a:r>
            <a:r>
              <a:rPr lang="en-GB" dirty="0" err="1"/>
              <a:t>Heimana</a:t>
            </a:r>
            <a:r>
              <a:rPr lang="en-GB" dirty="0"/>
              <a:t> Palmer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7BCA4-429C-403C-851A-6B54C818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451875" y="377738"/>
            <a:ext cx="5954249" cy="468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Methodology Overview</a:t>
            </a:r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body" idx="1"/>
          </p:nvPr>
        </p:nvSpPr>
        <p:spPr>
          <a:xfrm>
            <a:off x="194202" y="1504535"/>
            <a:ext cx="6260786" cy="2257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NZ" dirty="0"/>
              <a:t>Model the Power Demand of Electric Vehicle Users</a:t>
            </a:r>
          </a:p>
          <a:p>
            <a:pPr marL="400050" indent="-400050">
              <a:buFont typeface="+mj-lt"/>
              <a:buAutoNum type="romanUcPeriod"/>
            </a:pPr>
            <a:endParaRPr lang="en-NZ" dirty="0"/>
          </a:p>
          <a:p>
            <a:pPr marL="400050" indent="-400050">
              <a:buFont typeface="+mj-lt"/>
              <a:buAutoNum type="romanUcPeriod"/>
            </a:pPr>
            <a:r>
              <a:rPr lang="en-NZ" dirty="0"/>
              <a:t>Energy storage system modes of operation</a:t>
            </a:r>
            <a:endParaRPr dirty="0"/>
          </a:p>
          <a:p>
            <a:pPr marL="400050" indent="-400050">
              <a:spcBef>
                <a:spcPts val="1600"/>
              </a:spcBef>
              <a:spcAft>
                <a:spcPts val="1600"/>
              </a:spcAft>
              <a:buFont typeface="+mj-lt"/>
              <a:buAutoNum type="romanUcPeriod"/>
            </a:pPr>
            <a:r>
              <a:rPr lang="en-GB" dirty="0"/>
              <a:t>Implement MATLAB Algorithm into Industry Standard IEC-61499 Function Block Environment</a:t>
            </a:r>
          </a:p>
          <a:p>
            <a:pPr marL="400050" indent="-400050">
              <a:spcBef>
                <a:spcPts val="1600"/>
              </a:spcBef>
              <a:spcAft>
                <a:spcPts val="1600"/>
              </a:spcAft>
              <a:buFont typeface="+mj-lt"/>
              <a:buAutoNum type="romanUcPeriod"/>
            </a:pPr>
            <a:r>
              <a:rPr lang="en-GB" dirty="0"/>
              <a:t>‘Swap-in’ other Researched Algorithms to test which minimises charging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DBF6D-D10B-4CF5-86CE-E9A28360F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A5F87-26F5-41C4-9C22-A5D0F5FE7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355495" y="187682"/>
            <a:ext cx="6255278" cy="662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/>
              <a:t>i</a:t>
            </a:r>
            <a:r>
              <a:rPr lang="en-GB" dirty="0"/>
              <a:t>. Modelling the Energy Demand - Example </a:t>
            </a:r>
            <a:endParaRPr dirty="0"/>
          </a:p>
        </p:txBody>
      </p:sp>
      <p:sp>
        <p:nvSpPr>
          <p:cNvPr id="496" name="Google Shape;496;p28"/>
          <p:cNvSpPr txBox="1"/>
          <p:nvPr/>
        </p:nvSpPr>
        <p:spPr>
          <a:xfrm>
            <a:off x="1080964" y="3451765"/>
            <a:ext cx="5078355" cy="784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Assumption: SoC of all cars are under 80%.</a:t>
            </a:r>
            <a:br>
              <a:rPr lang="en-GB" sz="1400" dirty="0"/>
            </a:br>
            <a:endParaRPr sz="1400" dirty="0"/>
          </a:p>
          <a:p>
            <a:r>
              <a:rPr lang="en-GB" sz="1400" dirty="0" err="1"/>
              <a:t>E</a:t>
            </a:r>
            <a:r>
              <a:rPr lang="en-GB" sz="1400" baseline="-25000" dirty="0" err="1"/>
              <a:t>req</a:t>
            </a:r>
            <a:r>
              <a:rPr lang="en-GB" sz="1400" baseline="30000" dirty="0"/>
              <a:t> </a:t>
            </a:r>
            <a:r>
              <a:rPr lang="en-GB" sz="1400" dirty="0"/>
              <a:t> = 38.77 + 35.89 + 39.1 +5.44 + 6.3 + 5.1 + 5.1 = 135.7 kWh</a:t>
            </a:r>
            <a:endParaRPr sz="1400" dirty="0"/>
          </a:p>
        </p:txBody>
      </p:sp>
      <p:sp>
        <p:nvSpPr>
          <p:cNvPr id="466" name="Google Shape;466;p28"/>
          <p:cNvSpPr/>
          <p:nvPr/>
        </p:nvSpPr>
        <p:spPr>
          <a:xfrm>
            <a:off x="3343181" y="1298864"/>
            <a:ext cx="49236" cy="20153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3705495" y="1298864"/>
            <a:ext cx="49236" cy="20153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068946" y="1298864"/>
            <a:ext cx="49236" cy="20153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4794720" y="1298864"/>
            <a:ext cx="49236" cy="20153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4432397" y="1298864"/>
            <a:ext cx="49236" cy="20153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1302293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3570906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1712006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2121718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2484007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2846312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3208610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3933203" y="2593663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4295500" y="2612007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657796" y="2611999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449" y="1298865"/>
            <a:ext cx="229854" cy="39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559" y="1298864"/>
            <a:ext cx="249459" cy="42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4031" y="1311143"/>
            <a:ext cx="229854" cy="40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243" y="2612007"/>
            <a:ext cx="249459" cy="42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565" y="2608151"/>
            <a:ext cx="229854" cy="397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8"/>
          <p:cNvSpPr txBox="1"/>
          <p:nvPr/>
        </p:nvSpPr>
        <p:spPr>
          <a:xfrm>
            <a:off x="2785705" y="834658"/>
            <a:ext cx="2331085" cy="36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5 Fast Charging Ports</a:t>
            </a:r>
            <a:endParaRPr dirty="0"/>
          </a:p>
        </p:txBody>
      </p:sp>
      <p:sp>
        <p:nvSpPr>
          <p:cNvPr id="487" name="Google Shape;487;p28"/>
          <p:cNvSpPr txBox="1"/>
          <p:nvPr/>
        </p:nvSpPr>
        <p:spPr>
          <a:xfrm>
            <a:off x="2071446" y="2185660"/>
            <a:ext cx="3238515" cy="3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/>
              <a:t>15 Normal Charging Ports</a:t>
            </a:r>
            <a:endParaRPr dirty="0"/>
          </a:p>
        </p:txBody>
      </p:sp>
      <p:pic>
        <p:nvPicPr>
          <p:cNvPr id="488" name="Google Shape;4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0076" y="2593664"/>
            <a:ext cx="229854" cy="401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8"/>
          <p:cNvSpPr/>
          <p:nvPr/>
        </p:nvSpPr>
        <p:spPr>
          <a:xfrm>
            <a:off x="5291371" y="2602827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1" name="Google Shape;491;p28"/>
          <p:cNvSpPr/>
          <p:nvPr/>
        </p:nvSpPr>
        <p:spPr>
          <a:xfrm>
            <a:off x="4974583" y="2602827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5653669" y="2602827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3" name="Google Shape;493;p28"/>
          <p:cNvSpPr/>
          <p:nvPr/>
        </p:nvSpPr>
        <p:spPr>
          <a:xfrm>
            <a:off x="6015965" y="2621171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6378262" y="2621171"/>
            <a:ext cx="49236" cy="20153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5" name="Google Shape;4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708" y="2621171"/>
            <a:ext cx="249459" cy="42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9602808">
            <a:off x="503626" y="858649"/>
            <a:ext cx="229854" cy="40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602808">
            <a:off x="493817" y="1795581"/>
            <a:ext cx="249459" cy="42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602808">
            <a:off x="503625" y="1329331"/>
            <a:ext cx="229854" cy="397498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8"/>
          <p:cNvSpPr txBox="1"/>
          <p:nvPr/>
        </p:nvSpPr>
        <p:spPr>
          <a:xfrm>
            <a:off x="845281" y="850235"/>
            <a:ext cx="1177548" cy="38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BMW i3</a:t>
            </a:r>
            <a:endParaRPr sz="1400" dirty="0"/>
          </a:p>
        </p:txBody>
      </p:sp>
      <p:sp>
        <p:nvSpPr>
          <p:cNvPr id="501" name="Google Shape;501;p28"/>
          <p:cNvSpPr txBox="1"/>
          <p:nvPr/>
        </p:nvSpPr>
        <p:spPr>
          <a:xfrm>
            <a:off x="829680" y="1298864"/>
            <a:ext cx="1253762" cy="42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Nissan leaf</a:t>
            </a:r>
            <a:endParaRPr sz="1400" dirty="0"/>
          </a:p>
        </p:txBody>
      </p:sp>
      <p:sp>
        <p:nvSpPr>
          <p:cNvPr id="502" name="Google Shape;502;p28"/>
          <p:cNvSpPr txBox="1"/>
          <p:nvPr/>
        </p:nvSpPr>
        <p:spPr>
          <a:xfrm>
            <a:off x="859526" y="1795589"/>
            <a:ext cx="1061298" cy="42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Kia Soul</a:t>
            </a:r>
            <a:endParaRPr sz="1400" dirty="0"/>
          </a:p>
        </p:txBody>
      </p:sp>
      <p:sp>
        <p:nvSpPr>
          <p:cNvPr id="503" name="Google Shape;503;p28"/>
          <p:cNvSpPr txBox="1"/>
          <p:nvPr/>
        </p:nvSpPr>
        <p:spPr>
          <a:xfrm>
            <a:off x="2930235" y="1696364"/>
            <a:ext cx="463836" cy="35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38.77 kWh</a:t>
            </a:r>
            <a:endParaRPr sz="800" dirty="0"/>
          </a:p>
        </p:txBody>
      </p:sp>
      <p:sp>
        <p:nvSpPr>
          <p:cNvPr id="504" name="Google Shape;504;p28"/>
          <p:cNvSpPr txBox="1"/>
          <p:nvPr/>
        </p:nvSpPr>
        <p:spPr>
          <a:xfrm>
            <a:off x="3330808" y="1690834"/>
            <a:ext cx="470616" cy="3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35.89 kWh</a:t>
            </a:r>
            <a:endParaRPr sz="800" dirty="0"/>
          </a:p>
        </p:txBody>
      </p:sp>
      <p:sp>
        <p:nvSpPr>
          <p:cNvPr id="505" name="Google Shape;505;p28"/>
          <p:cNvSpPr txBox="1"/>
          <p:nvPr/>
        </p:nvSpPr>
        <p:spPr>
          <a:xfrm>
            <a:off x="4039981" y="1713050"/>
            <a:ext cx="470616" cy="35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39.1 kWh</a:t>
            </a:r>
            <a:endParaRPr sz="800" dirty="0"/>
          </a:p>
        </p:txBody>
      </p:sp>
      <p:sp>
        <p:nvSpPr>
          <p:cNvPr id="506" name="Google Shape;506;p28"/>
          <p:cNvSpPr txBox="1"/>
          <p:nvPr/>
        </p:nvSpPr>
        <p:spPr>
          <a:xfrm>
            <a:off x="963439" y="3005639"/>
            <a:ext cx="470616" cy="32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5.44 kWh</a:t>
            </a:r>
            <a:endParaRPr sz="800" dirty="0"/>
          </a:p>
        </p:txBody>
      </p:sp>
      <p:sp>
        <p:nvSpPr>
          <p:cNvPr id="507" name="Google Shape;507;p28"/>
          <p:cNvSpPr txBox="1"/>
          <p:nvPr/>
        </p:nvSpPr>
        <p:spPr>
          <a:xfrm>
            <a:off x="2840187" y="3005639"/>
            <a:ext cx="470616" cy="41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6.3 kWh</a:t>
            </a:r>
            <a:endParaRPr sz="800" dirty="0"/>
          </a:p>
        </p:txBody>
      </p:sp>
      <p:sp>
        <p:nvSpPr>
          <p:cNvPr id="508" name="Google Shape;508;p28"/>
          <p:cNvSpPr txBox="1"/>
          <p:nvPr/>
        </p:nvSpPr>
        <p:spPr>
          <a:xfrm>
            <a:off x="3933203" y="2985236"/>
            <a:ext cx="470616" cy="3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5.1 kWh</a:t>
            </a:r>
            <a:endParaRPr sz="800" dirty="0"/>
          </a:p>
        </p:txBody>
      </p:sp>
      <p:sp>
        <p:nvSpPr>
          <p:cNvPr id="509" name="Google Shape;509;p28"/>
          <p:cNvSpPr txBox="1"/>
          <p:nvPr/>
        </p:nvSpPr>
        <p:spPr>
          <a:xfrm>
            <a:off x="5624129" y="2984793"/>
            <a:ext cx="470616" cy="379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800" dirty="0"/>
              <a:t>5.1 kWh</a:t>
            </a:r>
            <a:endParaRPr sz="8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8FC38C0-4F45-427F-8749-9CDE469BF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84CB6-4675-4221-909A-FE4363BDE5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8" name="Google Shape;411;p25">
            <a:extLst>
              <a:ext uri="{FF2B5EF4-FFF2-40B4-BE49-F238E27FC236}">
                <a16:creationId xmlns:a16="http://schemas.microsoft.com/office/drawing/2014/main" id="{279D923A-7CC2-4E8A-A77D-697895ACCA6D}"/>
              </a:ext>
            </a:extLst>
          </p:cNvPr>
          <p:cNvSpPr txBox="1"/>
          <p:nvPr/>
        </p:nvSpPr>
        <p:spPr>
          <a:xfrm>
            <a:off x="1456561" y="4258304"/>
            <a:ext cx="4678140" cy="77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1300" i="1" dirty="0">
                <a:latin typeface="Nunito"/>
                <a:ea typeface="Nunito"/>
                <a:cs typeface="Nunito"/>
                <a:sym typeface="Nunito"/>
              </a:rPr>
              <a:t>Note: Project models a Public Singaporean Charging Station with 5 Fast Charging Ports (Higher Voltage) and 15 Normal Charging Ports</a:t>
            </a:r>
            <a:br>
              <a:rPr lang="en-GB" sz="13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spcBef>
                <a:spcPts val="1600"/>
              </a:spcBef>
            </a:pP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2"/>
          <p:cNvSpPr txBox="1">
            <a:spLocks noGrp="1"/>
          </p:cNvSpPr>
          <p:nvPr>
            <p:ph type="title"/>
          </p:nvPr>
        </p:nvSpPr>
        <p:spPr>
          <a:xfrm>
            <a:off x="545819" y="150606"/>
            <a:ext cx="5758970" cy="72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ii. Energy storage system - Modes of Operation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204B12-B7A5-4B8B-806D-A8497E76D0A1}"/>
              </a:ext>
            </a:extLst>
          </p:cNvPr>
          <p:cNvGrpSpPr/>
          <p:nvPr/>
        </p:nvGrpSpPr>
        <p:grpSpPr>
          <a:xfrm>
            <a:off x="861293" y="1108549"/>
            <a:ext cx="5135414" cy="3175674"/>
            <a:chOff x="-96201" y="935294"/>
            <a:chExt cx="7310577" cy="3996269"/>
          </a:xfrm>
        </p:grpSpPr>
        <p:sp>
          <p:nvSpPr>
            <p:cNvPr id="546" name="Google Shape;546;p32"/>
            <p:cNvSpPr/>
            <p:nvPr/>
          </p:nvSpPr>
          <p:spPr>
            <a:xfrm>
              <a:off x="45900" y="2038624"/>
              <a:ext cx="1696287" cy="1479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400" dirty="0"/>
                <a:t>On-peak</a:t>
              </a:r>
              <a:endParaRPr sz="1400" dirty="0"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2583951" y="3451963"/>
              <a:ext cx="1825212" cy="1479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400" dirty="0"/>
                <a:t>Off-peak charging</a:t>
              </a:r>
              <a:endParaRPr sz="1400" dirty="0"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5518089" y="1972475"/>
              <a:ext cx="1696287" cy="1479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400" dirty="0"/>
                <a:t>Off-peak</a:t>
              </a:r>
              <a:endParaRPr sz="1400" dirty="0"/>
            </a:p>
          </p:txBody>
        </p:sp>
        <p:cxnSp>
          <p:nvCxnSpPr>
            <p:cNvPr id="549" name="Google Shape;549;p32"/>
            <p:cNvCxnSpPr>
              <a:cxnSpLocks/>
              <a:stCxn id="546" idx="7"/>
              <a:endCxn id="548" idx="1"/>
            </p:cNvCxnSpPr>
            <p:nvPr/>
          </p:nvCxnSpPr>
          <p:spPr>
            <a:xfrm rot="5400000" flipH="1" flipV="1">
              <a:off x="3597063" y="85867"/>
              <a:ext cx="66149" cy="4272733"/>
            </a:xfrm>
            <a:prstGeom prst="curvedConnector3">
              <a:avLst>
                <a:gd name="adj1" fmla="val 86244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50" name="Google Shape;550;p32"/>
            <p:cNvCxnSpPr>
              <a:cxnSpLocks/>
              <a:stCxn id="548" idx="4"/>
              <a:endCxn id="547" idx="6"/>
            </p:cNvCxnSpPr>
            <p:nvPr/>
          </p:nvCxnSpPr>
          <p:spPr>
            <a:xfrm rot="5400000">
              <a:off x="5017854" y="2843385"/>
              <a:ext cx="739688" cy="1957069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51" name="Google Shape;551;p32"/>
            <p:cNvCxnSpPr>
              <a:cxnSpLocks/>
              <a:stCxn id="547" idx="2"/>
              <a:endCxn id="546" idx="4"/>
            </p:cNvCxnSpPr>
            <p:nvPr/>
          </p:nvCxnSpPr>
          <p:spPr>
            <a:xfrm rot="10800000">
              <a:off x="894044" y="3518225"/>
              <a:ext cx="1689907" cy="673539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52" name="Google Shape;552;p32"/>
            <p:cNvCxnSpPr>
              <a:cxnSpLocks/>
              <a:stCxn id="547" idx="3"/>
              <a:endCxn id="546" idx="2"/>
            </p:cNvCxnSpPr>
            <p:nvPr/>
          </p:nvCxnSpPr>
          <p:spPr>
            <a:xfrm rot="5400000" flipH="1">
              <a:off x="480346" y="2343980"/>
              <a:ext cx="1936455" cy="2805347"/>
            </a:xfrm>
            <a:prstGeom prst="curvedConnector4">
              <a:avLst>
                <a:gd name="adj1" fmla="val -26045"/>
                <a:gd name="adj2" fmla="val 1116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" name="Google Shape;553;p32"/>
            <p:cNvCxnSpPr>
              <a:cxnSpLocks/>
              <a:stCxn id="546" idx="1"/>
              <a:endCxn id="548" idx="7"/>
            </p:cNvCxnSpPr>
            <p:nvPr/>
          </p:nvCxnSpPr>
          <p:spPr>
            <a:xfrm rot="5400000" flipH="1" flipV="1">
              <a:off x="3597063" y="-1113589"/>
              <a:ext cx="66149" cy="6671644"/>
            </a:xfrm>
            <a:prstGeom prst="curvedConnector3">
              <a:avLst>
                <a:gd name="adj1" fmla="val 162428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4" name="Google Shape;554;p32"/>
            <p:cNvCxnSpPr>
              <a:cxnSpLocks/>
              <a:stCxn id="548" idx="5"/>
              <a:endCxn id="547" idx="5"/>
            </p:cNvCxnSpPr>
            <p:nvPr/>
          </p:nvCxnSpPr>
          <p:spPr>
            <a:xfrm rot="5400000">
              <a:off x="4814171" y="2563090"/>
              <a:ext cx="1479487" cy="2824094"/>
            </a:xfrm>
            <a:prstGeom prst="curvedConnector3">
              <a:avLst>
                <a:gd name="adj1" fmla="val 13409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5" name="Google Shape;555;p32"/>
            <p:cNvSpPr txBox="1"/>
            <p:nvPr/>
          </p:nvSpPr>
          <p:spPr>
            <a:xfrm>
              <a:off x="2980337" y="1831775"/>
              <a:ext cx="12996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00" dirty="0"/>
                <a:t>High Demand</a:t>
              </a:r>
              <a:endParaRPr sz="1000" dirty="0"/>
            </a:p>
          </p:txBody>
        </p:sp>
        <p:sp>
          <p:nvSpPr>
            <p:cNvPr id="556" name="Google Shape;556;p32"/>
            <p:cNvSpPr txBox="1"/>
            <p:nvPr/>
          </p:nvSpPr>
          <p:spPr>
            <a:xfrm>
              <a:off x="-96201" y="4372507"/>
              <a:ext cx="12996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00"/>
                <a:t>High Demand</a:t>
              </a:r>
              <a:endParaRPr sz="1000"/>
            </a:p>
          </p:txBody>
        </p:sp>
        <p:sp>
          <p:nvSpPr>
            <p:cNvPr id="557" name="Google Shape;557;p32"/>
            <p:cNvSpPr txBox="1"/>
            <p:nvPr/>
          </p:nvSpPr>
          <p:spPr>
            <a:xfrm>
              <a:off x="1371647" y="935294"/>
              <a:ext cx="1479600" cy="5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00" dirty="0"/>
                <a:t>Low Demand &amp;&amp;(high or medium price)</a:t>
              </a:r>
              <a:endParaRPr sz="1000" dirty="0"/>
            </a:p>
            <a:p>
              <a:endParaRPr dirty="0"/>
            </a:p>
          </p:txBody>
        </p:sp>
        <p:sp>
          <p:nvSpPr>
            <p:cNvPr id="558" name="Google Shape;558;p32"/>
            <p:cNvSpPr txBox="1"/>
            <p:nvPr/>
          </p:nvSpPr>
          <p:spPr>
            <a:xfrm>
              <a:off x="4683025" y="3518225"/>
              <a:ext cx="1299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00"/>
                <a:t>Low Demand &amp;&amp;(high or medium price)</a:t>
              </a:r>
              <a:endParaRPr sz="1000"/>
            </a:p>
            <a:p>
              <a:endParaRPr/>
            </a:p>
          </p:txBody>
        </p:sp>
        <p:sp>
          <p:nvSpPr>
            <p:cNvPr id="559" name="Google Shape;559;p32"/>
            <p:cNvSpPr txBox="1"/>
            <p:nvPr/>
          </p:nvSpPr>
          <p:spPr>
            <a:xfrm>
              <a:off x="1104351" y="3544476"/>
              <a:ext cx="14796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00" dirty="0"/>
                <a:t>Low Demand &amp;&amp; low price</a:t>
              </a:r>
              <a:endParaRPr sz="1000" dirty="0"/>
            </a:p>
            <a:p>
              <a:endParaRPr dirty="0"/>
            </a:p>
          </p:txBody>
        </p:sp>
        <p:sp>
          <p:nvSpPr>
            <p:cNvPr id="560" name="Google Shape;560;p32"/>
            <p:cNvSpPr txBox="1"/>
            <p:nvPr/>
          </p:nvSpPr>
          <p:spPr>
            <a:xfrm>
              <a:off x="5518088" y="4248101"/>
              <a:ext cx="1479600" cy="5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000"/>
                <a:t>Low Demand &amp;&amp; low price</a:t>
              </a:r>
              <a:endParaRPr sz="1000"/>
            </a:p>
            <a:p>
              <a:endParaRPr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3D42F23-FBFF-4CAD-8015-E14DC3AE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87E13A-54FC-468C-9475-90A77F72E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3"/>
          <p:cNvSpPr txBox="1">
            <a:spLocks noGrp="1"/>
          </p:cNvSpPr>
          <p:nvPr>
            <p:ph type="title"/>
          </p:nvPr>
        </p:nvSpPr>
        <p:spPr>
          <a:xfrm>
            <a:off x="152151" y="259906"/>
            <a:ext cx="6553698" cy="714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ii. Energy storage system – Modes of Operation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1"/>
          </p:nvPr>
        </p:nvSpPr>
        <p:spPr>
          <a:xfrm>
            <a:off x="160801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/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568" name="Google Shape;568;p33"/>
          <p:cNvGraphicFramePr/>
          <p:nvPr>
            <p:extLst>
              <p:ext uri="{D42A27DB-BD31-4B8C-83A1-F6EECF244321}">
                <p14:modId xmlns:p14="http://schemas.microsoft.com/office/powerpoint/2010/main" val="2515384897"/>
              </p:ext>
            </p:extLst>
          </p:nvPr>
        </p:nvGraphicFramePr>
        <p:xfrm>
          <a:off x="236892" y="1179502"/>
          <a:ext cx="6380655" cy="1926330"/>
        </p:xfrm>
        <a:graphic>
          <a:graphicData uri="http://schemas.openxmlformats.org/drawingml/2006/table">
            <a:tbl>
              <a:tblPr>
                <a:tableStyleId>{8915363F-4AFA-4413-959E-02AD2EA7A493}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0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On-peak</a:t>
                      </a:r>
                      <a:endParaRPr sz="1100" b="1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Off-peak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Off-peak Charging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251">
                <a:tc>
                  <a:txBody>
                    <a:bodyPr/>
                    <a:lstStyle/>
                    <a:p>
                      <a:pPr marL="43180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ym typeface="Nunito"/>
                        </a:rPr>
                        <a:t>Priorities use of energy storage system.</a:t>
                      </a:r>
                    </a:p>
                    <a:p>
                      <a:pPr marL="43180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ym typeface="Nunito"/>
                        </a:rPr>
                        <a:t>Grid can supply if need be.</a:t>
                      </a:r>
                      <a:br>
                        <a:rPr lang="en-GB" sz="1200" dirty="0">
                          <a:sym typeface="Nunito"/>
                        </a:rPr>
                      </a:b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31800" marR="0" lvl="0" indent="-28575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sym typeface="Nunito"/>
                        </a:rPr>
                        <a:t>Priorities use of Grid (For Set Amount).</a:t>
                      </a:r>
                    </a:p>
                    <a:p>
                      <a:pPr marL="43180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ym typeface="Nunito"/>
                        </a:rPr>
                        <a:t>Energy storage system can supply rest if need be.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31800" lvl="0" indent="-28575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ym typeface="Nunito"/>
                        </a:rPr>
                        <a:t>The Grid charges both  electric vehicles and the energy storage system.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E5450E-AAC3-46CA-B1DF-A59B36DD4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53880-033D-4F89-91D0-EF22B4D56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5709" y="3143206"/>
            <a:ext cx="3934944" cy="17403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 txBox="1">
            <a:spLocks noGrp="1"/>
          </p:cNvSpPr>
          <p:nvPr>
            <p:ph type="title"/>
          </p:nvPr>
        </p:nvSpPr>
        <p:spPr>
          <a:xfrm>
            <a:off x="409117" y="211457"/>
            <a:ext cx="6039765" cy="776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iii. Industry Standard IEC-61499 Function Blocks</a:t>
            </a: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body" idx="1"/>
          </p:nvPr>
        </p:nvSpPr>
        <p:spPr>
          <a:xfrm>
            <a:off x="252267" y="1144758"/>
            <a:ext cx="6353465" cy="30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Provides coordination between multiple programmable logic controllers.</a:t>
            </a:r>
          </a:p>
          <a:p>
            <a:pPr marL="742938" lvl="1" indent="-285750"/>
            <a:r>
              <a:rPr lang="en-GB" dirty="0"/>
              <a:t>Object-Oriented Programming </a:t>
            </a:r>
            <a:endParaRPr lang="en-GB" dirty="0">
              <a:solidFill>
                <a:srgbClr val="FF0000"/>
              </a:solidFill>
            </a:endParaRPr>
          </a:p>
          <a:p>
            <a:pPr marL="742938" lvl="1" indent="-285750"/>
            <a:r>
              <a:rPr lang="en-GB" dirty="0"/>
              <a:t>Function Blocks (FBs)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Advantages:</a:t>
            </a:r>
          </a:p>
          <a:p>
            <a:pPr marL="742938" lvl="1" indent="-285750"/>
            <a:r>
              <a:rPr lang="en-GB" dirty="0"/>
              <a:t>Compatible with Multiple Devices (e.g. Microcontrollers, PLC and Sensor)</a:t>
            </a:r>
          </a:p>
          <a:p>
            <a:pPr marL="742938" lvl="1" indent="-285750"/>
            <a:r>
              <a:rPr lang="en-GB" dirty="0"/>
              <a:t>Could Interpret the data from multiple software tools </a:t>
            </a:r>
          </a:p>
          <a:p>
            <a:pPr marL="742938" lvl="1" indent="-285750"/>
            <a:r>
              <a:rPr lang="en-GB" dirty="0"/>
              <a:t>Interoperable and Event-Driven Execution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88387-F442-4081-95D7-665C0A94C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81A86-3F45-44EE-A382-4B64B2EBF7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220870" y="273460"/>
            <a:ext cx="6553699" cy="81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IEC-61499 Basic Function Block (BFB) Interface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588" name="Google Shape;5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694" y="1351280"/>
            <a:ext cx="4988706" cy="2975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4D89E-F875-4E93-958D-EE693B6F4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CCD9C-739A-43B0-A89B-6564C9DCDE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8A69-2E53-45FF-8A1D-15D0ABAAA688}"/>
              </a:ext>
            </a:extLst>
          </p:cNvPr>
          <p:cNvSpPr txBox="1"/>
          <p:nvPr/>
        </p:nvSpPr>
        <p:spPr>
          <a:xfrm>
            <a:off x="2533226" y="4326751"/>
            <a:ext cx="22148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https://www.controldesign.com/articles/2007/202/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 txBox="1">
            <a:spLocks noGrp="1"/>
          </p:cNvSpPr>
          <p:nvPr>
            <p:ph type="title"/>
          </p:nvPr>
        </p:nvSpPr>
        <p:spPr>
          <a:xfrm>
            <a:off x="384547" y="309674"/>
            <a:ext cx="6041742" cy="435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Basic Function BLOCK SIMPLE Example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384547" y="1230749"/>
            <a:ext cx="6088906" cy="3038008"/>
            <a:chOff x="384547" y="1502054"/>
            <a:chExt cx="6088906" cy="3038008"/>
          </a:xfrm>
        </p:grpSpPr>
        <p:pic>
          <p:nvPicPr>
            <p:cNvPr id="596" name="Google Shape;596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547" y="1502054"/>
              <a:ext cx="3044453" cy="1703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7687" y="3349437"/>
              <a:ext cx="5762625" cy="119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8" name="Google Shape;598;p37"/>
            <p:cNvSpPr txBox="1"/>
            <p:nvPr/>
          </p:nvSpPr>
          <p:spPr>
            <a:xfrm>
              <a:off x="3889693" y="2115626"/>
              <a:ext cx="2583760" cy="476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dirty="0"/>
                <a:t>printf( " Hello World " );</a:t>
              </a:r>
              <a:endParaRPr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601D67-7CC1-441A-85C6-CAB0DE7E1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5FF63-D50A-479D-BE31-7973CCC04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8"/>
          <p:cNvSpPr txBox="1">
            <a:spLocks noGrp="1"/>
          </p:cNvSpPr>
          <p:nvPr>
            <p:ph type="title"/>
          </p:nvPr>
        </p:nvSpPr>
        <p:spPr>
          <a:xfrm>
            <a:off x="351716" y="379381"/>
            <a:ext cx="6154568" cy="72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IEC-61499 Composite Function Block (CFB)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D057-A251-43D9-BD72-5EE561995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41DAA-46EB-43C6-9443-DA6C11FA0A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C61DD-DC7F-4DEB-B455-8B36E8C9B323}"/>
              </a:ext>
            </a:extLst>
          </p:cNvPr>
          <p:cNvSpPr txBox="1"/>
          <p:nvPr/>
        </p:nvSpPr>
        <p:spPr>
          <a:xfrm>
            <a:off x="2268474" y="4470952"/>
            <a:ext cx="24999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https://www.holobloc.com/papers/iec61499/overview.htm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298" y="1361793"/>
            <a:ext cx="6094304" cy="3114675"/>
            <a:chOff x="683311" y="1300308"/>
            <a:chExt cx="6094304" cy="3114675"/>
          </a:xfrm>
        </p:grpSpPr>
        <p:pic>
          <p:nvPicPr>
            <p:cNvPr id="605" name="Google Shape;60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41043" y="1300308"/>
              <a:ext cx="3543300" cy="311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683311" y="1517301"/>
              <a:ext cx="135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Event Input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1462" y="2863321"/>
              <a:ext cx="1256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Data Input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3958" y="1517301"/>
              <a:ext cx="147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Event Output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1421" y="2863321"/>
              <a:ext cx="141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/>
                <a:t>Data Output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>
            <a:spLocks noGrp="1"/>
          </p:cNvSpPr>
          <p:nvPr>
            <p:ph type="title"/>
          </p:nvPr>
        </p:nvSpPr>
        <p:spPr>
          <a:xfrm>
            <a:off x="260823" y="223844"/>
            <a:ext cx="6336354" cy="456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Project Working Environment 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612" name="Google Shape;6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96" y="1521775"/>
            <a:ext cx="6657208" cy="256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81B89-BB31-4A4A-B521-65C194300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EC223-A9DB-4507-8373-4D7D37845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0"/>
          <p:cNvSpPr txBox="1">
            <a:spLocks noGrp="1"/>
          </p:cNvSpPr>
          <p:nvPr>
            <p:ph type="title"/>
          </p:nvPr>
        </p:nvSpPr>
        <p:spPr>
          <a:xfrm>
            <a:off x="222232" y="278202"/>
            <a:ext cx="6413535" cy="66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>
                <a:solidFill>
                  <a:srgbClr val="000000"/>
                </a:solidFill>
              </a:rPr>
              <a:t>Simplified Overview of Function Block Environment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26257-380C-4684-90A3-A61135C5F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D1876-0EDB-4BBF-BDD4-1E6337E4B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C7FB0-2031-43BE-9DC0-CCA22E128465}"/>
              </a:ext>
            </a:extLst>
          </p:cNvPr>
          <p:cNvGrpSpPr>
            <a:grpSpLocks/>
          </p:cNvGrpSpPr>
          <p:nvPr/>
        </p:nvGrpSpPr>
        <p:grpSpPr bwMode="auto">
          <a:xfrm>
            <a:off x="111115" y="1908048"/>
            <a:ext cx="6635767" cy="1710350"/>
            <a:chOff x="78548073" y="110811672"/>
            <a:chExt cx="19216654" cy="31744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C98B6C-79F7-4C82-AD9B-DC6AE2616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48073" y="110811672"/>
              <a:ext cx="19216654" cy="2877290"/>
              <a:chOff x="78548073" y="110811672"/>
              <a:chExt cx="19216654" cy="2877290"/>
            </a:xfrm>
          </p:grpSpPr>
          <p:pic>
            <p:nvPicPr>
              <p:cNvPr id="1028" name="Picture 4" descr="bfb">
                <a:extLst>
                  <a:ext uri="{FF2B5EF4-FFF2-40B4-BE49-F238E27FC236}">
                    <a16:creationId xmlns:a16="http://schemas.microsoft.com/office/drawing/2014/main" id="{AE7765C5-73C9-42F9-B1CB-57AA85E3F9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79537797" y="110854556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 descr="bfb">
                <a:extLst>
                  <a:ext uri="{FF2B5EF4-FFF2-40B4-BE49-F238E27FC236}">
                    <a16:creationId xmlns:a16="http://schemas.microsoft.com/office/drawing/2014/main" id="{E45AD33A-DD46-4635-B0C7-F5A437700A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83271457" y="110843438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 descr="bfb">
                <a:extLst>
                  <a:ext uri="{FF2B5EF4-FFF2-40B4-BE49-F238E27FC236}">
                    <a16:creationId xmlns:a16="http://schemas.microsoft.com/office/drawing/2014/main" id="{ABB6F410-78BC-47A1-984A-8714F4FBE0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86987562" y="110835497"/>
                <a:ext cx="2442391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31" name="Picture 7" descr="bfb">
                <a:extLst>
                  <a:ext uri="{FF2B5EF4-FFF2-40B4-BE49-F238E27FC236}">
                    <a16:creationId xmlns:a16="http://schemas.microsoft.com/office/drawing/2014/main" id="{C844B9BA-6BBB-428C-82A5-97A74833E6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90696057" y="110825967"/>
                <a:ext cx="2442391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 descr="bfb">
                <a:extLst>
                  <a:ext uri="{FF2B5EF4-FFF2-40B4-BE49-F238E27FC236}">
                    <a16:creationId xmlns:a16="http://schemas.microsoft.com/office/drawing/2014/main" id="{9CA7BFAB-C5C5-43F5-93E7-3FB64B08BD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94390168" y="110811672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Group 9">
                <a:extLst>
                  <a:ext uri="{FF2B5EF4-FFF2-40B4-BE49-F238E27FC236}">
                    <a16:creationId xmlns:a16="http://schemas.microsoft.com/office/drawing/2014/main" id="{518F7F0E-7D12-4501-943F-0138FB156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548073" y="111014967"/>
                <a:ext cx="1013612" cy="2472888"/>
                <a:chOff x="100499589" y="113059029"/>
                <a:chExt cx="1036807" cy="2824842"/>
              </a:xfrm>
            </p:grpSpPr>
            <p:cxnSp>
              <p:nvCxnSpPr>
                <p:cNvPr id="1034" name="AutoShape 10">
                  <a:extLst>
                    <a:ext uri="{FF2B5EF4-FFF2-40B4-BE49-F238E27FC236}">
                      <a16:creationId xmlns:a16="http://schemas.microsoft.com/office/drawing/2014/main" id="{0F3822D7-4585-42FE-A79B-A6B7E3E600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AutoShape 11">
                  <a:extLst>
                    <a:ext uri="{FF2B5EF4-FFF2-40B4-BE49-F238E27FC236}">
                      <a16:creationId xmlns:a16="http://schemas.microsoft.com/office/drawing/2014/main" id="{80C0ED1F-8191-40E6-A9FB-625927C085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AutoShape 12">
                  <a:extLst>
                    <a:ext uri="{FF2B5EF4-FFF2-40B4-BE49-F238E27FC236}">
                      <a16:creationId xmlns:a16="http://schemas.microsoft.com/office/drawing/2014/main" id="{FDDF01B9-DC54-4FE8-B180-2E66135A060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7" name="AutoShape 13">
                  <a:extLst>
                    <a:ext uri="{FF2B5EF4-FFF2-40B4-BE49-F238E27FC236}">
                      <a16:creationId xmlns:a16="http://schemas.microsoft.com/office/drawing/2014/main" id="{CB61AC77-2B8A-4DEE-91FB-876152CA03A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AutoShape 14">
                  <a:extLst>
                    <a:ext uri="{FF2B5EF4-FFF2-40B4-BE49-F238E27FC236}">
                      <a16:creationId xmlns:a16="http://schemas.microsoft.com/office/drawing/2014/main" id="{4A3C9DE9-E4AB-496C-931A-0A24AF276E2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9" name="AutoShape 15">
                  <a:extLst>
                    <a:ext uri="{FF2B5EF4-FFF2-40B4-BE49-F238E27FC236}">
                      <a16:creationId xmlns:a16="http://schemas.microsoft.com/office/drawing/2014/main" id="{7735F4E9-0C43-4836-BAC9-680CD13683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" name="Group 16">
                <a:extLst>
                  <a:ext uri="{FF2B5EF4-FFF2-40B4-BE49-F238E27FC236}">
                    <a16:creationId xmlns:a16="http://schemas.microsoft.com/office/drawing/2014/main" id="{D745FFCD-5053-41E8-B528-26DFF69033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964225" y="111000673"/>
                <a:ext cx="1307232" cy="2472888"/>
                <a:chOff x="100499589" y="113059029"/>
                <a:chExt cx="1036807" cy="2824842"/>
              </a:xfrm>
            </p:grpSpPr>
            <p:cxnSp>
              <p:nvCxnSpPr>
                <p:cNvPr id="1041" name="AutoShape 17">
                  <a:extLst>
                    <a:ext uri="{FF2B5EF4-FFF2-40B4-BE49-F238E27FC236}">
                      <a16:creationId xmlns:a16="http://schemas.microsoft.com/office/drawing/2014/main" id="{BC1A0409-E79B-4EDB-8790-6AB072B1E47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2" name="AutoShape 18">
                  <a:extLst>
                    <a:ext uri="{FF2B5EF4-FFF2-40B4-BE49-F238E27FC236}">
                      <a16:creationId xmlns:a16="http://schemas.microsoft.com/office/drawing/2014/main" id="{5E248DC5-2222-4940-8B12-53339649165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3" name="AutoShape 19">
                  <a:extLst>
                    <a:ext uri="{FF2B5EF4-FFF2-40B4-BE49-F238E27FC236}">
                      <a16:creationId xmlns:a16="http://schemas.microsoft.com/office/drawing/2014/main" id="{A0A49ADE-43B6-48D4-A8DC-AB11CF2657F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4" name="AutoShape 20">
                  <a:extLst>
                    <a:ext uri="{FF2B5EF4-FFF2-40B4-BE49-F238E27FC236}">
                      <a16:creationId xmlns:a16="http://schemas.microsoft.com/office/drawing/2014/main" id="{514BC887-54A9-41CB-B682-B44AE698BE6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5" name="AutoShape 21">
                  <a:extLst>
                    <a:ext uri="{FF2B5EF4-FFF2-40B4-BE49-F238E27FC236}">
                      <a16:creationId xmlns:a16="http://schemas.microsoft.com/office/drawing/2014/main" id="{F0FDB6BD-1232-4C7F-9246-7E575E039E9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6" name="AutoShape 22">
                  <a:extLst>
                    <a:ext uri="{FF2B5EF4-FFF2-40B4-BE49-F238E27FC236}">
                      <a16:creationId xmlns:a16="http://schemas.microsoft.com/office/drawing/2014/main" id="{9BA6E7F0-21C3-4DA4-89C5-68C65A492D6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8" name="Group 23">
                <a:extLst>
                  <a:ext uri="{FF2B5EF4-FFF2-40B4-BE49-F238E27FC236}">
                    <a16:creationId xmlns:a16="http://schemas.microsoft.com/office/drawing/2014/main" id="{5EA5C28F-B90E-46F2-9DC5-EA54A9C80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13849" y="111014967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1048" name="AutoShape 24">
                  <a:extLst>
                    <a:ext uri="{FF2B5EF4-FFF2-40B4-BE49-F238E27FC236}">
                      <a16:creationId xmlns:a16="http://schemas.microsoft.com/office/drawing/2014/main" id="{39FE9860-895D-4AD5-A05B-52A5842A7ED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9" name="AutoShape 25">
                  <a:extLst>
                    <a:ext uri="{FF2B5EF4-FFF2-40B4-BE49-F238E27FC236}">
                      <a16:creationId xmlns:a16="http://schemas.microsoft.com/office/drawing/2014/main" id="{2AE4842C-58D4-44B5-8D7C-E714C7D9A41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0" name="AutoShape 26">
                  <a:extLst>
                    <a:ext uri="{FF2B5EF4-FFF2-40B4-BE49-F238E27FC236}">
                      <a16:creationId xmlns:a16="http://schemas.microsoft.com/office/drawing/2014/main" id="{359F27C4-605F-446C-A4E1-D454825D3A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1" name="AutoShape 27">
                  <a:extLst>
                    <a:ext uri="{FF2B5EF4-FFF2-40B4-BE49-F238E27FC236}">
                      <a16:creationId xmlns:a16="http://schemas.microsoft.com/office/drawing/2014/main" id="{5B80B3D2-8A4F-4D84-A18C-B39EE60EA3F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2" name="AutoShape 28">
                  <a:extLst>
                    <a:ext uri="{FF2B5EF4-FFF2-40B4-BE49-F238E27FC236}">
                      <a16:creationId xmlns:a16="http://schemas.microsoft.com/office/drawing/2014/main" id="{200CBADC-75BC-437F-A94F-6B8A2B99E0A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3" name="AutoShape 29">
                  <a:extLst>
                    <a:ext uri="{FF2B5EF4-FFF2-40B4-BE49-F238E27FC236}">
                      <a16:creationId xmlns:a16="http://schemas.microsoft.com/office/drawing/2014/main" id="{BEBFD787-8FF9-40DA-A62C-2A7D57849B2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9" name="Group 30">
                <a:extLst>
                  <a:ext uri="{FF2B5EF4-FFF2-40B4-BE49-F238E27FC236}">
                    <a16:creationId xmlns:a16="http://schemas.microsoft.com/office/drawing/2014/main" id="{7466B9BF-5103-4E1E-8101-DD614A3B96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388824" y="110986378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1055" name="AutoShape 31">
                  <a:extLst>
                    <a:ext uri="{FF2B5EF4-FFF2-40B4-BE49-F238E27FC236}">
                      <a16:creationId xmlns:a16="http://schemas.microsoft.com/office/drawing/2014/main" id="{DA082C4F-9627-40E8-AF30-14C27C0FF16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6" name="AutoShape 32">
                  <a:extLst>
                    <a:ext uri="{FF2B5EF4-FFF2-40B4-BE49-F238E27FC236}">
                      <a16:creationId xmlns:a16="http://schemas.microsoft.com/office/drawing/2014/main" id="{8F78EB0E-EF60-4E9F-AB20-D963AE03DE4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7" name="AutoShape 33">
                  <a:extLst>
                    <a:ext uri="{FF2B5EF4-FFF2-40B4-BE49-F238E27FC236}">
                      <a16:creationId xmlns:a16="http://schemas.microsoft.com/office/drawing/2014/main" id="{5FEBA621-7A8D-4A67-A51F-7CB04AD98B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8" name="AutoShape 34">
                  <a:extLst>
                    <a:ext uri="{FF2B5EF4-FFF2-40B4-BE49-F238E27FC236}">
                      <a16:creationId xmlns:a16="http://schemas.microsoft.com/office/drawing/2014/main" id="{79B1DAD6-25AA-4919-8CB7-A611CB83483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9" name="AutoShape 35">
                  <a:extLst>
                    <a:ext uri="{FF2B5EF4-FFF2-40B4-BE49-F238E27FC236}">
                      <a16:creationId xmlns:a16="http://schemas.microsoft.com/office/drawing/2014/main" id="{9F8A14FB-4510-4E69-B027-A30FAE764CC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0" name="AutoShape 36">
                  <a:extLst>
                    <a:ext uri="{FF2B5EF4-FFF2-40B4-BE49-F238E27FC236}">
                      <a16:creationId xmlns:a16="http://schemas.microsoft.com/office/drawing/2014/main" id="{CB58EF08-5062-493F-9F4C-2D7CACB1807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0" name="Group 37">
                <a:extLst>
                  <a:ext uri="{FF2B5EF4-FFF2-40B4-BE49-F238E27FC236}">
                    <a16:creationId xmlns:a16="http://schemas.microsoft.com/office/drawing/2014/main" id="{DA930D56-A191-414F-B51A-974C8F7430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92304" y="111014967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1062" name="AutoShape 38">
                  <a:extLst>
                    <a:ext uri="{FF2B5EF4-FFF2-40B4-BE49-F238E27FC236}">
                      <a16:creationId xmlns:a16="http://schemas.microsoft.com/office/drawing/2014/main" id="{9BD1E968-0E5B-4EEC-8AE6-7E7C5C44F5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3" name="AutoShape 39">
                  <a:extLst>
                    <a:ext uri="{FF2B5EF4-FFF2-40B4-BE49-F238E27FC236}">
                      <a16:creationId xmlns:a16="http://schemas.microsoft.com/office/drawing/2014/main" id="{1D021DD2-E740-443B-BF89-AD3C5DEA4C3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4" name="AutoShape 40">
                  <a:extLst>
                    <a:ext uri="{FF2B5EF4-FFF2-40B4-BE49-F238E27FC236}">
                      <a16:creationId xmlns:a16="http://schemas.microsoft.com/office/drawing/2014/main" id="{96E34821-C695-4140-B8F4-449186F421E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5" name="AutoShape 41">
                  <a:extLst>
                    <a:ext uri="{FF2B5EF4-FFF2-40B4-BE49-F238E27FC236}">
                      <a16:creationId xmlns:a16="http://schemas.microsoft.com/office/drawing/2014/main" id="{DE61EF8D-6130-4C6C-9FEB-EB7F381A7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6" name="AutoShape 42">
                  <a:extLst>
                    <a:ext uri="{FF2B5EF4-FFF2-40B4-BE49-F238E27FC236}">
                      <a16:creationId xmlns:a16="http://schemas.microsoft.com/office/drawing/2014/main" id="{187C7343-BDF0-45EA-830E-471C3181C84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7" name="AutoShape 43">
                  <a:extLst>
                    <a:ext uri="{FF2B5EF4-FFF2-40B4-BE49-F238E27FC236}">
                      <a16:creationId xmlns:a16="http://schemas.microsoft.com/office/drawing/2014/main" id="{85C4DC2F-AF90-4414-99D9-1BACEC193AA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1" y="113059029"/>
                  <a:ext cx="16328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" name="Group 44">
                <a:extLst>
                  <a:ext uri="{FF2B5EF4-FFF2-40B4-BE49-F238E27FC236}">
                    <a16:creationId xmlns:a16="http://schemas.microsoft.com/office/drawing/2014/main" id="{7CBE6490-1CB7-48F7-8581-5EF0DF8189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32560" y="111000673"/>
                <a:ext cx="932167" cy="2472888"/>
                <a:chOff x="100499589" y="113059029"/>
                <a:chExt cx="1036807" cy="2824842"/>
              </a:xfrm>
            </p:grpSpPr>
            <p:cxnSp>
              <p:nvCxnSpPr>
                <p:cNvPr id="1069" name="AutoShape 45">
                  <a:extLst>
                    <a:ext uri="{FF2B5EF4-FFF2-40B4-BE49-F238E27FC236}">
                      <a16:creationId xmlns:a16="http://schemas.microsoft.com/office/drawing/2014/main" id="{2EEB2C53-0EAF-4BD9-90A5-7F52A60E9D3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0" name="AutoShape 46">
                  <a:extLst>
                    <a:ext uri="{FF2B5EF4-FFF2-40B4-BE49-F238E27FC236}">
                      <a16:creationId xmlns:a16="http://schemas.microsoft.com/office/drawing/2014/main" id="{E532834A-9FAD-4723-9BE3-25886913811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1" name="AutoShape 47">
                  <a:extLst>
                    <a:ext uri="{FF2B5EF4-FFF2-40B4-BE49-F238E27FC236}">
                      <a16:creationId xmlns:a16="http://schemas.microsoft.com/office/drawing/2014/main" id="{7F54C136-4327-4B62-B520-0C6117093F9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2" name="AutoShape 48">
                  <a:extLst>
                    <a:ext uri="{FF2B5EF4-FFF2-40B4-BE49-F238E27FC236}">
                      <a16:creationId xmlns:a16="http://schemas.microsoft.com/office/drawing/2014/main" id="{3F442B8D-C811-4F0D-9C40-4DEA5D33A21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3" name="AutoShape 49">
                  <a:extLst>
                    <a:ext uri="{FF2B5EF4-FFF2-40B4-BE49-F238E27FC236}">
                      <a16:creationId xmlns:a16="http://schemas.microsoft.com/office/drawing/2014/main" id="{E07CD9D7-CAFA-4DA6-856A-360F96E7230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4" name="AutoShape 50">
                  <a:extLst>
                    <a:ext uri="{FF2B5EF4-FFF2-40B4-BE49-F238E27FC236}">
                      <a16:creationId xmlns:a16="http://schemas.microsoft.com/office/drawing/2014/main" id="{1B8B1EDB-CA4A-432C-B3B7-996714297EA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" name="Text Box 51">
                <a:extLst>
                  <a:ext uri="{FF2B5EF4-FFF2-40B4-BE49-F238E27FC236}">
                    <a16:creationId xmlns:a16="http://schemas.microsoft.com/office/drawing/2014/main" id="{FEF11BAA-A4E0-41CB-8125-3E5BD3BE0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76400" y="111963644"/>
                <a:ext cx="2384075" cy="1725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Input </a:t>
                </a:r>
                <a:b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Load Power Demand and Price</a:t>
                </a:r>
                <a:endPara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 Box 52">
                <a:extLst>
                  <a:ext uri="{FF2B5EF4-FFF2-40B4-BE49-F238E27FC236}">
                    <a16:creationId xmlns:a16="http://schemas.microsoft.com/office/drawing/2014/main" id="{70F6485E-A50F-4D62-AC5F-0D9D73E31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275643" y="112244264"/>
                <a:ext cx="2384075" cy="1017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ESS Controller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Text Box 53">
                <a:extLst>
                  <a:ext uri="{FF2B5EF4-FFF2-40B4-BE49-F238E27FC236}">
                    <a16:creationId xmlns:a16="http://schemas.microsoft.com/office/drawing/2014/main" id="{517D3FD8-AA94-4A95-9BDB-F4A250BEC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68312" y="112055903"/>
                <a:ext cx="2484842" cy="1622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ESS State of Charge</a:t>
                </a:r>
                <a:b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Calculations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Text Box 54">
                <a:extLst>
                  <a:ext uri="{FF2B5EF4-FFF2-40B4-BE49-F238E27FC236}">
                    <a16:creationId xmlns:a16="http://schemas.microsoft.com/office/drawing/2014/main" id="{50834FDC-36C0-4C6C-AB0E-8749F96A2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63495" y="112281709"/>
                <a:ext cx="2384075" cy="970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Grid Energy</a:t>
                </a:r>
                <a:b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Calculation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55">
                <a:extLst>
                  <a:ext uri="{FF2B5EF4-FFF2-40B4-BE49-F238E27FC236}">
                    <a16:creationId xmlns:a16="http://schemas.microsoft.com/office/drawing/2014/main" id="{8C58E2EE-F241-4EF3-A7B8-C82AB269E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435360" y="112256784"/>
                <a:ext cx="2384075" cy="102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12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Print Results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080" name="AutoShape 56">
              <a:extLst>
                <a:ext uri="{FF2B5EF4-FFF2-40B4-BE49-F238E27FC236}">
                  <a16:creationId xmlns:a16="http://schemas.microsoft.com/office/drawing/2014/main" id="{798439E2-5007-4049-AB88-1F3EF7AE85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673638" y="113453839"/>
              <a:ext cx="1" cy="53226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081" name="AutoShape 57">
              <a:extLst>
                <a:ext uri="{FF2B5EF4-FFF2-40B4-BE49-F238E27FC236}">
                  <a16:creationId xmlns:a16="http://schemas.microsoft.com/office/drawing/2014/main" id="{0464F8D4-E202-4416-8B0A-08791BA3CE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2867159" y="113972454"/>
              <a:ext cx="6806480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082" name="AutoShape 58">
              <a:extLst>
                <a:ext uri="{FF2B5EF4-FFF2-40B4-BE49-F238E27FC236}">
                  <a16:creationId xmlns:a16="http://schemas.microsoft.com/office/drawing/2014/main" id="{86BB32F0-C13A-485D-A04E-1E89B4B293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822880" y="113466016"/>
              <a:ext cx="0" cy="51201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9BC857F9-1989-484E-AD78-B95E187E9DCD}"/>
              </a:ext>
            </a:extLst>
          </p:cNvPr>
          <p:cNvSpPr/>
          <p:nvPr/>
        </p:nvSpPr>
        <p:spPr>
          <a:xfrm>
            <a:off x="358660" y="1825815"/>
            <a:ext cx="2413822" cy="2041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638724" y="209724"/>
            <a:ext cx="5504901" cy="399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Background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38724" y="976132"/>
            <a:ext cx="4496400" cy="1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Electric vehicles are becoming more popular.</a:t>
            </a:r>
            <a:br>
              <a:rPr lang="en-GB" dirty="0"/>
            </a:br>
            <a:endParaRPr dirty="0"/>
          </a:p>
          <a:p>
            <a:r>
              <a:rPr lang="en-GB" dirty="0"/>
              <a:t>Electric vehicles need to be charged.</a:t>
            </a:r>
            <a:br>
              <a:rPr lang="en-GB" dirty="0"/>
            </a:br>
            <a:endParaRPr dirty="0"/>
          </a:p>
          <a:p>
            <a:r>
              <a:rPr lang="en-GB" dirty="0"/>
              <a:t>How can we minimise the cost of charging them?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670" y="2159077"/>
            <a:ext cx="4243604" cy="25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1AC2C-BA71-4DC4-BCE2-2BA166676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00A8C-5CFA-420B-B3C2-E14FFFCFE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B6706-8EA1-4F2B-8029-70FDBB73A381}"/>
              </a:ext>
            </a:extLst>
          </p:cNvPr>
          <p:cNvSpPr txBox="1"/>
          <p:nvPr/>
        </p:nvSpPr>
        <p:spPr>
          <a:xfrm>
            <a:off x="1626233" y="4764499"/>
            <a:ext cx="43681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600" dirty="0"/>
              <a:t>https://www.autoevolution.com/news/america-s-first-high-power-ev-charging-station-has-begun-its-construction-phase-114012.html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"/>
          <p:cNvSpPr txBox="1">
            <a:spLocks noGrp="1"/>
          </p:cNvSpPr>
          <p:nvPr>
            <p:ph type="title"/>
          </p:nvPr>
        </p:nvSpPr>
        <p:spPr>
          <a:xfrm>
            <a:off x="1065124" y="1225897"/>
            <a:ext cx="4742823" cy="2210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u="sng" dirty="0"/>
              <a:t>Algorithms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Bollinger Bands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(ii) Box and Whisker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</a:t>
            </a:r>
            <a:r>
              <a:rPr lang="en-GB"/>
              <a:t>iIi</a:t>
            </a:r>
            <a:r>
              <a:rPr lang="en-GB" dirty="0"/>
              <a:t>) Artificial Neural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AE1DD-75E3-40F4-B5E7-07EE6F00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2311A-9955-494B-B200-1E0414129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>
            <a:spLocks noGrp="1"/>
          </p:cNvSpPr>
          <p:nvPr>
            <p:ph type="title"/>
          </p:nvPr>
        </p:nvSpPr>
        <p:spPr>
          <a:xfrm>
            <a:off x="679432" y="341610"/>
            <a:ext cx="5499135" cy="513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 Algorithm One : Bollinger Bands</a:t>
            </a:r>
            <a:endParaRPr dirty="0"/>
          </a:p>
        </p:txBody>
      </p:sp>
      <p:pic>
        <p:nvPicPr>
          <p:cNvPr id="639" name="Google Shape;6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2" y="951338"/>
            <a:ext cx="6679838" cy="35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B85A8-77E3-4EB3-954D-FCBB238C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83983-2551-4F08-9945-8409BFF269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5"/>
          <p:cNvSpPr txBox="1">
            <a:spLocks noGrp="1"/>
          </p:cNvSpPr>
          <p:nvPr>
            <p:ph type="title"/>
          </p:nvPr>
        </p:nvSpPr>
        <p:spPr>
          <a:xfrm>
            <a:off x="470726" y="344909"/>
            <a:ext cx="5916547" cy="489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Algorithm two : Box and Whisker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86913-AFE2-4409-9600-4D1F70DE0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A2A4F-0249-4F45-BFAD-CD4FA1245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22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5CA45C-7104-4D91-9792-8DE876095741}"/>
              </a:ext>
            </a:extLst>
          </p:cNvPr>
          <p:cNvGrpSpPr>
            <a:grpSpLocks/>
          </p:cNvGrpSpPr>
          <p:nvPr/>
        </p:nvGrpSpPr>
        <p:grpSpPr bwMode="auto">
          <a:xfrm>
            <a:off x="1661279" y="3894604"/>
            <a:ext cx="4220227" cy="1111418"/>
            <a:chOff x="78548073" y="110811672"/>
            <a:chExt cx="19216654" cy="31744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AB51A7-442E-4708-81F9-6ED2A7862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48073" y="110811672"/>
              <a:ext cx="19216654" cy="2877290"/>
              <a:chOff x="78548073" y="110811672"/>
              <a:chExt cx="19216654" cy="2877290"/>
            </a:xfrm>
          </p:grpSpPr>
          <p:pic>
            <p:nvPicPr>
              <p:cNvPr id="12" name="Picture 4" descr="bfb">
                <a:extLst>
                  <a:ext uri="{FF2B5EF4-FFF2-40B4-BE49-F238E27FC236}">
                    <a16:creationId xmlns:a16="http://schemas.microsoft.com/office/drawing/2014/main" id="{DCDA5E0D-D24E-4A79-AAEB-DD3ED33A86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79537797" y="110854556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5" descr="bfb">
                <a:extLst>
                  <a:ext uri="{FF2B5EF4-FFF2-40B4-BE49-F238E27FC236}">
                    <a16:creationId xmlns:a16="http://schemas.microsoft.com/office/drawing/2014/main" id="{7E76C017-4A39-49A9-91F9-CE908CB225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83271459" y="110843439"/>
                <a:ext cx="2442392" cy="28019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6" descr="bfb">
                <a:extLst>
                  <a:ext uri="{FF2B5EF4-FFF2-40B4-BE49-F238E27FC236}">
                    <a16:creationId xmlns:a16="http://schemas.microsoft.com/office/drawing/2014/main" id="{6EAF00F5-522D-4654-85F2-3B8B062E8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86987562" y="110835497"/>
                <a:ext cx="2442391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7" descr="bfb">
                <a:extLst>
                  <a:ext uri="{FF2B5EF4-FFF2-40B4-BE49-F238E27FC236}">
                    <a16:creationId xmlns:a16="http://schemas.microsoft.com/office/drawing/2014/main" id="{1837ECB7-1F24-4FE6-BD45-147209B55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90696057" y="110825967"/>
                <a:ext cx="2442391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8" descr="bfb">
                <a:extLst>
                  <a:ext uri="{FF2B5EF4-FFF2-40B4-BE49-F238E27FC236}">
                    <a16:creationId xmlns:a16="http://schemas.microsoft.com/office/drawing/2014/main" id="{3A7A2F17-D93E-4488-8BD6-78E6DA161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94390168" y="110811672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7" name="Group 9">
                <a:extLst>
                  <a:ext uri="{FF2B5EF4-FFF2-40B4-BE49-F238E27FC236}">
                    <a16:creationId xmlns:a16="http://schemas.microsoft.com/office/drawing/2014/main" id="{D9D32EC5-E4BA-426D-B477-75E8D6C5D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548073" y="111014967"/>
                <a:ext cx="1013612" cy="2472888"/>
                <a:chOff x="100499589" y="113059029"/>
                <a:chExt cx="1036807" cy="2824842"/>
              </a:xfrm>
            </p:grpSpPr>
            <p:cxnSp>
              <p:nvCxnSpPr>
                <p:cNvPr id="58" name="AutoShape 10">
                  <a:extLst>
                    <a:ext uri="{FF2B5EF4-FFF2-40B4-BE49-F238E27FC236}">
                      <a16:creationId xmlns:a16="http://schemas.microsoft.com/office/drawing/2014/main" id="{F87D283E-E40A-4F50-9A4C-A1908A5CDC0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AutoShape 11">
                  <a:extLst>
                    <a:ext uri="{FF2B5EF4-FFF2-40B4-BE49-F238E27FC236}">
                      <a16:creationId xmlns:a16="http://schemas.microsoft.com/office/drawing/2014/main" id="{3E5C55CB-A4D5-453E-8F56-6EC8AC2BA28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2">
                  <a:extLst>
                    <a:ext uri="{FF2B5EF4-FFF2-40B4-BE49-F238E27FC236}">
                      <a16:creationId xmlns:a16="http://schemas.microsoft.com/office/drawing/2014/main" id="{661A7392-8019-4218-8725-F25CC5E73E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AutoShape 13">
                  <a:extLst>
                    <a:ext uri="{FF2B5EF4-FFF2-40B4-BE49-F238E27FC236}">
                      <a16:creationId xmlns:a16="http://schemas.microsoft.com/office/drawing/2014/main" id="{E02955FC-073E-4785-9FE6-C0EEE9B653D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AutoShape 14">
                  <a:extLst>
                    <a:ext uri="{FF2B5EF4-FFF2-40B4-BE49-F238E27FC236}">
                      <a16:creationId xmlns:a16="http://schemas.microsoft.com/office/drawing/2014/main" id="{301A8B08-DB98-44B0-87A0-BAF6848E77D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AutoShape 15">
                  <a:extLst>
                    <a:ext uri="{FF2B5EF4-FFF2-40B4-BE49-F238E27FC236}">
                      <a16:creationId xmlns:a16="http://schemas.microsoft.com/office/drawing/2014/main" id="{73F26DE4-378E-4FDC-A8D3-ADFF729C332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0A327BC-AE27-4029-9369-3D14DEE36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964225" y="111000673"/>
                <a:ext cx="1307232" cy="2472888"/>
                <a:chOff x="100499589" y="113059029"/>
                <a:chExt cx="1036807" cy="2824842"/>
              </a:xfrm>
            </p:grpSpPr>
            <p:cxnSp>
              <p:nvCxnSpPr>
                <p:cNvPr id="52" name="AutoShape 17">
                  <a:extLst>
                    <a:ext uri="{FF2B5EF4-FFF2-40B4-BE49-F238E27FC236}">
                      <a16:creationId xmlns:a16="http://schemas.microsoft.com/office/drawing/2014/main" id="{FC6C7A13-94BE-4533-8AFA-B6FA4495233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AutoShape 18">
                  <a:extLst>
                    <a:ext uri="{FF2B5EF4-FFF2-40B4-BE49-F238E27FC236}">
                      <a16:creationId xmlns:a16="http://schemas.microsoft.com/office/drawing/2014/main" id="{3426C42F-C8AA-4E2B-B011-CB34E20B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AutoShape 19">
                  <a:extLst>
                    <a:ext uri="{FF2B5EF4-FFF2-40B4-BE49-F238E27FC236}">
                      <a16:creationId xmlns:a16="http://schemas.microsoft.com/office/drawing/2014/main" id="{5400A5A4-7782-4D28-A16F-2D20BDFD2C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AutoShape 20">
                  <a:extLst>
                    <a:ext uri="{FF2B5EF4-FFF2-40B4-BE49-F238E27FC236}">
                      <a16:creationId xmlns:a16="http://schemas.microsoft.com/office/drawing/2014/main" id="{48C049B3-3A99-4635-880F-ABFD7D48C6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AutoShape 21">
                  <a:extLst>
                    <a:ext uri="{FF2B5EF4-FFF2-40B4-BE49-F238E27FC236}">
                      <a16:creationId xmlns:a16="http://schemas.microsoft.com/office/drawing/2014/main" id="{187988D1-8F6B-4B58-92BA-4B227D11760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AutoShape 22">
                  <a:extLst>
                    <a:ext uri="{FF2B5EF4-FFF2-40B4-BE49-F238E27FC236}">
                      <a16:creationId xmlns:a16="http://schemas.microsoft.com/office/drawing/2014/main" id="{45C492FE-EE21-46E6-ACED-AF5C0A5FBF5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9" name="Group 23">
                <a:extLst>
                  <a:ext uri="{FF2B5EF4-FFF2-40B4-BE49-F238E27FC236}">
                    <a16:creationId xmlns:a16="http://schemas.microsoft.com/office/drawing/2014/main" id="{9028C090-514D-49FA-8938-AD724FF33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13849" y="111014967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46" name="AutoShape 24">
                  <a:extLst>
                    <a:ext uri="{FF2B5EF4-FFF2-40B4-BE49-F238E27FC236}">
                      <a16:creationId xmlns:a16="http://schemas.microsoft.com/office/drawing/2014/main" id="{59ADAA82-8754-41D0-9558-F26FEBD6E9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25">
                  <a:extLst>
                    <a:ext uri="{FF2B5EF4-FFF2-40B4-BE49-F238E27FC236}">
                      <a16:creationId xmlns:a16="http://schemas.microsoft.com/office/drawing/2014/main" id="{75E90232-4252-4716-8D5C-0951992B64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AutoShape 26">
                  <a:extLst>
                    <a:ext uri="{FF2B5EF4-FFF2-40B4-BE49-F238E27FC236}">
                      <a16:creationId xmlns:a16="http://schemas.microsoft.com/office/drawing/2014/main" id="{2989FD38-CC11-49F0-BF6B-9DF54E56DFA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AutoShape 27">
                  <a:extLst>
                    <a:ext uri="{FF2B5EF4-FFF2-40B4-BE49-F238E27FC236}">
                      <a16:creationId xmlns:a16="http://schemas.microsoft.com/office/drawing/2014/main" id="{694099EE-8CD5-4D53-8E2F-0073766CE99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28">
                  <a:extLst>
                    <a:ext uri="{FF2B5EF4-FFF2-40B4-BE49-F238E27FC236}">
                      <a16:creationId xmlns:a16="http://schemas.microsoft.com/office/drawing/2014/main" id="{72A65480-E8F6-4E7B-A3D5-5ED0B940EC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AutoShape 29">
                  <a:extLst>
                    <a:ext uri="{FF2B5EF4-FFF2-40B4-BE49-F238E27FC236}">
                      <a16:creationId xmlns:a16="http://schemas.microsoft.com/office/drawing/2014/main" id="{6A0B777A-4B73-467A-A59D-06A45B47168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0" name="Group 30">
                <a:extLst>
                  <a:ext uri="{FF2B5EF4-FFF2-40B4-BE49-F238E27FC236}">
                    <a16:creationId xmlns:a16="http://schemas.microsoft.com/office/drawing/2014/main" id="{0693BCBB-9229-4313-B089-927118F209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388824" y="110986378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40" name="AutoShape 31">
                  <a:extLst>
                    <a:ext uri="{FF2B5EF4-FFF2-40B4-BE49-F238E27FC236}">
                      <a16:creationId xmlns:a16="http://schemas.microsoft.com/office/drawing/2014/main" id="{60D6CB1D-236B-45C4-B4B7-EA43A82D235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AutoShape 32">
                  <a:extLst>
                    <a:ext uri="{FF2B5EF4-FFF2-40B4-BE49-F238E27FC236}">
                      <a16:creationId xmlns:a16="http://schemas.microsoft.com/office/drawing/2014/main" id="{CF6DA407-704B-4D80-A0B3-18694B190C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AutoShape 33">
                  <a:extLst>
                    <a:ext uri="{FF2B5EF4-FFF2-40B4-BE49-F238E27FC236}">
                      <a16:creationId xmlns:a16="http://schemas.microsoft.com/office/drawing/2014/main" id="{43347EDC-FA94-4ED7-8CB9-E80BDB0844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AutoShape 34">
                  <a:extLst>
                    <a:ext uri="{FF2B5EF4-FFF2-40B4-BE49-F238E27FC236}">
                      <a16:creationId xmlns:a16="http://schemas.microsoft.com/office/drawing/2014/main" id="{462985B7-79B7-4651-871B-3FD87E3FBE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AutoShape 35">
                  <a:extLst>
                    <a:ext uri="{FF2B5EF4-FFF2-40B4-BE49-F238E27FC236}">
                      <a16:creationId xmlns:a16="http://schemas.microsoft.com/office/drawing/2014/main" id="{FE5F7649-853A-4DAD-9AE1-C81439D9E3B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AutoShape 36">
                  <a:extLst>
                    <a:ext uri="{FF2B5EF4-FFF2-40B4-BE49-F238E27FC236}">
                      <a16:creationId xmlns:a16="http://schemas.microsoft.com/office/drawing/2014/main" id="{589167EA-EC78-4F99-8E65-8A4B467F9CD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37">
                <a:extLst>
                  <a:ext uri="{FF2B5EF4-FFF2-40B4-BE49-F238E27FC236}">
                    <a16:creationId xmlns:a16="http://schemas.microsoft.com/office/drawing/2014/main" id="{29C3350D-FFA3-4372-9F9C-70EFE95D0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92304" y="111014967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34" name="AutoShape 38">
                  <a:extLst>
                    <a:ext uri="{FF2B5EF4-FFF2-40B4-BE49-F238E27FC236}">
                      <a16:creationId xmlns:a16="http://schemas.microsoft.com/office/drawing/2014/main" id="{DFFB061A-D3EE-403A-A1AF-2E92ED40DC5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39">
                  <a:extLst>
                    <a:ext uri="{FF2B5EF4-FFF2-40B4-BE49-F238E27FC236}">
                      <a16:creationId xmlns:a16="http://schemas.microsoft.com/office/drawing/2014/main" id="{A353A7FD-C33C-448D-B3FD-80385F9DF4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0">
                  <a:extLst>
                    <a:ext uri="{FF2B5EF4-FFF2-40B4-BE49-F238E27FC236}">
                      <a16:creationId xmlns:a16="http://schemas.microsoft.com/office/drawing/2014/main" id="{0821E30F-900D-404A-BBEB-AD4764F8CCB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1">
                  <a:extLst>
                    <a:ext uri="{FF2B5EF4-FFF2-40B4-BE49-F238E27FC236}">
                      <a16:creationId xmlns:a16="http://schemas.microsoft.com/office/drawing/2014/main" id="{57B64393-AF3C-405C-8599-5AF45605EF1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2">
                  <a:extLst>
                    <a:ext uri="{FF2B5EF4-FFF2-40B4-BE49-F238E27FC236}">
                      <a16:creationId xmlns:a16="http://schemas.microsoft.com/office/drawing/2014/main" id="{A3C3A4ED-C11B-4446-B94F-1A7530779C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43">
                  <a:extLst>
                    <a:ext uri="{FF2B5EF4-FFF2-40B4-BE49-F238E27FC236}">
                      <a16:creationId xmlns:a16="http://schemas.microsoft.com/office/drawing/2014/main" id="{A57A8A92-BE73-4D5E-8B37-44702C84CBD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1" y="113059029"/>
                  <a:ext cx="16328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2" name="Group 44">
                <a:extLst>
                  <a:ext uri="{FF2B5EF4-FFF2-40B4-BE49-F238E27FC236}">
                    <a16:creationId xmlns:a16="http://schemas.microsoft.com/office/drawing/2014/main" id="{649404C7-9535-4309-A9DE-7E787CA3E7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32560" y="111000673"/>
                <a:ext cx="932167" cy="2472888"/>
                <a:chOff x="100499589" y="113059029"/>
                <a:chExt cx="1036807" cy="2824842"/>
              </a:xfrm>
            </p:grpSpPr>
            <p:cxnSp>
              <p:nvCxnSpPr>
                <p:cNvPr id="28" name="AutoShape 45">
                  <a:extLst>
                    <a:ext uri="{FF2B5EF4-FFF2-40B4-BE49-F238E27FC236}">
                      <a16:creationId xmlns:a16="http://schemas.microsoft.com/office/drawing/2014/main" id="{0467B1B2-43D3-4BF0-B7E6-91207027FD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46">
                  <a:extLst>
                    <a:ext uri="{FF2B5EF4-FFF2-40B4-BE49-F238E27FC236}">
                      <a16:creationId xmlns:a16="http://schemas.microsoft.com/office/drawing/2014/main" id="{45D4A571-1BAA-47BB-9DB1-35922D172FB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7">
                  <a:extLst>
                    <a:ext uri="{FF2B5EF4-FFF2-40B4-BE49-F238E27FC236}">
                      <a16:creationId xmlns:a16="http://schemas.microsoft.com/office/drawing/2014/main" id="{4B074557-40C2-4302-8EFF-7CBA0783372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8">
                  <a:extLst>
                    <a:ext uri="{FF2B5EF4-FFF2-40B4-BE49-F238E27FC236}">
                      <a16:creationId xmlns:a16="http://schemas.microsoft.com/office/drawing/2014/main" id="{4EBE5205-30D3-4B16-90EC-7BA01F3B296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49">
                  <a:extLst>
                    <a:ext uri="{FF2B5EF4-FFF2-40B4-BE49-F238E27FC236}">
                      <a16:creationId xmlns:a16="http://schemas.microsoft.com/office/drawing/2014/main" id="{6B8C2349-6763-437A-8472-E3EFEE0A56F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50">
                  <a:extLst>
                    <a:ext uri="{FF2B5EF4-FFF2-40B4-BE49-F238E27FC236}">
                      <a16:creationId xmlns:a16="http://schemas.microsoft.com/office/drawing/2014/main" id="{961FD3FC-A667-44F1-88B0-06514446E28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" name="Text Box 51">
                <a:extLst>
                  <a:ext uri="{FF2B5EF4-FFF2-40B4-BE49-F238E27FC236}">
                    <a16:creationId xmlns:a16="http://schemas.microsoft.com/office/drawing/2014/main" id="{E0038E3E-11F2-4B62-9F53-C442EC046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76400" y="111963644"/>
                <a:ext cx="2384075" cy="1725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Input </a:t>
                </a:r>
                <a:b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Load Power Demand and Price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52">
                <a:extLst>
                  <a:ext uri="{FF2B5EF4-FFF2-40B4-BE49-F238E27FC236}">
                    <a16:creationId xmlns:a16="http://schemas.microsoft.com/office/drawing/2014/main" id="{DABACE69-0542-4390-B8A0-7EDBC0339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275643" y="112244264"/>
                <a:ext cx="2384075" cy="1017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ESS Controller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53">
                <a:extLst>
                  <a:ext uri="{FF2B5EF4-FFF2-40B4-BE49-F238E27FC236}">
                    <a16:creationId xmlns:a16="http://schemas.microsoft.com/office/drawing/2014/main" id="{E03872E1-AFFA-4D1C-B528-91006D8B0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68312" y="112055903"/>
                <a:ext cx="2484842" cy="1622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ESS State of Charge</a:t>
                </a:r>
                <a:b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Calculations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 Box 54">
                <a:extLst>
                  <a:ext uri="{FF2B5EF4-FFF2-40B4-BE49-F238E27FC236}">
                    <a16:creationId xmlns:a16="http://schemas.microsoft.com/office/drawing/2014/main" id="{CEEA706F-1FE0-4817-8BA3-B8E8787CB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63495" y="112281709"/>
                <a:ext cx="2384075" cy="970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Grid Energy</a:t>
                </a:r>
                <a:b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Calculation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Text Box 55">
                <a:extLst>
                  <a:ext uri="{FF2B5EF4-FFF2-40B4-BE49-F238E27FC236}">
                    <a16:creationId xmlns:a16="http://schemas.microsoft.com/office/drawing/2014/main" id="{FB38CDF1-44EF-49BE-8249-498CB54E7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435360" y="112256784"/>
                <a:ext cx="2384075" cy="102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Print Results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9" name="AutoShape 56">
              <a:extLst>
                <a:ext uri="{FF2B5EF4-FFF2-40B4-BE49-F238E27FC236}">
                  <a16:creationId xmlns:a16="http://schemas.microsoft.com/office/drawing/2014/main" id="{813D15F5-7C8C-4C02-9851-D41D4AA101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673638" y="113453839"/>
              <a:ext cx="1" cy="53226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57">
              <a:extLst>
                <a:ext uri="{FF2B5EF4-FFF2-40B4-BE49-F238E27FC236}">
                  <a16:creationId xmlns:a16="http://schemas.microsoft.com/office/drawing/2014/main" id="{46C3C536-6557-4ACF-B58F-4F480DEB43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2867159" y="113972454"/>
              <a:ext cx="6806480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8">
              <a:extLst>
                <a:ext uri="{FF2B5EF4-FFF2-40B4-BE49-F238E27FC236}">
                  <a16:creationId xmlns:a16="http://schemas.microsoft.com/office/drawing/2014/main" id="{56C867F7-F239-4048-9DB3-8BD879562E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822880" y="113466016"/>
              <a:ext cx="0" cy="51201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EA497109-D1BF-49F6-8985-9B59EDA353D6}"/>
              </a:ext>
            </a:extLst>
          </p:cNvPr>
          <p:cNvSpPr/>
          <p:nvPr/>
        </p:nvSpPr>
        <p:spPr>
          <a:xfrm>
            <a:off x="1660852" y="3672857"/>
            <a:ext cx="1694405" cy="1413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26" name="Picture 2" descr="https://lh5.googleusercontent.com/3xE96QmoSdygWaMr5OK1zPki7EbyscnHfV0q4vIvDYuQ0rWTjf7PDltYC9Qi2cyepOWmTMlXOm9HYCG6k3D_YkFon_C5mnO2a5vpq85GpSNxddII8gM2raX5FM0NiRe_0U1niPKCyA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25" y="1568069"/>
            <a:ext cx="4602985" cy="18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211" y="1335344"/>
            <a:ext cx="1657287" cy="2374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361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6"/>
          <p:cNvSpPr txBox="1">
            <a:spLocks noGrp="1"/>
          </p:cNvSpPr>
          <p:nvPr>
            <p:ph type="title"/>
          </p:nvPr>
        </p:nvSpPr>
        <p:spPr>
          <a:xfrm>
            <a:off x="632712" y="168096"/>
            <a:ext cx="5557074" cy="67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Algorithm three : Artificial Neural Network 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59" name="Google Shape;659;p46"/>
          <p:cNvSpPr txBox="1">
            <a:spLocks noGrp="1"/>
          </p:cNvSpPr>
          <p:nvPr>
            <p:ph type="body" idx="1"/>
          </p:nvPr>
        </p:nvSpPr>
        <p:spPr>
          <a:xfrm>
            <a:off x="261346" y="957827"/>
            <a:ext cx="6399374" cy="249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46" indent="0">
              <a:buClr>
                <a:srgbClr val="000000"/>
              </a:buClr>
              <a:buNone/>
            </a:pP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Predicts likely mode of operation from five inputs</a:t>
            </a:r>
          </a:p>
          <a:p>
            <a:pPr>
              <a:buClr>
                <a:srgbClr val="000000"/>
              </a:buClr>
            </a:pP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Neural Network has three layers</a:t>
            </a:r>
          </a:p>
          <a:p>
            <a:pPr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Trained using Reinforcement Learning</a:t>
            </a:r>
          </a:p>
          <a:p>
            <a:pPr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Works for data (electricity price and energy demand) it was not trained for too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CC1B-F24F-4079-BEBB-6916F9CA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A5152-E0BA-4D3E-B394-0B67DCDE7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7446DD-97F8-4B6D-828B-BAD2288CF185}"/>
              </a:ext>
            </a:extLst>
          </p:cNvPr>
          <p:cNvGrpSpPr>
            <a:grpSpLocks/>
          </p:cNvGrpSpPr>
          <p:nvPr/>
        </p:nvGrpSpPr>
        <p:grpSpPr bwMode="auto">
          <a:xfrm>
            <a:off x="1611839" y="3790673"/>
            <a:ext cx="4220227" cy="1111418"/>
            <a:chOff x="78548073" y="110811672"/>
            <a:chExt cx="19216654" cy="317442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ADF2DF-50BB-43E2-9EE7-1320DE299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48073" y="110811672"/>
              <a:ext cx="19216654" cy="2877290"/>
              <a:chOff x="78548073" y="110811672"/>
              <a:chExt cx="19216654" cy="2877290"/>
            </a:xfrm>
          </p:grpSpPr>
          <p:pic>
            <p:nvPicPr>
              <p:cNvPr id="11" name="Picture 4" descr="bfb">
                <a:extLst>
                  <a:ext uri="{FF2B5EF4-FFF2-40B4-BE49-F238E27FC236}">
                    <a16:creationId xmlns:a16="http://schemas.microsoft.com/office/drawing/2014/main" id="{1A7D1385-FF57-4773-A224-0E3D62D2E3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79537797" y="110854556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5" descr="bfb">
                <a:extLst>
                  <a:ext uri="{FF2B5EF4-FFF2-40B4-BE49-F238E27FC236}">
                    <a16:creationId xmlns:a16="http://schemas.microsoft.com/office/drawing/2014/main" id="{343E60C0-2637-4273-A3D5-1157389AF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83271457" y="110843438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6" descr="bfb">
                <a:extLst>
                  <a:ext uri="{FF2B5EF4-FFF2-40B4-BE49-F238E27FC236}">
                    <a16:creationId xmlns:a16="http://schemas.microsoft.com/office/drawing/2014/main" id="{FDEA6D28-8EE0-4E46-AD2F-DF41B59C1E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86987562" y="110835497"/>
                <a:ext cx="2442391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7" descr="bfb">
                <a:extLst>
                  <a:ext uri="{FF2B5EF4-FFF2-40B4-BE49-F238E27FC236}">
                    <a16:creationId xmlns:a16="http://schemas.microsoft.com/office/drawing/2014/main" id="{1ECE5662-EA6E-4F62-9156-0551AF839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90696057" y="110825967"/>
                <a:ext cx="2442391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8" descr="bfb">
                <a:extLst>
                  <a:ext uri="{FF2B5EF4-FFF2-40B4-BE49-F238E27FC236}">
                    <a16:creationId xmlns:a16="http://schemas.microsoft.com/office/drawing/2014/main" id="{371F4EB4-8DBF-4C57-B03D-A4A9B7E4AF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739" b="28802"/>
              <a:stretch>
                <a:fillRect/>
              </a:stretch>
            </p:blipFill>
            <p:spPr bwMode="auto">
              <a:xfrm>
                <a:off x="94390168" y="110811672"/>
                <a:ext cx="2442392" cy="28019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A6321B9F-32C3-414A-AA0B-53D2C8FBA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548073" y="111014967"/>
                <a:ext cx="1013612" cy="2472888"/>
                <a:chOff x="100499589" y="113059029"/>
                <a:chExt cx="1036807" cy="2824842"/>
              </a:xfrm>
            </p:grpSpPr>
            <p:cxnSp>
              <p:nvCxnSpPr>
                <p:cNvPr id="57" name="AutoShape 10">
                  <a:extLst>
                    <a:ext uri="{FF2B5EF4-FFF2-40B4-BE49-F238E27FC236}">
                      <a16:creationId xmlns:a16="http://schemas.microsoft.com/office/drawing/2014/main" id="{1284059C-C9AE-46B6-AC29-F0806B38E8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AutoShape 11">
                  <a:extLst>
                    <a:ext uri="{FF2B5EF4-FFF2-40B4-BE49-F238E27FC236}">
                      <a16:creationId xmlns:a16="http://schemas.microsoft.com/office/drawing/2014/main" id="{A323350D-2440-400E-BD71-BDCF93AD49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AutoShape 12">
                  <a:extLst>
                    <a:ext uri="{FF2B5EF4-FFF2-40B4-BE49-F238E27FC236}">
                      <a16:creationId xmlns:a16="http://schemas.microsoft.com/office/drawing/2014/main" id="{A67C7CA0-D367-4904-94DC-43BDFFE44A2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3">
                  <a:extLst>
                    <a:ext uri="{FF2B5EF4-FFF2-40B4-BE49-F238E27FC236}">
                      <a16:creationId xmlns:a16="http://schemas.microsoft.com/office/drawing/2014/main" id="{AD169B7F-E793-4D67-9BD7-64AA86D7C36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AutoShape 14">
                  <a:extLst>
                    <a:ext uri="{FF2B5EF4-FFF2-40B4-BE49-F238E27FC236}">
                      <a16:creationId xmlns:a16="http://schemas.microsoft.com/office/drawing/2014/main" id="{1A4FD21F-7F0B-4CDB-9BC2-2D9755F3962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AutoShape 15">
                  <a:extLst>
                    <a:ext uri="{FF2B5EF4-FFF2-40B4-BE49-F238E27FC236}">
                      <a16:creationId xmlns:a16="http://schemas.microsoft.com/office/drawing/2014/main" id="{7EA8B380-10DE-4EDE-BD9A-C59BD93E9CF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2040A72-FF06-4184-962C-712D8C4A89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964225" y="111000673"/>
                <a:ext cx="1307232" cy="2472888"/>
                <a:chOff x="100499589" y="113059029"/>
                <a:chExt cx="1036807" cy="2824842"/>
              </a:xfrm>
            </p:grpSpPr>
            <p:cxnSp>
              <p:nvCxnSpPr>
                <p:cNvPr id="51" name="AutoShape 17">
                  <a:extLst>
                    <a:ext uri="{FF2B5EF4-FFF2-40B4-BE49-F238E27FC236}">
                      <a16:creationId xmlns:a16="http://schemas.microsoft.com/office/drawing/2014/main" id="{AE8BC88F-328A-41F1-BEBC-6BA4F6EA320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AutoShape 18">
                  <a:extLst>
                    <a:ext uri="{FF2B5EF4-FFF2-40B4-BE49-F238E27FC236}">
                      <a16:creationId xmlns:a16="http://schemas.microsoft.com/office/drawing/2014/main" id="{37F0A04B-7E89-4546-820A-CF90F133A82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AutoShape 19">
                  <a:extLst>
                    <a:ext uri="{FF2B5EF4-FFF2-40B4-BE49-F238E27FC236}">
                      <a16:creationId xmlns:a16="http://schemas.microsoft.com/office/drawing/2014/main" id="{4527CD40-9B8B-4DAC-9C2F-B2FFF23323C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AutoShape 20">
                  <a:extLst>
                    <a:ext uri="{FF2B5EF4-FFF2-40B4-BE49-F238E27FC236}">
                      <a16:creationId xmlns:a16="http://schemas.microsoft.com/office/drawing/2014/main" id="{FD9B7E7A-042B-4D34-BB8E-ADA9B62FAC3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AutoShape 21">
                  <a:extLst>
                    <a:ext uri="{FF2B5EF4-FFF2-40B4-BE49-F238E27FC236}">
                      <a16:creationId xmlns:a16="http://schemas.microsoft.com/office/drawing/2014/main" id="{00B03266-DECC-4282-A93F-377CAAC47B6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AutoShape 22">
                  <a:extLst>
                    <a:ext uri="{FF2B5EF4-FFF2-40B4-BE49-F238E27FC236}">
                      <a16:creationId xmlns:a16="http://schemas.microsoft.com/office/drawing/2014/main" id="{5EC59AED-A5E6-49CD-94B7-D7339C3D2ED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" name="Group 23">
                <a:extLst>
                  <a:ext uri="{FF2B5EF4-FFF2-40B4-BE49-F238E27FC236}">
                    <a16:creationId xmlns:a16="http://schemas.microsoft.com/office/drawing/2014/main" id="{67C238CD-13D3-4BE3-BF79-2C8CE7184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13849" y="111014967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45" name="AutoShape 24">
                  <a:extLst>
                    <a:ext uri="{FF2B5EF4-FFF2-40B4-BE49-F238E27FC236}">
                      <a16:creationId xmlns:a16="http://schemas.microsoft.com/office/drawing/2014/main" id="{EDA299C9-C3AD-4217-B933-CAE13700FBD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AutoShape 25">
                  <a:extLst>
                    <a:ext uri="{FF2B5EF4-FFF2-40B4-BE49-F238E27FC236}">
                      <a16:creationId xmlns:a16="http://schemas.microsoft.com/office/drawing/2014/main" id="{83E22722-9636-490E-99CE-267A999711B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26">
                  <a:extLst>
                    <a:ext uri="{FF2B5EF4-FFF2-40B4-BE49-F238E27FC236}">
                      <a16:creationId xmlns:a16="http://schemas.microsoft.com/office/drawing/2014/main" id="{88FBEF6D-49C6-42D1-B8D5-C6E2336C4BC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AutoShape 27">
                  <a:extLst>
                    <a:ext uri="{FF2B5EF4-FFF2-40B4-BE49-F238E27FC236}">
                      <a16:creationId xmlns:a16="http://schemas.microsoft.com/office/drawing/2014/main" id="{A3E00CAB-9E7B-4FE3-B2C2-92712C54070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AutoShape 28">
                  <a:extLst>
                    <a:ext uri="{FF2B5EF4-FFF2-40B4-BE49-F238E27FC236}">
                      <a16:creationId xmlns:a16="http://schemas.microsoft.com/office/drawing/2014/main" id="{6054D92F-4779-414C-AC66-B3CC1225D70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29">
                  <a:extLst>
                    <a:ext uri="{FF2B5EF4-FFF2-40B4-BE49-F238E27FC236}">
                      <a16:creationId xmlns:a16="http://schemas.microsoft.com/office/drawing/2014/main" id="{3FEEA4F6-691B-44E5-8123-139954AE858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0FCDFCF8-FC72-440E-8996-C349276C18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388824" y="110986378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39" name="AutoShape 31">
                  <a:extLst>
                    <a:ext uri="{FF2B5EF4-FFF2-40B4-BE49-F238E27FC236}">
                      <a16:creationId xmlns:a16="http://schemas.microsoft.com/office/drawing/2014/main" id="{87360159-3EE0-484C-9755-00828D6AD09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AutoShape 32">
                  <a:extLst>
                    <a:ext uri="{FF2B5EF4-FFF2-40B4-BE49-F238E27FC236}">
                      <a16:creationId xmlns:a16="http://schemas.microsoft.com/office/drawing/2014/main" id="{9A8603A7-F608-4C32-BD44-648DA48F90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AutoShape 33">
                  <a:extLst>
                    <a:ext uri="{FF2B5EF4-FFF2-40B4-BE49-F238E27FC236}">
                      <a16:creationId xmlns:a16="http://schemas.microsoft.com/office/drawing/2014/main" id="{D669D0F6-36A2-4BD0-914C-E98ACACA717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AutoShape 34">
                  <a:extLst>
                    <a:ext uri="{FF2B5EF4-FFF2-40B4-BE49-F238E27FC236}">
                      <a16:creationId xmlns:a16="http://schemas.microsoft.com/office/drawing/2014/main" id="{03A11952-07A0-48B4-8D7F-3E48B9F369E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AutoShape 35">
                  <a:extLst>
                    <a:ext uri="{FF2B5EF4-FFF2-40B4-BE49-F238E27FC236}">
                      <a16:creationId xmlns:a16="http://schemas.microsoft.com/office/drawing/2014/main" id="{3313437A-DD46-46FA-AAB8-807BE9E7811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AutoShape 36">
                  <a:extLst>
                    <a:ext uri="{FF2B5EF4-FFF2-40B4-BE49-F238E27FC236}">
                      <a16:creationId xmlns:a16="http://schemas.microsoft.com/office/drawing/2014/main" id="{261D7BC4-1597-4A06-ACD7-E7166AC38B2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0" name="Group 37">
                <a:extLst>
                  <a:ext uri="{FF2B5EF4-FFF2-40B4-BE49-F238E27FC236}">
                    <a16:creationId xmlns:a16="http://schemas.microsoft.com/office/drawing/2014/main" id="{F9E67B73-A939-4D5B-AD28-863A42D8E0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092304" y="111014967"/>
                <a:ext cx="1307233" cy="2472888"/>
                <a:chOff x="100499589" y="113059029"/>
                <a:chExt cx="1036807" cy="2824842"/>
              </a:xfrm>
            </p:grpSpPr>
            <p:cxnSp>
              <p:nvCxnSpPr>
                <p:cNvPr id="33" name="AutoShape 38">
                  <a:extLst>
                    <a:ext uri="{FF2B5EF4-FFF2-40B4-BE49-F238E27FC236}">
                      <a16:creationId xmlns:a16="http://schemas.microsoft.com/office/drawing/2014/main" id="{095E7E6B-2D2C-490D-9F21-F7978F1130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39">
                  <a:extLst>
                    <a:ext uri="{FF2B5EF4-FFF2-40B4-BE49-F238E27FC236}">
                      <a16:creationId xmlns:a16="http://schemas.microsoft.com/office/drawing/2014/main" id="{B6E338EC-52FF-4BCD-8F3F-574386734A6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40">
                  <a:extLst>
                    <a:ext uri="{FF2B5EF4-FFF2-40B4-BE49-F238E27FC236}">
                      <a16:creationId xmlns:a16="http://schemas.microsoft.com/office/drawing/2014/main" id="{C068B250-C674-4ECC-B5C5-8B1F4827592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1">
                  <a:extLst>
                    <a:ext uri="{FF2B5EF4-FFF2-40B4-BE49-F238E27FC236}">
                      <a16:creationId xmlns:a16="http://schemas.microsoft.com/office/drawing/2014/main" id="{A8B4E7A9-A8CF-42F4-8D2B-1D85D069D8E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2">
                  <a:extLst>
                    <a:ext uri="{FF2B5EF4-FFF2-40B4-BE49-F238E27FC236}">
                      <a16:creationId xmlns:a16="http://schemas.microsoft.com/office/drawing/2014/main" id="{80516012-7DD9-4AF3-A80C-BABF03F2914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3">
                  <a:extLst>
                    <a:ext uri="{FF2B5EF4-FFF2-40B4-BE49-F238E27FC236}">
                      <a16:creationId xmlns:a16="http://schemas.microsoft.com/office/drawing/2014/main" id="{66C0AB8D-450E-4CD9-A864-5953ACA4213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1" y="113059029"/>
                  <a:ext cx="16328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44">
                <a:extLst>
                  <a:ext uri="{FF2B5EF4-FFF2-40B4-BE49-F238E27FC236}">
                    <a16:creationId xmlns:a16="http://schemas.microsoft.com/office/drawing/2014/main" id="{5D65C2E6-0D27-4253-BD72-52025F967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32560" y="111000673"/>
                <a:ext cx="932167" cy="2472888"/>
                <a:chOff x="100499589" y="113059029"/>
                <a:chExt cx="1036807" cy="2824842"/>
              </a:xfrm>
            </p:grpSpPr>
            <p:cxnSp>
              <p:nvCxnSpPr>
                <p:cNvPr id="27" name="AutoShape 45">
                  <a:extLst>
                    <a:ext uri="{FF2B5EF4-FFF2-40B4-BE49-F238E27FC236}">
                      <a16:creationId xmlns:a16="http://schemas.microsoft.com/office/drawing/2014/main" id="{70A040C7-2A2D-40E9-BBD2-D228467B358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0590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46">
                  <a:extLst>
                    <a:ext uri="{FF2B5EF4-FFF2-40B4-BE49-F238E27FC236}">
                      <a16:creationId xmlns:a16="http://schemas.microsoft.com/office/drawing/2014/main" id="{1E7EA2FF-1D2D-4ECE-8C38-0860E73F445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02357" y="113516229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47">
                  <a:extLst>
                    <a:ext uri="{FF2B5EF4-FFF2-40B4-BE49-F238E27FC236}">
                      <a16:creationId xmlns:a16="http://schemas.microsoft.com/office/drawing/2014/main" id="{03F81531-CC4F-4D1D-B2D7-F29263BBB9E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4463286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8">
                  <a:extLst>
                    <a:ext uri="{FF2B5EF4-FFF2-40B4-BE49-F238E27FC236}">
                      <a16:creationId xmlns:a16="http://schemas.microsoft.com/office/drawing/2014/main" id="{F9824340-2532-452E-8543-80B30F4BD44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99589" y="115165413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9">
                  <a:extLst>
                    <a:ext uri="{FF2B5EF4-FFF2-40B4-BE49-F238E27FC236}">
                      <a16:creationId xmlns:a16="http://schemas.microsoft.com/office/drawing/2014/main" id="{AF37FC0F-6A30-4ADA-921A-9C754376E97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524024" y="115867542"/>
                  <a:ext cx="101237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50">
                  <a:extLst>
                    <a:ext uri="{FF2B5EF4-FFF2-40B4-BE49-F238E27FC236}">
                      <a16:creationId xmlns:a16="http://schemas.microsoft.com/office/drawing/2014/main" id="{A9D344B4-80DF-4810-A8AD-AF8E1AA657B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00926900" y="113059029"/>
                  <a:ext cx="16329" cy="282484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2" name="Text Box 51">
                <a:extLst>
                  <a:ext uri="{FF2B5EF4-FFF2-40B4-BE49-F238E27FC236}">
                    <a16:creationId xmlns:a16="http://schemas.microsoft.com/office/drawing/2014/main" id="{47A32EEC-6A0D-4DCB-AD1A-4A7FF7666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76400" y="111963644"/>
                <a:ext cx="2384075" cy="1725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Input </a:t>
                </a:r>
                <a:b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Load Power Demand and Price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52">
                <a:extLst>
                  <a:ext uri="{FF2B5EF4-FFF2-40B4-BE49-F238E27FC236}">
                    <a16:creationId xmlns:a16="http://schemas.microsoft.com/office/drawing/2014/main" id="{4784D606-BD9E-4406-BC59-AF56131E43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275643" y="112244264"/>
                <a:ext cx="2384075" cy="1017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ESS Controller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53">
                <a:extLst>
                  <a:ext uri="{FF2B5EF4-FFF2-40B4-BE49-F238E27FC236}">
                    <a16:creationId xmlns:a16="http://schemas.microsoft.com/office/drawing/2014/main" id="{3B0E59DF-76D6-487F-BEA1-89A1CFCA5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68312" y="112055903"/>
                <a:ext cx="2484842" cy="1622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ESS State of Charge</a:t>
                </a:r>
                <a:b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Calculations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54">
                <a:extLst>
                  <a:ext uri="{FF2B5EF4-FFF2-40B4-BE49-F238E27FC236}">
                    <a16:creationId xmlns:a16="http://schemas.microsoft.com/office/drawing/2014/main" id="{1764971A-8550-4308-86D2-714AE24C6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63495" y="112281709"/>
                <a:ext cx="2384075" cy="970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Grid Energy</a:t>
                </a:r>
                <a:b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</a:b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Calculation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 Box 55">
                <a:extLst>
                  <a:ext uri="{FF2B5EF4-FFF2-40B4-BE49-F238E27FC236}">
                    <a16:creationId xmlns:a16="http://schemas.microsoft.com/office/drawing/2014/main" id="{AB8FC653-D669-4CD1-8C1F-B277EDB69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435360" y="112256784"/>
                <a:ext cx="2384075" cy="102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B9BD5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NZ" altLang="en-US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Print Results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8" name="AutoShape 56">
              <a:extLst>
                <a:ext uri="{FF2B5EF4-FFF2-40B4-BE49-F238E27FC236}">
                  <a16:creationId xmlns:a16="http://schemas.microsoft.com/office/drawing/2014/main" id="{9F97C008-6E78-4C77-BEDF-14B4E7C298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673638" y="113453839"/>
              <a:ext cx="1" cy="53226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57">
              <a:extLst>
                <a:ext uri="{FF2B5EF4-FFF2-40B4-BE49-F238E27FC236}">
                  <a16:creationId xmlns:a16="http://schemas.microsoft.com/office/drawing/2014/main" id="{D64C8325-18BE-434D-9EDF-FA85C290D5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2867159" y="113972454"/>
              <a:ext cx="6806480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58">
              <a:extLst>
                <a:ext uri="{FF2B5EF4-FFF2-40B4-BE49-F238E27FC236}">
                  <a16:creationId xmlns:a16="http://schemas.microsoft.com/office/drawing/2014/main" id="{428D71A0-E4D6-4BE1-A8EC-90AAE17E95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822880" y="113466016"/>
              <a:ext cx="0" cy="51201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CD2135A-EF75-40CC-B1C6-9886E6D1D9EE}"/>
              </a:ext>
            </a:extLst>
          </p:cNvPr>
          <p:cNvSpPr/>
          <p:nvPr/>
        </p:nvSpPr>
        <p:spPr>
          <a:xfrm>
            <a:off x="1660852" y="3660315"/>
            <a:ext cx="1653651" cy="1398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7"/>
          <p:cNvSpPr txBox="1">
            <a:spLocks noGrp="1"/>
          </p:cNvSpPr>
          <p:nvPr>
            <p:ph type="title"/>
          </p:nvPr>
        </p:nvSpPr>
        <p:spPr>
          <a:xfrm>
            <a:off x="1882780" y="2357675"/>
            <a:ext cx="3092440" cy="428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Results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1F867-3ED7-4B61-B76D-B0402A710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0380D-8044-4EDE-84A1-2EFB8E9139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24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8"/>
          <p:cNvSpPr txBox="1">
            <a:spLocks noGrp="1"/>
          </p:cNvSpPr>
          <p:nvPr>
            <p:ph type="title"/>
          </p:nvPr>
        </p:nvSpPr>
        <p:spPr>
          <a:xfrm>
            <a:off x="322974" y="254964"/>
            <a:ext cx="6212052" cy="40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Comparison of Algorithms</a:t>
            </a:r>
            <a:endParaRPr dirty="0"/>
          </a:p>
        </p:txBody>
      </p:sp>
      <p:pic>
        <p:nvPicPr>
          <p:cNvPr id="674" name="Google Shape;6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50" y="1115216"/>
            <a:ext cx="6500359" cy="298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1ED2A-6F6C-4095-ADBB-2E5BFB922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4736C-5E1F-45BA-BA8D-6621CFC41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25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29C29-7401-43DB-8817-36E797FB15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5" name="Google Shape;675;p48">
            <a:extLst>
              <a:ext uri="{FF2B5EF4-FFF2-40B4-BE49-F238E27FC236}">
                <a16:creationId xmlns:a16="http://schemas.microsoft.com/office/drawing/2014/main" id="{14CCEEA5-9662-4BED-8E7B-B65693846E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71" y="1493520"/>
            <a:ext cx="6666939" cy="2325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72;p48">
            <a:extLst>
              <a:ext uri="{FF2B5EF4-FFF2-40B4-BE49-F238E27FC236}">
                <a16:creationId xmlns:a16="http://schemas.microsoft.com/office/drawing/2014/main" id="{D93643D1-CA04-4F7C-9108-0D8C0ADF0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974" y="270204"/>
            <a:ext cx="6212052" cy="40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Comparison of Algorithms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0FCD8-8190-4E0C-A7FC-6D399E282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2AEC7F-9E46-45F9-BC84-7461F2DC1B2A}"/>
              </a:ext>
            </a:extLst>
          </p:cNvPr>
          <p:cNvSpPr/>
          <p:nvPr/>
        </p:nvSpPr>
        <p:spPr>
          <a:xfrm rot="5400000">
            <a:off x="6183926" y="3304709"/>
            <a:ext cx="494496" cy="799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8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540631" y="465087"/>
            <a:ext cx="5786750" cy="411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Conclusions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81" name="Google Shape;681;p49"/>
          <p:cNvSpPr txBox="1">
            <a:spLocks noGrp="1"/>
          </p:cNvSpPr>
          <p:nvPr>
            <p:ph type="body" idx="1"/>
          </p:nvPr>
        </p:nvSpPr>
        <p:spPr>
          <a:xfrm>
            <a:off x="81280" y="1508425"/>
            <a:ext cx="6668529" cy="248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Built a simulation environment with industry standard IEC-61499 Function Blocks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/>
              <a:t>Research different algorithms for minimising the cost of electric vehicle charging.</a:t>
            </a:r>
            <a:br>
              <a:rPr lang="en-GB" dirty="0"/>
            </a:br>
            <a:endParaRPr dirty="0"/>
          </a:p>
          <a:p>
            <a:r>
              <a:rPr lang="en-GB" dirty="0"/>
              <a:t>Testing of algorithms proved the Artificial Neural Network to be best for real time.</a:t>
            </a:r>
            <a:br>
              <a:rPr lang="en-GB" dirty="0"/>
            </a:br>
            <a:endParaRPr dirty="0"/>
          </a:p>
          <a:p>
            <a:r>
              <a:rPr lang="en-GB" dirty="0"/>
              <a:t>Future work could involve our system being able to load Electricity price from online.</a:t>
            </a:r>
          </a:p>
          <a:p>
            <a:endParaRPr lang="en-GB" dirty="0"/>
          </a:p>
          <a:p>
            <a:r>
              <a:rPr lang="en-GB" dirty="0"/>
              <a:t>Future work to estimate the ‘break-even’ time after initial capital costs for installation.</a:t>
            </a:r>
          </a:p>
          <a:p>
            <a:endParaRPr lang="en-GB" dirty="0"/>
          </a:p>
          <a:p>
            <a:r>
              <a:rPr lang="en-GB" dirty="0"/>
              <a:t>Improve on each individual algorithm.</a:t>
            </a:r>
          </a:p>
          <a:p>
            <a:pPr marL="146046" indent="0">
              <a:buNone/>
            </a:pPr>
            <a:br>
              <a:rPr lang="en-GB" dirty="0"/>
            </a:b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9FDCB-7FA4-450A-A076-93E26BBC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E1D8E-6334-42C1-93ED-982ED12C2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27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0"/>
          <p:cNvSpPr txBox="1">
            <a:spLocks noGrp="1"/>
          </p:cNvSpPr>
          <p:nvPr>
            <p:ph type="title"/>
          </p:nvPr>
        </p:nvSpPr>
        <p:spPr>
          <a:xfrm>
            <a:off x="509234" y="363555"/>
            <a:ext cx="5839532" cy="464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Acknowledgements </a:t>
            </a:r>
            <a:endParaRPr/>
          </a:p>
        </p:txBody>
      </p:sp>
      <p:sp>
        <p:nvSpPr>
          <p:cNvPr id="688" name="Google Shape;688;p50"/>
          <p:cNvSpPr txBox="1">
            <a:spLocks noGrp="1"/>
          </p:cNvSpPr>
          <p:nvPr>
            <p:ph type="body" idx="1"/>
          </p:nvPr>
        </p:nvSpPr>
        <p:spPr>
          <a:xfrm>
            <a:off x="663721" y="1300950"/>
            <a:ext cx="3611099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Dr </a:t>
            </a:r>
            <a:r>
              <a:rPr lang="en-GB" dirty="0" err="1"/>
              <a:t>Partha</a:t>
            </a:r>
            <a:r>
              <a:rPr lang="en-GB" dirty="0"/>
              <a:t> </a:t>
            </a:r>
            <a:r>
              <a:rPr lang="en-GB" dirty="0" err="1"/>
              <a:t>Roop</a:t>
            </a:r>
            <a:r>
              <a:rPr lang="en-GB" dirty="0"/>
              <a:t> 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Dr </a:t>
            </a:r>
            <a:r>
              <a:rPr lang="en-GB" dirty="0" err="1"/>
              <a:t>Abhisek</a:t>
            </a:r>
            <a:r>
              <a:rPr lang="en-GB" dirty="0"/>
              <a:t> </a:t>
            </a:r>
            <a:r>
              <a:rPr lang="en-GB" dirty="0" err="1"/>
              <a:t>Ukil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Mr Hammond Pearce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GB" dirty="0"/>
              <a:t>Mr Kalpesh Chaudhari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GB" dirty="0"/>
              <a:t>Mr </a:t>
            </a:r>
            <a:r>
              <a:rPr lang="en-GB" dirty="0" err="1"/>
              <a:t>Keyan</a:t>
            </a:r>
            <a:r>
              <a:rPr lang="en-GB" dirty="0"/>
              <a:t> </a:t>
            </a:r>
            <a:r>
              <a:rPr lang="en-GB" dirty="0" err="1"/>
              <a:t>Monadjem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B5E71-B3FA-4BF1-A7B9-B1E9A79E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0A2510-F225-4D54-B4FB-4A9BD6A40C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28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21-84EF-4CC1-A710-F11C0684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51" y="2356264"/>
            <a:ext cx="3411269" cy="430972"/>
          </a:xfrm>
        </p:spPr>
        <p:txBody>
          <a:bodyPr>
            <a:normAutofit fontScale="90000"/>
          </a:bodyPr>
          <a:lstStyle/>
          <a:p>
            <a:r>
              <a:rPr lang="en-NZ" dirty="0"/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4FEEC-2040-4FFE-93BB-911664BBE7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29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8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732817" y="192654"/>
            <a:ext cx="5605468" cy="67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Representation of EV Charging Station</a:t>
            </a:r>
            <a:endParaRPr dirty="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25" y="1777687"/>
            <a:ext cx="6413349" cy="266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070B0-95BB-4640-A393-8F912B13F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65185-0377-4A4E-88C1-E5EAE8E94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>
            <a:spLocks noGrp="1"/>
          </p:cNvSpPr>
          <p:nvPr>
            <p:ph type="title"/>
          </p:nvPr>
        </p:nvSpPr>
        <p:spPr>
          <a:xfrm>
            <a:off x="429050" y="279178"/>
            <a:ext cx="5999900" cy="47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Modelling the Energy Demand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DD0428-1B1A-4C3B-99BE-3C298D25C1B9}"/>
              </a:ext>
            </a:extLst>
          </p:cNvPr>
          <p:cNvGrpSpPr/>
          <p:nvPr/>
        </p:nvGrpSpPr>
        <p:grpSpPr>
          <a:xfrm>
            <a:off x="854271" y="712409"/>
            <a:ext cx="5070938" cy="1771480"/>
            <a:chOff x="652479" y="1014504"/>
            <a:chExt cx="5685805" cy="2376117"/>
          </a:xfrm>
        </p:grpSpPr>
        <p:sp>
          <p:nvSpPr>
            <p:cNvPr id="381" name="Google Shape;381;p25"/>
            <p:cNvSpPr/>
            <p:nvPr/>
          </p:nvSpPr>
          <p:spPr>
            <a:xfrm>
              <a:off x="3076449" y="153457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458122" y="153457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3840992" y="153457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4605544" y="153457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4223861" y="153457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939241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3329065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370844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1802448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2184093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2565756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947410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710719" y="2789984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092373" y="281425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474028" y="2814243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396" name="Google Shape;39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82826" y="1534574"/>
              <a:ext cx="242136" cy="525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26966" y="1534573"/>
              <a:ext cx="262787" cy="564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08404" y="2789984"/>
              <a:ext cx="242136" cy="531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6089" y="2814253"/>
              <a:ext cx="262787" cy="564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6113" y="2809151"/>
              <a:ext cx="242136" cy="525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5"/>
            <p:cNvSpPr txBox="1"/>
            <p:nvPr/>
          </p:nvSpPr>
          <p:spPr>
            <a:xfrm>
              <a:off x="2311111" y="1014504"/>
              <a:ext cx="3059763" cy="621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GB" sz="1400" dirty="0"/>
                <a:t>5 Fast Charging station</a:t>
              </a:r>
              <a:endParaRPr sz="1400" dirty="0"/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675157" y="2372784"/>
              <a:ext cx="3411548" cy="621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GB" sz="1400" dirty="0"/>
                <a:t>15 Normal Charging Station</a:t>
              </a:r>
              <a:endParaRPr sz="1400" dirty="0"/>
            </a:p>
          </p:txBody>
        </p:sp>
        <p:pic>
          <p:nvPicPr>
            <p:cNvPr id="403" name="Google Shape;403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2479" y="2789984"/>
              <a:ext cx="242136" cy="531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25"/>
            <p:cNvSpPr/>
            <p:nvPr/>
          </p:nvSpPr>
          <p:spPr>
            <a:xfrm>
              <a:off x="5141454" y="2802108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4807740" y="2802108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5523109" y="2802108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904763" y="2826377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286417" y="2826377"/>
              <a:ext cx="51867" cy="2666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10" name="Google Shape;41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08479" y="2826377"/>
              <a:ext cx="262787" cy="5642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E91D2A92-4B08-42B8-AE69-22E937F9B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D5370-9397-4FBB-9D8C-40AD7336D5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37" name="Google Shape;418;p26">
            <a:extLst>
              <a:ext uri="{FF2B5EF4-FFF2-40B4-BE49-F238E27FC236}">
                <a16:creationId xmlns:a16="http://schemas.microsoft.com/office/drawing/2014/main" id="{0B1718A6-9B2E-4823-9E65-B60E21E573D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244" y="2988333"/>
            <a:ext cx="2886416" cy="93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419;p26">
            <a:extLst>
              <a:ext uri="{FF2B5EF4-FFF2-40B4-BE49-F238E27FC236}">
                <a16:creationId xmlns:a16="http://schemas.microsoft.com/office/drawing/2014/main" id="{038CB7FD-664B-4D6C-A33F-FE01EC6AF21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36152" y="2976187"/>
            <a:ext cx="2886419" cy="91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20;p26">
            <a:extLst>
              <a:ext uri="{FF2B5EF4-FFF2-40B4-BE49-F238E27FC236}">
                <a16:creationId xmlns:a16="http://schemas.microsoft.com/office/drawing/2014/main" id="{54D19730-09B8-409F-964D-350D370BFD7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58083" y="4043360"/>
            <a:ext cx="2886416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22;p26">
            <a:extLst>
              <a:ext uri="{FF2B5EF4-FFF2-40B4-BE49-F238E27FC236}">
                <a16:creationId xmlns:a16="http://schemas.microsoft.com/office/drawing/2014/main" id="{252157CA-FF88-4633-B344-DCEE9B6354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429" y="3214748"/>
            <a:ext cx="273362" cy="48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23;p26">
            <a:extLst>
              <a:ext uri="{FF2B5EF4-FFF2-40B4-BE49-F238E27FC236}">
                <a16:creationId xmlns:a16="http://schemas.microsoft.com/office/drawing/2014/main" id="{F6D03798-EE59-4966-AB4B-04C9E0E8D5F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8194" y="4320220"/>
            <a:ext cx="296677" cy="516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4;p26">
            <a:extLst>
              <a:ext uri="{FF2B5EF4-FFF2-40B4-BE49-F238E27FC236}">
                <a16:creationId xmlns:a16="http://schemas.microsoft.com/office/drawing/2014/main" id="{0C1E7436-6981-4ED2-9842-CCA23EB4FC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291" y="3256270"/>
            <a:ext cx="273362" cy="48178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372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428145" y="258515"/>
            <a:ext cx="5858309" cy="47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Modelling the Energy Demand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Google Shape;460;p27"/>
              <p:cNvSpPr txBox="1"/>
              <p:nvPr/>
            </p:nvSpPr>
            <p:spPr>
              <a:xfrm>
                <a:off x="428145" y="803849"/>
                <a:ext cx="5953361" cy="1685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3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300" b="1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ar-AE" sz="1300" b="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ar-AE" sz="1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300" b="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3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sz="1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300" b="1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3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3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300" b="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ar-AE" sz="1300" b="1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sz="13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300" b="1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ar-AE" sz="13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1300" b="1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ar-AE" sz="1300" b="1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func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NZ" sz="1300" b="1" dirty="0">
                  <a:latin typeface="+mj-lt"/>
                </a:endParaRPr>
              </a:p>
              <a:p>
                <a:endParaRPr lang="ar-AE" sz="13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300" b="0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ar-AE" sz="13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ar-AE" sz="13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300" b="1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3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1300" b="0" i="1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NZ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sz="13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NZ" sz="13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ar-AE" sz="1300" dirty="0">
                  <a:solidFill>
                    <a:schemeClr val="dk2"/>
                  </a:solidFill>
                  <a:latin typeface="+mj-lt"/>
                  <a:ea typeface="Nunito"/>
                  <a:cs typeface="Nunito"/>
                  <a:sym typeface="Nunito"/>
                </a:endParaRPr>
              </a:p>
              <a:p>
                <a:endParaRPr lang="en-NZ" sz="1300" dirty="0">
                  <a:solidFill>
                    <a:schemeClr val="dk2"/>
                  </a:solidFill>
                  <a:latin typeface="Nunito" panose="020B0604020202020204" charset="0"/>
                  <a:ea typeface="Nunito"/>
                  <a:cs typeface="Nunito"/>
                  <a:sym typeface="Nunit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3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ar-AE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NZ" sz="1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NZ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Z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300" i="1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</m:sSub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𝐶𝑏</m:t>
                          </m:r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NZ" sz="13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ar-AE" sz="13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ar-AE" sz="1300" i="1">
                                  <a:latin typeface="Cambria Math" panose="02040503050406030204" pitchFamily="18" charset="0"/>
                                </a:rPr>
                                <m:t>𝑏𝑑</m:t>
                              </m:r>
                            </m:sub>
                          </m:sSub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𝐶𝑏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ar-AE" sz="1300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1300" dirty="0">
                  <a:latin typeface="+mj-lt"/>
                  <a:ea typeface="Nunito"/>
                  <a:cs typeface="Nunito"/>
                  <a:sym typeface="Nunito"/>
                </a:endParaRPr>
              </a:p>
              <a:p>
                <a:endParaRPr lang="ar-AE" sz="1300" dirty="0">
                  <a:solidFill>
                    <a:schemeClr val="dk2"/>
                  </a:solidFill>
                  <a:latin typeface="Nunito" panose="020B0604020202020204" charset="0"/>
                  <a:ea typeface="Nunito"/>
                  <a:cs typeface="Nunito"/>
                  <a:sym typeface="Nunito"/>
                </a:endParaRPr>
              </a:p>
              <a:p>
                <a:endParaRPr sz="1300" dirty="0">
                  <a:latin typeface="Nunito" panose="020B0604020202020204" charset="0"/>
                </a:endParaRPr>
              </a:p>
            </p:txBody>
          </p:sp>
        </mc:Choice>
        <mc:Fallback xmlns="">
          <p:sp>
            <p:nvSpPr>
              <p:cNvPr id="460" name="Google Shape;460;p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5" y="803849"/>
                <a:ext cx="5953361" cy="1685513"/>
              </a:xfrm>
              <a:prstGeom prst="rect">
                <a:avLst/>
              </a:prstGeom>
              <a:blipFill>
                <a:blip r:embed="rId4"/>
                <a:stretch>
                  <a:fillRect l="-10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0C894FC2-60F9-485E-B9D1-C80BA3206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25B0-5C36-48D6-9582-1B1DE20C2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16092-28EB-49E5-BF82-8D89AC5C0782}"/>
              </a:ext>
            </a:extLst>
          </p:cNvPr>
          <p:cNvSpPr txBox="1"/>
          <p:nvPr/>
        </p:nvSpPr>
        <p:spPr>
          <a:xfrm>
            <a:off x="327476" y="2537626"/>
            <a:ext cx="63469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err="1">
                <a:ea typeface="Nunito"/>
                <a:cs typeface="Nunito"/>
                <a:sym typeface="Nunito"/>
              </a:rPr>
              <a:t>D</a:t>
            </a:r>
            <a:r>
              <a:rPr lang="en-GB" sz="1300" baseline="-25000" dirty="0" err="1">
                <a:ea typeface="Nunito"/>
                <a:cs typeface="Nunito"/>
                <a:sym typeface="Nunito"/>
              </a:rPr>
              <a:t>k</a:t>
            </a:r>
            <a:r>
              <a:rPr lang="en-GB" sz="1300" dirty="0">
                <a:ea typeface="Nunito"/>
                <a:cs typeface="Nunito"/>
                <a:sym typeface="Nunito"/>
              </a:rPr>
              <a:t>: Distance car has travelled (Random Normal Distribution)</a:t>
            </a:r>
          </a:p>
          <a:p>
            <a:r>
              <a:rPr lang="en-GB" sz="1300" dirty="0" err="1">
                <a:ea typeface="Nunito"/>
                <a:cs typeface="Nunito"/>
                <a:sym typeface="Nunito"/>
              </a:rPr>
              <a:t>D</a:t>
            </a:r>
            <a:r>
              <a:rPr lang="en-GB" sz="1300" baseline="-25000" dirty="0" err="1">
                <a:ea typeface="Nunito"/>
                <a:cs typeface="Nunito"/>
                <a:sym typeface="Nunito"/>
              </a:rPr>
              <a:t>max</a:t>
            </a:r>
            <a:r>
              <a:rPr lang="en-GB" sz="1300" dirty="0">
                <a:ea typeface="Nunito"/>
                <a:cs typeface="Nunito"/>
                <a:sym typeface="Nunito"/>
              </a:rPr>
              <a:t>: Maximum distance the type of car can travel</a:t>
            </a:r>
            <a:endParaRPr lang="en-NZ" sz="1300" dirty="0"/>
          </a:p>
          <a:p>
            <a:r>
              <a:rPr lang="en-NZ" sz="1300" dirty="0" err="1"/>
              <a:t>SOC</a:t>
            </a:r>
            <a:r>
              <a:rPr lang="en-NZ" sz="1300" baseline="-25000" dirty="0" err="1"/>
              <a:t>i</a:t>
            </a:r>
            <a:r>
              <a:rPr lang="en-NZ" sz="1300" baseline="-25000" dirty="0"/>
              <a:t> </a:t>
            </a:r>
            <a:r>
              <a:rPr lang="en-NZ" sz="1300" dirty="0"/>
              <a:t>: Initial State of Charge of Car Battery</a:t>
            </a:r>
          </a:p>
          <a:p>
            <a:endParaRPr lang="en-NZ" sz="1300" dirty="0"/>
          </a:p>
          <a:p>
            <a:r>
              <a:rPr lang="en-NZ" sz="1300" dirty="0" err="1"/>
              <a:t>SOC</a:t>
            </a:r>
            <a:r>
              <a:rPr lang="en-NZ" sz="1300" baseline="-25000" dirty="0" err="1"/>
              <a:t>f</a:t>
            </a:r>
            <a:r>
              <a:rPr lang="en-NZ" sz="1300" baseline="-25000" dirty="0"/>
              <a:t> </a:t>
            </a:r>
            <a:r>
              <a:rPr lang="en-NZ" sz="1300" dirty="0"/>
              <a:t>: Initial State of Charge of Car Battery </a:t>
            </a:r>
            <a:r>
              <a:rPr lang="en-GB" sz="1300" dirty="0">
                <a:ea typeface="Nunito"/>
                <a:cs typeface="Nunito"/>
                <a:sym typeface="Nunito"/>
              </a:rPr>
              <a:t>(Random Normal Distribution)</a:t>
            </a:r>
            <a:endParaRPr lang="en-NZ" sz="1300" dirty="0"/>
          </a:p>
          <a:p>
            <a:endParaRPr lang="en-NZ" sz="1300" dirty="0"/>
          </a:p>
          <a:p>
            <a:r>
              <a:rPr lang="en-NZ" sz="1300" dirty="0" err="1"/>
              <a:t>SOC</a:t>
            </a:r>
            <a:r>
              <a:rPr lang="en-NZ" sz="1300" baseline="-25000" dirty="0" err="1"/>
              <a:t>b</a:t>
            </a:r>
            <a:r>
              <a:rPr lang="en-NZ" sz="1300" baseline="-25000" dirty="0"/>
              <a:t> </a:t>
            </a:r>
            <a:r>
              <a:rPr lang="en-NZ" sz="1300" dirty="0"/>
              <a:t>: State of Charge of Energy Storage System at any minute</a:t>
            </a:r>
          </a:p>
          <a:p>
            <a:r>
              <a:rPr lang="en-NZ" sz="1300" dirty="0" err="1"/>
              <a:t>P</a:t>
            </a:r>
            <a:r>
              <a:rPr lang="en-NZ" sz="1300" baseline="-25000" dirty="0" err="1"/>
              <a:t>bc</a:t>
            </a:r>
            <a:r>
              <a:rPr lang="en-NZ" sz="1300" baseline="-25000" dirty="0"/>
              <a:t> </a:t>
            </a:r>
            <a:r>
              <a:rPr lang="en-NZ" sz="1300" dirty="0"/>
              <a:t>: Charging Power of the Energy Storage System</a:t>
            </a:r>
          </a:p>
          <a:p>
            <a:r>
              <a:rPr lang="en-NZ" sz="1300" dirty="0" err="1"/>
              <a:t>P</a:t>
            </a:r>
            <a:r>
              <a:rPr lang="en-NZ" sz="1300" baseline="-25000" dirty="0" err="1"/>
              <a:t>bd</a:t>
            </a:r>
            <a:r>
              <a:rPr lang="en-NZ" sz="1300" baseline="-25000" dirty="0"/>
              <a:t> </a:t>
            </a:r>
            <a:r>
              <a:rPr lang="en-NZ" sz="1300" dirty="0"/>
              <a:t>: Discharging Power of the Energy Storage System</a:t>
            </a:r>
          </a:p>
          <a:p>
            <a:r>
              <a:rPr lang="en-NZ" sz="1300" dirty="0"/>
              <a:t>P1Cb</a:t>
            </a:r>
            <a:r>
              <a:rPr lang="en-NZ" sz="1300" baseline="-25000" dirty="0"/>
              <a:t> </a:t>
            </a:r>
            <a:r>
              <a:rPr lang="en-NZ" sz="1300" dirty="0"/>
              <a:t>:Power Required by Energy Storage System to charge 100% in 1 hour (i.e. 1C rate)</a:t>
            </a:r>
          </a:p>
          <a:p>
            <a:endParaRPr lang="en-NZ" sz="1300" dirty="0"/>
          </a:p>
          <a:p>
            <a:endParaRPr lang="en-NZ" sz="1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82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>
            <a:spLocks noGrp="1"/>
          </p:cNvSpPr>
          <p:nvPr>
            <p:ph type="title"/>
          </p:nvPr>
        </p:nvSpPr>
        <p:spPr>
          <a:xfrm>
            <a:off x="592664" y="224806"/>
            <a:ext cx="5672671" cy="40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Bollinger Bands </a:t>
            </a:r>
            <a:endParaRPr/>
          </a:p>
        </p:txBody>
      </p:sp>
      <p:sp>
        <p:nvSpPr>
          <p:cNvPr id="631" name="Google Shape;631;p42"/>
          <p:cNvSpPr txBox="1">
            <a:spLocks noGrp="1"/>
          </p:cNvSpPr>
          <p:nvPr>
            <p:ph type="body" idx="1"/>
          </p:nvPr>
        </p:nvSpPr>
        <p:spPr>
          <a:xfrm>
            <a:off x="879665" y="776911"/>
            <a:ext cx="5098668" cy="372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Bollinger Bands approach based on related works 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Uses Wholesale Electricity Price: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Simple Moving Average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Upper Band -&gt; Based on Half of Standard Deviation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Lower Band -&gt; Based on Half of Standard Deviation</a:t>
            </a: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sz="1400" dirty="0">
                <a:ea typeface="Nunito"/>
                <a:cs typeface="Nunito"/>
                <a:sym typeface="Nunito"/>
              </a:rPr>
              <a:t>R(k): Electricity Price</a:t>
            </a:r>
          </a:p>
          <a:p>
            <a:r>
              <a:rPr lang="en-NZ" sz="1400" dirty="0">
                <a:sym typeface="Nunito"/>
              </a:rPr>
              <a:t>n : Number of steps used in Simple Moving Average</a:t>
            </a:r>
            <a:endParaRPr lang="en-NZ" sz="1400" dirty="0"/>
          </a:p>
          <a:p>
            <a:r>
              <a:rPr lang="en-NZ" sz="1400" dirty="0"/>
              <a:t>SMA : Simple Moving Average</a:t>
            </a:r>
          </a:p>
          <a:p>
            <a:pPr marL="615934" lvl="1" indent="0">
              <a:spcBef>
                <a:spcPts val="0"/>
              </a:spcBef>
              <a:buClr>
                <a:srgbClr val="000000"/>
              </a:buClr>
              <a:buNone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DC88E-07FD-4629-8FB6-BACE0E87D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FB283-B15C-4A26-9079-C405605B65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5BC1143-68F1-408A-86E4-E54134366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710" y="2329753"/>
            <a:ext cx="3830578" cy="8633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650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B964-31EA-4B77-9E96-15B91A84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9" y="137988"/>
            <a:ext cx="5226522" cy="424198"/>
          </a:xfrm>
        </p:spPr>
        <p:txBody>
          <a:bodyPr>
            <a:normAutofit fontScale="90000"/>
          </a:bodyPr>
          <a:lstStyle/>
          <a:p>
            <a:r>
              <a:rPr lang="en-NZ" dirty="0"/>
              <a:t>Calculating the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42460-3E36-4793-BA4B-6B5A14AF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35" y="672748"/>
            <a:ext cx="3158207" cy="41705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D7F9-3A52-402E-B0B9-A1EE1BDB1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305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6"/>
          <p:cNvSpPr txBox="1">
            <a:spLocks noGrp="1"/>
          </p:cNvSpPr>
          <p:nvPr>
            <p:ph type="title"/>
          </p:nvPr>
        </p:nvSpPr>
        <p:spPr>
          <a:xfrm>
            <a:off x="632711" y="168096"/>
            <a:ext cx="5592577" cy="445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>
                <a:solidFill>
                  <a:srgbClr val="000000"/>
                </a:solidFill>
              </a:rPr>
              <a:t>Artificial Neural Network </a:t>
            </a:r>
            <a:r>
              <a:rPr lang="en-GB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9" name="Google Shape;659;p46"/>
          <p:cNvSpPr txBox="1">
            <a:spLocks noGrp="1"/>
          </p:cNvSpPr>
          <p:nvPr>
            <p:ph type="body" idx="1"/>
          </p:nvPr>
        </p:nvSpPr>
        <p:spPr>
          <a:xfrm>
            <a:off x="252635" y="996007"/>
            <a:ext cx="6497175" cy="300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Inputs: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Wholesale Electricity Price (Present minute and Future minute) 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Energy Demanded by electric vehicles at charging station (Present minute and Previous minute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State of Charge of Energy Storage System (SoC)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Predicts likely mode of operation: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On-Peak, Off-Peak, Off-Peak Charging</a:t>
            </a:r>
            <a:br>
              <a:rPr lang="en-GB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Neural Network has three layers</a:t>
            </a:r>
          </a:p>
          <a:p>
            <a:pPr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Trained using Reinforcement Learning</a:t>
            </a:r>
          </a:p>
          <a:p>
            <a:pPr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Works for data (electricity price and energy demand) it was not trained for too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CC1B-F24F-4079-BEBB-6916F9CA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A5152-E0BA-4D3E-B394-0B67DCDE7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34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709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4"/>
          <p:cNvSpPr txBox="1">
            <a:spLocks noGrp="1"/>
          </p:cNvSpPr>
          <p:nvPr>
            <p:ph type="title"/>
          </p:nvPr>
        </p:nvSpPr>
        <p:spPr>
          <a:xfrm>
            <a:off x="452501" y="273290"/>
            <a:ext cx="5952998" cy="43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Disadvantage of Bollinger bands</a:t>
            </a:r>
            <a:endParaRPr/>
          </a:p>
        </p:txBody>
      </p:sp>
      <p:pic>
        <p:nvPicPr>
          <p:cNvPr id="646" name="Google Shape;6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64" y="1273568"/>
            <a:ext cx="6270672" cy="2596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6C976-5E2F-4AD5-B93C-A15261F20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0F158-6E64-4E6D-9577-B066163F2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96C6BB-E291-48B1-B094-6E19A8080E10}"/>
              </a:ext>
            </a:extLst>
          </p:cNvPr>
          <p:cNvSpPr/>
          <p:nvPr/>
        </p:nvSpPr>
        <p:spPr>
          <a:xfrm>
            <a:off x="1078095" y="2571749"/>
            <a:ext cx="716444" cy="71508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66E339-1F48-4264-BE54-BF8D691952E0}"/>
              </a:ext>
            </a:extLst>
          </p:cNvPr>
          <p:cNvSpPr/>
          <p:nvPr/>
        </p:nvSpPr>
        <p:spPr>
          <a:xfrm>
            <a:off x="3325428" y="1753540"/>
            <a:ext cx="738571" cy="9185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8B37E-3BBC-4DC5-BB26-B553FACEC622}"/>
              </a:ext>
            </a:extLst>
          </p:cNvPr>
          <p:cNvSpPr txBox="1"/>
          <p:nvPr/>
        </p:nvSpPr>
        <p:spPr>
          <a:xfrm>
            <a:off x="1294574" y="3970260"/>
            <a:ext cx="4800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https://www.researchgate.net/figure/Wholesale-Electricity-price-for-a-typical-day-and-price-band-allocation_fig2_308804006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0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206689"/>
            <a:ext cx="5473191" cy="466550"/>
          </a:xfrm>
        </p:spPr>
        <p:txBody>
          <a:bodyPr/>
          <a:lstStyle/>
          <a:p>
            <a:r>
              <a:rPr lang="en-NZ" dirty="0"/>
              <a:t>Advantages of IEC-61499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094" y="1055552"/>
            <a:ext cx="5473191" cy="3681424"/>
          </a:xfrm>
        </p:spPr>
        <p:txBody>
          <a:bodyPr>
            <a:normAutofit/>
          </a:bodyPr>
          <a:lstStyle/>
          <a:p>
            <a:pPr marL="146046" indent="0">
              <a:buNone/>
            </a:pPr>
            <a:r>
              <a:rPr lang="en-US" u="sng" dirty="0"/>
              <a:t>Reusability</a:t>
            </a:r>
          </a:p>
          <a:p>
            <a:r>
              <a:rPr lang="en-US" dirty="0"/>
              <a:t>Component reuse</a:t>
            </a:r>
          </a:p>
          <a:p>
            <a:pPr marL="146046" indent="0">
              <a:buNone/>
            </a:pPr>
            <a:r>
              <a:rPr lang="en-US" u="sng" dirty="0"/>
              <a:t>Portable</a:t>
            </a:r>
          </a:p>
          <a:p>
            <a:r>
              <a:rPr lang="en-US" dirty="0"/>
              <a:t>Ability of a system to run under different computing environments (moved from one system to another)</a:t>
            </a:r>
          </a:p>
          <a:p>
            <a:pPr marL="146046" indent="0">
              <a:buNone/>
            </a:pPr>
            <a:r>
              <a:rPr lang="en-US" u="sng" dirty="0"/>
              <a:t>Interoperable:</a:t>
            </a:r>
          </a:p>
          <a:p>
            <a:r>
              <a:rPr lang="en-US" dirty="0"/>
              <a:t>Ability of two or more systems to cooperate at runtime. </a:t>
            </a:r>
          </a:p>
          <a:p>
            <a:pPr marL="146046" indent="0">
              <a:buNone/>
            </a:pPr>
            <a:r>
              <a:rPr lang="en-US" u="sng" dirty="0"/>
              <a:t>Event-triggered:</a:t>
            </a:r>
          </a:p>
          <a:p>
            <a:r>
              <a:rPr lang="en-US" dirty="0"/>
              <a:t>In event-triggered control, all communication and processing activities, are initiated whenever a significant event other than the regular event of a clock tick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36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295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850" y="158308"/>
            <a:ext cx="5272875" cy="446454"/>
          </a:xfrm>
        </p:spPr>
        <p:txBody>
          <a:bodyPr>
            <a:normAutofit fontScale="90000"/>
          </a:bodyPr>
          <a:lstStyle/>
          <a:p>
            <a:r>
              <a:rPr lang="en-NZ" dirty="0"/>
              <a:t>ESS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849" y="992063"/>
            <a:ext cx="5272875" cy="2541600"/>
          </a:xfrm>
        </p:spPr>
        <p:txBody>
          <a:bodyPr/>
          <a:lstStyle/>
          <a:p>
            <a:r>
              <a:rPr lang="en-NZ" dirty="0"/>
              <a:t>Capacity: 620 kWh</a:t>
            </a:r>
          </a:p>
          <a:p>
            <a:r>
              <a:rPr lang="en-NZ" dirty="0"/>
              <a:t>Discharge: 200 kWh</a:t>
            </a:r>
          </a:p>
          <a:p>
            <a:r>
              <a:rPr lang="en-NZ" dirty="0"/>
              <a:t>Charge: 150 kWh</a:t>
            </a:r>
          </a:p>
          <a:p>
            <a:endParaRPr lang="en-NZ" dirty="0"/>
          </a:p>
          <a:p>
            <a:r>
              <a:rPr lang="en-NZ" dirty="0"/>
              <a:t>Why was this chosen?</a:t>
            </a:r>
          </a:p>
          <a:p>
            <a:pPr lvl="1"/>
            <a:r>
              <a:rPr lang="en-NZ" dirty="0"/>
              <a:t>Battery capacity for four hours (150 kWh for 4 hours) .</a:t>
            </a:r>
          </a:p>
          <a:p>
            <a:pPr lvl="1"/>
            <a:r>
              <a:rPr lang="en-NZ" dirty="0"/>
              <a:t>150 kW chosen due to handle peaks (related work).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37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17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813628" y="2339137"/>
            <a:ext cx="3230743" cy="465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Related Work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AC8B2-C2C5-4635-BF4A-88F6ADEA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ED82A-F70D-462E-80C0-E83CD59E31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280425" y="289525"/>
            <a:ext cx="6297149" cy="4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Related Work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60801" y="1325880"/>
            <a:ext cx="6589009" cy="325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Time of Utilization Pricing Management to minimise the cost of charging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Current research uses algorithmic approach -&gt; Bollinger Bands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Problem of uncoordinated electric vehicle charging demand due to less involvement of customers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Solved with Energy Storage System </a:t>
            </a:r>
          </a:p>
          <a:p>
            <a:pPr lvl="1"/>
            <a:endParaRPr lang="en-GB" dirty="0"/>
          </a:p>
          <a:p>
            <a:r>
              <a:rPr lang="en-GB" dirty="0"/>
              <a:t>Energy storage system key in minimising undesired effects of the load on grid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Large number of uncoordinated demand could have unfavourable effects on grid performance and efficiency</a:t>
            </a:r>
          </a:p>
          <a:p>
            <a:endParaRPr lang="en-GB" dirty="0"/>
          </a:p>
          <a:p>
            <a:pPr marL="146046" indent="0">
              <a:buNone/>
            </a:pPr>
            <a:br>
              <a:rPr lang="en-GB" dirty="0"/>
            </a:br>
            <a:endParaRPr dirty="0"/>
          </a:p>
          <a:p>
            <a:endParaRPr lang="en-GB" dirty="0"/>
          </a:p>
          <a:p>
            <a:endParaRPr dirty="0"/>
          </a:p>
          <a:p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2D7A8-E191-4022-8AB8-8636AE481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38851-56C4-4470-A457-4F4F350944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270900" y="220575"/>
            <a:ext cx="6316199" cy="492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Related Work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270900" y="1233182"/>
            <a:ext cx="6316199" cy="3073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dirty="0"/>
              <a:t>Research model end-users demands to be exactly met by energy supply of the grid</a:t>
            </a:r>
          </a:p>
          <a:p>
            <a:pPr marL="285750" indent="-285750">
              <a:spcAft>
                <a:spcPts val="1600"/>
              </a:spcAft>
            </a:pPr>
            <a:endParaRPr lang="en-GB" dirty="0"/>
          </a:p>
          <a:p>
            <a:pPr marL="285750" indent="-285750">
              <a:spcAft>
                <a:spcPts val="1600"/>
              </a:spcAft>
            </a:pPr>
            <a:r>
              <a:rPr lang="en-GB" dirty="0"/>
              <a:t>Recognise that compromising charging time to minimise cost is not an option 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1600"/>
              </a:spcAft>
            </a:pPr>
            <a:endParaRPr lang="en-GB" dirty="0"/>
          </a:p>
          <a:p>
            <a:pPr marL="285750" indent="-285750">
              <a:spcAft>
                <a:spcPts val="1600"/>
              </a:spcAft>
            </a:pPr>
            <a:r>
              <a:rPr lang="en-GB" dirty="0"/>
              <a:t>Installation / running costs of energy storage system unit</a:t>
            </a:r>
            <a:endParaRPr lang="en-NZ" dirty="0"/>
          </a:p>
          <a:p>
            <a:pPr marL="742938" lvl="1" indent="-285750">
              <a:spcAft>
                <a:spcPts val="1600"/>
              </a:spcAft>
            </a:pPr>
            <a:r>
              <a:rPr lang="en-NZ" dirty="0"/>
              <a:t>Economic Analysis needed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234A1-D883-4254-8AED-CDBA51BB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AB538-1092-4C1B-B051-9D01498B6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454478" y="393517"/>
            <a:ext cx="6079672" cy="422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MATLAB Algorithm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A7B85-0F41-4359-A6B0-8BE4F33B5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BEC4E-E095-459B-B0C2-AF0F3DBED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D59F71-B574-4400-A700-ED4A02CF779F}"/>
              </a:ext>
            </a:extLst>
          </p:cNvPr>
          <p:cNvGrpSpPr/>
          <p:nvPr/>
        </p:nvGrpSpPr>
        <p:grpSpPr>
          <a:xfrm>
            <a:off x="454478" y="1434228"/>
            <a:ext cx="5795376" cy="2502731"/>
            <a:chOff x="454478" y="1434228"/>
            <a:chExt cx="5795376" cy="25027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52F6AA-1484-47B7-A6AB-1EFF1F7B5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78" y="1434228"/>
              <a:ext cx="5795376" cy="2502731"/>
              <a:chOff x="125520674" y="101461053"/>
              <a:chExt cx="9378861" cy="422400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8D6EC5-D03C-4D15-951C-158021B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32661" y="103921660"/>
                <a:ext cx="2749929" cy="1763399"/>
              </a:xfrm>
              <a:prstGeom prst="rect">
                <a:avLst/>
              </a:prstGeom>
              <a:solidFill>
                <a:srgbClr val="5B9BD5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6" name="Group 4">
                <a:extLst>
                  <a:ext uri="{FF2B5EF4-FFF2-40B4-BE49-F238E27FC236}">
                    <a16:creationId xmlns:a16="http://schemas.microsoft.com/office/drawing/2014/main" id="{0B9963D9-9460-4674-B8DC-8066A2211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520674" y="101461053"/>
                <a:ext cx="9378861" cy="4212674"/>
                <a:chOff x="110860960" y="100665485"/>
                <a:chExt cx="9378861" cy="4212674"/>
              </a:xfrm>
            </p:grpSpPr>
            <p:grpSp>
              <p:nvGrpSpPr>
                <p:cNvPr id="7" name="Group 5">
                  <a:extLst>
                    <a:ext uri="{FF2B5EF4-FFF2-40B4-BE49-F238E27FC236}">
                      <a16:creationId xmlns:a16="http://schemas.microsoft.com/office/drawing/2014/main" id="{7CD2CC9A-EE69-436D-9FAB-ECADD936A8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4212635" y="103114761"/>
                  <a:ext cx="2749929" cy="1763398"/>
                  <a:chOff x="114212193" y="103086390"/>
                  <a:chExt cx="2648607" cy="1633221"/>
                </a:xfrm>
              </p:grpSpPr>
              <p:sp>
                <p:nvSpPr>
                  <p:cNvPr id="21" name="Rectangle 6">
                    <a:extLst>
                      <a:ext uri="{FF2B5EF4-FFF2-40B4-BE49-F238E27FC236}">
                        <a16:creationId xmlns:a16="http://schemas.microsoft.com/office/drawing/2014/main" id="{E8A42BD5-327F-4ADA-A95A-484D407543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212193" y="103086390"/>
                    <a:ext cx="2648607" cy="1633221"/>
                  </a:xfrm>
                  <a:prstGeom prst="rect">
                    <a:avLst/>
                  </a:prstGeom>
                  <a:solidFill>
                    <a:srgbClr val="5B9BD5"/>
                  </a:solidFill>
                  <a:ln w="254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 Box 7">
                    <a:extLst>
                      <a:ext uri="{FF2B5EF4-FFF2-40B4-BE49-F238E27FC236}">
                        <a16:creationId xmlns:a16="http://schemas.microsoft.com/office/drawing/2014/main" id="{070C2C0D-499E-4794-A852-F672ED8642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343076" y="103151503"/>
                    <a:ext cx="2387820" cy="14460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B9BD5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NZ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rPr>
                      <a:t>Repeat process for each day</a:t>
                    </a:r>
                    <a:endPara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" name="Text Box 8">
                  <a:extLst>
                    <a:ext uri="{FF2B5EF4-FFF2-40B4-BE49-F238E27FC236}">
                      <a16:creationId xmlns:a16="http://schemas.microsoft.com/office/drawing/2014/main" id="{610C1F7E-AB61-471C-A055-E358AFE40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490601" y="103277931"/>
                  <a:ext cx="1429132" cy="15498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NZ" altLang="en-US" sz="2800" b="1" i="0" u="none" strike="noStrike" cap="none" normalizeH="0" baseline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latin typeface="Calibri" panose="020F0502020204030204" pitchFamily="34" charset="0"/>
                    </a:rPr>
                    <a:t>Print Data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033" name="AutoShape 9">
                  <a:extLst>
                    <a:ext uri="{FF2B5EF4-FFF2-40B4-BE49-F238E27FC236}">
                      <a16:creationId xmlns:a16="http://schemas.microsoft.com/office/drawing/2014/main" id="{616C3B05-3398-4BE9-8FCE-97C76E4590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13603964" y="101566639"/>
                  <a:ext cx="600502" cy="0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AutoShape 10">
                  <a:extLst>
                    <a:ext uri="{FF2B5EF4-FFF2-40B4-BE49-F238E27FC236}">
                      <a16:creationId xmlns:a16="http://schemas.microsoft.com/office/drawing/2014/main" id="{A59A0DE1-21FA-4D32-A67A-2E08472F223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16950577" y="101594093"/>
                  <a:ext cx="539315" cy="1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AutoShape 11">
                  <a:extLst>
                    <a:ext uri="{FF2B5EF4-FFF2-40B4-BE49-F238E27FC236}">
                      <a16:creationId xmlns:a16="http://schemas.microsoft.com/office/drawing/2014/main" id="{4ADEC8A1-0FF9-46AA-BCDF-AC8FE1781B0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16985410" y="103964656"/>
                  <a:ext cx="504480" cy="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AutoShape 12">
                  <a:extLst>
                    <a:ext uri="{FF2B5EF4-FFF2-40B4-BE49-F238E27FC236}">
                      <a16:creationId xmlns:a16="http://schemas.microsoft.com/office/drawing/2014/main" id="{A04095CB-480C-4AE7-B189-76004A1257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13622876" y="104001318"/>
                  <a:ext cx="573493" cy="2"/>
                </a:xfrm>
                <a:prstGeom prst="straightConnector1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9" name="Group 13">
                  <a:extLst>
                    <a:ext uri="{FF2B5EF4-FFF2-40B4-BE49-F238E27FC236}">
                      <a16:creationId xmlns:a16="http://schemas.microsoft.com/office/drawing/2014/main" id="{E70CE314-B437-4FA2-924D-448E214FAC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860960" y="100665485"/>
                  <a:ext cx="2749929" cy="1849631"/>
                  <a:chOff x="111241960" y="100086103"/>
                  <a:chExt cx="2648607" cy="1633221"/>
                </a:xfrm>
              </p:grpSpPr>
              <p:sp>
                <p:nvSpPr>
                  <p:cNvPr id="19" name="Rectangle 14">
                    <a:extLst>
                      <a:ext uri="{FF2B5EF4-FFF2-40B4-BE49-F238E27FC236}">
                        <a16:creationId xmlns:a16="http://schemas.microsoft.com/office/drawing/2014/main" id="{C53B0856-191B-432A-9F8D-7A38650702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241960" y="100086103"/>
                    <a:ext cx="2648607" cy="1633221"/>
                  </a:xfrm>
                  <a:prstGeom prst="rect">
                    <a:avLst/>
                  </a:prstGeom>
                  <a:solidFill>
                    <a:srgbClr val="5B9BD5"/>
                  </a:solidFill>
                  <a:ln w="254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" name="Text Box 15">
                    <a:extLst>
                      <a:ext uri="{FF2B5EF4-FFF2-40B4-BE49-F238E27FC236}">
                        <a16:creationId xmlns:a16="http://schemas.microsoft.com/office/drawing/2014/main" id="{3CC17A9A-9D3B-4D48-9C94-C2E57C3CE2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568417" y="100208746"/>
                    <a:ext cx="2037411" cy="14144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B9BD5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NZ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rPr>
                      <a:t>Load EV Data </a:t>
                    </a:r>
                    <a:endParaRPr kumimoji="0" lang="en-US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" name="Group 16">
                  <a:extLst>
                    <a:ext uri="{FF2B5EF4-FFF2-40B4-BE49-F238E27FC236}">
                      <a16:creationId xmlns:a16="http://schemas.microsoft.com/office/drawing/2014/main" id="{399AC232-54D2-4B98-9CD3-8A5C16F5BF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4200648" y="100665485"/>
                  <a:ext cx="2749929" cy="1849631"/>
                  <a:chOff x="114200648" y="100570892"/>
                  <a:chExt cx="2648607" cy="1633221"/>
                </a:xfrm>
              </p:grpSpPr>
              <p:sp>
                <p:nvSpPr>
                  <p:cNvPr id="17" name="Rectangle 17">
                    <a:extLst>
                      <a:ext uri="{FF2B5EF4-FFF2-40B4-BE49-F238E27FC236}">
                        <a16:creationId xmlns:a16="http://schemas.microsoft.com/office/drawing/2014/main" id="{1C6176F3-19CC-4945-B28F-37DA3F12B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200648" y="100570892"/>
                    <a:ext cx="2648607" cy="1633221"/>
                  </a:xfrm>
                  <a:prstGeom prst="rect">
                    <a:avLst/>
                  </a:prstGeom>
                  <a:solidFill>
                    <a:srgbClr val="5B9BD5"/>
                  </a:solidFill>
                  <a:ln w="254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8" name="Text Box 18">
                    <a:extLst>
                      <a:ext uri="{FF2B5EF4-FFF2-40B4-BE49-F238E27FC236}">
                        <a16:creationId xmlns:a16="http://schemas.microsoft.com/office/drawing/2014/main" id="{6FF5C60E-68B6-44BD-BD78-42ABCC9F0A8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300000" y="100630639"/>
                    <a:ext cx="2419350" cy="14773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B9BD5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NZ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rPr>
                      <a:t>Generate EV </a:t>
                    </a: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NZ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rPr>
                      <a:t>Energy Demand Per Minute</a:t>
                    </a:r>
                    <a:endParaRPr kumimoji="0" lang="en-US" altLang="en-US" sz="1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" name="Group 19">
                  <a:extLst>
                    <a:ext uri="{FF2B5EF4-FFF2-40B4-BE49-F238E27FC236}">
                      <a16:creationId xmlns:a16="http://schemas.microsoft.com/office/drawing/2014/main" id="{BAB82350-5DD2-41FD-9425-257F394338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77905" y="100665485"/>
                  <a:ext cx="2749929" cy="1849631"/>
                  <a:chOff x="117477905" y="100570892"/>
                  <a:chExt cx="2648607" cy="1633221"/>
                </a:xfrm>
              </p:grpSpPr>
              <p:sp>
                <p:nvSpPr>
                  <p:cNvPr id="15" name="Rectangle 20">
                    <a:extLst>
                      <a:ext uri="{FF2B5EF4-FFF2-40B4-BE49-F238E27FC236}">
                        <a16:creationId xmlns:a16="http://schemas.microsoft.com/office/drawing/2014/main" id="{D6CBD4DC-37D8-4333-A7BD-07BACF861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477905" y="100570892"/>
                    <a:ext cx="2648607" cy="1633221"/>
                  </a:xfrm>
                  <a:prstGeom prst="rect">
                    <a:avLst/>
                  </a:prstGeom>
                  <a:solidFill>
                    <a:srgbClr val="5B9BD5"/>
                  </a:solidFill>
                  <a:ln w="254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" name="Text Box 21">
                    <a:extLst>
                      <a:ext uri="{FF2B5EF4-FFF2-40B4-BE49-F238E27FC236}">
                        <a16:creationId xmlns:a16="http://schemas.microsoft.com/office/drawing/2014/main" id="{8B1834FB-618C-4A8A-9F0E-FC7554CCD3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614700" y="100660200"/>
                    <a:ext cx="2419350" cy="1490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B9BD5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NZ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rPr>
                      <a:t>Decide ESS Mode of Operation</a:t>
                    </a:r>
                    <a:endParaRPr kumimoji="0" lang="en-US" altLang="en-US" sz="16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" name="Group 22">
                  <a:extLst>
                    <a:ext uri="{FF2B5EF4-FFF2-40B4-BE49-F238E27FC236}">
                      <a16:creationId xmlns:a16="http://schemas.microsoft.com/office/drawing/2014/main" id="{CD2A67E9-04AA-428B-8BE0-6C08B24AAE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489892" y="103114759"/>
                  <a:ext cx="2749929" cy="1763398"/>
                  <a:chOff x="117489450" y="103086389"/>
                  <a:chExt cx="2648607" cy="1633221"/>
                </a:xfrm>
              </p:grpSpPr>
              <p:sp>
                <p:nvSpPr>
                  <p:cNvPr id="13" name="Rectangle 23">
                    <a:extLst>
                      <a:ext uri="{FF2B5EF4-FFF2-40B4-BE49-F238E27FC236}">
                        <a16:creationId xmlns:a16="http://schemas.microsoft.com/office/drawing/2014/main" id="{16898AF8-0972-4EDA-AE61-CA1F9077ED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489450" y="103086389"/>
                    <a:ext cx="2648607" cy="1633221"/>
                  </a:xfrm>
                  <a:prstGeom prst="rect">
                    <a:avLst/>
                  </a:prstGeom>
                  <a:solidFill>
                    <a:srgbClr val="5B9BD5"/>
                  </a:solidFill>
                  <a:ln w="254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 Box 24">
                    <a:extLst>
                      <a:ext uri="{FF2B5EF4-FFF2-40B4-BE49-F238E27FC236}">
                        <a16:creationId xmlns:a16="http://schemas.microsoft.com/office/drawing/2014/main" id="{8CD661EF-EFD7-4812-8BD7-3E0DB9913BE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7626245" y="103190491"/>
                    <a:ext cx="2396358" cy="14070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5B9BD5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00000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36576" tIns="36576" rIns="36576" bIns="365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NZ" altLang="en-US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rPr>
                      <a:t>Sum Energy Demand For Each Minute</a:t>
                    </a:r>
                    <a:endPara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28" name="AutoShape 10">
              <a:extLst>
                <a:ext uri="{FF2B5EF4-FFF2-40B4-BE49-F238E27FC236}">
                  <a16:creationId xmlns:a16="http://schemas.microsoft.com/office/drawing/2014/main" id="{69044D79-A521-4A5A-95AA-67DCD652F9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2541" y="2556721"/>
              <a:ext cx="0" cy="328706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423300" y="281427"/>
            <a:ext cx="6011399" cy="45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Research Intent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1"/>
          </p:nvPr>
        </p:nvSpPr>
        <p:spPr>
          <a:xfrm>
            <a:off x="240462" y="1046817"/>
            <a:ext cx="6366815" cy="1558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NZ" dirty="0"/>
              <a:t>We wanted to minimise the cost electric vehicle charging. </a:t>
            </a:r>
          </a:p>
          <a:p>
            <a:pPr marL="285750" indent="-285750">
              <a:spcAft>
                <a:spcPts val="1600"/>
              </a:spcAft>
            </a:pPr>
            <a:r>
              <a:rPr lang="en-NZ" dirty="0"/>
              <a:t>We are going to achieve this using an accurate simulation environment built with industry standard IEC-61499 function blocks. </a:t>
            </a:r>
          </a:p>
          <a:p>
            <a:pPr marL="285750" indent="-285750">
              <a:spcAft>
                <a:spcPts val="1600"/>
              </a:spcAft>
            </a:pPr>
            <a:r>
              <a:rPr lang="en-NZ" dirty="0"/>
              <a:t>Different research algorithms will be used to try minimise the cost. </a:t>
            </a:r>
            <a:endParaRPr dirty="0"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526" y="2693670"/>
            <a:ext cx="3160946" cy="176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F5B5E-30DE-4989-85CE-A104DCE87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6E8C6-9640-4347-889B-EC24938B5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>
            <a:spLocks noGrp="1"/>
          </p:cNvSpPr>
          <p:nvPr>
            <p:ph type="title"/>
          </p:nvPr>
        </p:nvSpPr>
        <p:spPr>
          <a:xfrm>
            <a:off x="2217151" y="2120501"/>
            <a:ext cx="2423700" cy="527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Methodology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DFF9F-9305-46E8-AC89-9B09A44C6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8674"/>
            <a:ext cx="1436317" cy="51393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EACB5-0760-4E9B-83BE-84FC000D3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876</TotalTime>
  <Words>1065</Words>
  <Application>Microsoft Office PowerPoint</Application>
  <PresentationFormat>Custom</PresentationFormat>
  <Paragraphs>259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Nunito</vt:lpstr>
      <vt:lpstr>Gill Sans MT</vt:lpstr>
      <vt:lpstr>Calibri</vt:lpstr>
      <vt:lpstr>Arial</vt:lpstr>
      <vt:lpstr>Majalla UI</vt:lpstr>
      <vt:lpstr>Cambria Math</vt:lpstr>
      <vt:lpstr>Parcel</vt:lpstr>
      <vt:lpstr>An Emulation Framework for Electric Vehicle Charging Using  IEC-61499 Function Blocks</vt:lpstr>
      <vt:lpstr>Background</vt:lpstr>
      <vt:lpstr>Representation of EV Charging Station</vt:lpstr>
      <vt:lpstr>Related Work</vt:lpstr>
      <vt:lpstr>Related Work</vt:lpstr>
      <vt:lpstr>Related Work</vt:lpstr>
      <vt:lpstr>MATLAB Algorithm</vt:lpstr>
      <vt:lpstr>Research Intent</vt:lpstr>
      <vt:lpstr>Methodology</vt:lpstr>
      <vt:lpstr>Methodology Overview</vt:lpstr>
      <vt:lpstr>i. Modelling the Energy Demand - Example </vt:lpstr>
      <vt:lpstr>ii. Energy storage system - Modes of Operation</vt:lpstr>
      <vt:lpstr>ii. Energy storage system – Modes of Operation</vt:lpstr>
      <vt:lpstr>iii. Industry Standard IEC-61499 Function Blocks</vt:lpstr>
      <vt:lpstr>IEC-61499 Basic Function Block (BFB) Interface</vt:lpstr>
      <vt:lpstr>Basic Function BLOCK SIMPLE Example</vt:lpstr>
      <vt:lpstr>IEC-61499 Composite Function Block (CFB)</vt:lpstr>
      <vt:lpstr>Project Working Environment </vt:lpstr>
      <vt:lpstr>Simplified Overview of Function Block Environment </vt:lpstr>
      <vt:lpstr>Algorithms  (i) Bollinger Bands   (ii) Box and Whisker  (iIi) Artificial Neural Network</vt:lpstr>
      <vt:lpstr> Algorithm One : Bollinger Bands</vt:lpstr>
      <vt:lpstr>Algorithm two : Box and Whisker  </vt:lpstr>
      <vt:lpstr>Algorithm three : Artificial Neural Network  </vt:lpstr>
      <vt:lpstr>Results</vt:lpstr>
      <vt:lpstr>Comparison of Algorithms</vt:lpstr>
      <vt:lpstr>Comparison of Algorithms</vt:lpstr>
      <vt:lpstr>Conclusions</vt:lpstr>
      <vt:lpstr>Acknowledgements </vt:lpstr>
      <vt:lpstr>Appendix</vt:lpstr>
      <vt:lpstr>Modelling the Energy Demand </vt:lpstr>
      <vt:lpstr>Modelling the Energy Demand </vt:lpstr>
      <vt:lpstr>Bollinger Bands </vt:lpstr>
      <vt:lpstr>Calculating the Cost</vt:lpstr>
      <vt:lpstr>Artificial Neural Network  </vt:lpstr>
      <vt:lpstr>Disadvantage of Bollinger bands</vt:lpstr>
      <vt:lpstr>Advantages of IEC-61499</vt:lpstr>
      <vt:lpstr>ESS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Emulation Framework for Electric Vehicle Charging Using  IEC-61499 Function Blocks</dc:title>
  <dc:creator>Sanath Vettivel</dc:creator>
  <cp:lastModifiedBy>San Vettivel</cp:lastModifiedBy>
  <cp:revision>45</cp:revision>
  <dcterms:modified xsi:type="dcterms:W3CDTF">2018-10-10T09:30:12Z</dcterms:modified>
</cp:coreProperties>
</file>