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3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237426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11532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202377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424086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8807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42416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95984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247356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103319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347273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CE5A40-18E4-784E-BCDC-82CD7F73BF80}" type="datetimeFigureOut">
              <a:rPr kumimoji="1" lang="ja-JP" altLang="en-US" smtClean="0"/>
              <a:t>14/11/26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297636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E5A40-18E4-784E-BCDC-82CD7F73BF80}" type="datetimeFigureOut">
              <a:rPr kumimoji="1" lang="ja-JP" altLang="en-US" smtClean="0"/>
              <a:t>14/11/26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EF4C0-0194-AB44-8444-D66C43B427D8}" type="slidenum">
              <a:rPr kumimoji="1" lang="ja-JP" altLang="en-US" smtClean="0"/>
              <a:t>‹#›</a:t>
            </a:fld>
            <a:endParaRPr kumimoji="1" lang="ja-JP" altLang="en-US"/>
          </a:p>
        </p:txBody>
      </p:sp>
    </p:spTree>
    <p:extLst>
      <p:ext uri="{BB962C8B-B14F-4D97-AF65-F5344CB8AC3E}">
        <p14:creationId xmlns:p14="http://schemas.microsoft.com/office/powerpoint/2010/main" val="328891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latin typeface="ヒラギノ角ゴ Pro W3"/>
                <a:ea typeface="ヒラギノ角ゴ Pro W3"/>
                <a:cs typeface="ヒラギノ角ゴ Pro W3"/>
              </a:rPr>
              <a:t>演習課題</a:t>
            </a:r>
            <a:r>
              <a:rPr kumimoji="1" lang="en-US" altLang="ja-JP" dirty="0" smtClean="0">
                <a:latin typeface="ヒラギノ角ゴ Pro W3"/>
                <a:ea typeface="ヒラギノ角ゴ Pro W3"/>
                <a:cs typeface="ヒラギノ角ゴ Pro W3"/>
              </a:rPr>
              <a:t>1</a:t>
            </a:r>
            <a:br>
              <a:rPr kumimoji="1" lang="en-US" altLang="ja-JP" dirty="0" smtClean="0">
                <a:latin typeface="ヒラギノ角ゴ Pro W3"/>
                <a:ea typeface="ヒラギノ角ゴ Pro W3"/>
                <a:cs typeface="ヒラギノ角ゴ Pro W3"/>
              </a:rPr>
            </a:br>
            <a:r>
              <a:rPr lang="ja-JP" altLang="en-US" sz="2700" dirty="0" smtClean="0">
                <a:latin typeface="ヒラギノ角ゴ Pro W3"/>
                <a:ea typeface="ヒラギノ角ゴ Pro W3"/>
                <a:cs typeface="ヒラギノ角ゴ Pro W3"/>
              </a:rPr>
              <a:t>通信システムのモンテカルロシミュレーション評価</a:t>
            </a:r>
            <a:endParaRPr kumimoji="1" lang="ja-JP" altLang="en-US" dirty="0">
              <a:latin typeface="ヒラギノ角ゴ Pro W3"/>
              <a:ea typeface="ヒラギノ角ゴ Pro W3"/>
              <a:cs typeface="ヒラギノ角ゴ Pro W3"/>
            </a:endParaRPr>
          </a:p>
        </p:txBody>
      </p:sp>
      <p:sp>
        <p:nvSpPr>
          <p:cNvPr id="3" name="サブタイトル 2"/>
          <p:cNvSpPr>
            <a:spLocks noGrp="1"/>
          </p:cNvSpPr>
          <p:nvPr>
            <p:ph type="subTitle" idx="1"/>
          </p:nvPr>
        </p:nvSpPr>
        <p:spPr/>
        <p:txBody>
          <a:bodyPr/>
          <a:lstStyle/>
          <a:p>
            <a:r>
              <a:rPr kumimoji="1" lang="en-US" altLang="ja-JP" dirty="0" smtClean="0">
                <a:latin typeface="ヒラギノ角ゴ Pro W3"/>
                <a:ea typeface="ヒラギノ角ゴ Pro W3"/>
                <a:cs typeface="ヒラギノ角ゴ Pro W3"/>
              </a:rPr>
              <a:t>14740087 </a:t>
            </a:r>
            <a:r>
              <a:rPr kumimoji="1" lang="ja-JP" altLang="en-US" dirty="0" smtClean="0">
                <a:latin typeface="ヒラギノ角ゴ Pro W3"/>
                <a:ea typeface="ヒラギノ角ゴ Pro W3"/>
                <a:cs typeface="ヒラギノ角ゴ Pro W3"/>
              </a:rPr>
              <a:t>久保</a:t>
            </a:r>
            <a:r>
              <a:rPr kumimoji="1" lang="en-US" altLang="ja-JP" dirty="0" smtClean="0">
                <a:latin typeface="ヒラギノ角ゴ Pro W3"/>
                <a:ea typeface="ヒラギノ角ゴ Pro W3"/>
                <a:cs typeface="ヒラギノ角ゴ Pro W3"/>
              </a:rPr>
              <a:t> </a:t>
            </a:r>
            <a:r>
              <a:rPr kumimoji="1" lang="ja-JP" altLang="en-US" dirty="0" smtClean="0">
                <a:latin typeface="ヒラギノ角ゴ Pro W3"/>
                <a:ea typeface="ヒラギノ角ゴ Pro W3"/>
                <a:cs typeface="ヒラギノ角ゴ Pro W3"/>
              </a:rPr>
              <a:t>陽一郎</a:t>
            </a:r>
            <a:endParaRPr kumimoji="1" lang="ja-JP" altLang="en-US"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39026382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kumimoji="1" lang="ja-JP" altLang="en-US" dirty="0" smtClean="0">
                <a:latin typeface="ヒラギノ角ゴ Pro W6"/>
                <a:ea typeface="ヒラギノ角ゴ Pro W6"/>
                <a:cs typeface="ヒラギノ角ゴ Pro W6"/>
              </a:rPr>
              <a:t>作成したモデルについて</a:t>
            </a:r>
            <a:endParaRPr kumimoji="1" lang="ja-JP" altLang="en-US" dirty="0">
              <a:latin typeface="ヒラギノ角ゴ Pro W6"/>
              <a:ea typeface="ヒラギノ角ゴ Pro W6"/>
              <a:cs typeface="ヒラギノ角ゴ Pro W6"/>
            </a:endParaRPr>
          </a:p>
        </p:txBody>
      </p:sp>
      <p:sp>
        <p:nvSpPr>
          <p:cNvPr id="3" name="コンテンツ プレースホルダー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ja-JP" altLang="en-US" dirty="0" smtClean="0">
                <a:latin typeface="ヒラギノ角ゴ Pro W3"/>
                <a:ea typeface="ヒラギノ角ゴ Pro W3"/>
                <a:cs typeface="ヒラギノ角ゴ Pro W3"/>
              </a:rPr>
              <a:t>送られてくるパケットに対して，</a:t>
            </a:r>
            <a:r>
              <a:rPr lang="en-US" altLang="ja-JP" dirty="0" smtClean="0">
                <a:latin typeface="ヒラギノ角ゴ Pro W3"/>
                <a:ea typeface="ヒラギノ角ゴ Pro W3"/>
                <a:cs typeface="ヒラギノ角ゴ Pro W3"/>
              </a:rPr>
              <a:t/>
            </a:r>
            <a:br>
              <a:rPr lang="en-US" altLang="ja-JP" dirty="0" smtClean="0">
                <a:latin typeface="ヒラギノ角ゴ Pro W3"/>
                <a:ea typeface="ヒラギノ角ゴ Pro W3"/>
                <a:cs typeface="ヒラギノ角ゴ Pro W3"/>
              </a:rPr>
            </a:br>
            <a:r>
              <a:rPr lang="ja-JP" altLang="en-US" dirty="0" smtClean="0">
                <a:latin typeface="ヒラギノ角ゴ Pro W3"/>
                <a:ea typeface="ヒラギノ角ゴ Pro W3"/>
                <a:cs typeface="ヒラギノ角ゴ Pro W3"/>
              </a:rPr>
              <a:t>パケットを蓄積するバッファおよび出力ノードで構成</a:t>
            </a:r>
            <a:endParaRPr lang="en-US" altLang="ja-JP" dirty="0" smtClean="0">
              <a:latin typeface="ヒラギノ角ゴ Pro W3"/>
              <a:ea typeface="ヒラギノ角ゴ Pro W3"/>
              <a:cs typeface="ヒラギノ角ゴ Pro W3"/>
            </a:endParaRPr>
          </a:p>
          <a:p>
            <a:r>
              <a:rPr kumimoji="1" lang="ja-JP" altLang="en-US" dirty="0" smtClean="0">
                <a:latin typeface="ヒラギノ角ゴ Pro W3"/>
                <a:ea typeface="ヒラギノ角ゴ Pro W3"/>
                <a:cs typeface="ヒラギノ角ゴ Pro W3"/>
              </a:rPr>
              <a:t>到着間隔・サービス時間は一様分布を</a:t>
            </a:r>
            <a:r>
              <a:rPr kumimoji="1" lang="en-US" altLang="ja-JP" dirty="0" smtClean="0">
                <a:latin typeface="ヒラギノ角ゴ Pro W3"/>
                <a:ea typeface="ヒラギノ角ゴ Pro W3"/>
                <a:cs typeface="ヒラギノ角ゴ Pro W3"/>
              </a:rPr>
              <a:t/>
            </a:r>
            <a:br>
              <a:rPr kumimoji="1" lang="en-US" altLang="ja-JP" dirty="0" smtClean="0">
                <a:latin typeface="ヒラギノ角ゴ Pro W3"/>
                <a:ea typeface="ヒラギノ角ゴ Pro W3"/>
                <a:cs typeface="ヒラギノ角ゴ Pro W3"/>
              </a:rPr>
            </a:br>
            <a:r>
              <a:rPr kumimoji="1" lang="ja-JP" altLang="en-US" dirty="0" smtClean="0">
                <a:latin typeface="ヒラギノ角ゴ Pro W3"/>
                <a:ea typeface="ヒラギノ角ゴ Pro W3"/>
                <a:cs typeface="ヒラギノ角ゴ Pro W3"/>
              </a:rPr>
              <a:t>用いる</a:t>
            </a:r>
            <a:endParaRPr kumimoji="1" lang="en-US" altLang="ja-JP" dirty="0" smtClean="0">
              <a:latin typeface="ヒラギノ角ゴ Pro W3"/>
              <a:ea typeface="ヒラギノ角ゴ Pro W3"/>
              <a:cs typeface="ヒラギノ角ゴ Pro W3"/>
            </a:endParaRPr>
          </a:p>
          <a:p>
            <a:r>
              <a:rPr kumimoji="1" lang="en-US" altLang="ja-JP" dirty="0" smtClean="0">
                <a:latin typeface="ヒラギノ角ゴ Pro W3"/>
                <a:ea typeface="ヒラギノ角ゴ Pro W3"/>
                <a:cs typeface="ヒラギノ角ゴ Pro W3"/>
              </a:rPr>
              <a:t>Java</a:t>
            </a:r>
            <a:r>
              <a:rPr kumimoji="1" lang="ja-JP" altLang="en-US" dirty="0" smtClean="0">
                <a:latin typeface="ヒラギノ角ゴ Pro W3"/>
                <a:ea typeface="ヒラギノ角ゴ Pro W3"/>
                <a:cs typeface="ヒラギノ角ゴ Pro W3"/>
              </a:rPr>
              <a:t>で記述</a:t>
            </a:r>
            <a:endParaRPr kumimoji="1" lang="en-US" altLang="ja-JP" dirty="0" smtClean="0">
              <a:latin typeface="ヒラギノ角ゴ Pro W3"/>
              <a:ea typeface="ヒラギノ角ゴ Pro W3"/>
              <a:cs typeface="ヒラギノ角ゴ Pro W3"/>
            </a:endParaRPr>
          </a:p>
          <a:p>
            <a:r>
              <a:rPr lang="ja-JP" altLang="en-US" dirty="0" smtClean="0">
                <a:latin typeface="ヒラギノ角ゴ Pro W3"/>
                <a:ea typeface="ヒラギノ角ゴ Pro W3"/>
                <a:cs typeface="ヒラギノ角ゴ Pro W3"/>
              </a:rPr>
              <a:t>送信パケットは</a:t>
            </a:r>
            <a:r>
              <a:rPr lang="en-US" altLang="ja-JP" dirty="0" smtClean="0">
                <a:latin typeface="ヒラギノ角ゴ Pro W3"/>
                <a:ea typeface="ヒラギノ角ゴ Pro W3"/>
                <a:cs typeface="ヒラギノ角ゴ Pro W3"/>
              </a:rPr>
              <a:t>1,000,000</a:t>
            </a:r>
            <a:r>
              <a:rPr lang="ja-JP" altLang="en-US" dirty="0" smtClean="0">
                <a:latin typeface="ヒラギノ角ゴ Pro W3"/>
                <a:ea typeface="ヒラギノ角ゴ Pro W3"/>
                <a:cs typeface="ヒラギノ角ゴ Pro W3"/>
              </a:rPr>
              <a:t>パケット</a:t>
            </a:r>
            <a:endParaRPr lang="en-US" altLang="ja-JP" dirty="0" smtClean="0">
              <a:latin typeface="ヒラギノ角ゴ Pro W3"/>
              <a:ea typeface="ヒラギノ角ゴ Pro W3"/>
              <a:cs typeface="ヒラギノ角ゴ Pro W3"/>
            </a:endParaRPr>
          </a:p>
          <a:p>
            <a:r>
              <a:rPr lang="ja-JP" altLang="en-US" dirty="0">
                <a:latin typeface="ヒラギノ角ゴ Pro W3"/>
                <a:ea typeface="ヒラギノ角ゴ Pro W3"/>
                <a:cs typeface="ヒラギノ角ゴ Pro W3"/>
              </a:rPr>
              <a:t>バッファ数はパケット</a:t>
            </a:r>
            <a:r>
              <a:rPr lang="en-US" altLang="ja-JP" dirty="0" smtClean="0">
                <a:latin typeface="ヒラギノ角ゴ Pro W3"/>
                <a:ea typeface="ヒラギノ角ゴ Pro W3"/>
                <a:cs typeface="ヒラギノ角ゴ Pro W3"/>
              </a:rPr>
              <a:t>64</a:t>
            </a:r>
            <a:endParaRPr lang="ja-JP" altLang="en-US"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31059751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0427"/>
            <a:ext cx="8229600" cy="1934809"/>
          </a:xfrm>
        </p:spPr>
        <p:style>
          <a:lnRef idx="1">
            <a:schemeClr val="accent2"/>
          </a:lnRef>
          <a:fillRef idx="2">
            <a:schemeClr val="accent2"/>
          </a:fillRef>
          <a:effectRef idx="1">
            <a:schemeClr val="accent2"/>
          </a:effectRef>
          <a:fontRef idx="minor">
            <a:schemeClr val="dk1"/>
          </a:fontRef>
        </p:style>
        <p:txBody>
          <a:bodyPr>
            <a:noAutofit/>
          </a:bodyPr>
          <a:lstStyle/>
          <a:p>
            <a:pPr marL="0" indent="0" algn="ctr">
              <a:buNone/>
            </a:pPr>
            <a:r>
              <a:rPr kumimoji="1" lang="ja-JP" altLang="en-US" sz="2000" dirty="0" smtClean="0">
                <a:latin typeface="ヒラギノ角ゴ Pro W3"/>
                <a:ea typeface="ヒラギノ角ゴ Pro W3"/>
                <a:cs typeface="ヒラギノ角ゴ Pro W3"/>
              </a:rPr>
              <a:t>到着間隔：</a:t>
            </a:r>
            <a:r>
              <a:rPr kumimoji="1" lang="en-US" altLang="ja-JP" sz="2000" dirty="0" smtClean="0">
                <a:latin typeface="ヒラギノ角ゴ Pro W3"/>
                <a:ea typeface="ヒラギノ角ゴ Pro W3"/>
                <a:cs typeface="ヒラギノ角ゴ Pro W3"/>
              </a:rPr>
              <a:t>0.0 – 5.0</a:t>
            </a:r>
          </a:p>
          <a:p>
            <a:pPr marL="0" indent="0" algn="ctr">
              <a:buNone/>
            </a:pPr>
            <a:r>
              <a:rPr kumimoji="1" lang="ja-JP" altLang="en-US" sz="2000" dirty="0" smtClean="0">
                <a:latin typeface="ヒラギノ角ゴ Pro W3"/>
                <a:ea typeface="ヒラギノ角ゴ Pro W3"/>
                <a:cs typeface="ヒラギノ角ゴ Pro W3"/>
              </a:rPr>
              <a:t>サービス時間</a:t>
            </a:r>
            <a:r>
              <a:rPr lang="ja-JP" altLang="en-US" sz="2000" dirty="0" smtClean="0">
                <a:latin typeface="ヒラギノ角ゴ Pro W3"/>
                <a:ea typeface="ヒラギノ角ゴ Pro W3"/>
                <a:cs typeface="ヒラギノ角ゴ Pro W3"/>
              </a:rPr>
              <a:t>：</a:t>
            </a:r>
            <a:r>
              <a:rPr lang="en-US" altLang="ja-JP" sz="2000" dirty="0" smtClean="0">
                <a:latin typeface="ヒラギノ角ゴ Pro W3"/>
                <a:ea typeface="ヒラギノ角ゴ Pro W3"/>
                <a:cs typeface="ヒラギノ角ゴ Pro W3"/>
              </a:rPr>
              <a:t>0.0 – 5.0</a:t>
            </a:r>
          </a:p>
          <a:p>
            <a:pPr marL="0" indent="0" algn="ctr">
              <a:buNone/>
            </a:pPr>
            <a:r>
              <a:rPr kumimoji="1" lang="ja-JP" altLang="en-US" sz="2000" dirty="0" smtClean="0">
                <a:latin typeface="ヒラギノ角ゴ Pro W3"/>
                <a:ea typeface="ヒラギノ角ゴ Pro W3"/>
                <a:cs typeface="ヒラギノ角ゴ Pro W3"/>
              </a:rPr>
              <a:t>パケット棄却率：</a:t>
            </a:r>
            <a:r>
              <a:rPr kumimoji="1" lang="en-US" altLang="ja-JP" sz="2000" dirty="0" smtClean="0">
                <a:latin typeface="ヒラギノ角ゴ Pro W3"/>
                <a:ea typeface="ヒラギノ角ゴ Pro W3"/>
                <a:cs typeface="ヒラギノ角ゴ Pro W3"/>
              </a:rPr>
              <a:t>0.002</a:t>
            </a:r>
          </a:p>
          <a:p>
            <a:pPr marL="0" indent="0" algn="ctr">
              <a:buNone/>
            </a:pPr>
            <a:r>
              <a:rPr lang="ja-JP" altLang="en-US" sz="2000" dirty="0" smtClean="0">
                <a:latin typeface="ヒラギノ角ゴ Pro W3"/>
                <a:ea typeface="ヒラギノ角ゴ Pro W3"/>
                <a:cs typeface="ヒラギノ角ゴ Pro W3"/>
              </a:rPr>
              <a:t>システム内平均パケット数：</a:t>
            </a:r>
            <a:r>
              <a:rPr lang="en-US" altLang="ja-JP" sz="2000" dirty="0" smtClean="0">
                <a:latin typeface="ヒラギノ角ゴ Pro W3"/>
                <a:ea typeface="ヒラギノ角ゴ Pro W3"/>
                <a:cs typeface="ヒラギノ角ゴ Pro W3"/>
              </a:rPr>
              <a:t>11.74</a:t>
            </a:r>
          </a:p>
          <a:p>
            <a:pPr marL="0" indent="0" algn="ctr">
              <a:buNone/>
            </a:pPr>
            <a:r>
              <a:rPr kumimoji="1" lang="ja-JP" altLang="en-US" sz="2000" dirty="0" smtClean="0">
                <a:latin typeface="ヒラギノ角ゴ Pro W3"/>
                <a:ea typeface="ヒラギノ角ゴ Pro W3"/>
                <a:cs typeface="ヒラギノ角ゴ Pro W3"/>
              </a:rPr>
              <a:t>システム内平均遅延</a:t>
            </a:r>
            <a:r>
              <a:rPr lang="ja-JP" altLang="en-US" sz="2000" dirty="0" smtClean="0">
                <a:latin typeface="ヒラギノ角ゴ Pro W3"/>
                <a:ea typeface="ヒラギノ角ゴ Pro W3"/>
                <a:cs typeface="ヒラギノ角ゴ Pro W3"/>
              </a:rPr>
              <a:t>：</a:t>
            </a:r>
            <a:r>
              <a:rPr lang="en-US" altLang="ja-JP" sz="2000" dirty="0" smtClean="0">
                <a:latin typeface="ヒラギノ角ゴ Pro W3"/>
                <a:ea typeface="ヒラギノ角ゴ Pro W3"/>
                <a:cs typeface="ヒラギノ角ゴ Pro W3"/>
              </a:rPr>
              <a:t>1.5</a:t>
            </a:r>
            <a:endParaRPr kumimoji="1" lang="en-US" altLang="ja-JP" sz="2000" dirty="0" smtClean="0">
              <a:latin typeface="ヒラギノ角ゴ Pro W3"/>
              <a:ea typeface="ヒラギノ角ゴ Pro W3"/>
              <a:cs typeface="ヒラギノ角ゴ Pro W3"/>
            </a:endParaRPr>
          </a:p>
        </p:txBody>
      </p:sp>
      <p:sp>
        <p:nvSpPr>
          <p:cNvPr id="5" name="コンテンツ プレースホルダー 2"/>
          <p:cNvSpPr txBox="1">
            <a:spLocks/>
          </p:cNvSpPr>
          <p:nvPr/>
        </p:nvSpPr>
        <p:spPr>
          <a:xfrm>
            <a:off x="457200" y="2456077"/>
            <a:ext cx="8229600" cy="1959627"/>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9pPr>
          </a:lstStyle>
          <a:p>
            <a:pPr marL="0" indent="0" algn="ctr">
              <a:buFont typeface="Arial"/>
              <a:buNone/>
            </a:pPr>
            <a:r>
              <a:rPr lang="ja-JP" altLang="en-US" sz="2000" dirty="0" smtClean="0">
                <a:latin typeface="ヒラギノ角ゴ Pro W3"/>
                <a:ea typeface="ヒラギノ角ゴ Pro W3"/>
                <a:cs typeface="ヒラギノ角ゴ Pro W3"/>
              </a:rPr>
              <a:t>到着間隔：</a:t>
            </a:r>
            <a:r>
              <a:rPr lang="en-US" altLang="ja-JP" sz="2000" dirty="0" smtClean="0">
                <a:latin typeface="ヒラギノ角ゴ Pro W3"/>
                <a:ea typeface="ヒラギノ角ゴ Pro W3"/>
                <a:cs typeface="ヒラギノ角ゴ Pro W3"/>
              </a:rPr>
              <a:t>0.0 – 5.5</a:t>
            </a:r>
          </a:p>
          <a:p>
            <a:pPr marL="0" indent="0" algn="ctr">
              <a:buFont typeface="Arial"/>
              <a:buNone/>
            </a:pPr>
            <a:r>
              <a:rPr lang="ja-JP" altLang="en-US" sz="2000" dirty="0" smtClean="0">
                <a:latin typeface="ヒラギノ角ゴ Pro W3"/>
                <a:ea typeface="ヒラギノ角ゴ Pro W3"/>
                <a:cs typeface="ヒラギノ角ゴ Pro W3"/>
              </a:rPr>
              <a:t>サービス時間：</a:t>
            </a:r>
            <a:r>
              <a:rPr lang="en-US" altLang="ja-JP" sz="2000" dirty="0" smtClean="0">
                <a:latin typeface="ヒラギノ角ゴ Pro W3"/>
                <a:ea typeface="ヒラギノ角ゴ Pro W3"/>
                <a:cs typeface="ヒラギノ角ゴ Pro W3"/>
              </a:rPr>
              <a:t>0.0 – 5.0</a:t>
            </a:r>
          </a:p>
          <a:p>
            <a:pPr marL="0" indent="0" algn="ctr">
              <a:buFont typeface="Arial"/>
              <a:buNone/>
            </a:pPr>
            <a:r>
              <a:rPr lang="ja-JP" altLang="en-US" sz="2000" dirty="0" smtClean="0">
                <a:latin typeface="ヒラギノ角ゴ Pro W3"/>
                <a:ea typeface="ヒラギノ角ゴ Pro W3"/>
                <a:cs typeface="ヒラギノ角ゴ Pro W3"/>
              </a:rPr>
              <a:t>パケット棄却率：</a:t>
            </a:r>
            <a:r>
              <a:rPr lang="en-US" altLang="ja-JP" sz="2000" dirty="0" smtClean="0">
                <a:latin typeface="ヒラギノ角ゴ Pro W3"/>
                <a:ea typeface="ヒラギノ角ゴ Pro W3"/>
                <a:cs typeface="ヒラギノ角ゴ Pro W3"/>
              </a:rPr>
              <a:t>0.002</a:t>
            </a:r>
          </a:p>
          <a:p>
            <a:pPr marL="0" indent="0" algn="ctr">
              <a:buFont typeface="Arial"/>
              <a:buNone/>
            </a:pPr>
            <a:r>
              <a:rPr lang="ja-JP" altLang="en-US" sz="2000" dirty="0" smtClean="0">
                <a:latin typeface="ヒラギノ角ゴ Pro W3"/>
                <a:ea typeface="ヒラギノ角ゴ Pro W3"/>
                <a:cs typeface="ヒラギノ角ゴ Pro W3"/>
              </a:rPr>
              <a:t>システム内平均パケット数：</a:t>
            </a:r>
            <a:r>
              <a:rPr lang="en-US" altLang="ja-JP" sz="2000" dirty="0" smtClean="0">
                <a:latin typeface="ヒラギノ角ゴ Pro W3"/>
                <a:ea typeface="ヒラギノ角ゴ Pro W3"/>
                <a:cs typeface="ヒラギノ角ゴ Pro W3"/>
              </a:rPr>
              <a:t>11.6</a:t>
            </a:r>
          </a:p>
          <a:p>
            <a:pPr marL="0" indent="0" algn="ctr">
              <a:buFont typeface="Arial"/>
              <a:buNone/>
            </a:pPr>
            <a:r>
              <a:rPr lang="ja-JP" altLang="en-US" sz="2000" dirty="0" smtClean="0">
                <a:latin typeface="ヒラギノ角ゴ Pro W3"/>
                <a:ea typeface="ヒラギノ角ゴ Pro W3"/>
                <a:cs typeface="ヒラギノ角ゴ Pro W3"/>
              </a:rPr>
              <a:t>システム内平均遅延：</a:t>
            </a:r>
            <a:r>
              <a:rPr lang="en-US" altLang="ja-JP" sz="2000" dirty="0" smtClean="0">
                <a:latin typeface="ヒラギノ角ゴ Pro W3"/>
                <a:ea typeface="ヒラギノ角ゴ Pro W3"/>
                <a:cs typeface="ヒラギノ角ゴ Pro W3"/>
              </a:rPr>
              <a:t>1.4</a:t>
            </a:r>
            <a:endParaRPr lang="en-US" altLang="ja-JP" sz="2000" dirty="0">
              <a:latin typeface="ヒラギノ角ゴ Pro W3"/>
              <a:ea typeface="ヒラギノ角ゴ Pro W3"/>
              <a:cs typeface="ヒラギノ角ゴ Pro W3"/>
            </a:endParaRPr>
          </a:p>
        </p:txBody>
      </p:sp>
      <p:sp>
        <p:nvSpPr>
          <p:cNvPr id="6" name="コンテンツ プレースホルダー 2"/>
          <p:cNvSpPr txBox="1">
            <a:spLocks/>
          </p:cNvSpPr>
          <p:nvPr/>
        </p:nvSpPr>
        <p:spPr>
          <a:xfrm>
            <a:off x="457200" y="4656712"/>
            <a:ext cx="8229600" cy="1959627"/>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dk1"/>
                </a:solidFill>
                <a:latin typeface="+mn-lt"/>
                <a:ea typeface="+mn-ea"/>
                <a:cs typeface="+mn-cs"/>
              </a:defRPr>
            </a:lvl9pPr>
          </a:lstStyle>
          <a:p>
            <a:pPr marL="0" indent="0" algn="ctr">
              <a:buFont typeface="Arial"/>
              <a:buNone/>
            </a:pPr>
            <a:r>
              <a:rPr lang="ja-JP" altLang="en-US" sz="2000" dirty="0" smtClean="0">
                <a:latin typeface="ヒラギノ角ゴ Pro W3"/>
                <a:ea typeface="ヒラギノ角ゴ Pro W3"/>
                <a:cs typeface="ヒラギノ角ゴ Pro W3"/>
              </a:rPr>
              <a:t>到着間隔：</a:t>
            </a:r>
            <a:r>
              <a:rPr lang="en-US" altLang="ja-JP" sz="2000" dirty="0" smtClean="0">
                <a:latin typeface="ヒラギノ角ゴ Pro W3"/>
                <a:ea typeface="ヒラギノ角ゴ Pro W3"/>
                <a:cs typeface="ヒラギノ角ゴ Pro W3"/>
              </a:rPr>
              <a:t>0.0 – 5.0</a:t>
            </a:r>
          </a:p>
          <a:p>
            <a:pPr marL="0" indent="0" algn="ctr">
              <a:buFont typeface="Arial"/>
              <a:buNone/>
            </a:pPr>
            <a:r>
              <a:rPr lang="ja-JP" altLang="en-US" sz="2000" dirty="0" smtClean="0">
                <a:latin typeface="ヒラギノ角ゴ Pro W3"/>
                <a:ea typeface="ヒラギノ角ゴ Pro W3"/>
                <a:cs typeface="ヒラギノ角ゴ Pro W3"/>
              </a:rPr>
              <a:t>サービス時間：</a:t>
            </a:r>
            <a:r>
              <a:rPr lang="en-US" altLang="ja-JP" sz="2000" dirty="0" smtClean="0">
                <a:latin typeface="ヒラギノ角ゴ Pro W3"/>
                <a:ea typeface="ヒラギノ角ゴ Pro W3"/>
                <a:cs typeface="ヒラギノ角ゴ Pro W3"/>
              </a:rPr>
              <a:t>0.0 – 5.5</a:t>
            </a:r>
          </a:p>
          <a:p>
            <a:pPr marL="0" indent="0" algn="ctr">
              <a:buFont typeface="Arial"/>
              <a:buNone/>
            </a:pPr>
            <a:r>
              <a:rPr lang="ja-JP" altLang="en-US" sz="2000" dirty="0" smtClean="0">
                <a:latin typeface="ヒラギノ角ゴ Pro W3"/>
                <a:ea typeface="ヒラギノ角ゴ Pro W3"/>
                <a:cs typeface="ヒラギノ角ゴ Pro W3"/>
              </a:rPr>
              <a:t>パケット棄却率：</a:t>
            </a:r>
            <a:r>
              <a:rPr lang="en-US" altLang="ja-JP" sz="2000" dirty="0" smtClean="0">
                <a:latin typeface="ヒラギノ角ゴ Pro W3"/>
                <a:ea typeface="ヒラギノ角ゴ Pro W3"/>
                <a:cs typeface="ヒラギノ角ゴ Pro W3"/>
              </a:rPr>
              <a:t>0.035</a:t>
            </a:r>
          </a:p>
          <a:p>
            <a:pPr marL="0" indent="0" algn="ctr">
              <a:buFont typeface="Arial"/>
              <a:buNone/>
            </a:pPr>
            <a:r>
              <a:rPr lang="ja-JP" altLang="en-US" sz="2000" dirty="0" smtClean="0">
                <a:latin typeface="ヒラギノ角ゴ Pro W3"/>
                <a:ea typeface="ヒラギノ角ゴ Pro W3"/>
                <a:cs typeface="ヒラギノ角ゴ Pro W3"/>
              </a:rPr>
              <a:t>システム内平均パケット数：</a:t>
            </a:r>
            <a:r>
              <a:rPr lang="en-US" altLang="ja-JP" sz="2000" dirty="0" smtClean="0">
                <a:latin typeface="ヒラギノ角ゴ Pro W3"/>
                <a:ea typeface="ヒラギノ角ゴ Pro W3"/>
                <a:cs typeface="ヒラギノ角ゴ Pro W3"/>
              </a:rPr>
              <a:t>0.9909</a:t>
            </a:r>
          </a:p>
          <a:p>
            <a:pPr marL="0" indent="0" algn="ctr">
              <a:buFont typeface="Arial"/>
              <a:buNone/>
            </a:pPr>
            <a:r>
              <a:rPr lang="ja-JP" altLang="en-US" sz="2000" dirty="0" smtClean="0">
                <a:latin typeface="ヒラギノ角ゴ Pro W3"/>
                <a:ea typeface="ヒラギノ角ゴ Pro W3"/>
                <a:cs typeface="ヒラギノ角ゴ Pro W3"/>
              </a:rPr>
              <a:t>システム内平均遅延：</a:t>
            </a:r>
            <a:r>
              <a:rPr lang="en-US" altLang="ja-JP" sz="2000" dirty="0" smtClean="0">
                <a:latin typeface="ヒラギノ角ゴ Pro W3"/>
                <a:ea typeface="ヒラギノ角ゴ Pro W3"/>
                <a:cs typeface="ヒラギノ角ゴ Pro W3"/>
              </a:rPr>
              <a:t>22.112</a:t>
            </a:r>
            <a:endParaRPr lang="en-US" altLang="ja-JP" sz="2000" dirty="0">
              <a:latin typeface="ヒラギノ角ゴ Pro W3"/>
              <a:ea typeface="ヒラギノ角ゴ Pro W3"/>
              <a:cs typeface="ヒラギノ角ゴ Pro W3"/>
            </a:endParaRPr>
          </a:p>
        </p:txBody>
      </p:sp>
      <p:sp>
        <p:nvSpPr>
          <p:cNvPr id="7" name="乗算記号 6"/>
          <p:cNvSpPr/>
          <p:nvPr/>
        </p:nvSpPr>
        <p:spPr>
          <a:xfrm>
            <a:off x="1668585" y="4415704"/>
            <a:ext cx="5862201" cy="2442296"/>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3372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ヒラギノ角ゴ Pro W6"/>
                <a:ea typeface="ヒラギノ角ゴ Pro W6"/>
                <a:cs typeface="ヒラギノ角ゴ Pro W6"/>
              </a:rPr>
              <a:t>考察</a:t>
            </a:r>
            <a:endParaRPr kumimoji="1" lang="ja-JP" altLang="en-US" dirty="0">
              <a:latin typeface="ヒラギノ角ゴ Pro W6"/>
              <a:ea typeface="ヒラギノ角ゴ Pro W6"/>
              <a:cs typeface="ヒラギノ角ゴ Pro W6"/>
            </a:endParaRPr>
          </a:p>
        </p:txBody>
      </p:sp>
      <p:sp>
        <p:nvSpPr>
          <p:cNvPr id="3" name="コンテンツ プレースホルダー 2"/>
          <p:cNvSpPr>
            <a:spLocks noGrp="1"/>
          </p:cNvSpPr>
          <p:nvPr>
            <p:ph idx="1"/>
          </p:nvPr>
        </p:nvSpPr>
        <p:spPr/>
        <p:txBody>
          <a:bodyPr/>
          <a:lstStyle/>
          <a:p>
            <a:r>
              <a:rPr kumimoji="1" lang="ja-JP" altLang="en-US" dirty="0" smtClean="0">
                <a:latin typeface="ヒラギノ角ゴ Pro W3"/>
                <a:ea typeface="ヒラギノ角ゴ Pro W3"/>
                <a:cs typeface="ヒラギノ角ゴ Pro W3"/>
              </a:rPr>
              <a:t>サービス時間＞到着間隔の場合，規定の条件を満たさない</a:t>
            </a:r>
            <a:endParaRPr kumimoji="1" lang="en-US" altLang="ja-JP" dirty="0" smtClean="0">
              <a:latin typeface="ヒラギノ角ゴ Pro W3"/>
              <a:ea typeface="ヒラギノ角ゴ Pro W3"/>
              <a:cs typeface="ヒラギノ角ゴ Pro W3"/>
            </a:endParaRPr>
          </a:p>
          <a:p>
            <a:r>
              <a:rPr lang="ja-JP" altLang="en-US" dirty="0" smtClean="0">
                <a:latin typeface="ヒラギノ角ゴ Pro W3"/>
                <a:ea typeface="ヒラギノ角ゴ Pro W3"/>
                <a:cs typeface="ヒラギノ角ゴ Pro W3"/>
              </a:rPr>
              <a:t>サービス時間</a:t>
            </a:r>
            <a:r>
              <a:rPr lang="en-US" altLang="ja-JP" dirty="0" smtClean="0">
                <a:latin typeface="ヒラギノ角ゴ Pro W3"/>
                <a:ea typeface="ヒラギノ角ゴ Pro W3"/>
                <a:cs typeface="ヒラギノ角ゴ Pro W3"/>
              </a:rPr>
              <a:t>≦</a:t>
            </a:r>
            <a:r>
              <a:rPr lang="ja-JP" altLang="en-US" dirty="0" smtClean="0">
                <a:latin typeface="ヒラギノ角ゴ Pro W3"/>
                <a:ea typeface="ヒラギノ角ゴ Pro W3"/>
                <a:cs typeface="ヒラギノ角ゴ Pro W3"/>
              </a:rPr>
              <a:t>到着時間の場合であれば，送信パケット数を増やして検証しても規定の条件を満たすと考えられる</a:t>
            </a:r>
            <a:endParaRPr lang="en-US" altLang="ja-JP" dirty="0" smtClean="0">
              <a:latin typeface="ヒラギノ角ゴ Pro W3"/>
              <a:ea typeface="ヒラギノ角ゴ Pro W3"/>
              <a:cs typeface="ヒラギノ角ゴ Pro W3"/>
            </a:endParaRPr>
          </a:p>
          <a:p>
            <a:r>
              <a:rPr kumimoji="1" lang="ja-JP" altLang="en-US" dirty="0" smtClean="0">
                <a:latin typeface="ヒラギノ角ゴ Pro W3"/>
                <a:ea typeface="ヒラギノ角ゴ Pro W3"/>
                <a:cs typeface="ヒラギノ角ゴ Pro W3"/>
              </a:rPr>
              <a:t>パケット数を増やした時</a:t>
            </a:r>
            <a:r>
              <a:rPr kumimoji="1" lang="en-US" altLang="ja-JP" dirty="0" smtClean="0">
                <a:latin typeface="ヒラギノ角ゴ Pro W3"/>
                <a:ea typeface="ヒラギノ角ゴ Pro W3"/>
                <a:cs typeface="ヒラギノ角ゴ Pro W3"/>
              </a:rPr>
              <a:t> </a:t>
            </a:r>
            <a:r>
              <a:rPr kumimoji="1" lang="ja-JP" altLang="en-US" dirty="0" smtClean="0">
                <a:latin typeface="ヒラギノ角ゴ Pro W3"/>
                <a:ea typeface="ヒラギノ角ゴ Pro W3"/>
                <a:cs typeface="ヒラギノ角ゴ Pro W3"/>
              </a:rPr>
              <a:t>＝</a:t>
            </a:r>
            <a:r>
              <a:rPr kumimoji="1" lang="en-US" altLang="ja-JP" dirty="0" smtClean="0">
                <a:latin typeface="ヒラギノ角ゴ Pro W3"/>
                <a:ea typeface="ヒラギノ角ゴ Pro W3"/>
                <a:cs typeface="ヒラギノ角ゴ Pro W3"/>
              </a:rPr>
              <a:t> </a:t>
            </a:r>
            <a:r>
              <a:rPr lang="ja-JP" altLang="en-US" dirty="0" smtClean="0">
                <a:latin typeface="ヒラギノ角ゴ Pro W3"/>
                <a:ea typeface="ヒラギノ角ゴ Pro W3"/>
                <a:cs typeface="ヒラギノ角ゴ Pro W3"/>
              </a:rPr>
              <a:t>より長い時間を経過させた時の傾向も考慮したい</a:t>
            </a:r>
            <a:endParaRPr kumimoji="1" lang="ja-JP" altLang="en-US"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7791554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150</Words>
  <Application>Microsoft Macintosh PowerPoint</Application>
  <PresentationFormat>画面に合わせる (4:3)</PresentationFormat>
  <Paragraphs>27</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ホワイト</vt:lpstr>
      <vt:lpstr>演習課題1 通信システムのモンテカルロシミュレーション評価</vt:lpstr>
      <vt:lpstr>作成したモデルについて</vt:lpstr>
      <vt:lpstr>PowerPoint プレゼンテーション</vt:lpstr>
      <vt:lpstr>考察</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演習課題1 通信システムのモンテカルロシミュレーション評価</dc:title>
  <dc:creator>久保 陽一郎</dc:creator>
  <cp:lastModifiedBy>久保 陽一郎</cp:lastModifiedBy>
  <cp:revision>5</cp:revision>
  <dcterms:created xsi:type="dcterms:W3CDTF">2014-11-26T12:52:14Z</dcterms:created>
  <dcterms:modified xsi:type="dcterms:W3CDTF">2014-11-26T13:47:14Z</dcterms:modified>
</cp:coreProperties>
</file>