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zoohackathon.com/problemstatements/sandiego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zoohackathon.com/problemstatements/sandiego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http://zoohackathon.com/problemstatements/sandiego</a:t>
            </a:r>
            <a:r>
              <a:rPr lang="en"/>
              <a:t> </a:t>
            </a:r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http://zoohackathon.com/problemstatements/sandiego</a:t>
            </a:r>
            <a:r>
              <a:rPr lang="en"/>
              <a:t> </a:t>
            </a: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09599" y="457200"/>
            <a:ext cx="6347712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09599" y="1620442"/>
            <a:ext cx="6347713" cy="2910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09599" y="1123953"/>
            <a:ext cx="2790182" cy="9588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571275" y="386193"/>
            <a:ext cx="3386037" cy="41448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609599" y="2082801"/>
            <a:ext cx="2790182" cy="19383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-8466" y="-6351"/>
            <a:ext cx="9169804" cy="5156201"/>
            <a:chOff x="-8466" y="-8468"/>
            <a:chExt cx="9169804" cy="6874934"/>
          </a:xfrm>
        </p:grpSpPr>
        <p:cxnSp>
          <p:nvCxnSpPr>
            <p:cNvPr id="86" name="Shape 86"/>
            <p:cNvCxnSpPr/>
            <p:nvPr/>
          </p:nvCxnSpPr>
          <p:spPr>
            <a:xfrm rot="10800000" flipH="1">
              <a:off x="5130830" y="4175604"/>
              <a:ext cx="4022474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7042707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" name="Shape 88"/>
            <p:cNvSpPr/>
            <p:nvPr/>
          </p:nvSpPr>
          <p:spPr>
            <a:xfrm>
              <a:off x="6891896" y="0"/>
              <a:ext cx="2269442" cy="68664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7205157" y="-8466"/>
              <a:ext cx="1948147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6637896" y="3920066"/>
              <a:ext cx="2513564" cy="29379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7010428" y="-8466"/>
              <a:ext cx="214287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8295775" y="-8466"/>
              <a:ext cx="857530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8077231" y="-8468"/>
              <a:ext cx="106676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8060296" y="4893732"/>
              <a:ext cx="1094086" cy="19642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-8466" y="-8468"/>
              <a:ext cx="863599" cy="56980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1130595" y="1803400"/>
            <a:ext cx="5826718" cy="12347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1130595" y="3038125"/>
            <a:ext cx="5826718" cy="8226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09597" y="2025650"/>
            <a:ext cx="6347715" cy="13699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09597" y="3395586"/>
            <a:ext cx="6347715" cy="645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09600" y="1620441"/>
            <a:ext cx="3088109" cy="29105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3869203" y="1620442"/>
            <a:ext cx="3088109" cy="2910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09599" y="457200"/>
            <a:ext cx="6347712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09599" y="1620737"/>
            <a:ext cx="3090671" cy="4321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09599" y="2052934"/>
            <a:ext cx="3090671" cy="24780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3866639" y="1620737"/>
            <a:ext cx="3090671" cy="4321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4"/>
          </p:nvPr>
        </p:nvSpPr>
        <p:spPr>
          <a:xfrm>
            <a:off x="3866639" y="2052934"/>
            <a:ext cx="3090671" cy="24780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09599" y="3600450"/>
            <a:ext cx="6347713" cy="4250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2"/>
          </p:nvPr>
        </p:nvSpPr>
        <p:spPr>
          <a:xfrm>
            <a:off x="609599" y="457200"/>
            <a:ext cx="6347713" cy="2884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09599" y="4025503"/>
            <a:ext cx="6347713" cy="5055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6347713" cy="255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09600" y="3352800"/>
            <a:ext cx="6347713" cy="11782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774885" y="457200"/>
            <a:ext cx="6072182" cy="22669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101074" y="2724150"/>
            <a:ext cx="5419803" cy="285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609597" y="3352800"/>
            <a:ext cx="6347715" cy="11782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82710" y="592783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747699" y="216491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09597" y="1448991"/>
            <a:ext cx="6347715" cy="19465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09597" y="3395586"/>
            <a:ext cx="6347715" cy="11354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774885" y="457200"/>
            <a:ext cx="6072182" cy="22669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09597" y="3009900"/>
            <a:ext cx="6347715" cy="3856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609597" y="3395586"/>
            <a:ext cx="6347715" cy="11354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82710" y="592783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747699" y="216491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15847" y="457200"/>
            <a:ext cx="6341465" cy="22669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09597" y="3009900"/>
            <a:ext cx="6347715" cy="3856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609597" y="3395586"/>
            <a:ext cx="6347715" cy="11354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09599" y="457200"/>
            <a:ext cx="6347712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2328166" y="-98124"/>
            <a:ext cx="2910579" cy="6347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 rot="5400000">
            <a:off x="4497424" y="1937088"/>
            <a:ext cx="3938588" cy="9788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 rot="5400000">
            <a:off x="1237817" y="-171018"/>
            <a:ext cx="3938588" cy="51950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-8466" y="-6351"/>
            <a:ext cx="9169805" cy="5156201"/>
            <a:chOff x="-8466" y="-8468"/>
            <a:chExt cx="9169805" cy="6874935"/>
          </a:xfrm>
        </p:grpSpPr>
        <p:sp>
          <p:nvSpPr>
            <p:cNvPr id="52" name="Shape 52"/>
            <p:cNvSpPr/>
            <p:nvPr/>
          </p:nvSpPr>
          <p:spPr>
            <a:xfrm>
              <a:off x="-8466" y="4013200"/>
              <a:ext cx="457200" cy="285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cxnSp>
          <p:nvCxnSpPr>
            <p:cNvPr id="53" name="Shape 53"/>
            <p:cNvCxnSpPr/>
            <p:nvPr/>
          </p:nvCxnSpPr>
          <p:spPr>
            <a:xfrm rot="10800000" flipH="1">
              <a:off x="5130830" y="4175604"/>
              <a:ext cx="4022474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>
              <a:off x="7042707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Shape 55"/>
            <p:cNvSpPr/>
            <p:nvPr/>
          </p:nvSpPr>
          <p:spPr>
            <a:xfrm>
              <a:off x="6891896" y="0"/>
              <a:ext cx="2269442" cy="68664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7205157" y="-8466"/>
              <a:ext cx="1948147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637896" y="3920066"/>
              <a:ext cx="2513564" cy="29379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7010428" y="-8466"/>
              <a:ext cx="214287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8295775" y="-8466"/>
              <a:ext cx="857530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8077231" y="-8468"/>
              <a:ext cx="106676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8060296" y="4893732"/>
              <a:ext cx="1094086" cy="19642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09599" y="457200"/>
            <a:ext cx="6347712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09599" y="1620442"/>
            <a:ext cx="6347713" cy="2910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5257" y="4531022"/>
            <a:ext cx="68413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09599" y="4531022"/>
            <a:ext cx="4622972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4676" y="4531022"/>
            <a:ext cx="512638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atieheineman-shiny-apps.shinyapps.io/WanderingEy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leskiw.wixsite.com/sdhackathon201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58315" y="485121"/>
            <a:ext cx="6618300" cy="266990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b="1" dirty="0"/>
              <a:t>Wandering Eye: Prowling the web for wildlife IDs</a:t>
            </a:r>
            <a:br>
              <a:rPr lang="en" sz="3000" dirty="0">
                <a:solidFill>
                  <a:srgbClr val="92D050"/>
                </a:solidFill>
              </a:rPr>
            </a:br>
            <a:br>
              <a:rPr lang="en" sz="3000" dirty="0">
                <a:solidFill>
                  <a:srgbClr val="92D050"/>
                </a:solidFill>
              </a:rPr>
            </a:br>
            <a:br>
              <a:rPr lang="en" sz="3000" dirty="0">
                <a:solidFill>
                  <a:srgbClr val="92D050"/>
                </a:solidFill>
              </a:rPr>
            </a:br>
            <a:br>
              <a:rPr lang="en" sz="3000" dirty="0">
                <a:solidFill>
                  <a:srgbClr val="92D050"/>
                </a:solidFill>
              </a:rPr>
            </a:br>
            <a:br>
              <a:rPr lang="en" sz="3000" dirty="0">
                <a:solidFill>
                  <a:srgbClr val="FF0000"/>
                </a:solidFill>
              </a:rPr>
            </a:br>
            <a:r>
              <a:rPr lang="en" sz="2400" dirty="0">
                <a:solidFill>
                  <a:schemeClr val="accent6"/>
                </a:solidFill>
              </a:rPr>
              <a:t>San Diego Zoo Hackathon 	</a:t>
            </a:r>
            <a:br>
              <a:rPr lang="en" sz="2400" dirty="0">
                <a:solidFill>
                  <a:schemeClr val="accent6"/>
                </a:solidFill>
              </a:rPr>
            </a:br>
            <a:r>
              <a:rPr lang="en" sz="2400" dirty="0">
                <a:solidFill>
                  <a:schemeClr val="accent6"/>
                </a:solidFill>
              </a:rPr>
              <a:t>Sept</a:t>
            </a:r>
            <a:r>
              <a:rPr lang="en-US" sz="2400" dirty="0">
                <a:solidFill>
                  <a:schemeClr val="accent6"/>
                </a:solidFill>
              </a:rPr>
              <a:t>ember</a:t>
            </a:r>
            <a:r>
              <a:rPr lang="en" sz="2400" dirty="0">
                <a:solidFill>
                  <a:schemeClr val="accent6"/>
                </a:solidFill>
              </a:rPr>
              <a:t> 22-24, 2017</a:t>
            </a:r>
            <a:br>
              <a:rPr lang="en" sz="2400" dirty="0">
                <a:solidFill>
                  <a:srgbClr val="00B050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Team Okapi: </a:t>
            </a:r>
            <a:r>
              <a:rPr lang="en" sz="1800" dirty="0">
                <a:solidFill>
                  <a:schemeClr val="tx1"/>
                </a:solidFill>
              </a:rPr>
              <a:t>Mike G</a:t>
            </a:r>
            <a:r>
              <a:rPr lang="en-US" sz="1800" dirty="0">
                <a:solidFill>
                  <a:schemeClr val="tx1"/>
                </a:solidFill>
              </a:rPr>
              <a:t>ahan, </a:t>
            </a:r>
            <a:r>
              <a:rPr lang="en" sz="1800" dirty="0">
                <a:solidFill>
                  <a:schemeClr val="tx1"/>
                </a:solidFill>
              </a:rPr>
              <a:t>Katie H</a:t>
            </a:r>
            <a:r>
              <a:rPr lang="en-US" sz="1800" dirty="0">
                <a:solidFill>
                  <a:schemeClr val="tx1"/>
                </a:solidFill>
              </a:rPr>
              <a:t>eineman</a:t>
            </a:r>
            <a:r>
              <a:rPr lang="en" sz="1800" dirty="0">
                <a:solidFill>
                  <a:schemeClr val="tx1"/>
                </a:solidFill>
              </a:rPr>
              <a:t>, Tricia L</a:t>
            </a:r>
            <a:r>
              <a:rPr lang="en-US" sz="1800" dirty="0">
                <a:solidFill>
                  <a:schemeClr val="tx1"/>
                </a:solidFill>
              </a:rPr>
              <a:t>eskiw &amp; </a:t>
            </a:r>
            <a:r>
              <a:rPr lang="en" sz="1800" dirty="0">
                <a:solidFill>
                  <a:schemeClr val="tx1"/>
                </a:solidFill>
              </a:rPr>
              <a:t>Vachan </a:t>
            </a:r>
            <a:r>
              <a:rPr lang="en-US" sz="1800" dirty="0">
                <a:solidFill>
                  <a:schemeClr val="tx1"/>
                </a:solidFill>
              </a:rPr>
              <a:t>Vadmal</a:t>
            </a:r>
            <a:br>
              <a:rPr lang="en" sz="2400" dirty="0">
                <a:solidFill>
                  <a:srgbClr val="FF0000"/>
                </a:solidFill>
              </a:rPr>
            </a:br>
            <a:endParaRPr lang="en" sz="2400" dirty="0">
              <a:solidFill>
                <a:srgbClr val="00B05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5CFF00-BB9D-4712-A7FE-68FEB49EA4B0}"/>
              </a:ext>
            </a:extLst>
          </p:cNvPr>
          <p:cNvGrpSpPr/>
          <p:nvPr/>
        </p:nvGrpSpPr>
        <p:grpSpPr>
          <a:xfrm>
            <a:off x="4701023" y="1602672"/>
            <a:ext cx="2143125" cy="2133600"/>
            <a:chOff x="4701023" y="1602672"/>
            <a:chExt cx="2143125" cy="2133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BBB3CE-FFAF-43B9-8D93-19554585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1023" y="1602672"/>
              <a:ext cx="2143125" cy="2133600"/>
            </a:xfrm>
            <a:prstGeom prst="rect">
              <a:avLst/>
            </a:prstGeom>
          </p:spPr>
        </p:pic>
        <p:pic>
          <p:nvPicPr>
            <p:cNvPr id="5" name="Graphic 4" descr="Eye">
              <a:extLst>
                <a:ext uri="{FF2B5EF4-FFF2-40B4-BE49-F238E27FC236}">
                  <a16:creationId xmlns:a16="http://schemas.microsoft.com/office/drawing/2014/main" id="{F28D13E2-3C87-4262-A994-F821E25DC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41067" y="2707169"/>
              <a:ext cx="1029103" cy="1029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535174" y="101600"/>
            <a:ext cx="63477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Future Opportunities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40725" y="1019102"/>
            <a:ext cx="6242100" cy="4010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Enhance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Wandering Eye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by: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Adding more APIs like iNaturalist, Microsoft Computer Vision, Extract Compare, Wild-ID and Camelot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Creating a larger animal-related dictionary of terms to help better exclude irrelevant output words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Conduct user interface research to learn which end user features are most valued 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Data Visualization features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09599" y="159425"/>
            <a:ext cx="6347700" cy="99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Team “</a:t>
            </a:r>
            <a:r>
              <a:rPr lang="en-US" dirty="0"/>
              <a:t>Okapi</a:t>
            </a:r>
            <a:r>
              <a:rPr lang="en" dirty="0"/>
              <a:t>” &amp; Roles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09599" y="1620442"/>
            <a:ext cx="6347700" cy="291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15411"/>
          <a:stretch/>
        </p:blipFill>
        <p:spPr>
          <a:xfrm>
            <a:off x="609600" y="1019650"/>
            <a:ext cx="7256299" cy="360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00314" y="95076"/>
            <a:ext cx="930666" cy="3032032"/>
          </a:xfrm>
          <a:prstGeom prst="rect">
            <a:avLst/>
          </a:prstGeom>
        </p:spPr>
        <p:txBody>
          <a:bodyPr vert="wordArtVert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Q+A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030980" y="4354905"/>
            <a:ext cx="6347700" cy="72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2C13A-0B39-4BE6-9F43-FD13E5C20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" r="5275" b="10211"/>
          <a:stretch/>
        </p:blipFill>
        <p:spPr>
          <a:xfrm>
            <a:off x="1030980" y="272758"/>
            <a:ext cx="5580748" cy="39762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/>
          </a:blip>
          <a:stretch>
            <a:fillRect l="-5999" r="-5999"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0" y="2135098"/>
            <a:ext cx="9144000" cy="22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2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Welcome to </a:t>
            </a:r>
            <a:r>
              <a:rPr lang="en" sz="3200" b="1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" sz="3200" b="1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Wandering Eye</a:t>
            </a:r>
            <a:r>
              <a:rPr lang="en" sz="3200" b="1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”  </a:t>
            </a:r>
            <a:r>
              <a:rPr lang="en" sz="32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Universal Image Recognition Service Layer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service layer is a web service designed to allow the conservation community to accurately and quickly document species by evaluating which service (or combination of services) best fits the need of the conservation application.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“Wandering Eye” </a:t>
            </a: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allows conservationists to easily plug in a range of various image recognition services, in order to quickly optimize results and image recognition training.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21087" y="98200"/>
            <a:ext cx="6582087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68650" y="809075"/>
            <a:ext cx="7321054" cy="34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lvl="0" indent="-28575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404040"/>
                </a:solidFill>
              </a:rPr>
              <a:t>Species image recognition (think photos from camera traps) is crucial to estimating rare animal populations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sz="1200" dirty="0">
              <a:solidFill>
                <a:srgbClr val="404040"/>
              </a:solidFill>
            </a:endParaRP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404040"/>
                </a:solidFill>
              </a:rPr>
              <a:t>Numerous computer vision products exist, but no one solution is optimized for all problems 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sz="1200" dirty="0">
              <a:solidFill>
                <a:srgbClr val="404040"/>
              </a:solidFill>
            </a:endParaRP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404040"/>
                </a:solidFill>
              </a:rPr>
              <a:t>The Spatial Monitoring and Reporting Tool (SMART) Partnership and requires a tool for accessing multiple web services image recognition for data monitoring, law enforcement and knowledge acquisition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40404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 dirty="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555474" y="3825150"/>
            <a:ext cx="6239400" cy="113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800" b="1" i="1" dirty="0">
                <a:solidFill>
                  <a:schemeClr val="accent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“Accurate and timely species identification is essential to recording ecological data and understanding species abundance and distribution.”</a:t>
            </a:r>
            <a:r>
              <a:rPr lang="en" sz="1800" b="1" dirty="0">
                <a:solidFill>
                  <a:schemeClr val="accent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*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800" dirty="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*From the 2017 San Diego Hackathon problem statement #3 description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35047" y="101600"/>
            <a:ext cx="6547827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35048" y="642250"/>
            <a:ext cx="6547778" cy="438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" sz="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Introducing </a:t>
            </a:r>
            <a:r>
              <a:rPr lang="en" dirty="0">
                <a:solidFill>
                  <a:schemeClr val="tx1"/>
                </a:solidFill>
              </a:rPr>
              <a:t>Wandering Eye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" sz="800" dirty="0">
              <a:solidFill>
                <a:schemeClr val="tx1"/>
              </a:solidFill>
            </a:endParaRPr>
          </a:p>
          <a:p>
            <a:pPr indent="-304800">
              <a:lnSpc>
                <a:spcPct val="80000"/>
              </a:lnSpc>
              <a:buSzPct val="100000"/>
            </a:pPr>
            <a:r>
              <a:rPr lang="en" dirty="0">
                <a:solidFill>
                  <a:schemeClr val="dk1"/>
                </a:solidFill>
              </a:rPr>
              <a:t>FUNCTION: </a:t>
            </a:r>
            <a:r>
              <a:rPr lang="en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universal image recognition service layer 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web service) </a:t>
            </a:r>
          </a:p>
          <a:p>
            <a:pPr indent="-304800">
              <a:lnSpc>
                <a:spcPct val="80000"/>
              </a:lnSpc>
              <a:buSzPct val="100000"/>
            </a:pPr>
            <a:endParaRPr lang="en" sz="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>
              <a:lnSpc>
                <a:spcPct val="80000"/>
              </a:lnSpc>
              <a:buSzPct val="100000"/>
            </a:pPr>
            <a:r>
              <a:rPr lang="en" dirty="0">
                <a:solidFill>
                  <a:schemeClr val="dk1"/>
                </a:solidFill>
              </a:rPr>
              <a:t>AUDIENCE: </a:t>
            </a:r>
            <a:r>
              <a:rPr lang="en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designed for the conservation community</a:t>
            </a:r>
          </a:p>
          <a:p>
            <a:pPr indent="-304800">
              <a:lnSpc>
                <a:spcPct val="80000"/>
              </a:lnSpc>
              <a:buSzPct val="100000"/>
            </a:pPr>
            <a:endParaRPr lang="en" sz="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>
              <a:lnSpc>
                <a:spcPct val="80000"/>
              </a:lnSpc>
              <a:buSzPct val="100000"/>
            </a:pPr>
            <a:r>
              <a:rPr lang="en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GOAL: to accurately and quickly document species by evaluating which service (or combination of services) best fits the need of the conservation application.</a:t>
            </a:r>
          </a:p>
          <a:p>
            <a:pPr marL="43815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lang="en" sz="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chemeClr val="accent2"/>
                </a:solidFill>
              </a:rPr>
              <a:t>“</a:t>
            </a:r>
            <a:r>
              <a:rPr lang="en" b="1" dirty="0">
                <a:solidFill>
                  <a:schemeClr val="accent2"/>
                </a:solidFill>
              </a:rPr>
              <a:t>Wandering Eye</a:t>
            </a:r>
            <a:r>
              <a:rPr lang="en" b="1" i="0" u="none" strike="noStrike" cap="none" dirty="0">
                <a:solidFill>
                  <a:schemeClr val="accent2"/>
                </a:solidFill>
              </a:rPr>
              <a:t>” allows conservationists to easily plug in a range of various image recognition services, in order to quickly optimize results and image recognition training.</a:t>
            </a:r>
            <a:r>
              <a:rPr lang="en" b="1" i="0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4572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75500" y="0"/>
            <a:ext cx="6294934" cy="695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 of Solution Process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752600" y="914400"/>
            <a:ext cx="3386037" cy="41448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0" y="800100"/>
            <a:ext cx="7288561" cy="2372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679118" y="3269060"/>
            <a:ext cx="6305668" cy="17987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a nutshell, this universal image recognition service layer:</a:t>
            </a:r>
          </a:p>
          <a:p>
            <a:pPr marL="800100" lvl="1" indent="-400050" rtl="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Noto Sans Symbols"/>
              <a:buAutoNum type="romanLcParenBoth"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brings together multiple image recognition services</a:t>
            </a:r>
          </a:p>
          <a:p>
            <a:pPr marL="800100" lvl="1" indent="-400050" rtl="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Noto Sans Symbols"/>
              <a:buAutoNum type="romanLcParenBoth"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understands what each services does </a:t>
            </a:r>
          </a:p>
          <a:p>
            <a:pPr marL="800100" lvl="1" indent="-400050" rtl="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Noto Sans Symbols"/>
              <a:buAutoNum type="romanLcParenBoth"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aggregates &amp; compare the results of each service to provided automated species identifications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65639" y="101858"/>
            <a:ext cx="6347700" cy="99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Our Problem-solving approach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65639" y="852928"/>
            <a:ext cx="7014970" cy="390753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Team “</a:t>
            </a:r>
            <a:r>
              <a:rPr lang="en-US" dirty="0">
                <a:solidFill>
                  <a:srgbClr val="000000"/>
                </a:solidFill>
              </a:rPr>
              <a:t>Okapi</a:t>
            </a:r>
            <a:r>
              <a:rPr lang="en" dirty="0">
                <a:solidFill>
                  <a:srgbClr val="000000"/>
                </a:solidFill>
              </a:rPr>
              <a:t>” used provided Sample photos and: </a:t>
            </a:r>
          </a:p>
          <a:p>
            <a:pPr marL="457200" indent="-22860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Ran through </a:t>
            </a:r>
            <a:r>
              <a:rPr lang="en-US" dirty="0">
                <a:solidFill>
                  <a:srgbClr val="000000"/>
                </a:solidFill>
              </a:rPr>
              <a:t>Amazon Rekognition and </a:t>
            </a:r>
            <a:r>
              <a:rPr lang="en" dirty="0">
                <a:solidFill>
                  <a:srgbClr val="000000"/>
                </a:solidFill>
              </a:rPr>
              <a:t>Google Cloud Vision API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" dirty="0">
                <a:solidFill>
                  <a:srgbClr val="000000"/>
                </a:solidFill>
              </a:rPr>
              <a:t> and exported image recognition results into .csv file</a:t>
            </a:r>
            <a:r>
              <a:rPr lang="en-US" dirty="0">
                <a:solidFill>
                  <a:srgbClr val="000000"/>
                </a:solidFill>
              </a:rPr>
              <a:t>s</a:t>
            </a:r>
            <a:endParaRPr lang="en" dirty="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Created Shiny web application using R language for basic photo upload site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Manually classified each </a:t>
            </a:r>
            <a:r>
              <a:rPr lang="en-US" dirty="0">
                <a:solidFill>
                  <a:srgbClr val="000000"/>
                </a:solidFill>
              </a:rPr>
              <a:t>photo </a:t>
            </a:r>
            <a:r>
              <a:rPr lang="en" dirty="0">
                <a:solidFill>
                  <a:srgbClr val="000000"/>
                </a:solidFill>
              </a:rPr>
              <a:t>into a master “training data set” which included species name, day or night photo, color or B&amp;W, number of animals, etc.</a:t>
            </a:r>
          </a:p>
          <a:p>
            <a:pPr marL="457200" lvl="0" indent="-22860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Ran through Clarif</a:t>
            </a:r>
            <a:r>
              <a:rPr lang="en-US" dirty="0">
                <a:solidFill>
                  <a:schemeClr val="dk1"/>
                </a:solidFill>
              </a:rPr>
              <a:t>AI</a:t>
            </a:r>
            <a:r>
              <a:rPr lang="en" dirty="0">
                <a:solidFill>
                  <a:schemeClr val="dk1"/>
                </a:solidFill>
              </a:rPr>
              <a:t> and IBM Watson API</a:t>
            </a:r>
            <a:r>
              <a:rPr lang="en-US" dirty="0">
                <a:solidFill>
                  <a:schemeClr val="dk1"/>
                </a:solidFill>
              </a:rPr>
              <a:t>s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and</a:t>
            </a:r>
            <a:r>
              <a:rPr lang="en" dirty="0">
                <a:solidFill>
                  <a:schemeClr val="dk1"/>
                </a:solidFill>
              </a:rPr>
              <a:t> exported image recognition results into .csv file</a:t>
            </a:r>
          </a:p>
          <a:p>
            <a:pPr marL="457200" lvl="0" indent="-22860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</a:rPr>
              <a:t>Enhanced Shiny with text mining similarity tool Cosine to,  c</a:t>
            </a:r>
            <a:r>
              <a:rPr lang="en" dirty="0">
                <a:solidFill>
                  <a:schemeClr val="dk1"/>
                </a:solidFill>
              </a:rPr>
              <a:t>reated </a:t>
            </a:r>
            <a:r>
              <a:rPr lang="en-US" dirty="0">
                <a:solidFill>
                  <a:schemeClr val="dk1"/>
                </a:solidFill>
              </a:rPr>
              <a:t>Wix </a:t>
            </a:r>
            <a:r>
              <a:rPr lang="en" dirty="0">
                <a:solidFill>
                  <a:schemeClr val="dk1"/>
                </a:solidFill>
              </a:rPr>
              <a:t>websit</a:t>
            </a:r>
            <a:r>
              <a:rPr lang="en-US" dirty="0">
                <a:solidFill>
                  <a:schemeClr val="dk1"/>
                </a:solidFill>
              </a:rPr>
              <a:t>e and presentation slides and started on Devpost submission!</a:t>
            </a:r>
            <a:endParaRPr lang="en" dirty="0">
              <a:solidFill>
                <a:schemeClr val="dk1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36900" y="142975"/>
            <a:ext cx="7029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dirty="0"/>
              <a:t>Web app development strategy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88464" y="1620442"/>
            <a:ext cx="7273319" cy="2910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buNone/>
            </a:pPr>
            <a:r>
              <a:rPr lang="en-US" u="sng" dirty="0">
                <a:solidFill>
                  <a:schemeClr val="tx1"/>
                </a:solidFill>
                <a:hlinkClick r:id="rId3" tooltip="https://katieheineman-shiny-apps.shinyapps.io/WanderingEye/"/>
              </a:rPr>
              <a:t>https://katieheineman-shiny-apps.shinyapps.io/WanderingEye/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sz="1800" b="0" i="0" u="none" strike="noStrike" cap="none" dirty="0">
              <a:solidFill>
                <a:schemeClr val="tx1"/>
              </a:solidFill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244306" y="0"/>
            <a:ext cx="7126736" cy="5039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Trebuchet MS" panose="020B0603020202020204" pitchFamily="34" charset="0"/>
              </a:rPr>
              <a:t>Demo Recap</a:t>
            </a:r>
            <a:endParaRPr lang="en" sz="3600" dirty="0">
              <a:solidFill>
                <a:schemeClr val="accent1"/>
              </a:solidFill>
              <a:latin typeface="Trebuchet MS" panose="020B0603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tx1"/>
              </a:solidFill>
              <a:highlight>
                <a:srgbClr val="FFFFFF"/>
              </a:highlight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  <a:p>
            <a:pPr indent="-304800">
              <a:lnSpc>
                <a:spcPct val="80000"/>
              </a:lnSpc>
              <a:buSzPct val="100000"/>
            </a:pPr>
            <a:r>
              <a:rPr lang="en-US" dirty="0">
                <a:solidFill>
                  <a:schemeClr val="tx1"/>
                </a:solidFill>
              </a:rPr>
              <a:t>RESOURCES NEEDED for the implementation of the product: </a:t>
            </a:r>
          </a:p>
          <a:p>
            <a:pPr marL="38100" indent="0">
              <a:lnSpc>
                <a:spcPct val="80000"/>
              </a:lnSpc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	API keys, money to cover server hours used, photos, and 	Internet connection, hosting (if standalone app planned) </a:t>
            </a:r>
          </a:p>
          <a:p>
            <a:pPr indent="-304800">
              <a:lnSpc>
                <a:spcPct val="80000"/>
              </a:lnSpc>
              <a:buSzPct val="100000"/>
            </a:pPr>
            <a:endParaRPr lang="en" sz="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04800">
              <a:lnSpc>
                <a:spcPct val="80000"/>
              </a:lnSpc>
              <a:buSzPct val="100000"/>
            </a:pPr>
            <a:r>
              <a:rPr lang="en-US" dirty="0">
                <a:solidFill>
                  <a:schemeClr val="tx1"/>
                </a:solidFill>
              </a:rPr>
              <a:t>WAYS in which it can be implemented: conservationists, rangers, citizen scientists can upload photos or batch of photos; best to have existing conservation application technically interface to the Wandering Eye “pipeline”</a:t>
            </a:r>
          </a:p>
          <a:p>
            <a:pPr marL="38100" indent="0">
              <a:lnSpc>
                <a:spcPct val="80000"/>
              </a:lnSpc>
              <a:buSzPct val="100000"/>
              <a:buNone/>
            </a:pPr>
            <a:endParaRPr lang="en-US" sz="800" dirty="0">
              <a:solidFill>
                <a:srgbClr val="FF0000"/>
              </a:solidFill>
            </a:endParaRPr>
          </a:p>
          <a:p>
            <a:pPr indent="-304800">
              <a:lnSpc>
                <a:spcPct val="80000"/>
              </a:lnSpc>
              <a:buSzPct val="100000"/>
            </a:pPr>
            <a:r>
              <a:rPr lang="en-US" dirty="0">
                <a:solidFill>
                  <a:schemeClr val="tx1"/>
                </a:solidFill>
              </a:rPr>
              <a:t>IMPACT: allows rapid identification of species; allows for efficient species identification used for data monitoring and population tracking, poaching and animal related law enforcement, and knowledge acquisition</a:t>
            </a:r>
          </a:p>
          <a:p>
            <a:pPr indent="-304800">
              <a:lnSpc>
                <a:spcPct val="80000"/>
              </a:lnSpc>
              <a:buSzPct val="100000"/>
            </a:pPr>
            <a:endParaRPr lang="en-US" sz="800" dirty="0">
              <a:solidFill>
                <a:srgbClr val="FF0000"/>
              </a:solidFill>
            </a:endParaRPr>
          </a:p>
          <a:p>
            <a:pPr indent="-304800">
              <a:lnSpc>
                <a:spcPct val="80000"/>
              </a:lnSpc>
              <a:buSzPct val="100000"/>
            </a:pPr>
            <a:r>
              <a:rPr lang="en-US" dirty="0">
                <a:solidFill>
                  <a:schemeClr val="tx1"/>
                </a:solidFill>
              </a:rPr>
              <a:t>WEBSITE: visual front used to also access Wandering Eye: </a:t>
            </a:r>
          </a:p>
          <a:p>
            <a:pPr marL="38100" indent="0">
              <a:lnSpc>
                <a:spcPct val="80000"/>
              </a:lnSpc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https://tleskiw.wixsite.com/sdhackathon2017</a:t>
            </a:r>
            <a:endParaRPr lang="en-US" dirty="0">
              <a:solidFill>
                <a:schemeClr val="tx1"/>
              </a:solidFill>
            </a:endParaRPr>
          </a:p>
          <a:p>
            <a:pPr marL="38100" indent="0">
              <a:lnSpc>
                <a:spcPct val="80000"/>
              </a:lnSpc>
              <a:buSzPct val="100000"/>
              <a:buNone/>
            </a:pPr>
            <a:endParaRPr lang="en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87325" y="142975"/>
            <a:ext cx="6678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 dirty="0"/>
              <a:t>Observations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87325" y="901225"/>
            <a:ext cx="6678475" cy="412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0000"/>
                </a:solidFill>
              </a:rPr>
              <a:t>Wandering Eye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Composite score is correct 65% of the time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For common name, Wandering Eye identifies animal correctly 33% of the time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More likely to identify animal correctly if entire animal (not just partial animal) was shown in photo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</a:rPr>
              <a:t>Amazon Rekognition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Best at getting species-specific common name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u="sng" dirty="0">
                <a:solidFill>
                  <a:srgbClr val="000000"/>
                </a:solidFill>
              </a:rPr>
              <a:t>Clarif</a:t>
            </a:r>
            <a:r>
              <a:rPr lang="en-US" u="sng" dirty="0">
                <a:solidFill>
                  <a:srgbClr val="000000"/>
                </a:solidFill>
              </a:rPr>
              <a:t>AI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Best at generating family-specific common name</a:t>
            </a:r>
            <a:endParaRPr lang="en" dirty="0">
              <a:solidFill>
                <a:srgbClr val="000000"/>
              </a:solidFill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589</Words>
  <Application>Microsoft Office PowerPoint</Application>
  <PresentationFormat>On-screen Show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Noto Sans Symbols</vt:lpstr>
      <vt:lpstr>Trebuchet MS</vt:lpstr>
      <vt:lpstr>Wingdings</vt:lpstr>
      <vt:lpstr>Simple Light</vt:lpstr>
      <vt:lpstr>Facet</vt:lpstr>
      <vt:lpstr>Wandering Eye: Prowling the web for wildlife IDs     San Diego Zoo Hackathon   September 22-24, 2017 Team Okapi: Mike Gahan, Katie Heineman, Tricia Leskiw &amp; Vachan Vadmal </vt:lpstr>
      <vt:lpstr>PowerPoint Presentation</vt:lpstr>
      <vt:lpstr>Problem</vt:lpstr>
      <vt:lpstr>Solution</vt:lpstr>
      <vt:lpstr>Diagram of Solution Process</vt:lpstr>
      <vt:lpstr>Our Problem-solving approach  </vt:lpstr>
      <vt:lpstr>Web app development strategy</vt:lpstr>
      <vt:lpstr>PowerPoint Presentation</vt:lpstr>
      <vt:lpstr>Observations</vt:lpstr>
      <vt:lpstr>Future Opportunities</vt:lpstr>
      <vt:lpstr>Team “Okapi” &amp; Roles</vt:lpstr>
      <vt:lpstr>Q+A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Wandering Eye: Prowling the web for wildlife IDs     San Diego Zoo Hackathon   September 22-24, 2017 Team Okapi: Mike Gahan, Katie Heineman, Tricia Leskiw, &amp; Vachan Vadmal</dc:title>
  <dc:creator>Patricia Leskiw</dc:creator>
  <cp:lastModifiedBy>Patricia Leskiw</cp:lastModifiedBy>
  <cp:revision>17</cp:revision>
  <dcterms:modified xsi:type="dcterms:W3CDTF">2017-09-24T17:50:19Z</dcterms:modified>
</cp:coreProperties>
</file>